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p:sldMasterIdLst>
    <p:sldMasterId id="2147483648" r:id="rId1"/>
  </p:sldMasterIdLst>
  <p:sldIdLst>
    <p:sldId id="256" r:id="rId2"/>
    <p:sldId id="268" r:id="rId3"/>
    <p:sldId id="259" r:id="rId4"/>
    <p:sldId id="260" r:id="rId5"/>
    <p:sldId id="288" r:id="rId6"/>
    <p:sldId id="264" r:id="rId7"/>
    <p:sldId id="266" r:id="rId8"/>
    <p:sldId id="269" r:id="rId9"/>
    <p:sldId id="270" r:id="rId10"/>
    <p:sldId id="271" r:id="rId11"/>
    <p:sldId id="272" r:id="rId12"/>
    <p:sldId id="273" r:id="rId13"/>
    <p:sldId id="276" r:id="rId14"/>
    <p:sldId id="275" r:id="rId15"/>
    <p:sldId id="274" r:id="rId16"/>
    <p:sldId id="284" r:id="rId17"/>
    <p:sldId id="285" r:id="rId18"/>
    <p:sldId id="280" r:id="rId19"/>
    <p:sldId id="279" r:id="rId20"/>
    <p:sldId id="286" r:id="rId21"/>
    <p:sldId id="258" r:id="rId22"/>
    <p:sldId id="283" r:id="rId23"/>
    <p:sldId id="294" r:id="rId24"/>
    <p:sldId id="265" r:id="rId25"/>
    <p:sldId id="295" r:id="rId26"/>
    <p:sldId id="296" r:id="rId27"/>
    <p:sldId id="292" r:id="rId28"/>
    <p:sldId id="293" r:id="rId29"/>
    <p:sldId id="290" r:id="rId30"/>
    <p:sldId id="291" r:id="rId31"/>
    <p:sldId id="289" r:id="rId32"/>
    <p:sldId id="261" r:id="rId33"/>
    <p:sldId id="277" r:id="rId34"/>
    <p:sldId id="287" r:id="rId35"/>
    <p:sldId id="281" r:id="rId36"/>
    <p:sldId id="282" r:id="rId37"/>
    <p:sldId id="257" r:id="rId38"/>
    <p:sldId id="278" r:id="rId39"/>
    <p:sldId id="267"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676" autoAdjust="0"/>
  </p:normalViewPr>
  <p:slideViewPr>
    <p:cSldViewPr>
      <p:cViewPr varScale="1">
        <p:scale>
          <a:sx n="106" d="100"/>
          <a:sy n="106" d="100"/>
        </p:scale>
        <p:origin x="180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143000" y="1122363"/>
            <a:ext cx="6858000" cy="2387600"/>
          </a:xfrm>
        </p:spPr>
        <p:txBody>
          <a:bodyPr anchor="b"/>
          <a:lstStyle>
            <a:lvl1pPr algn="ctr">
              <a:defRPr sz="6000"/>
            </a:lvl1pPr>
          </a:lstStyle>
          <a:p>
            <a:r>
              <a:rPr lang="en-US" noProof="1"/>
              <a:t>Click to edit Master title style</a:t>
            </a:r>
            <a:endParaRPr lang="el-GR" noProof="1"/>
          </a:p>
        </p:txBody>
      </p:sp>
      <p:sp>
        <p:nvSpPr>
          <p:cNvPr id="3" name="Υπότιτλος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1"/>
              <a:t>Click to edit Master subtitle style</a:t>
            </a:r>
            <a:endParaRPr lang="el-GR" noProof="1"/>
          </a:p>
        </p:txBody>
      </p:sp>
      <p:sp>
        <p:nvSpPr>
          <p:cNvPr id="4" name="Rectangle 4">
            <a:extLst>
              <a:ext uri="{FF2B5EF4-FFF2-40B4-BE49-F238E27FC236}">
                <a16:creationId xmlns:a16="http://schemas.microsoft.com/office/drawing/2014/main" id="{5A903387-9356-3968-2890-0B2E880A29F1}"/>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a:extLst>
              <a:ext uri="{FF2B5EF4-FFF2-40B4-BE49-F238E27FC236}">
                <a16:creationId xmlns:a16="http://schemas.microsoft.com/office/drawing/2014/main" id="{4BBFF007-FBC0-C9D3-32B5-788C14D36F21}"/>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a:extLst>
              <a:ext uri="{FF2B5EF4-FFF2-40B4-BE49-F238E27FC236}">
                <a16:creationId xmlns:a16="http://schemas.microsoft.com/office/drawing/2014/main" id="{1B819446-3E84-DC8E-79D5-0B3648320442}"/>
              </a:ext>
            </a:extLst>
          </p:cNvPr>
          <p:cNvSpPr>
            <a:spLocks noGrp="1" noChangeArrowheads="1"/>
          </p:cNvSpPr>
          <p:nvPr>
            <p:ph type="sldNum" sz="quarter" idx="12"/>
          </p:nvPr>
        </p:nvSpPr>
        <p:spPr>
          <a:ln/>
        </p:spPr>
        <p:txBody>
          <a:bodyPr/>
          <a:lstStyle>
            <a:lvl1pPr>
              <a:defRPr/>
            </a:lvl1pPr>
          </a:lstStyle>
          <a:p>
            <a:fld id="{16CECF6A-B495-4E4E-82BE-FABFC8A0F208}" type="slidenum">
              <a:rPr altLang="en-US"/>
              <a:pPr/>
              <a:t>‹#›</a:t>
            </a:fld>
            <a:endParaRPr lang="en-GB" altLang="en-US"/>
          </a:p>
        </p:txBody>
      </p:sp>
    </p:spTree>
    <p:extLst>
      <p:ext uri="{BB962C8B-B14F-4D97-AF65-F5344CB8AC3E}">
        <p14:creationId xmlns:p14="http://schemas.microsoft.com/office/powerpoint/2010/main" val="3442395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noProof="1"/>
              <a:t>Click to edit Master title style</a:t>
            </a:r>
            <a:endParaRPr lang="el-GR" noProof="1"/>
          </a:p>
        </p:txBody>
      </p:sp>
      <p:sp>
        <p:nvSpPr>
          <p:cNvPr id="3" name="Θέση κατακόρυφου κειμένου 2"/>
          <p:cNvSpPr>
            <a:spLocks noGrp="1"/>
          </p:cNvSpPr>
          <p:nvPr>
            <p:ph type="body" orient="vert" idx="1"/>
          </p:nvPr>
        </p:nvSpPr>
        <p:spPr/>
        <p:txBody>
          <a:bodyPr vert="eaVert"/>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4" name="Rectangle 4">
            <a:extLst>
              <a:ext uri="{FF2B5EF4-FFF2-40B4-BE49-F238E27FC236}">
                <a16:creationId xmlns:a16="http://schemas.microsoft.com/office/drawing/2014/main" id="{8280B236-B3F2-F7F1-9896-FB5982950748}"/>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a:extLst>
              <a:ext uri="{FF2B5EF4-FFF2-40B4-BE49-F238E27FC236}">
                <a16:creationId xmlns:a16="http://schemas.microsoft.com/office/drawing/2014/main" id="{4225C3BC-CF29-FD36-D8A1-FB0C3766EF65}"/>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a:extLst>
              <a:ext uri="{FF2B5EF4-FFF2-40B4-BE49-F238E27FC236}">
                <a16:creationId xmlns:a16="http://schemas.microsoft.com/office/drawing/2014/main" id="{88EA6260-B8CA-3367-E306-969F01EC03F0}"/>
              </a:ext>
            </a:extLst>
          </p:cNvPr>
          <p:cNvSpPr>
            <a:spLocks noGrp="1" noChangeArrowheads="1"/>
          </p:cNvSpPr>
          <p:nvPr>
            <p:ph type="sldNum" sz="quarter" idx="12"/>
          </p:nvPr>
        </p:nvSpPr>
        <p:spPr>
          <a:ln/>
        </p:spPr>
        <p:txBody>
          <a:bodyPr/>
          <a:lstStyle>
            <a:lvl1pPr>
              <a:defRPr/>
            </a:lvl1pPr>
          </a:lstStyle>
          <a:p>
            <a:fld id="{5E39300D-7D3D-324B-B4AD-D031429759C0}" type="slidenum">
              <a:rPr altLang="en-US"/>
              <a:pPr/>
              <a:t>‹#›</a:t>
            </a:fld>
            <a:endParaRPr lang="en-GB" altLang="en-US"/>
          </a:p>
        </p:txBody>
      </p:sp>
    </p:spTree>
    <p:extLst>
      <p:ext uri="{BB962C8B-B14F-4D97-AF65-F5344CB8AC3E}">
        <p14:creationId xmlns:p14="http://schemas.microsoft.com/office/powerpoint/2010/main" val="428930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n-US" noProof="1"/>
              <a:t>Click to edit Master title style</a:t>
            </a:r>
            <a:endParaRPr lang="el-GR" noProof="1"/>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4" name="Rectangle 4">
            <a:extLst>
              <a:ext uri="{FF2B5EF4-FFF2-40B4-BE49-F238E27FC236}">
                <a16:creationId xmlns:a16="http://schemas.microsoft.com/office/drawing/2014/main" id="{6DAED030-565B-D395-5ADC-6A431FE87F2E}"/>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a:extLst>
              <a:ext uri="{FF2B5EF4-FFF2-40B4-BE49-F238E27FC236}">
                <a16:creationId xmlns:a16="http://schemas.microsoft.com/office/drawing/2014/main" id="{F5188310-FA18-CFBA-28F3-B479F710A1DF}"/>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a:extLst>
              <a:ext uri="{FF2B5EF4-FFF2-40B4-BE49-F238E27FC236}">
                <a16:creationId xmlns:a16="http://schemas.microsoft.com/office/drawing/2014/main" id="{6492AC77-34D2-0A95-91E2-4860CF972D57}"/>
              </a:ext>
            </a:extLst>
          </p:cNvPr>
          <p:cNvSpPr>
            <a:spLocks noGrp="1" noChangeArrowheads="1"/>
          </p:cNvSpPr>
          <p:nvPr>
            <p:ph type="sldNum" sz="quarter" idx="12"/>
          </p:nvPr>
        </p:nvSpPr>
        <p:spPr>
          <a:ln/>
        </p:spPr>
        <p:txBody>
          <a:bodyPr/>
          <a:lstStyle>
            <a:lvl1pPr>
              <a:defRPr/>
            </a:lvl1pPr>
          </a:lstStyle>
          <a:p>
            <a:fld id="{F9DFA083-64E2-AC4D-A202-50D845246E3A}" type="slidenum">
              <a:rPr altLang="en-US"/>
              <a:pPr/>
              <a:t>‹#›</a:t>
            </a:fld>
            <a:endParaRPr lang="en-GB" altLang="en-US"/>
          </a:p>
        </p:txBody>
      </p:sp>
    </p:spTree>
    <p:extLst>
      <p:ext uri="{BB962C8B-B14F-4D97-AF65-F5344CB8AC3E}">
        <p14:creationId xmlns:p14="http://schemas.microsoft.com/office/powerpoint/2010/main" val="2091987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noProof="1"/>
              <a:t>Click to edit Master title style</a:t>
            </a:r>
            <a:endParaRPr lang="el-GR" noProof="1"/>
          </a:p>
        </p:txBody>
      </p:sp>
      <p:sp>
        <p:nvSpPr>
          <p:cNvPr id="3" name="Θέση περιεχομένου 2"/>
          <p:cNvSpPr>
            <a:spLocks noGrp="1"/>
          </p:cNvSpPr>
          <p:nvPr>
            <p:ph idx="1"/>
          </p:nvPr>
        </p:nvSpPr>
        <p:spPr/>
        <p:txBody>
          <a:body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4" name="Rectangle 4">
            <a:extLst>
              <a:ext uri="{FF2B5EF4-FFF2-40B4-BE49-F238E27FC236}">
                <a16:creationId xmlns:a16="http://schemas.microsoft.com/office/drawing/2014/main" id="{D3FF7E20-C75C-DEC5-B5BC-33EB133CA525}"/>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a:extLst>
              <a:ext uri="{FF2B5EF4-FFF2-40B4-BE49-F238E27FC236}">
                <a16:creationId xmlns:a16="http://schemas.microsoft.com/office/drawing/2014/main" id="{7F7B5109-4ADB-D260-04B6-84819F93D27E}"/>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a:extLst>
              <a:ext uri="{FF2B5EF4-FFF2-40B4-BE49-F238E27FC236}">
                <a16:creationId xmlns:a16="http://schemas.microsoft.com/office/drawing/2014/main" id="{7E18199D-4F16-40DB-5EE9-01296087909F}"/>
              </a:ext>
            </a:extLst>
          </p:cNvPr>
          <p:cNvSpPr>
            <a:spLocks noGrp="1" noChangeArrowheads="1"/>
          </p:cNvSpPr>
          <p:nvPr>
            <p:ph type="sldNum" sz="quarter" idx="12"/>
          </p:nvPr>
        </p:nvSpPr>
        <p:spPr>
          <a:ln/>
        </p:spPr>
        <p:txBody>
          <a:bodyPr/>
          <a:lstStyle>
            <a:lvl1pPr>
              <a:defRPr/>
            </a:lvl1pPr>
          </a:lstStyle>
          <a:p>
            <a:fld id="{AD35AD78-4BB3-D142-B380-F7E247B5C1B4}" type="slidenum">
              <a:rPr altLang="en-US"/>
              <a:pPr/>
              <a:t>‹#›</a:t>
            </a:fld>
            <a:endParaRPr lang="en-GB" altLang="en-US"/>
          </a:p>
        </p:txBody>
      </p:sp>
    </p:spTree>
    <p:extLst>
      <p:ext uri="{BB962C8B-B14F-4D97-AF65-F5344CB8AC3E}">
        <p14:creationId xmlns:p14="http://schemas.microsoft.com/office/powerpoint/2010/main" val="3040780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623888" y="1709738"/>
            <a:ext cx="7886700" cy="2852737"/>
          </a:xfrm>
        </p:spPr>
        <p:txBody>
          <a:bodyPr anchor="b"/>
          <a:lstStyle>
            <a:lvl1pPr>
              <a:defRPr sz="6000"/>
            </a:lvl1pPr>
          </a:lstStyle>
          <a:p>
            <a:r>
              <a:rPr lang="en-US" noProof="1"/>
              <a:t>Click to edit Master title style</a:t>
            </a:r>
            <a:endParaRPr lang="el-GR" noProof="1"/>
          </a:p>
        </p:txBody>
      </p:sp>
      <p:sp>
        <p:nvSpPr>
          <p:cNvPr id="3" name="Θέση κειμένου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1"/>
              <a:t>Edit Master text styles</a:t>
            </a:r>
          </a:p>
        </p:txBody>
      </p:sp>
      <p:sp>
        <p:nvSpPr>
          <p:cNvPr id="4" name="Rectangle 4">
            <a:extLst>
              <a:ext uri="{FF2B5EF4-FFF2-40B4-BE49-F238E27FC236}">
                <a16:creationId xmlns:a16="http://schemas.microsoft.com/office/drawing/2014/main" id="{5A0C7348-473F-35FB-018D-2A2B0646D8A3}"/>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5" name="Rectangle 5">
            <a:extLst>
              <a:ext uri="{FF2B5EF4-FFF2-40B4-BE49-F238E27FC236}">
                <a16:creationId xmlns:a16="http://schemas.microsoft.com/office/drawing/2014/main" id="{E4A3475E-05FC-A8EE-3B32-5A4EF4272EDE}"/>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6" name="Rectangle 6">
            <a:extLst>
              <a:ext uri="{FF2B5EF4-FFF2-40B4-BE49-F238E27FC236}">
                <a16:creationId xmlns:a16="http://schemas.microsoft.com/office/drawing/2014/main" id="{5780F406-65F5-4833-033A-60855AD62215}"/>
              </a:ext>
            </a:extLst>
          </p:cNvPr>
          <p:cNvSpPr>
            <a:spLocks noGrp="1" noChangeArrowheads="1"/>
          </p:cNvSpPr>
          <p:nvPr>
            <p:ph type="sldNum" sz="quarter" idx="12"/>
          </p:nvPr>
        </p:nvSpPr>
        <p:spPr>
          <a:ln/>
        </p:spPr>
        <p:txBody>
          <a:bodyPr/>
          <a:lstStyle>
            <a:lvl1pPr>
              <a:defRPr/>
            </a:lvl1pPr>
          </a:lstStyle>
          <a:p>
            <a:fld id="{A9F4897F-3E36-064B-A3EA-99ADB65607DF}" type="slidenum">
              <a:rPr altLang="en-US"/>
              <a:pPr/>
              <a:t>‹#›</a:t>
            </a:fld>
            <a:endParaRPr lang="en-GB" altLang="en-US"/>
          </a:p>
        </p:txBody>
      </p:sp>
    </p:spTree>
    <p:extLst>
      <p:ext uri="{BB962C8B-B14F-4D97-AF65-F5344CB8AC3E}">
        <p14:creationId xmlns:p14="http://schemas.microsoft.com/office/powerpoint/2010/main" val="1635147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noProof="1"/>
              <a:t>Click to edit Master title style</a:t>
            </a:r>
            <a:endParaRPr lang="el-GR" noProof="1"/>
          </a:p>
        </p:txBody>
      </p:sp>
      <p:sp>
        <p:nvSpPr>
          <p:cNvPr id="3" name="Θέση περιεχομένου 2"/>
          <p:cNvSpPr>
            <a:spLocks noGrp="1"/>
          </p:cNvSpPr>
          <p:nvPr>
            <p:ph sz="half" idx="1"/>
          </p:nvPr>
        </p:nvSpPr>
        <p:spPr>
          <a:xfrm>
            <a:off x="457200" y="1600200"/>
            <a:ext cx="4038600" cy="4525963"/>
          </a:xfrm>
        </p:spPr>
        <p:txBody>
          <a:body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4" name="Θέση περιεχομένου 3"/>
          <p:cNvSpPr>
            <a:spLocks noGrp="1"/>
          </p:cNvSpPr>
          <p:nvPr>
            <p:ph sz="half" idx="2"/>
          </p:nvPr>
        </p:nvSpPr>
        <p:spPr>
          <a:xfrm>
            <a:off x="4648200" y="1600200"/>
            <a:ext cx="4038600" cy="4525963"/>
          </a:xfrm>
        </p:spPr>
        <p:txBody>
          <a:body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5" name="Rectangle 4">
            <a:extLst>
              <a:ext uri="{FF2B5EF4-FFF2-40B4-BE49-F238E27FC236}">
                <a16:creationId xmlns:a16="http://schemas.microsoft.com/office/drawing/2014/main" id="{49B7D219-5970-C229-C5DE-0C670B87BB62}"/>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a:extLst>
              <a:ext uri="{FF2B5EF4-FFF2-40B4-BE49-F238E27FC236}">
                <a16:creationId xmlns:a16="http://schemas.microsoft.com/office/drawing/2014/main" id="{6EC85D89-5271-83EC-C4CE-029E159CCB82}"/>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a:extLst>
              <a:ext uri="{FF2B5EF4-FFF2-40B4-BE49-F238E27FC236}">
                <a16:creationId xmlns:a16="http://schemas.microsoft.com/office/drawing/2014/main" id="{CB3DE3CC-7D87-2387-DC3F-2B5101C1C686}"/>
              </a:ext>
            </a:extLst>
          </p:cNvPr>
          <p:cNvSpPr>
            <a:spLocks noGrp="1" noChangeArrowheads="1"/>
          </p:cNvSpPr>
          <p:nvPr>
            <p:ph type="sldNum" sz="quarter" idx="12"/>
          </p:nvPr>
        </p:nvSpPr>
        <p:spPr>
          <a:ln/>
        </p:spPr>
        <p:txBody>
          <a:bodyPr/>
          <a:lstStyle>
            <a:lvl1pPr>
              <a:defRPr/>
            </a:lvl1pPr>
          </a:lstStyle>
          <a:p>
            <a:fld id="{0EFFEB9F-EDB8-274C-8FCD-167FE6F47CDC}" type="slidenum">
              <a:rPr altLang="en-US"/>
              <a:pPr/>
              <a:t>‹#›</a:t>
            </a:fld>
            <a:endParaRPr lang="en-GB" altLang="en-US"/>
          </a:p>
        </p:txBody>
      </p:sp>
    </p:spTree>
    <p:extLst>
      <p:ext uri="{BB962C8B-B14F-4D97-AF65-F5344CB8AC3E}">
        <p14:creationId xmlns:p14="http://schemas.microsoft.com/office/powerpoint/2010/main" val="2612285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630238" y="365125"/>
            <a:ext cx="7886700" cy="1325563"/>
          </a:xfrm>
        </p:spPr>
        <p:txBody>
          <a:bodyPr/>
          <a:lstStyle/>
          <a:p>
            <a:r>
              <a:rPr lang="en-US" noProof="1"/>
              <a:t>Click to edit Master title style</a:t>
            </a:r>
            <a:endParaRPr lang="el-GR" noProof="1"/>
          </a:p>
        </p:txBody>
      </p:sp>
      <p:sp>
        <p:nvSpPr>
          <p:cNvPr id="3" name="Θέση κειμένου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Edit Master text styles</a:t>
            </a:r>
          </a:p>
        </p:txBody>
      </p:sp>
      <p:sp>
        <p:nvSpPr>
          <p:cNvPr id="4" name="Θέση περιεχομένου 3"/>
          <p:cNvSpPr>
            <a:spLocks noGrp="1"/>
          </p:cNvSpPr>
          <p:nvPr>
            <p:ph sz="half" idx="2"/>
          </p:nvPr>
        </p:nvSpPr>
        <p:spPr>
          <a:xfrm>
            <a:off x="630238" y="2505075"/>
            <a:ext cx="3868737" cy="3684588"/>
          </a:xfrm>
        </p:spPr>
        <p:txBody>
          <a:body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5" name="Θέση κειμένου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Edit Master text styles</a:t>
            </a:r>
          </a:p>
        </p:txBody>
      </p:sp>
      <p:sp>
        <p:nvSpPr>
          <p:cNvPr id="6" name="Θέση περιεχομένου 5"/>
          <p:cNvSpPr>
            <a:spLocks noGrp="1"/>
          </p:cNvSpPr>
          <p:nvPr>
            <p:ph sz="quarter" idx="4"/>
          </p:nvPr>
        </p:nvSpPr>
        <p:spPr>
          <a:xfrm>
            <a:off x="4629150" y="2505075"/>
            <a:ext cx="3887788" cy="3684588"/>
          </a:xfrm>
        </p:spPr>
        <p:txBody>
          <a:body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7" name="Rectangle 4">
            <a:extLst>
              <a:ext uri="{FF2B5EF4-FFF2-40B4-BE49-F238E27FC236}">
                <a16:creationId xmlns:a16="http://schemas.microsoft.com/office/drawing/2014/main" id="{493E7B8B-B97E-71DD-5BC6-93FC8D2CF0F9}"/>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8" name="Rectangle 5">
            <a:extLst>
              <a:ext uri="{FF2B5EF4-FFF2-40B4-BE49-F238E27FC236}">
                <a16:creationId xmlns:a16="http://schemas.microsoft.com/office/drawing/2014/main" id="{C8A24361-D65D-3CD3-A618-8AF11525882F}"/>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9" name="Rectangle 6">
            <a:extLst>
              <a:ext uri="{FF2B5EF4-FFF2-40B4-BE49-F238E27FC236}">
                <a16:creationId xmlns:a16="http://schemas.microsoft.com/office/drawing/2014/main" id="{7F262F6F-8CBD-4951-195D-B7E3E99A8E9E}"/>
              </a:ext>
            </a:extLst>
          </p:cNvPr>
          <p:cNvSpPr>
            <a:spLocks noGrp="1" noChangeArrowheads="1"/>
          </p:cNvSpPr>
          <p:nvPr>
            <p:ph type="sldNum" sz="quarter" idx="12"/>
          </p:nvPr>
        </p:nvSpPr>
        <p:spPr>
          <a:ln/>
        </p:spPr>
        <p:txBody>
          <a:bodyPr/>
          <a:lstStyle>
            <a:lvl1pPr>
              <a:defRPr/>
            </a:lvl1pPr>
          </a:lstStyle>
          <a:p>
            <a:fld id="{862D6FA1-07EC-FC45-AC4F-D8968DF8F2AF}" type="slidenum">
              <a:rPr altLang="en-US"/>
              <a:pPr/>
              <a:t>‹#›</a:t>
            </a:fld>
            <a:endParaRPr lang="en-GB" altLang="en-US"/>
          </a:p>
        </p:txBody>
      </p:sp>
    </p:spTree>
    <p:extLst>
      <p:ext uri="{BB962C8B-B14F-4D97-AF65-F5344CB8AC3E}">
        <p14:creationId xmlns:p14="http://schemas.microsoft.com/office/powerpoint/2010/main" val="876061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noProof="1"/>
              <a:t>Click to edit Master title style</a:t>
            </a:r>
            <a:endParaRPr lang="el-GR" noProof="1"/>
          </a:p>
        </p:txBody>
      </p:sp>
      <p:sp>
        <p:nvSpPr>
          <p:cNvPr id="3" name="Rectangle 4">
            <a:extLst>
              <a:ext uri="{FF2B5EF4-FFF2-40B4-BE49-F238E27FC236}">
                <a16:creationId xmlns:a16="http://schemas.microsoft.com/office/drawing/2014/main" id="{3F17772A-834D-9DDF-DEBB-4D13D21991CD}"/>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4" name="Rectangle 5">
            <a:extLst>
              <a:ext uri="{FF2B5EF4-FFF2-40B4-BE49-F238E27FC236}">
                <a16:creationId xmlns:a16="http://schemas.microsoft.com/office/drawing/2014/main" id="{9E2822C0-25D4-8808-4781-8A346C304FAA}"/>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5" name="Rectangle 6">
            <a:extLst>
              <a:ext uri="{FF2B5EF4-FFF2-40B4-BE49-F238E27FC236}">
                <a16:creationId xmlns:a16="http://schemas.microsoft.com/office/drawing/2014/main" id="{AB587B7D-F796-7B4A-242D-0FE5B19781F5}"/>
              </a:ext>
            </a:extLst>
          </p:cNvPr>
          <p:cNvSpPr>
            <a:spLocks noGrp="1" noChangeArrowheads="1"/>
          </p:cNvSpPr>
          <p:nvPr>
            <p:ph type="sldNum" sz="quarter" idx="12"/>
          </p:nvPr>
        </p:nvSpPr>
        <p:spPr>
          <a:ln/>
        </p:spPr>
        <p:txBody>
          <a:bodyPr/>
          <a:lstStyle>
            <a:lvl1pPr>
              <a:defRPr/>
            </a:lvl1pPr>
          </a:lstStyle>
          <a:p>
            <a:fld id="{23960E9B-3E92-6B4A-AF1B-171ED9CB8FA7}" type="slidenum">
              <a:rPr altLang="en-US"/>
              <a:pPr/>
              <a:t>‹#›</a:t>
            </a:fld>
            <a:endParaRPr lang="en-GB" altLang="en-US"/>
          </a:p>
        </p:txBody>
      </p:sp>
    </p:spTree>
    <p:extLst>
      <p:ext uri="{BB962C8B-B14F-4D97-AF65-F5344CB8AC3E}">
        <p14:creationId xmlns:p14="http://schemas.microsoft.com/office/powerpoint/2010/main" val="987617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3C0503F-E708-9C2E-6F29-EC4F72D93477}"/>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3" name="Rectangle 5">
            <a:extLst>
              <a:ext uri="{FF2B5EF4-FFF2-40B4-BE49-F238E27FC236}">
                <a16:creationId xmlns:a16="http://schemas.microsoft.com/office/drawing/2014/main" id="{C6BBB82B-4840-1343-5B3D-44416767B220}"/>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4" name="Rectangle 6">
            <a:extLst>
              <a:ext uri="{FF2B5EF4-FFF2-40B4-BE49-F238E27FC236}">
                <a16:creationId xmlns:a16="http://schemas.microsoft.com/office/drawing/2014/main" id="{0A5EC309-9499-6866-9032-0BFB78E6CDB0}"/>
              </a:ext>
            </a:extLst>
          </p:cNvPr>
          <p:cNvSpPr>
            <a:spLocks noGrp="1" noChangeArrowheads="1"/>
          </p:cNvSpPr>
          <p:nvPr>
            <p:ph type="sldNum" sz="quarter" idx="12"/>
          </p:nvPr>
        </p:nvSpPr>
        <p:spPr>
          <a:ln/>
        </p:spPr>
        <p:txBody>
          <a:bodyPr/>
          <a:lstStyle>
            <a:lvl1pPr>
              <a:defRPr/>
            </a:lvl1pPr>
          </a:lstStyle>
          <a:p>
            <a:fld id="{6B9CB139-7B83-BC4B-BC7B-F037FEA410DE}" type="slidenum">
              <a:rPr altLang="en-US"/>
              <a:pPr/>
              <a:t>‹#›</a:t>
            </a:fld>
            <a:endParaRPr lang="en-GB" altLang="en-US"/>
          </a:p>
        </p:txBody>
      </p:sp>
    </p:spTree>
    <p:extLst>
      <p:ext uri="{BB962C8B-B14F-4D97-AF65-F5344CB8AC3E}">
        <p14:creationId xmlns:p14="http://schemas.microsoft.com/office/powerpoint/2010/main" val="1825730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30238" y="457200"/>
            <a:ext cx="2949575" cy="1600200"/>
          </a:xfrm>
        </p:spPr>
        <p:txBody>
          <a:bodyPr anchor="b"/>
          <a:lstStyle>
            <a:lvl1pPr>
              <a:defRPr sz="3200"/>
            </a:lvl1pPr>
          </a:lstStyle>
          <a:p>
            <a:r>
              <a:rPr lang="en-US" noProof="1"/>
              <a:t>Click to edit Master title style</a:t>
            </a:r>
            <a:endParaRPr lang="el-GR" noProof="1"/>
          </a:p>
        </p:txBody>
      </p:sp>
      <p:sp>
        <p:nvSpPr>
          <p:cNvPr id="3" name="Θέση περιεχομένου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1"/>
              <a:t>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l-GR" noProof="1"/>
          </a:p>
        </p:txBody>
      </p:sp>
      <p:sp>
        <p:nvSpPr>
          <p:cNvPr id="4" name="Θέση κειμένου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1"/>
              <a:t>Edit Master text styles</a:t>
            </a:r>
          </a:p>
        </p:txBody>
      </p:sp>
      <p:sp>
        <p:nvSpPr>
          <p:cNvPr id="5" name="Rectangle 4">
            <a:extLst>
              <a:ext uri="{FF2B5EF4-FFF2-40B4-BE49-F238E27FC236}">
                <a16:creationId xmlns:a16="http://schemas.microsoft.com/office/drawing/2014/main" id="{B81A65C2-CBB9-9931-D604-1A9BCDAF787D}"/>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a:extLst>
              <a:ext uri="{FF2B5EF4-FFF2-40B4-BE49-F238E27FC236}">
                <a16:creationId xmlns:a16="http://schemas.microsoft.com/office/drawing/2014/main" id="{A63CB798-9B76-D42A-46F0-7131C02AF817}"/>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a:extLst>
              <a:ext uri="{FF2B5EF4-FFF2-40B4-BE49-F238E27FC236}">
                <a16:creationId xmlns:a16="http://schemas.microsoft.com/office/drawing/2014/main" id="{629818FB-9E2A-6FF2-1A8F-B05ACB9B8193}"/>
              </a:ext>
            </a:extLst>
          </p:cNvPr>
          <p:cNvSpPr>
            <a:spLocks noGrp="1" noChangeArrowheads="1"/>
          </p:cNvSpPr>
          <p:nvPr>
            <p:ph type="sldNum" sz="quarter" idx="12"/>
          </p:nvPr>
        </p:nvSpPr>
        <p:spPr>
          <a:ln/>
        </p:spPr>
        <p:txBody>
          <a:bodyPr/>
          <a:lstStyle>
            <a:lvl1pPr>
              <a:defRPr/>
            </a:lvl1pPr>
          </a:lstStyle>
          <a:p>
            <a:fld id="{6E4004FD-497D-6F45-ACCE-85F9C97A3738}" type="slidenum">
              <a:rPr altLang="en-US"/>
              <a:pPr/>
              <a:t>‹#›</a:t>
            </a:fld>
            <a:endParaRPr lang="en-GB" altLang="en-US"/>
          </a:p>
        </p:txBody>
      </p:sp>
    </p:spTree>
    <p:extLst>
      <p:ext uri="{BB962C8B-B14F-4D97-AF65-F5344CB8AC3E}">
        <p14:creationId xmlns:p14="http://schemas.microsoft.com/office/powerpoint/2010/main" val="388943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30238" y="457200"/>
            <a:ext cx="2949575" cy="1600200"/>
          </a:xfrm>
        </p:spPr>
        <p:txBody>
          <a:bodyPr anchor="b"/>
          <a:lstStyle>
            <a:lvl1pPr>
              <a:defRPr sz="3200"/>
            </a:lvl1pPr>
          </a:lstStyle>
          <a:p>
            <a:r>
              <a:rPr lang="en-US" noProof="1"/>
              <a:t>Click to edit Master title style</a:t>
            </a:r>
            <a:endParaRPr lang="el-GR" noProof="1"/>
          </a:p>
        </p:txBody>
      </p:sp>
      <p:sp>
        <p:nvSpPr>
          <p:cNvPr id="3" name="Θέση εικόνας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Θέση κειμένου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1"/>
              <a:t>Edit Master text styles</a:t>
            </a:r>
          </a:p>
        </p:txBody>
      </p:sp>
      <p:sp>
        <p:nvSpPr>
          <p:cNvPr id="5" name="Rectangle 4">
            <a:extLst>
              <a:ext uri="{FF2B5EF4-FFF2-40B4-BE49-F238E27FC236}">
                <a16:creationId xmlns:a16="http://schemas.microsoft.com/office/drawing/2014/main" id="{440EB12A-FC6A-3155-A2D2-0A5043935996}"/>
              </a:ext>
            </a:extLst>
          </p:cNvPr>
          <p:cNvSpPr>
            <a:spLocks noGrp="1" noChangeArrowheads="1"/>
          </p:cNvSpPr>
          <p:nvPr>
            <p:ph type="dt" sz="half" idx="10"/>
          </p:nvPr>
        </p:nvSpPr>
        <p:spPr>
          <a:ln/>
        </p:spPr>
        <p:txBody>
          <a:bodyPr/>
          <a:lstStyle>
            <a:lvl1pPr>
              <a:defRPr/>
            </a:lvl1pPr>
          </a:lstStyle>
          <a:p>
            <a:pPr>
              <a:defRPr/>
            </a:pPr>
            <a:endParaRPr lang="en-US" altLang="el-GR"/>
          </a:p>
        </p:txBody>
      </p:sp>
      <p:sp>
        <p:nvSpPr>
          <p:cNvPr id="6" name="Rectangle 5">
            <a:extLst>
              <a:ext uri="{FF2B5EF4-FFF2-40B4-BE49-F238E27FC236}">
                <a16:creationId xmlns:a16="http://schemas.microsoft.com/office/drawing/2014/main" id="{9A1F5643-C5E4-CFA0-6F20-ADE116E79F44}"/>
              </a:ext>
            </a:extLst>
          </p:cNvPr>
          <p:cNvSpPr>
            <a:spLocks noGrp="1" noChangeArrowheads="1"/>
          </p:cNvSpPr>
          <p:nvPr>
            <p:ph type="ftr" sz="quarter" idx="11"/>
          </p:nvPr>
        </p:nvSpPr>
        <p:spPr>
          <a:ln/>
        </p:spPr>
        <p:txBody>
          <a:bodyPr/>
          <a:lstStyle>
            <a:lvl1pPr>
              <a:defRPr/>
            </a:lvl1pPr>
          </a:lstStyle>
          <a:p>
            <a:pPr>
              <a:defRPr/>
            </a:pPr>
            <a:endParaRPr lang="en-US" altLang="el-GR"/>
          </a:p>
        </p:txBody>
      </p:sp>
      <p:sp>
        <p:nvSpPr>
          <p:cNvPr id="7" name="Rectangle 6">
            <a:extLst>
              <a:ext uri="{FF2B5EF4-FFF2-40B4-BE49-F238E27FC236}">
                <a16:creationId xmlns:a16="http://schemas.microsoft.com/office/drawing/2014/main" id="{D4B16F39-4D0A-543E-79E6-0A5A35F514C3}"/>
              </a:ext>
            </a:extLst>
          </p:cNvPr>
          <p:cNvSpPr>
            <a:spLocks noGrp="1" noChangeArrowheads="1"/>
          </p:cNvSpPr>
          <p:nvPr>
            <p:ph type="sldNum" sz="quarter" idx="12"/>
          </p:nvPr>
        </p:nvSpPr>
        <p:spPr>
          <a:ln/>
        </p:spPr>
        <p:txBody>
          <a:bodyPr/>
          <a:lstStyle>
            <a:lvl1pPr>
              <a:defRPr/>
            </a:lvl1pPr>
          </a:lstStyle>
          <a:p>
            <a:fld id="{241AC4B5-85EB-D04A-A101-9054128D0457}" type="slidenum">
              <a:rPr altLang="en-US"/>
              <a:pPr/>
              <a:t>‹#›</a:t>
            </a:fld>
            <a:endParaRPr lang="en-GB" altLang="en-US"/>
          </a:p>
        </p:txBody>
      </p:sp>
    </p:spTree>
    <p:extLst>
      <p:ext uri="{BB962C8B-B14F-4D97-AF65-F5344CB8AC3E}">
        <p14:creationId xmlns:p14="http://schemas.microsoft.com/office/powerpoint/2010/main" val="725519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7E45B21-F2E5-0DDF-705E-D12C1E446977}"/>
              </a:ext>
            </a:extLst>
          </p:cNvPr>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l-GR"/>
              <a:t>Click to edit Master title style</a:t>
            </a:r>
          </a:p>
        </p:txBody>
      </p:sp>
      <p:sp>
        <p:nvSpPr>
          <p:cNvPr id="1027" name="Rectangle 3">
            <a:extLst>
              <a:ext uri="{FF2B5EF4-FFF2-40B4-BE49-F238E27FC236}">
                <a16:creationId xmlns:a16="http://schemas.microsoft.com/office/drawing/2014/main" id="{1C094249-A60B-A365-4E92-6BF8A4150A2B}"/>
              </a:ext>
            </a:extLst>
          </p:cNvPr>
          <p:cNvSpPr>
            <a:spLocks noGrp="1" noChangeArrowheads="1"/>
          </p:cNvSpPr>
          <p:nvPr>
            <p:ph type="body" idx="4294967295"/>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l-GR"/>
              <a:t>Click to edit Master text styles</a:t>
            </a:r>
          </a:p>
          <a:p>
            <a:pPr lvl="1"/>
            <a:r>
              <a:rPr lang="en-US" altLang="el-GR"/>
              <a:t>Second level</a:t>
            </a:r>
          </a:p>
          <a:p>
            <a:pPr lvl="2"/>
            <a:r>
              <a:rPr lang="en-US" altLang="el-GR"/>
              <a:t>Third level</a:t>
            </a:r>
          </a:p>
          <a:p>
            <a:pPr lvl="3"/>
            <a:r>
              <a:rPr lang="en-US" altLang="el-GR"/>
              <a:t>Fourth level</a:t>
            </a:r>
          </a:p>
          <a:p>
            <a:pPr lvl="4"/>
            <a:r>
              <a:rPr lang="en-US" altLang="el-GR"/>
              <a:t>Fifth level</a:t>
            </a:r>
          </a:p>
        </p:txBody>
      </p:sp>
      <p:sp>
        <p:nvSpPr>
          <p:cNvPr id="1028" name="Rectangle 4">
            <a:extLst>
              <a:ext uri="{FF2B5EF4-FFF2-40B4-BE49-F238E27FC236}">
                <a16:creationId xmlns:a16="http://schemas.microsoft.com/office/drawing/2014/main" id="{F568A39D-4AE1-ACA8-E2D0-CB07AFF1D614}"/>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eaLnBrk="1" hangingPunct="1">
              <a:defRPr sz="1400">
                <a:ea typeface="SimSun" panose="02010600030101010101" pitchFamily="2" charset="-122"/>
                <a:cs typeface="+mn-cs"/>
              </a:defRPr>
            </a:lvl1pPr>
          </a:lstStyle>
          <a:p>
            <a:pPr>
              <a:defRPr/>
            </a:pPr>
            <a:endParaRPr lang="en-US" altLang="el-GR"/>
          </a:p>
        </p:txBody>
      </p:sp>
      <p:sp>
        <p:nvSpPr>
          <p:cNvPr id="1029" name="Rectangle 5">
            <a:extLst>
              <a:ext uri="{FF2B5EF4-FFF2-40B4-BE49-F238E27FC236}">
                <a16:creationId xmlns:a16="http://schemas.microsoft.com/office/drawing/2014/main" id="{1E11D3AB-3B11-29C6-C854-E595C2B111A5}"/>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eaLnBrk="1" hangingPunct="1">
              <a:defRPr sz="1400">
                <a:ea typeface="SimSun" panose="02010600030101010101" pitchFamily="2" charset="-122"/>
                <a:cs typeface="+mn-cs"/>
              </a:defRPr>
            </a:lvl1pPr>
          </a:lstStyle>
          <a:p>
            <a:pPr>
              <a:defRPr/>
            </a:pPr>
            <a:endParaRPr lang="en-US" altLang="el-GR"/>
          </a:p>
        </p:txBody>
      </p:sp>
      <p:sp>
        <p:nvSpPr>
          <p:cNvPr id="1030" name="Rectangle 6">
            <a:extLst>
              <a:ext uri="{FF2B5EF4-FFF2-40B4-BE49-F238E27FC236}">
                <a16:creationId xmlns:a16="http://schemas.microsoft.com/office/drawing/2014/main" id="{FE294BEE-2845-288B-6B42-794C36A1ACA2}"/>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noProof="1">
                <a:ea typeface="SimSun" panose="02010600030101010101" pitchFamily="2" charset="-122"/>
              </a:defRPr>
            </a:lvl1pPr>
          </a:lstStyle>
          <a:p>
            <a:fld id="{38BC9F5A-1825-C143-9A22-FBB05F0049B9}" type="slidenum">
              <a:rPr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Τίτλος 1">
            <a:extLst>
              <a:ext uri="{FF2B5EF4-FFF2-40B4-BE49-F238E27FC236}">
                <a16:creationId xmlns:a16="http://schemas.microsoft.com/office/drawing/2014/main" id="{D04B7B63-CA0C-4FE8-32F3-C41A75496798}"/>
              </a:ext>
            </a:extLst>
          </p:cNvPr>
          <p:cNvSpPr>
            <a:spLocks noGrp="1" noChangeArrowheads="1"/>
          </p:cNvSpPr>
          <p:nvPr>
            <p:ph type="ctrTitle"/>
          </p:nvPr>
        </p:nvSpPr>
        <p:spPr/>
        <p:txBody>
          <a:bodyPr/>
          <a:lstStyle/>
          <a:p>
            <a:pPr eaLnBrk="1" hangingPunct="1"/>
            <a:r>
              <a:rPr lang="en-US" altLang="en-US" sz="4800"/>
              <a:t>Money before coinage</a:t>
            </a:r>
            <a:endParaRPr lang="el-GR" altLang="en-US" sz="4800"/>
          </a:p>
        </p:txBody>
      </p:sp>
      <p:sp>
        <p:nvSpPr>
          <p:cNvPr id="2051" name="Υπότιτλος 2">
            <a:extLst>
              <a:ext uri="{FF2B5EF4-FFF2-40B4-BE49-F238E27FC236}">
                <a16:creationId xmlns:a16="http://schemas.microsoft.com/office/drawing/2014/main" id="{1F4696E6-03DE-995A-EF78-04212FCA96E7}"/>
              </a:ext>
            </a:extLst>
          </p:cNvPr>
          <p:cNvSpPr>
            <a:spLocks noGrp="1" noChangeArrowheads="1"/>
          </p:cNvSpPr>
          <p:nvPr>
            <p:ph type="subTitle" idx="1"/>
          </p:nvPr>
        </p:nvSpPr>
        <p:spPr>
          <a:xfrm>
            <a:off x="827088" y="3684588"/>
            <a:ext cx="6858000" cy="1655762"/>
          </a:xfrm>
        </p:spPr>
        <p:txBody>
          <a:bodyPr/>
          <a:lstStyle/>
          <a:p>
            <a:pPr eaLnBrk="1" hangingPunct="1"/>
            <a:r>
              <a:rPr lang="en-US" altLang="en-US"/>
              <a:t>Dr. Mairi Gkikaki</a:t>
            </a:r>
          </a:p>
          <a:p>
            <a:pPr eaLnBrk="1" hangingPunct="1"/>
            <a:r>
              <a:rPr lang="en-US" altLang="en-US" sz="2000"/>
              <a:t>University of Warwick</a:t>
            </a:r>
            <a:endParaRPr lang="el-GR" altLang="en-US" sz="2000"/>
          </a:p>
        </p:txBody>
      </p:sp>
      <p:sp>
        <p:nvSpPr>
          <p:cNvPr id="2052" name="AutoShape 2" descr="British School at Athens – An Institute for Advanced Research">
            <a:extLst>
              <a:ext uri="{FF2B5EF4-FFF2-40B4-BE49-F238E27FC236}">
                <a16:creationId xmlns:a16="http://schemas.microsoft.com/office/drawing/2014/main" id="{A1DADB4C-3153-52F2-E465-440377F1BD52}"/>
              </a:ext>
            </a:extLst>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l-GR" altLang="en-US" sz="1800"/>
          </a:p>
        </p:txBody>
      </p:sp>
      <p:sp>
        <p:nvSpPr>
          <p:cNvPr id="2053" name="AutoShape 4" descr="British School at Athens – An Institute for Advanced Research">
            <a:extLst>
              <a:ext uri="{FF2B5EF4-FFF2-40B4-BE49-F238E27FC236}">
                <a16:creationId xmlns:a16="http://schemas.microsoft.com/office/drawing/2014/main" id="{56E3ED4A-3E1C-E01F-A31C-FA696320F1EE}"/>
              </a:ext>
            </a:extLst>
          </p:cNvPr>
          <p:cNvSpPr>
            <a:spLocks noChangeAspect="1" noChangeArrowheads="1"/>
          </p:cNvSpPr>
          <p:nvPr/>
        </p:nvSpPr>
        <p:spPr bwMode="auto">
          <a:xfrm>
            <a:off x="4572000" y="34290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l-GR" altLang="en-US" sz="1800"/>
          </a:p>
        </p:txBody>
      </p:sp>
      <p:pic>
        <p:nvPicPr>
          <p:cNvPr id="2054" name="Εικόνα 8">
            <a:extLst>
              <a:ext uri="{FF2B5EF4-FFF2-40B4-BE49-F238E27FC236}">
                <a16:creationId xmlns:a16="http://schemas.microsoft.com/office/drawing/2014/main" id="{BC71232B-258A-C8F2-9A2B-BC3B393CDC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5907088"/>
            <a:ext cx="72961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Εικόνα 10">
            <a:extLst>
              <a:ext uri="{FF2B5EF4-FFF2-40B4-BE49-F238E27FC236}">
                <a16:creationId xmlns:a16="http://schemas.microsoft.com/office/drawing/2014/main" id="{D4793D13-EE8D-F730-F0B7-930F881A78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88" y="-11113"/>
            <a:ext cx="38179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Εικόνα 11">
            <a:extLst>
              <a:ext uri="{FF2B5EF4-FFF2-40B4-BE49-F238E27FC236}">
                <a16:creationId xmlns:a16="http://schemas.microsoft.com/office/drawing/2014/main" id="{C137ABA4-252B-DFEF-FF1E-69084FE262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675" y="4879975"/>
            <a:ext cx="1273175"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8CB173DA-A921-5DAF-A71D-D6B22B17568B}"/>
              </a:ext>
            </a:extLst>
          </p:cNvPr>
          <p:cNvSpPr>
            <a:spLocks noGrp="1"/>
          </p:cNvSpPr>
          <p:nvPr>
            <p:ph type="title"/>
          </p:nvPr>
        </p:nvSpPr>
        <p:spPr/>
        <p:txBody>
          <a:bodyPr/>
          <a:lstStyle/>
          <a:p>
            <a:r>
              <a:rPr lang="en-GB" altLang="en-US"/>
              <a:t>The first stage of monetary developments: exchange</a:t>
            </a:r>
            <a:endParaRPr lang="en-US" altLang="en-US"/>
          </a:p>
        </p:txBody>
      </p:sp>
      <p:sp>
        <p:nvSpPr>
          <p:cNvPr id="11267" name="Content Placeholder 2">
            <a:extLst>
              <a:ext uri="{FF2B5EF4-FFF2-40B4-BE49-F238E27FC236}">
                <a16:creationId xmlns:a16="http://schemas.microsoft.com/office/drawing/2014/main" id="{B475A0BD-436B-E797-8EF1-82A7FFBA820A}"/>
              </a:ext>
            </a:extLst>
          </p:cNvPr>
          <p:cNvSpPr>
            <a:spLocks noGrp="1"/>
          </p:cNvSpPr>
          <p:nvPr>
            <p:ph idx="1"/>
          </p:nvPr>
        </p:nvSpPr>
        <p:spPr/>
        <p:txBody>
          <a:bodyPr/>
          <a:lstStyle/>
          <a:p>
            <a:r>
              <a:rPr lang="en-GB" altLang="en-US"/>
              <a:t>Objects desirable to humans</a:t>
            </a:r>
          </a:p>
          <a:p>
            <a:r>
              <a:rPr lang="en-GB" altLang="en-US"/>
              <a:t>Scarcity</a:t>
            </a:r>
          </a:p>
          <a:p>
            <a:r>
              <a:rPr lang="en-GB" altLang="en-US"/>
              <a:t>Expenditure</a:t>
            </a:r>
          </a:p>
          <a:p>
            <a:r>
              <a:rPr lang="en-GB" altLang="en-US"/>
              <a:t>Circulation</a:t>
            </a:r>
          </a:p>
          <a:p>
            <a:r>
              <a:rPr lang="en-GB" altLang="en-US"/>
              <a:t>Context</a:t>
            </a:r>
          </a:p>
          <a:p>
            <a:endParaRPr lang="en-GB" altLang="en-US"/>
          </a:p>
          <a:p>
            <a:r>
              <a:rPr lang="en-GB" altLang="en-US"/>
              <a:t>&gt;&gt; Value is not inherent in things but it is a cultural constructed property</a:t>
            </a:r>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672F854F-5A59-BA88-CCCE-A2D68E3B9C0D}"/>
              </a:ext>
            </a:extLst>
          </p:cNvPr>
          <p:cNvSpPr>
            <a:spLocks noGrp="1"/>
          </p:cNvSpPr>
          <p:nvPr>
            <p:ph type="title"/>
          </p:nvPr>
        </p:nvSpPr>
        <p:spPr/>
        <p:txBody>
          <a:bodyPr/>
          <a:lstStyle/>
          <a:p>
            <a:r>
              <a:rPr lang="en-GB" altLang="en-US"/>
              <a:t>The emergence of valuables</a:t>
            </a:r>
            <a:endParaRPr lang="en-US" altLang="en-US"/>
          </a:p>
        </p:txBody>
      </p:sp>
      <p:sp>
        <p:nvSpPr>
          <p:cNvPr id="12291" name="Content Placeholder 2">
            <a:extLst>
              <a:ext uri="{FF2B5EF4-FFF2-40B4-BE49-F238E27FC236}">
                <a16:creationId xmlns:a16="http://schemas.microsoft.com/office/drawing/2014/main" id="{3EA23AA6-9E41-889A-4726-3B5AE0363607}"/>
              </a:ext>
            </a:extLst>
          </p:cNvPr>
          <p:cNvSpPr>
            <a:spLocks noGrp="1"/>
          </p:cNvSpPr>
          <p:nvPr>
            <p:ph idx="1"/>
          </p:nvPr>
        </p:nvSpPr>
        <p:spPr>
          <a:xfrm>
            <a:off x="323850" y="1268413"/>
            <a:ext cx="8362950" cy="6510337"/>
          </a:xfrm>
        </p:spPr>
        <p:txBody>
          <a:bodyPr/>
          <a:lstStyle/>
          <a:p>
            <a:r>
              <a:rPr lang="en-GB" altLang="en-US" sz="3000"/>
              <a:t>Impracticality, social markers, their use was socially regulated, objects of exchange, having been brought from a great distance</a:t>
            </a:r>
          </a:p>
          <a:p>
            <a:r>
              <a:rPr lang="en-GB" altLang="en-US" sz="3000"/>
              <a:t>Their context &gt; evidence for relations to the upper echelons of society</a:t>
            </a:r>
          </a:p>
          <a:p>
            <a:r>
              <a:rPr lang="en-GB" altLang="en-US" sz="3000"/>
              <a:t>On occasions the appearance of identical pieces in great numbers and on other occasions their uniqueness </a:t>
            </a:r>
          </a:p>
          <a:p>
            <a:r>
              <a:rPr lang="en-GB" altLang="en-US" sz="3000"/>
              <a:t>E.g. Spondylus shell ornaments from the Aegean in the graves of Palaeolithic and Neolithic periods in Central Europe </a:t>
            </a:r>
            <a:endParaRPr lang="en-US" altLang="en-US" sz="3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FF5E8130-4876-ADD9-1371-1A955DA92DD3}"/>
              </a:ext>
            </a:extLst>
          </p:cNvPr>
          <p:cNvSpPr>
            <a:spLocks noGrp="1"/>
          </p:cNvSpPr>
          <p:nvPr>
            <p:ph type="title"/>
          </p:nvPr>
        </p:nvSpPr>
        <p:spPr>
          <a:xfrm>
            <a:off x="-57150" y="188913"/>
            <a:ext cx="9124950" cy="1143000"/>
          </a:xfrm>
        </p:spPr>
        <p:txBody>
          <a:bodyPr/>
          <a:lstStyle/>
          <a:p>
            <a:r>
              <a:rPr lang="en-GB" altLang="en-US" sz="3200"/>
              <a:t>Valuables in the Copper period (5</a:t>
            </a:r>
            <a:r>
              <a:rPr lang="en-GB" altLang="en-US" sz="3200" baseline="30000"/>
              <a:t>th</a:t>
            </a:r>
            <a:r>
              <a:rPr lang="en-GB" altLang="en-US" sz="3200"/>
              <a:t> and 4</a:t>
            </a:r>
            <a:r>
              <a:rPr lang="en-GB" altLang="en-US" sz="3200" baseline="30000"/>
              <a:t>th</a:t>
            </a:r>
            <a:r>
              <a:rPr lang="en-GB" altLang="en-US" sz="3200"/>
              <a:t> millennium BCE) in Central and Western Europe</a:t>
            </a:r>
            <a:endParaRPr lang="en-US" altLang="en-US" sz="3200"/>
          </a:p>
        </p:txBody>
      </p:sp>
      <p:sp>
        <p:nvSpPr>
          <p:cNvPr id="13315" name="Content Placeholder 2">
            <a:extLst>
              <a:ext uri="{FF2B5EF4-FFF2-40B4-BE49-F238E27FC236}">
                <a16:creationId xmlns:a16="http://schemas.microsoft.com/office/drawing/2014/main" id="{FE116543-0E72-02B6-7FDF-34CD165DF571}"/>
              </a:ext>
            </a:extLst>
          </p:cNvPr>
          <p:cNvSpPr>
            <a:spLocks noGrp="1"/>
          </p:cNvSpPr>
          <p:nvPr>
            <p:ph idx="1"/>
          </p:nvPr>
        </p:nvSpPr>
        <p:spPr>
          <a:xfrm>
            <a:off x="0" y="1331913"/>
            <a:ext cx="9010650" cy="5381625"/>
          </a:xfrm>
        </p:spPr>
        <p:txBody>
          <a:bodyPr/>
          <a:lstStyle/>
          <a:p>
            <a:r>
              <a:rPr lang="en-GB" altLang="en-US" sz="2400"/>
              <a:t>Valuables become more visible &gt; For the first time it is metal, copper and gold, that play a role</a:t>
            </a:r>
          </a:p>
          <a:p>
            <a:r>
              <a:rPr lang="en-US" altLang="en-US" sz="2400"/>
              <a:t>Its low volume and high portability, storability, preservability (with no maintenance costs) and malleability</a:t>
            </a:r>
          </a:p>
          <a:p>
            <a:r>
              <a:rPr lang="en-GB" altLang="en-US" sz="2400"/>
              <a:t>Axes in graves of the Eastern Karpathian basin, second half of the 5</a:t>
            </a:r>
            <a:r>
              <a:rPr lang="en-GB" altLang="en-US" sz="2400" baseline="30000"/>
              <a:t>th</a:t>
            </a:r>
            <a:r>
              <a:rPr lang="en-GB" altLang="en-US" sz="2400"/>
              <a:t> millennium BCE: no monetary value, instead objects of prestige</a:t>
            </a:r>
          </a:p>
          <a:p>
            <a:r>
              <a:rPr lang="en-US" altLang="en-US" sz="2400"/>
              <a:t>In the richly furnished cemetery of Varna in Bulgaria (c. 4600–4400 BCE) spondylus, gold and copper artefacts all occur together in the richest burials (Krauß 2010, 294)</a:t>
            </a:r>
          </a:p>
          <a:p>
            <a:r>
              <a:rPr lang="en-US" altLang="en-US" sz="2400"/>
              <a:t>Eight gold and electrum rings found at the Nahal Qanah Cave, Cisjordan from a context of the second half of the fifth millennium BCE may be considered as </a:t>
            </a:r>
            <a:r>
              <a:rPr lang="en-US" altLang="en-US" sz="2400" b="1" i="1"/>
              <a:t>aes formatum </a:t>
            </a:r>
            <a:r>
              <a:rPr lang="en-US" altLang="en-US" sz="2400"/>
              <a:t>with the purpose to give an approximation of value ratios</a:t>
            </a:r>
            <a:r>
              <a:rPr lang="en-US" altLang="en-US" sz="2400" b="1" i="1"/>
              <a:t> </a:t>
            </a:r>
            <a:endParaRPr lang="en-GB" altLang="en-US" sz="2400" b="1" i="1"/>
          </a:p>
          <a:p>
            <a:endParaRPr lang="en-GB" altLang="en-US" sz="2400"/>
          </a:p>
          <a:p>
            <a:r>
              <a:rPr lang="en-GB" altLang="en-US" sz="2400"/>
              <a:t> </a:t>
            </a:r>
            <a:endParaRPr lang="en-US"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0C093D69-8E22-AB68-3A06-B101A2EABC03}"/>
              </a:ext>
            </a:extLst>
          </p:cNvPr>
          <p:cNvSpPr>
            <a:spLocks noGrp="1"/>
          </p:cNvSpPr>
          <p:nvPr>
            <p:ph type="title"/>
          </p:nvPr>
        </p:nvSpPr>
        <p:spPr>
          <a:xfrm>
            <a:off x="684213" y="274638"/>
            <a:ext cx="8002587" cy="2001837"/>
          </a:xfrm>
        </p:spPr>
        <p:txBody>
          <a:bodyPr/>
          <a:lstStyle/>
          <a:p>
            <a:r>
              <a:rPr lang="en-GB" altLang="en-US" sz="3600"/>
              <a:t>Varna necropolis, grave goods of a male burial, c. 4.600-4.200 BCE</a:t>
            </a:r>
            <a:br>
              <a:rPr lang="en-GB" altLang="en-US" sz="3600"/>
            </a:br>
            <a:r>
              <a:rPr lang="en-GB" altLang="en-US" sz="2000"/>
              <a:t>Source: Wikimedia commons</a:t>
            </a:r>
            <a:endParaRPr lang="en-US" altLang="en-US" sz="2000"/>
          </a:p>
        </p:txBody>
      </p:sp>
      <p:pic>
        <p:nvPicPr>
          <p:cNvPr id="14339" name="Picture 2">
            <a:extLst>
              <a:ext uri="{FF2B5EF4-FFF2-40B4-BE49-F238E27FC236}">
                <a16:creationId xmlns:a16="http://schemas.microsoft.com/office/drawing/2014/main" id="{C0C1B000-2C61-81A6-D80C-BE78084CFF1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989138"/>
            <a:ext cx="5989638"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7624B1AE-3530-F010-A6C1-678D629D7C50}"/>
              </a:ext>
            </a:extLst>
          </p:cNvPr>
          <p:cNvSpPr>
            <a:spLocks noGrp="1"/>
          </p:cNvSpPr>
          <p:nvPr>
            <p:ph type="title"/>
          </p:nvPr>
        </p:nvSpPr>
        <p:spPr>
          <a:xfrm>
            <a:off x="-180975" y="274638"/>
            <a:ext cx="9324975" cy="1714500"/>
          </a:xfrm>
        </p:spPr>
        <p:txBody>
          <a:bodyPr/>
          <a:lstStyle/>
          <a:p>
            <a:r>
              <a:rPr lang="en-US" altLang="en-US" sz="3200"/>
              <a:t>Gold and electrum rings from the Nahal Qanah Cave, Cisjordan, late fifth millennium BCE</a:t>
            </a:r>
            <a:br>
              <a:rPr lang="en-US" altLang="en-US" sz="3200"/>
            </a:br>
            <a:r>
              <a:rPr lang="en-US" altLang="en-US" sz="2000"/>
              <a:t>source: Rahmstorf 2016</a:t>
            </a:r>
          </a:p>
        </p:txBody>
      </p:sp>
      <p:pic>
        <p:nvPicPr>
          <p:cNvPr id="15363" name="Picture 2">
            <a:extLst>
              <a:ext uri="{FF2B5EF4-FFF2-40B4-BE49-F238E27FC236}">
                <a16:creationId xmlns:a16="http://schemas.microsoft.com/office/drawing/2014/main" id="{15F284D7-BE07-2D41-A3F6-B720B3C40FE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1989138"/>
            <a:ext cx="6323012"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8B1B659C-F6FC-17DA-20D3-1B3A696606A0}"/>
              </a:ext>
            </a:extLst>
          </p:cNvPr>
          <p:cNvSpPr>
            <a:spLocks noGrp="1"/>
          </p:cNvSpPr>
          <p:nvPr>
            <p:ph type="title"/>
          </p:nvPr>
        </p:nvSpPr>
        <p:spPr>
          <a:xfrm>
            <a:off x="107950" y="274638"/>
            <a:ext cx="9155113" cy="1325562"/>
          </a:xfrm>
        </p:spPr>
        <p:txBody>
          <a:bodyPr/>
          <a:lstStyle/>
          <a:p>
            <a:r>
              <a:rPr lang="en-GB" altLang="en-US" sz="3600"/>
              <a:t>Early Bronze Age – third millennium BCE</a:t>
            </a:r>
            <a:endParaRPr lang="en-US" altLang="en-US" sz="3600"/>
          </a:p>
        </p:txBody>
      </p:sp>
      <p:sp>
        <p:nvSpPr>
          <p:cNvPr id="16387" name="Content Placeholder 2">
            <a:extLst>
              <a:ext uri="{FF2B5EF4-FFF2-40B4-BE49-F238E27FC236}">
                <a16:creationId xmlns:a16="http://schemas.microsoft.com/office/drawing/2014/main" id="{B4CF739B-F5AB-B5E6-B066-690C4FD54B4E}"/>
              </a:ext>
            </a:extLst>
          </p:cNvPr>
          <p:cNvSpPr>
            <a:spLocks noGrp="1"/>
          </p:cNvSpPr>
          <p:nvPr>
            <p:ph idx="1"/>
          </p:nvPr>
        </p:nvSpPr>
        <p:spPr/>
        <p:txBody>
          <a:bodyPr/>
          <a:lstStyle/>
          <a:p>
            <a:r>
              <a:rPr lang="en-GB" altLang="en-US" sz="2800"/>
              <a:t>A new Era marked by travelling for the desire to have come commodities in a vast Geographical Era incl. Caucasus, Mesopotamia, Egypt, Near East and the Levante, the Aegean</a:t>
            </a:r>
          </a:p>
          <a:p>
            <a:r>
              <a:rPr lang="en-GB" altLang="en-US" sz="2800"/>
              <a:t>The concept of standard of value</a:t>
            </a:r>
          </a:p>
          <a:p>
            <a:r>
              <a:rPr lang="en-GB" altLang="en-US" sz="2800"/>
              <a:t>The notion of weight: scales and weights were implemented in order to assess the weight ratio of things in relation to one another</a:t>
            </a:r>
          </a:p>
          <a:p>
            <a:r>
              <a:rPr lang="en-US" altLang="en-US" sz="2800"/>
              <a:t>Only with the idea of weighing did it become possible to measure value and equivalences in a precise way</a:t>
            </a:r>
            <a:endParaRPr lang="en-GB" altLang="en-US" sz="2800"/>
          </a:p>
          <a:p>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DE3B621-24E3-7F03-9F8C-80070023A596}"/>
              </a:ext>
            </a:extLst>
          </p:cNvPr>
          <p:cNvSpPr>
            <a:spLocks noGrp="1"/>
          </p:cNvSpPr>
          <p:nvPr>
            <p:ph type="title"/>
          </p:nvPr>
        </p:nvSpPr>
        <p:spPr/>
        <p:txBody>
          <a:bodyPr/>
          <a:lstStyle/>
          <a:p>
            <a:r>
              <a:rPr lang="en-GB" altLang="en-US"/>
              <a:t>The expansion of weights</a:t>
            </a:r>
            <a:endParaRPr lang="en-US" altLang="en-US"/>
          </a:p>
        </p:txBody>
      </p:sp>
      <p:sp>
        <p:nvSpPr>
          <p:cNvPr id="17411" name="Content Placeholder 2">
            <a:extLst>
              <a:ext uri="{FF2B5EF4-FFF2-40B4-BE49-F238E27FC236}">
                <a16:creationId xmlns:a16="http://schemas.microsoft.com/office/drawing/2014/main" id="{3087BB11-16ED-1AEF-A69B-D7606097F6FA}"/>
              </a:ext>
            </a:extLst>
          </p:cNvPr>
          <p:cNvSpPr>
            <a:spLocks noGrp="1"/>
          </p:cNvSpPr>
          <p:nvPr>
            <p:ph idx="1"/>
          </p:nvPr>
        </p:nvSpPr>
        <p:spPr/>
        <p:txBody>
          <a:bodyPr/>
          <a:lstStyle/>
          <a:p>
            <a:r>
              <a:rPr lang="en-GB" altLang="en-US"/>
              <a:t>Weights made of stone are first observed around 3000 BCE and increase in the early third cent. BCE &gt; standard forms of weights for certain regions</a:t>
            </a:r>
          </a:p>
          <a:p>
            <a:r>
              <a:rPr lang="en-GB" altLang="en-US"/>
              <a:t>Overlaps in the geographical expansion of standard forms: Aegean weights found in Cilicia (Tarsus)</a:t>
            </a:r>
          </a:p>
          <a:p>
            <a:r>
              <a:rPr lang="en-GB" altLang="en-US"/>
              <a:t>Indus weights found as far west as Southern Mesopotamia (Ur)</a:t>
            </a:r>
          </a:p>
          <a:p>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D411906D-4E62-EE7D-7FF6-A79E28685764}"/>
              </a:ext>
            </a:extLst>
          </p:cNvPr>
          <p:cNvSpPr>
            <a:spLocks noGrp="1"/>
          </p:cNvSpPr>
          <p:nvPr>
            <p:ph type="title"/>
          </p:nvPr>
        </p:nvSpPr>
        <p:spPr/>
        <p:txBody>
          <a:bodyPr/>
          <a:lstStyle/>
          <a:p>
            <a:endParaRPr lang="en-US" altLang="en-US"/>
          </a:p>
        </p:txBody>
      </p:sp>
      <p:pic>
        <p:nvPicPr>
          <p:cNvPr id="18435" name="Picture 2">
            <a:extLst>
              <a:ext uri="{FF2B5EF4-FFF2-40B4-BE49-F238E27FC236}">
                <a16:creationId xmlns:a16="http://schemas.microsoft.com/office/drawing/2014/main" id="{B4FF1979-1FBA-99E9-2F59-6543DB7EBB8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9738" y="1916113"/>
            <a:ext cx="3895725"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3">
            <a:extLst>
              <a:ext uri="{FF2B5EF4-FFF2-40B4-BE49-F238E27FC236}">
                <a16:creationId xmlns:a16="http://schemas.microsoft.com/office/drawing/2014/main" id="{1CCA4E2C-F438-1339-C606-EAA57668D501}"/>
              </a:ext>
            </a:extLst>
          </p:cNvPr>
          <p:cNvSpPr txBox="1">
            <a:spLocks noChangeArrowheads="1"/>
          </p:cNvSpPr>
          <p:nvPr/>
        </p:nvSpPr>
        <p:spPr bwMode="auto">
          <a:xfrm>
            <a:off x="250825" y="5343525"/>
            <a:ext cx="40846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US" altLang="en-US" sz="1800"/>
              <a:t> Stone weight found in Çukuriçi Höyük</a:t>
            </a:r>
          </a:p>
          <a:p>
            <a:pPr>
              <a:spcBef>
                <a:spcPct val="0"/>
              </a:spcBef>
              <a:buFontTx/>
              <a:buNone/>
            </a:pPr>
            <a:r>
              <a:rPr lang="en-US" altLang="en-US" sz="1800"/>
              <a:t> no. Cuk 08/520/3/7</a:t>
            </a:r>
          </a:p>
          <a:p>
            <a:pPr>
              <a:spcBef>
                <a:spcPct val="0"/>
              </a:spcBef>
              <a:buFontTx/>
              <a:buNone/>
            </a:pPr>
            <a:r>
              <a:rPr lang="en-GB" altLang="en-US" sz="1800"/>
              <a:t>Source Horejs, B. 2009.</a:t>
            </a:r>
            <a:endParaRPr lang="en-US" altLang="en-US" sz="1800"/>
          </a:p>
        </p:txBody>
      </p:sp>
      <p:pic>
        <p:nvPicPr>
          <p:cNvPr id="18437" name="Picture 4">
            <a:extLst>
              <a:ext uri="{FF2B5EF4-FFF2-40B4-BE49-F238E27FC236}">
                <a16:creationId xmlns:a16="http://schemas.microsoft.com/office/drawing/2014/main" id="{D676182B-E47D-475A-753D-16F42CD0554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25913" y="1517650"/>
            <a:ext cx="4570412"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5">
            <a:extLst>
              <a:ext uri="{FF2B5EF4-FFF2-40B4-BE49-F238E27FC236}">
                <a16:creationId xmlns:a16="http://schemas.microsoft.com/office/drawing/2014/main" id="{36B7D465-2E18-855B-2DB2-8E61526DCDC1}"/>
              </a:ext>
            </a:extLst>
          </p:cNvPr>
          <p:cNvSpPr txBox="1">
            <a:spLocks noChangeArrowheads="1"/>
          </p:cNvSpPr>
          <p:nvPr/>
        </p:nvSpPr>
        <p:spPr bwMode="auto">
          <a:xfrm>
            <a:off x="4716463" y="5300663"/>
            <a:ext cx="3146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800"/>
              <a:t>Spool-shaped stone weights </a:t>
            </a:r>
          </a:p>
          <a:p>
            <a:pPr>
              <a:spcBef>
                <a:spcPct val="0"/>
              </a:spcBef>
              <a:buFontTx/>
              <a:buNone/>
            </a:pPr>
            <a:r>
              <a:rPr lang="en-GB" altLang="en-US" sz="1800"/>
              <a:t>with incisions from Tiryns</a:t>
            </a:r>
          </a:p>
          <a:p>
            <a:pPr>
              <a:spcBef>
                <a:spcPct val="0"/>
              </a:spcBef>
              <a:buFontTx/>
              <a:buNone/>
            </a:pPr>
            <a:r>
              <a:rPr lang="en-GB" altLang="en-US" sz="1800"/>
              <a:t>Rahmstorf 2003</a:t>
            </a:r>
            <a:endParaRPr lang="en-US" altLang="en-US"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D58492C7-6495-ECCD-AA96-82BD250DEF60}"/>
              </a:ext>
            </a:extLst>
          </p:cNvPr>
          <p:cNvSpPr>
            <a:spLocks noGrp="1"/>
          </p:cNvSpPr>
          <p:nvPr>
            <p:ph type="title"/>
          </p:nvPr>
        </p:nvSpPr>
        <p:spPr/>
        <p:txBody>
          <a:bodyPr/>
          <a:lstStyle/>
          <a:p>
            <a:r>
              <a:rPr lang="en-GB" altLang="en-US"/>
              <a:t>The expansion of weights </a:t>
            </a:r>
            <a:endParaRPr lang="en-US" altLang="en-US"/>
          </a:p>
        </p:txBody>
      </p:sp>
      <p:pic>
        <p:nvPicPr>
          <p:cNvPr id="19459" name="Picture 3">
            <a:extLst>
              <a:ext uri="{FF2B5EF4-FFF2-40B4-BE49-F238E27FC236}">
                <a16:creationId xmlns:a16="http://schemas.microsoft.com/office/drawing/2014/main" id="{DE8864D4-8143-5120-8255-76E7258B54B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1417638"/>
            <a:ext cx="7181850" cy="478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Box 1">
            <a:extLst>
              <a:ext uri="{FF2B5EF4-FFF2-40B4-BE49-F238E27FC236}">
                <a16:creationId xmlns:a16="http://schemas.microsoft.com/office/drawing/2014/main" id="{1317D367-6614-66C9-93EA-17B3B4C496D5}"/>
              </a:ext>
            </a:extLst>
          </p:cNvPr>
          <p:cNvSpPr txBox="1">
            <a:spLocks noChangeArrowheads="1"/>
          </p:cNvSpPr>
          <p:nvPr/>
        </p:nvSpPr>
        <p:spPr bwMode="auto">
          <a:xfrm>
            <a:off x="1200150" y="6381750"/>
            <a:ext cx="2686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a:t>Source: Rahmstorf 2016</a:t>
            </a:r>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EC11E01B-302A-F69D-57D2-FDCEDADBDD90}"/>
              </a:ext>
            </a:extLst>
          </p:cNvPr>
          <p:cNvSpPr>
            <a:spLocks noGrp="1"/>
          </p:cNvSpPr>
          <p:nvPr>
            <p:ph type="title"/>
          </p:nvPr>
        </p:nvSpPr>
        <p:spPr/>
        <p:txBody>
          <a:bodyPr/>
          <a:lstStyle/>
          <a:p>
            <a:r>
              <a:rPr lang="en-GB" altLang="en-US"/>
              <a:t>The report of Wenamun</a:t>
            </a:r>
            <a:endParaRPr lang="en-US" altLang="en-US"/>
          </a:p>
        </p:txBody>
      </p:sp>
      <p:sp>
        <p:nvSpPr>
          <p:cNvPr id="20483" name="Content Placeholder 2">
            <a:extLst>
              <a:ext uri="{FF2B5EF4-FFF2-40B4-BE49-F238E27FC236}">
                <a16:creationId xmlns:a16="http://schemas.microsoft.com/office/drawing/2014/main" id="{9330DFB3-35E9-C6AF-1ACD-316F3F7901DC}"/>
              </a:ext>
            </a:extLst>
          </p:cNvPr>
          <p:cNvSpPr>
            <a:spLocks noGrp="1"/>
          </p:cNvSpPr>
          <p:nvPr>
            <p:ph idx="1"/>
          </p:nvPr>
        </p:nvSpPr>
        <p:spPr/>
        <p:txBody>
          <a:bodyPr/>
          <a:lstStyle/>
          <a:p>
            <a:r>
              <a:rPr lang="en-GB" altLang="en-US" sz="2800"/>
              <a:t>Pap. Moscow 120: Egyptian text written in hieratic, known from a single copy </a:t>
            </a:r>
          </a:p>
          <a:p>
            <a:r>
              <a:rPr lang="en-GB" altLang="en-US" sz="2800"/>
              <a:t>It describes the voyage of Wenamun, a priest of Amun at Karnak, who is sent by Smendes, the ruler of lower Egypt, to Byblos in order to acquire lumber for the barge of Amun</a:t>
            </a:r>
          </a:p>
          <a:p>
            <a:r>
              <a:rPr lang="en-GB" altLang="en-US" sz="2800"/>
              <a:t>‘in-text dating’ to the early eleventh century</a:t>
            </a:r>
          </a:p>
          <a:p>
            <a:r>
              <a:rPr lang="en-GB" altLang="en-US" sz="2800"/>
              <a:t>Only when Wenamun provides payment in cash, does the ruler of Byblos order for the trees to fell</a:t>
            </a:r>
          </a:p>
          <a:p>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41D2825E-EC88-D8FD-A9AD-667FCA72F6E6}"/>
              </a:ext>
            </a:extLst>
          </p:cNvPr>
          <p:cNvSpPr>
            <a:spLocks noGrp="1"/>
          </p:cNvSpPr>
          <p:nvPr>
            <p:ph type="title"/>
          </p:nvPr>
        </p:nvSpPr>
        <p:spPr/>
        <p:txBody>
          <a:bodyPr/>
          <a:lstStyle/>
          <a:p>
            <a:pPr eaLnBrk="1" hangingPunct="1"/>
            <a:r>
              <a:rPr lang="en-US" altLang="en-US" sz="3200"/>
              <a:t>‘money is one of the most timeless, all-pervading, and arbitrary inventions</a:t>
            </a:r>
            <a:br>
              <a:rPr lang="en-US" altLang="en-US" sz="3200"/>
            </a:br>
            <a:r>
              <a:rPr lang="en-US" altLang="en-US" sz="3200"/>
              <a:t>in human history’ (Haselgrove and Krmnicek 2012)</a:t>
            </a:r>
          </a:p>
        </p:txBody>
      </p:sp>
      <p:sp>
        <p:nvSpPr>
          <p:cNvPr id="3075" name="Text Placeholder 2">
            <a:extLst>
              <a:ext uri="{FF2B5EF4-FFF2-40B4-BE49-F238E27FC236}">
                <a16:creationId xmlns:a16="http://schemas.microsoft.com/office/drawing/2014/main" id="{9E52941F-2AB3-703D-19CC-58ED41E8135B}"/>
              </a:ext>
            </a:extLst>
          </p:cNvPr>
          <p:cNvSpPr>
            <a:spLocks noGrp="1"/>
          </p:cNvSpPr>
          <p:nvPr>
            <p:ph type="body" idx="1"/>
          </p:nvPr>
        </p:nvSpPr>
        <p:spPr/>
        <p:txBody>
          <a:bodyPr/>
          <a:lstStyle/>
          <a:p>
            <a:pPr eaLnBrk="1" hangingPunct="1"/>
            <a:r>
              <a:rPr lang="en-GB" altLang="en-US" sz="2800"/>
              <a:t>‘Coinage is money but</a:t>
            </a:r>
          </a:p>
          <a:p>
            <a:pPr eaLnBrk="1" hangingPunct="1"/>
            <a:r>
              <a:rPr lang="en-GB" altLang="en-US" sz="2800"/>
              <a:t> money is not necessarily coinage’</a:t>
            </a:r>
            <a:endParaRPr lang="en-US" altLang="en-US" sz="2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4ED36D2-3B5E-5CA0-D393-FFBC96D5ED5D}"/>
              </a:ext>
            </a:extLst>
          </p:cNvPr>
          <p:cNvSpPr>
            <a:spLocks noGrp="1"/>
          </p:cNvSpPr>
          <p:nvPr>
            <p:ph type="title"/>
          </p:nvPr>
        </p:nvSpPr>
        <p:spPr/>
        <p:txBody>
          <a:bodyPr/>
          <a:lstStyle/>
          <a:p>
            <a:r>
              <a:rPr lang="en-GB" altLang="en-US"/>
              <a:t>Appearance of weight metrology</a:t>
            </a:r>
            <a:endParaRPr lang="en-US" altLang="en-US"/>
          </a:p>
        </p:txBody>
      </p:sp>
      <p:sp>
        <p:nvSpPr>
          <p:cNvPr id="21507" name="Content Placeholder 2">
            <a:extLst>
              <a:ext uri="{FF2B5EF4-FFF2-40B4-BE49-F238E27FC236}">
                <a16:creationId xmlns:a16="http://schemas.microsoft.com/office/drawing/2014/main" id="{DAAA39CA-278E-7198-7FF4-FA6EA0ECB79D}"/>
              </a:ext>
            </a:extLst>
          </p:cNvPr>
          <p:cNvSpPr>
            <a:spLocks noGrp="1"/>
          </p:cNvSpPr>
          <p:nvPr>
            <p:ph idx="1"/>
          </p:nvPr>
        </p:nvSpPr>
        <p:spPr>
          <a:xfrm>
            <a:off x="323850" y="981075"/>
            <a:ext cx="8362950" cy="5688013"/>
          </a:xfrm>
        </p:spPr>
        <p:txBody>
          <a:bodyPr/>
          <a:lstStyle/>
          <a:p>
            <a:r>
              <a:rPr lang="en-GB" altLang="en-US" sz="2000"/>
              <a:t>Early third millennium BCE weight metrology makes its first appearance. It appears simultaneously to seals for administrative purposes</a:t>
            </a:r>
          </a:p>
          <a:p>
            <a:r>
              <a:rPr lang="en-US" altLang="en-US" sz="2000"/>
              <a:t>Expertise and physical experience linked to weighing, it required  some apprenticeship</a:t>
            </a:r>
          </a:p>
          <a:p>
            <a:r>
              <a:rPr lang="en-US" altLang="en-US" sz="2000"/>
              <a:t>Weights are always linked to value: In Mesopotamia the weight unit </a:t>
            </a:r>
            <a:r>
              <a:rPr lang="en-US" altLang="en-US" sz="2000" b="1"/>
              <a:t>shekel</a:t>
            </a:r>
            <a:r>
              <a:rPr lang="en-US" altLang="en-US" sz="2000"/>
              <a:t> is always used in relation to silver</a:t>
            </a:r>
          </a:p>
          <a:p>
            <a:r>
              <a:rPr lang="en-GB" altLang="en-US" sz="2000"/>
              <a:t>In the Bible there is no special term for money. However, the same term applies to silver and money ‘</a:t>
            </a:r>
            <a:r>
              <a:rPr lang="en-GB" altLang="en-US" sz="2000" b="1"/>
              <a:t>kesep</a:t>
            </a:r>
            <a:r>
              <a:rPr lang="en-GB" altLang="en-US" sz="2000"/>
              <a:t>’</a:t>
            </a:r>
          </a:p>
          <a:p>
            <a:r>
              <a:rPr lang="en-US" altLang="en-US" sz="2000"/>
              <a:t>Mainly Silver (but also barley) was an equivalent of value, a medium for exchange and payment and a store of value as documented by hoards  of silver rings and silver coils (either scrap or finished objects) in temples and palaces of the third and second Millenia BCE in Syro-Mesopotamia</a:t>
            </a:r>
          </a:p>
          <a:p>
            <a:r>
              <a:rPr lang="en-GB" altLang="en-US" sz="2000"/>
              <a:t>In Babylonia of the third and second centuries BCE silver is linked to payments and measuring of value: the laws of Ešnunna – similar to the code of Hammurabi – list all the goods which silver can buy</a:t>
            </a:r>
          </a:p>
          <a:p>
            <a:endParaRPr lang="en-US" altLang="en-US"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Τίτλος 1">
            <a:extLst>
              <a:ext uri="{FF2B5EF4-FFF2-40B4-BE49-F238E27FC236}">
                <a16:creationId xmlns:a16="http://schemas.microsoft.com/office/drawing/2014/main" id="{90D2C981-2B7F-17F1-01E7-D98381A48624}"/>
              </a:ext>
            </a:extLst>
          </p:cNvPr>
          <p:cNvSpPr>
            <a:spLocks noGrp="1" noChangeArrowheads="1"/>
          </p:cNvSpPr>
          <p:nvPr>
            <p:ph type="title"/>
          </p:nvPr>
        </p:nvSpPr>
        <p:spPr>
          <a:xfrm>
            <a:off x="395288" y="274638"/>
            <a:ext cx="8291512" cy="1425575"/>
          </a:xfrm>
        </p:spPr>
        <p:txBody>
          <a:bodyPr/>
          <a:lstStyle/>
          <a:p>
            <a:pPr eaLnBrk="1" hangingPunct="1"/>
            <a:r>
              <a:rPr lang="en-US" altLang="en-US"/>
              <a:t>Hackgold from Amathous, Cyprus (tomb 198)</a:t>
            </a:r>
            <a:endParaRPr lang="el-GR" altLang="en-US"/>
          </a:p>
        </p:txBody>
      </p:sp>
      <p:pic>
        <p:nvPicPr>
          <p:cNvPr id="22531" name="Εικόνα 3">
            <a:extLst>
              <a:ext uri="{FF2B5EF4-FFF2-40B4-BE49-F238E27FC236}">
                <a16:creationId xmlns:a16="http://schemas.microsoft.com/office/drawing/2014/main" id="{F11E17FE-B67E-2AA4-F286-4AD4C0A54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700213"/>
            <a:ext cx="476567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Εικόνα 5">
            <a:extLst>
              <a:ext uri="{FF2B5EF4-FFF2-40B4-BE49-F238E27FC236}">
                <a16:creationId xmlns:a16="http://schemas.microsoft.com/office/drawing/2014/main" id="{AE3E43AA-4B5F-552C-7DE1-670108C803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575" y="2024063"/>
            <a:ext cx="2192338"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6">
            <a:extLst>
              <a:ext uri="{FF2B5EF4-FFF2-40B4-BE49-F238E27FC236}">
                <a16:creationId xmlns:a16="http://schemas.microsoft.com/office/drawing/2014/main" id="{89C08913-B559-AF26-AC06-329A91E616CE}"/>
              </a:ext>
            </a:extLst>
          </p:cNvPr>
          <p:cNvSpPr txBox="1">
            <a:spLocks noChangeArrowheads="1"/>
          </p:cNvSpPr>
          <p:nvPr/>
        </p:nvSpPr>
        <p:spPr bwMode="auto">
          <a:xfrm>
            <a:off x="6362700" y="5084763"/>
            <a:ext cx="23368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1600">
                <a:solidFill>
                  <a:srgbClr val="636366"/>
                </a:solidFill>
                <a:latin typeface="MinionPro-It"/>
              </a:rPr>
              <a:t>Seven smaller pieces of </a:t>
            </a:r>
            <a:endParaRPr lang="en-US" altLang="en-US" sz="1600"/>
          </a:p>
          <a:p>
            <a:pPr eaLnBrk="1" hangingPunct="1">
              <a:spcBef>
                <a:spcPct val="0"/>
              </a:spcBef>
              <a:buFontTx/>
              <a:buNone/>
            </a:pPr>
            <a:r>
              <a:rPr lang="en-US" altLang="en-US" sz="1600">
                <a:solidFill>
                  <a:srgbClr val="636366"/>
                </a:solidFill>
                <a:latin typeface="MinionPro-Regular"/>
              </a:rPr>
              <a:t>hackgold</a:t>
            </a:r>
            <a:r>
              <a:rPr lang="en-US" altLang="en-US" sz="1600">
                <a:solidFill>
                  <a:srgbClr val="636366"/>
                </a:solidFill>
                <a:latin typeface="MinionPro-It"/>
              </a:rPr>
              <a:t> from Amathus tomb 198 </a:t>
            </a:r>
            <a:endParaRPr lang="en-US" altLang="en-US" sz="1600"/>
          </a:p>
          <a:p>
            <a:pPr eaLnBrk="1" hangingPunct="1">
              <a:spcBef>
                <a:spcPct val="0"/>
              </a:spcBef>
              <a:buFontTx/>
              <a:buNone/>
            </a:pPr>
            <a:r>
              <a:rPr lang="en-US" altLang="en-US" sz="1600">
                <a:solidFill>
                  <a:srgbClr val="636366"/>
                </a:solidFill>
                <a:latin typeface="MinionPro-It"/>
              </a:rPr>
              <a:t>(BM 1894,1101.465). © The Trustees </a:t>
            </a:r>
            <a:endParaRPr lang="en-US" altLang="en-US" sz="1600"/>
          </a:p>
          <a:p>
            <a:pPr eaLnBrk="1" hangingPunct="1">
              <a:spcBef>
                <a:spcPct val="0"/>
              </a:spcBef>
              <a:buFontTx/>
              <a:buNone/>
            </a:pPr>
            <a:r>
              <a:rPr lang="en-US" altLang="en-US" sz="1600">
                <a:solidFill>
                  <a:srgbClr val="636366"/>
                </a:solidFill>
                <a:latin typeface="MinionPro-It"/>
              </a:rPr>
              <a:t>of the British Museum </a:t>
            </a:r>
            <a:endParaRPr lang="el-GR" altLang="en-US" sz="1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0B967BEB-E03F-9266-B7F1-6189F7B23489}"/>
              </a:ext>
            </a:extLst>
          </p:cNvPr>
          <p:cNvSpPr>
            <a:spLocks noGrp="1"/>
          </p:cNvSpPr>
          <p:nvPr>
            <p:ph type="title"/>
          </p:nvPr>
        </p:nvSpPr>
        <p:spPr/>
        <p:txBody>
          <a:bodyPr/>
          <a:lstStyle/>
          <a:p>
            <a:r>
              <a:rPr lang="en-GB" altLang="en-US" sz="4000"/>
              <a:t>Weighed silver in the Biblical record</a:t>
            </a:r>
            <a:endParaRPr lang="en-US" altLang="en-US" sz="4000"/>
          </a:p>
        </p:txBody>
      </p:sp>
      <p:sp>
        <p:nvSpPr>
          <p:cNvPr id="23555" name="Content Placeholder 2">
            <a:extLst>
              <a:ext uri="{FF2B5EF4-FFF2-40B4-BE49-F238E27FC236}">
                <a16:creationId xmlns:a16="http://schemas.microsoft.com/office/drawing/2014/main" id="{A2138A1B-646C-9B3D-E0DA-ACD95711A998}"/>
              </a:ext>
            </a:extLst>
          </p:cNvPr>
          <p:cNvSpPr>
            <a:spLocks noGrp="1"/>
          </p:cNvSpPr>
          <p:nvPr>
            <p:ph idx="1"/>
          </p:nvPr>
        </p:nvSpPr>
        <p:spPr>
          <a:xfrm>
            <a:off x="338138" y="1417638"/>
            <a:ext cx="8805862" cy="5616575"/>
          </a:xfrm>
        </p:spPr>
        <p:txBody>
          <a:bodyPr/>
          <a:lstStyle/>
          <a:p>
            <a:r>
              <a:rPr lang="en-GB" altLang="en-US" sz="2800"/>
              <a:t>In the Old Testament the term kesep is used for silver as well as money</a:t>
            </a:r>
          </a:p>
          <a:p>
            <a:r>
              <a:rPr lang="en-GB" altLang="en-US" sz="2800"/>
              <a:t>A wergeld function for kesep is attested in numerous instances in the Biblical record</a:t>
            </a:r>
          </a:p>
          <a:p>
            <a:r>
              <a:rPr lang="en-GB" altLang="en-US" sz="2800"/>
              <a:t>The formula ‘amount-silver’ or ‘weight-silver’ indicates that the silver was measured by means of its weight</a:t>
            </a:r>
          </a:p>
          <a:p>
            <a:r>
              <a:rPr lang="en-GB" altLang="en-US" sz="2800"/>
              <a:t>Jeremiah buys the field in Anatot from his cousin Hanamel: signed the contract and weighed out 17 shekels of silver in front of witnesses (Jer 32:9-10)</a:t>
            </a:r>
            <a:endParaRPr lang="en-US" alt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570B5630-483D-253B-B011-5D542784D8E1}"/>
              </a:ext>
            </a:extLst>
          </p:cNvPr>
          <p:cNvSpPr>
            <a:spLocks noGrp="1"/>
          </p:cNvSpPr>
          <p:nvPr>
            <p:ph type="title"/>
          </p:nvPr>
        </p:nvSpPr>
        <p:spPr/>
        <p:txBody>
          <a:bodyPr/>
          <a:lstStyle/>
          <a:p>
            <a:r>
              <a:rPr lang="en-GB" altLang="en-US" sz="3200"/>
              <a:t>Literary sources on the use of silver</a:t>
            </a:r>
            <a:endParaRPr lang="en-US" altLang="en-US" sz="3200"/>
          </a:p>
        </p:txBody>
      </p:sp>
      <p:sp>
        <p:nvSpPr>
          <p:cNvPr id="24579" name="Content Placeholder 2">
            <a:extLst>
              <a:ext uri="{FF2B5EF4-FFF2-40B4-BE49-F238E27FC236}">
                <a16:creationId xmlns:a16="http://schemas.microsoft.com/office/drawing/2014/main" id="{9DAD0EF9-3C64-8086-F08D-0448AC73C4BD}"/>
              </a:ext>
            </a:extLst>
          </p:cNvPr>
          <p:cNvSpPr>
            <a:spLocks noGrp="1"/>
          </p:cNvSpPr>
          <p:nvPr>
            <p:ph idx="1"/>
          </p:nvPr>
        </p:nvSpPr>
        <p:spPr/>
        <p:txBody>
          <a:bodyPr/>
          <a:lstStyle/>
          <a:p>
            <a:r>
              <a:rPr lang="en-GB" altLang="en-US" sz="2800"/>
              <a:t>2 Kings 12.10-17: during the reign of King Jehoash of Judah (836-798 BCE): Kesep kept in a chest, specifically for repairs of the Temple</a:t>
            </a:r>
          </a:p>
          <a:p>
            <a:r>
              <a:rPr lang="en-GB" altLang="en-US" sz="2800"/>
              <a:t>Herodotus 3.89-96: on the yearly tribute collected by the King Darius I (522-486 BCE), kept in ceramic containers, when the vessel is filled, the clay is broken away. When money is needed, the King cuts off a portion</a:t>
            </a:r>
            <a:endParaRPr lang="en-US" altLang="en-US" sz="2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A39E0866-1553-446C-765B-9383C499ADDF}"/>
              </a:ext>
            </a:extLst>
          </p:cNvPr>
          <p:cNvSpPr>
            <a:spLocks noGrp="1" noChangeArrowheads="1"/>
          </p:cNvSpPr>
          <p:nvPr>
            <p:ph type="title"/>
          </p:nvPr>
        </p:nvSpPr>
        <p:spPr/>
        <p:txBody>
          <a:bodyPr/>
          <a:lstStyle/>
          <a:p>
            <a:pPr eaLnBrk="1" hangingPunct="1"/>
            <a:r>
              <a:rPr lang="en-US" altLang="zh-CN" sz="2800">
                <a:ea typeface="SimSun" panose="02010600030101010101" pitchFamily="2" charset="-122"/>
              </a:rPr>
              <a:t>Hacksilber Hoards from the S. Levant from the final stage of Egyptian rule to the end of the Iron Age (12th cent to early 6th cent. BCE)</a:t>
            </a:r>
          </a:p>
        </p:txBody>
      </p:sp>
      <p:sp>
        <p:nvSpPr>
          <p:cNvPr id="25603" name="Content Placeholder 2">
            <a:extLst>
              <a:ext uri="{FF2B5EF4-FFF2-40B4-BE49-F238E27FC236}">
                <a16:creationId xmlns:a16="http://schemas.microsoft.com/office/drawing/2014/main" id="{435A84AC-25CC-4AD3-3E13-55D083EFB203}"/>
              </a:ext>
            </a:extLst>
          </p:cNvPr>
          <p:cNvSpPr>
            <a:spLocks noGrp="1" noChangeArrowheads="1"/>
          </p:cNvSpPr>
          <p:nvPr>
            <p:ph idx="1"/>
          </p:nvPr>
        </p:nvSpPr>
        <p:spPr/>
        <p:txBody>
          <a:bodyPr/>
          <a:lstStyle/>
          <a:p>
            <a:pPr eaLnBrk="1" hangingPunct="1"/>
            <a:r>
              <a:rPr lang="en-US" altLang="zh-CN">
                <a:ea typeface="SimSun" panose="02010600030101010101" pitchFamily="2" charset="-122"/>
              </a:rPr>
              <a:t>a total of 33 hoards</a:t>
            </a:r>
          </a:p>
          <a:p>
            <a:pPr eaLnBrk="1" hangingPunct="1"/>
            <a:r>
              <a:rPr lang="en-US" altLang="zh-CN">
                <a:ea typeface="SimSun" panose="02010600030101010101" pitchFamily="2" charset="-122"/>
              </a:rPr>
              <a:t>the collapse of state control gave the impetus for the use of precious metal as a means of exchange and of storing wealth</a:t>
            </a:r>
          </a:p>
          <a:p>
            <a:pPr eaLnBrk="1" hangingPunct="1"/>
            <a:r>
              <a:rPr lang="en-US" altLang="zh-CN">
                <a:ea typeface="SimSun" panose="02010600030101010101" pitchFamily="2" charset="-122"/>
              </a:rPr>
              <a:t>the objects of value may adhere to different weight standards</a:t>
            </a:r>
          </a:p>
          <a:p>
            <a:pPr eaLnBrk="1" hangingPunct="1"/>
            <a:r>
              <a:rPr lang="en-US" altLang="zh-CN">
                <a:ea typeface="SimSun" panose="02010600030101010101" pitchFamily="2" charset="-122"/>
              </a:rPr>
              <a:t>the precious metal objects in the hoards were valued neither as a token nor as a commodity but both at the same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524AEB56-58EC-93FB-BD6F-3C1D638F4FFA}"/>
              </a:ext>
            </a:extLst>
          </p:cNvPr>
          <p:cNvSpPr>
            <a:spLocks noGrp="1"/>
          </p:cNvSpPr>
          <p:nvPr>
            <p:ph type="title"/>
          </p:nvPr>
        </p:nvSpPr>
        <p:spPr>
          <a:xfrm>
            <a:off x="427038" y="188913"/>
            <a:ext cx="8229600" cy="1143000"/>
          </a:xfrm>
        </p:spPr>
        <p:txBody>
          <a:bodyPr/>
          <a:lstStyle/>
          <a:p>
            <a:r>
              <a:rPr lang="en-GB" altLang="en-US"/>
              <a:t>Basic trends for the IAPMH</a:t>
            </a:r>
            <a:endParaRPr lang="en-US" altLang="en-US"/>
          </a:p>
        </p:txBody>
      </p:sp>
      <p:sp>
        <p:nvSpPr>
          <p:cNvPr id="26627" name="Content Placeholder 2">
            <a:extLst>
              <a:ext uri="{FF2B5EF4-FFF2-40B4-BE49-F238E27FC236}">
                <a16:creationId xmlns:a16="http://schemas.microsoft.com/office/drawing/2014/main" id="{0B3F7FB6-93C8-4CA2-8582-71A51FAE50CD}"/>
              </a:ext>
            </a:extLst>
          </p:cNvPr>
          <p:cNvSpPr>
            <a:spLocks noGrp="1"/>
          </p:cNvSpPr>
          <p:nvPr>
            <p:ph idx="1"/>
          </p:nvPr>
        </p:nvSpPr>
        <p:spPr>
          <a:xfrm>
            <a:off x="455613" y="1331913"/>
            <a:ext cx="8293100" cy="5395912"/>
          </a:xfrm>
        </p:spPr>
        <p:txBody>
          <a:bodyPr/>
          <a:lstStyle/>
          <a:p>
            <a:r>
              <a:rPr lang="en-US" altLang="en-US" sz="2800"/>
              <a:t>Deposited under floor levels and under regular circumstances and not as a response to crisis and an impeding danger</a:t>
            </a:r>
          </a:p>
          <a:p>
            <a:r>
              <a:rPr lang="en-US" altLang="en-US" sz="2800"/>
              <a:t>Ornamental objects (jewelery) of the LBA and Iron I hoards </a:t>
            </a:r>
            <a:r>
              <a:rPr lang="en-US" altLang="en-US" sz="2800" i="1"/>
              <a:t>vs</a:t>
            </a:r>
            <a:r>
              <a:rPr lang="en-US" altLang="en-US" sz="2800"/>
              <a:t> ingots in fragmented state for the Iron IIA and B hoards</a:t>
            </a:r>
          </a:p>
          <a:p>
            <a:r>
              <a:rPr lang="en-US" altLang="en-US" sz="2800"/>
              <a:t>The objects of the late LBA-Iron I transition hoards are heavier and their weights are randomly distributed, while the hoards of the Iron I-IIB (incl. Eretria Hoard) contain mainly low-weight fragments up to one gram (gradual distribution of weights)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a:extLst>
              <a:ext uri="{FF2B5EF4-FFF2-40B4-BE49-F238E27FC236}">
                <a16:creationId xmlns:a16="http://schemas.microsoft.com/office/drawing/2014/main" id="{BD907D70-3AD9-29EA-4479-ED0C5C889B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88913"/>
            <a:ext cx="809625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Box 2">
            <a:extLst>
              <a:ext uri="{FF2B5EF4-FFF2-40B4-BE49-F238E27FC236}">
                <a16:creationId xmlns:a16="http://schemas.microsoft.com/office/drawing/2014/main" id="{92C5C43D-1ADC-5DE6-EE23-7FD03B3BA4EE}"/>
              </a:ext>
            </a:extLst>
          </p:cNvPr>
          <p:cNvSpPr txBox="1">
            <a:spLocks noChangeArrowheads="1"/>
          </p:cNvSpPr>
          <p:nvPr/>
        </p:nvSpPr>
        <p:spPr bwMode="auto">
          <a:xfrm>
            <a:off x="323850" y="5157788"/>
            <a:ext cx="8351838"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Images from the Hoards1-6 of Tel Miqne and of the En Gedi Hoard</a:t>
            </a:r>
          </a:p>
          <a:p>
            <a:r>
              <a:rPr lang="en-US" altLang="en-US"/>
              <a:t>© The Israel Museum, Jerusalem and © Israel Antiquities Authority</a:t>
            </a:r>
          </a:p>
          <a:p>
            <a:r>
              <a:rPr lang="en-US" altLang="en-US" sz="1600"/>
              <a:t>Source:  </a:t>
            </a:r>
            <a:r>
              <a:rPr lang="it-IT" altLang="en-US" sz="1600"/>
              <a:t>Eshel, T. et al 2022, </a:t>
            </a:r>
          </a:p>
          <a:p>
            <a:r>
              <a:rPr lang="it-IT" altLang="en-US" sz="1600"/>
              <a:t>‘From Iberia to Laurion. I</a:t>
            </a:r>
            <a:r>
              <a:rPr lang="en-US" altLang="en-US" sz="1600"/>
              <a:t>interpreting Changes in Silver Supply to the Levant in the Late</a:t>
            </a:r>
          </a:p>
          <a:p>
            <a:r>
              <a:rPr lang="en-US" altLang="en-US" sz="1600"/>
              <a:t>Iron Age Based on Lead Isotope Analysis’</a:t>
            </a:r>
            <a:r>
              <a:rPr lang="it-IT" altLang="en-US" sz="1600"/>
              <a:t>, </a:t>
            </a:r>
            <a:r>
              <a:rPr lang="it-IT" altLang="en-US" sz="1600" i="1"/>
              <a:t>Archaeological and Anthropological Sciences</a:t>
            </a:r>
          </a:p>
          <a:p>
            <a:r>
              <a:rPr lang="it-IT" altLang="en-US" sz="1600"/>
              <a:t>14 (6).</a:t>
            </a:r>
            <a:endParaRPr lang="en-US" altLang="en-US" sz="16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EB45A5B3-EFB1-E41E-89D9-5E6D914FEF11}"/>
              </a:ext>
            </a:extLst>
          </p:cNvPr>
          <p:cNvSpPr>
            <a:spLocks noGrp="1"/>
          </p:cNvSpPr>
          <p:nvPr>
            <p:ph type="title"/>
          </p:nvPr>
        </p:nvSpPr>
        <p:spPr/>
        <p:txBody>
          <a:bodyPr/>
          <a:lstStyle/>
          <a:p>
            <a:r>
              <a:rPr lang="en-GB" altLang="en-US" sz="4000"/>
              <a:t>IAPMH: Typology</a:t>
            </a:r>
            <a:endParaRPr lang="en-US" altLang="en-US" sz="4000"/>
          </a:p>
        </p:txBody>
      </p:sp>
      <p:sp>
        <p:nvSpPr>
          <p:cNvPr id="28675" name="Content Placeholder 2">
            <a:extLst>
              <a:ext uri="{FF2B5EF4-FFF2-40B4-BE49-F238E27FC236}">
                <a16:creationId xmlns:a16="http://schemas.microsoft.com/office/drawing/2014/main" id="{F0B37872-4542-6D7E-8A65-8EBAA9E2E7E8}"/>
              </a:ext>
            </a:extLst>
          </p:cNvPr>
          <p:cNvSpPr>
            <a:spLocks noGrp="1"/>
          </p:cNvSpPr>
          <p:nvPr>
            <p:ph idx="1"/>
          </p:nvPr>
        </p:nvSpPr>
        <p:spPr>
          <a:xfrm>
            <a:off x="250825" y="1125538"/>
            <a:ext cx="9156700" cy="5859462"/>
          </a:xfrm>
        </p:spPr>
        <p:txBody>
          <a:bodyPr/>
          <a:lstStyle/>
          <a:p>
            <a:r>
              <a:rPr lang="en-GB" altLang="en-US"/>
              <a:t>Rough ingots</a:t>
            </a:r>
          </a:p>
          <a:p>
            <a:r>
              <a:rPr lang="en-GB" altLang="en-US"/>
              <a:t>Globules</a:t>
            </a:r>
          </a:p>
          <a:p>
            <a:r>
              <a:rPr lang="en-GB" altLang="en-US"/>
              <a:t>Rods</a:t>
            </a:r>
          </a:p>
          <a:p>
            <a:r>
              <a:rPr lang="en-GB" altLang="en-US"/>
              <a:t>Finished ingots</a:t>
            </a:r>
          </a:p>
          <a:p>
            <a:r>
              <a:rPr lang="en-GB" altLang="en-US"/>
              <a:t>rings,</a:t>
            </a:r>
          </a:p>
          <a:p>
            <a:r>
              <a:rPr lang="en-GB" altLang="en-US"/>
              <a:t>Bracelets</a:t>
            </a:r>
          </a:p>
          <a:p>
            <a:r>
              <a:rPr lang="en-GB" altLang="en-US"/>
              <a:t>Wires</a:t>
            </a:r>
          </a:p>
          <a:p>
            <a:r>
              <a:rPr lang="en-GB" altLang="en-US"/>
              <a:t>sheets</a:t>
            </a:r>
          </a:p>
          <a:p>
            <a:r>
              <a:rPr lang="en-GB" altLang="en-US"/>
              <a:t>ource: Heymans 2021</a:t>
            </a:r>
            <a:endParaRPr lang="en-US"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28C6320A-4397-53B5-B049-2B2F969BAD95}"/>
              </a:ext>
            </a:extLst>
          </p:cNvPr>
          <p:cNvSpPr>
            <a:spLocks noGrp="1"/>
          </p:cNvSpPr>
          <p:nvPr>
            <p:ph type="title"/>
          </p:nvPr>
        </p:nvSpPr>
        <p:spPr/>
        <p:txBody>
          <a:bodyPr/>
          <a:lstStyle/>
          <a:p>
            <a:r>
              <a:rPr lang="en-GB" altLang="en-US" sz="3200"/>
              <a:t>The Iron Age Eretria Hoard</a:t>
            </a:r>
            <a:endParaRPr lang="en-US" altLang="en-US" sz="3200"/>
          </a:p>
        </p:txBody>
      </p:sp>
      <p:pic>
        <p:nvPicPr>
          <p:cNvPr id="29699" name="Picture 2">
            <a:extLst>
              <a:ext uri="{FF2B5EF4-FFF2-40B4-BE49-F238E27FC236}">
                <a16:creationId xmlns:a16="http://schemas.microsoft.com/office/drawing/2014/main" id="{D9301D76-AAD9-1CA1-5011-193C29283E7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268413"/>
            <a:ext cx="5578475"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Box 4">
            <a:extLst>
              <a:ext uri="{FF2B5EF4-FFF2-40B4-BE49-F238E27FC236}">
                <a16:creationId xmlns:a16="http://schemas.microsoft.com/office/drawing/2014/main" id="{6E04ABEA-9802-B900-AF4D-BCC5EEB264E9}"/>
              </a:ext>
            </a:extLst>
          </p:cNvPr>
          <p:cNvSpPr txBox="1">
            <a:spLocks noChangeArrowheads="1"/>
          </p:cNvSpPr>
          <p:nvPr/>
        </p:nvSpPr>
        <p:spPr bwMode="auto">
          <a:xfrm>
            <a:off x="442913" y="5732463"/>
            <a:ext cx="73152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Irregular fragments of talents and unfinished gold jewellery. </a:t>
            </a:r>
          </a:p>
          <a:p>
            <a:r>
              <a:rPr lang="en-US" altLang="en-US"/>
              <a:t>They were found inside a skyphos hidden beneath </a:t>
            </a:r>
          </a:p>
          <a:p>
            <a:r>
              <a:rPr lang="en-US" altLang="en-US"/>
              <a:t>the floor of an apsidal building in Eretria, cf. Themelis 1992</a:t>
            </a:r>
          </a:p>
          <a:p>
            <a:r>
              <a:rPr lang="en-GB" altLang="en-US"/>
              <a:t>Image source: http://www.ime.gr/CHRONOS/03/en/gallery/eph16.html</a:t>
            </a:r>
            <a:endParaRPr lang="en-US" altLang="en-US"/>
          </a:p>
          <a:p>
            <a:endParaRPr lang="en-U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45C5C4C2-1ABB-8E46-C429-E889C59557DA}"/>
              </a:ext>
            </a:extLst>
          </p:cNvPr>
          <p:cNvSpPr>
            <a:spLocks noGrp="1"/>
          </p:cNvSpPr>
          <p:nvPr>
            <p:ph type="title"/>
          </p:nvPr>
        </p:nvSpPr>
        <p:spPr/>
        <p:txBody>
          <a:bodyPr/>
          <a:lstStyle/>
          <a:p>
            <a:r>
              <a:rPr lang="en-GB" altLang="en-US"/>
              <a:t>IAPMH: Metrology</a:t>
            </a:r>
            <a:endParaRPr lang="en-US" altLang="en-US"/>
          </a:p>
        </p:txBody>
      </p:sp>
      <p:sp>
        <p:nvSpPr>
          <p:cNvPr id="30723" name="Content Placeholder 2">
            <a:extLst>
              <a:ext uri="{FF2B5EF4-FFF2-40B4-BE49-F238E27FC236}">
                <a16:creationId xmlns:a16="http://schemas.microsoft.com/office/drawing/2014/main" id="{E142E89D-589B-1F5C-6450-9A1EDD61DDB6}"/>
              </a:ext>
            </a:extLst>
          </p:cNvPr>
          <p:cNvSpPr>
            <a:spLocks noGrp="1"/>
          </p:cNvSpPr>
          <p:nvPr>
            <p:ph idx="1"/>
          </p:nvPr>
        </p:nvSpPr>
        <p:spPr/>
        <p:txBody>
          <a:bodyPr/>
          <a:lstStyle/>
          <a:p>
            <a:r>
              <a:rPr lang="en-GB" altLang="en-US"/>
              <a:t>Weight: high prevalence of objects with a low weight, mostly between ca. 0.1 and 0.2g. </a:t>
            </a:r>
          </a:p>
          <a:p>
            <a:r>
              <a:rPr lang="en-GB" altLang="en-US"/>
              <a:t>The values range  between 0.1 to 1-2 grams</a:t>
            </a:r>
          </a:p>
          <a:p>
            <a:r>
              <a:rPr lang="en-GB" altLang="en-US"/>
              <a:t>Mean weight: 0 and Median weight</a:t>
            </a:r>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Τίτλος 1">
            <a:extLst>
              <a:ext uri="{FF2B5EF4-FFF2-40B4-BE49-F238E27FC236}">
                <a16:creationId xmlns:a16="http://schemas.microsoft.com/office/drawing/2014/main" id="{E211E42C-9A02-A621-EAD1-BB6A37198794}"/>
              </a:ext>
            </a:extLst>
          </p:cNvPr>
          <p:cNvSpPr>
            <a:spLocks noGrp="1" noChangeArrowheads="1"/>
          </p:cNvSpPr>
          <p:nvPr>
            <p:ph type="title"/>
          </p:nvPr>
        </p:nvSpPr>
        <p:spPr/>
        <p:txBody>
          <a:bodyPr/>
          <a:lstStyle/>
          <a:p>
            <a:pPr eaLnBrk="1" hangingPunct="1"/>
            <a:r>
              <a:rPr lang="en-US" altLang="en-US" sz="4000"/>
              <a:t>Defining money</a:t>
            </a:r>
            <a:br>
              <a:rPr lang="en-US" altLang="en-US" sz="4000"/>
            </a:br>
            <a:r>
              <a:rPr lang="en-US" altLang="zh-CN" sz="2800" i="1">
                <a:ea typeface="SimSun" panose="02010600030101010101" pitchFamily="2" charset="-122"/>
              </a:rPr>
              <a:t>functions of money</a:t>
            </a:r>
          </a:p>
        </p:txBody>
      </p:sp>
      <p:sp>
        <p:nvSpPr>
          <p:cNvPr id="4099" name="Θέση περιεχομένου 2">
            <a:extLst>
              <a:ext uri="{FF2B5EF4-FFF2-40B4-BE49-F238E27FC236}">
                <a16:creationId xmlns:a16="http://schemas.microsoft.com/office/drawing/2014/main" id="{673C1DEE-6BB3-89D6-3BE9-2A488AED628A}"/>
              </a:ext>
            </a:extLst>
          </p:cNvPr>
          <p:cNvSpPr>
            <a:spLocks noGrp="1" noChangeArrowheads="1"/>
          </p:cNvSpPr>
          <p:nvPr>
            <p:ph idx="1"/>
          </p:nvPr>
        </p:nvSpPr>
        <p:spPr>
          <a:xfrm>
            <a:off x="323850" y="1268413"/>
            <a:ext cx="8362950" cy="5689600"/>
          </a:xfrm>
        </p:spPr>
        <p:txBody>
          <a:bodyPr/>
          <a:lstStyle/>
          <a:p>
            <a:pPr eaLnBrk="1" hangingPunct="1"/>
            <a:r>
              <a:rPr lang="en-US" altLang="el-GR" sz="2400" u="sng"/>
              <a:t>Means of exchange </a:t>
            </a:r>
            <a:r>
              <a:rPr lang="en-US" altLang="el-GR" sz="2400"/>
              <a:t>(Carl Menger 1909) and because of this it becomes a standard of value (cf. the double coincidence of wants formulated by Jevons 1875)</a:t>
            </a:r>
          </a:p>
          <a:p>
            <a:pPr eaLnBrk="1" hangingPunct="1"/>
            <a:r>
              <a:rPr lang="en-US" altLang="el-GR" sz="2400" u="sng"/>
              <a:t>Means of payment </a:t>
            </a:r>
            <a:r>
              <a:rPr lang="en-US" altLang="el-GR" sz="2400"/>
              <a:t>and </a:t>
            </a:r>
            <a:r>
              <a:rPr lang="en-US" altLang="el-GR" sz="2400" u="sng"/>
              <a:t>standard for storing wealth </a:t>
            </a:r>
            <a:r>
              <a:rPr lang="en-US" altLang="el-GR" sz="2400"/>
              <a:t>have precedence over the means of exchange</a:t>
            </a:r>
          </a:p>
          <a:p>
            <a:pPr eaLnBrk="1" hangingPunct="1"/>
            <a:r>
              <a:rPr lang="en-GB" altLang="el-GR" sz="2400"/>
              <a:t>&gt;&gt; most specialists agree that any form of money should have the above </a:t>
            </a:r>
            <a:r>
              <a:rPr lang="en-GB" altLang="el-GR" sz="2400" u="sng"/>
              <a:t>three functions </a:t>
            </a:r>
            <a:r>
              <a:rPr lang="en-GB" altLang="el-GR" sz="2400"/>
              <a:t>(North 1994)</a:t>
            </a:r>
            <a:endParaRPr lang="en-US" altLang="el-GR" sz="2400"/>
          </a:p>
          <a:p>
            <a:pPr eaLnBrk="1" hangingPunct="1"/>
            <a:r>
              <a:rPr lang="en-US" altLang="en-US" sz="2400"/>
              <a:t>A way of canceling out social and ritual obligations, a way of determining and recording debt</a:t>
            </a:r>
          </a:p>
          <a:p>
            <a:pPr eaLnBrk="1" hangingPunct="1"/>
            <a:r>
              <a:rPr lang="en-US" altLang="en-US" sz="2400"/>
              <a:t>a means of constructing social relationships and the value of money is the outcome of these relationships</a:t>
            </a:r>
          </a:p>
          <a:p>
            <a:pPr eaLnBrk="1" hangingPunct="1"/>
            <a:r>
              <a:rPr lang="en-GB" altLang="en-US" sz="2400"/>
              <a:t>A technology that communicates (value is the information communicated , a given monetary system is a language of value (Monroe 2005)</a:t>
            </a:r>
            <a:endParaRPr lang="en-US" altLang="en-US" sz="24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BBD9B5A-B0AC-9B59-D818-50666BE9D624}"/>
              </a:ext>
            </a:extLst>
          </p:cNvPr>
          <p:cNvSpPr>
            <a:spLocks noGrp="1"/>
          </p:cNvSpPr>
          <p:nvPr>
            <p:ph type="title"/>
          </p:nvPr>
        </p:nvSpPr>
        <p:spPr/>
        <p:txBody>
          <a:bodyPr/>
          <a:lstStyle/>
          <a:p>
            <a:r>
              <a:rPr lang="en-GB" altLang="en-US"/>
              <a:t>IAPMH: Circulation</a:t>
            </a:r>
            <a:endParaRPr lang="en-US" altLang="en-US"/>
          </a:p>
        </p:txBody>
      </p:sp>
      <p:sp>
        <p:nvSpPr>
          <p:cNvPr id="31747" name="Content Placeholder 2">
            <a:extLst>
              <a:ext uri="{FF2B5EF4-FFF2-40B4-BE49-F238E27FC236}">
                <a16:creationId xmlns:a16="http://schemas.microsoft.com/office/drawing/2014/main" id="{8CF753D5-8E72-3BB0-FF90-04765717B3DE}"/>
              </a:ext>
            </a:extLst>
          </p:cNvPr>
          <p:cNvSpPr>
            <a:spLocks noGrp="1"/>
          </p:cNvSpPr>
          <p:nvPr>
            <p:ph idx="1"/>
          </p:nvPr>
        </p:nvSpPr>
        <p:spPr/>
        <p:txBody>
          <a:bodyPr/>
          <a:lstStyle/>
          <a:p>
            <a:r>
              <a:rPr lang="en-GB" altLang="en-US"/>
              <a:t>The small weights: small change, small denominations, small scale transactions</a:t>
            </a:r>
          </a:p>
          <a:p>
            <a:r>
              <a:rPr lang="en-GB" altLang="en-US"/>
              <a:t>Only few objects are found to belong to the same artefact</a:t>
            </a:r>
          </a:p>
          <a:p>
            <a:r>
              <a:rPr lang="en-GB" altLang="en-US"/>
              <a:t>Traces of wear notable on the objects</a:t>
            </a:r>
            <a:endParaRPr lang="en-US"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59C48F87-7379-5077-BB6E-F89A1165CF65}"/>
              </a:ext>
            </a:extLst>
          </p:cNvPr>
          <p:cNvSpPr>
            <a:spLocks noGrp="1"/>
          </p:cNvSpPr>
          <p:nvPr>
            <p:ph type="title"/>
          </p:nvPr>
        </p:nvSpPr>
        <p:spPr/>
        <p:txBody>
          <a:bodyPr/>
          <a:lstStyle/>
          <a:p>
            <a:r>
              <a:rPr lang="en-GB" altLang="en-US"/>
              <a:t>Understanding Iron Age Precious Metal Hoards</a:t>
            </a:r>
            <a:endParaRPr lang="en-US" altLang="en-US"/>
          </a:p>
        </p:txBody>
      </p:sp>
      <p:sp>
        <p:nvSpPr>
          <p:cNvPr id="3" name="Content Placeholder 2">
            <a:extLst>
              <a:ext uri="{FF2B5EF4-FFF2-40B4-BE49-F238E27FC236}">
                <a16:creationId xmlns:a16="http://schemas.microsoft.com/office/drawing/2014/main" id="{221D4696-414F-B825-0829-8E9BE2B89C50}"/>
              </a:ext>
            </a:extLst>
          </p:cNvPr>
          <p:cNvSpPr>
            <a:spLocks noGrp="1"/>
          </p:cNvSpPr>
          <p:nvPr>
            <p:ph idx="1"/>
          </p:nvPr>
        </p:nvSpPr>
        <p:spPr/>
        <p:txBody>
          <a:bodyPr/>
          <a:lstStyle/>
          <a:p>
            <a:pPr>
              <a:defRPr/>
            </a:pPr>
            <a:r>
              <a:rPr lang="en-GB" sz="2400" dirty="0"/>
              <a:t>Scholars focus usually on the possible weight standard of the objects contained in the Iron Age precious metal hoard, with the underlying premise that monetary used can only be confirmed when the objects of value individually adhere to a weight standard</a:t>
            </a:r>
          </a:p>
          <a:p>
            <a:pPr marL="0" indent="0">
              <a:buFontTx/>
              <a:buNone/>
              <a:defRPr/>
            </a:pPr>
            <a:endParaRPr lang="en-GB" sz="2400" dirty="0"/>
          </a:p>
          <a:p>
            <a:pPr>
              <a:defRPr/>
            </a:pPr>
            <a:r>
              <a:rPr lang="en-GB" sz="2400" dirty="0"/>
              <a:t>However, since scales and weights were used there was no absolute need to produce objects in set weights</a:t>
            </a:r>
          </a:p>
          <a:p>
            <a:pPr>
              <a:defRPr/>
            </a:pPr>
            <a:r>
              <a:rPr lang="en-GB" sz="2400" dirty="0"/>
              <a:t>The objects were fragmented in order to balance the specific weight in the scale cf. Heymans 2021</a:t>
            </a: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Τίτλος 1">
            <a:extLst>
              <a:ext uri="{FF2B5EF4-FFF2-40B4-BE49-F238E27FC236}">
                <a16:creationId xmlns:a16="http://schemas.microsoft.com/office/drawing/2014/main" id="{FAFE6724-82C2-9EFD-BE2C-129C954D57B7}"/>
              </a:ext>
            </a:extLst>
          </p:cNvPr>
          <p:cNvSpPr>
            <a:spLocks noGrp="1" noChangeArrowheads="1"/>
          </p:cNvSpPr>
          <p:nvPr>
            <p:ph type="title"/>
          </p:nvPr>
        </p:nvSpPr>
        <p:spPr/>
        <p:txBody>
          <a:bodyPr/>
          <a:lstStyle/>
          <a:p>
            <a:pPr eaLnBrk="1" hangingPunct="1"/>
            <a:r>
              <a:rPr lang="en-US" altLang="en-US" sz="3600"/>
              <a:t>Iron Age Precious Metal Hoards</a:t>
            </a:r>
            <a:endParaRPr lang="el-GR" altLang="en-US" sz="3600"/>
          </a:p>
        </p:txBody>
      </p:sp>
      <p:sp>
        <p:nvSpPr>
          <p:cNvPr id="33795" name="Θέση περιεχομένου 2">
            <a:extLst>
              <a:ext uri="{FF2B5EF4-FFF2-40B4-BE49-F238E27FC236}">
                <a16:creationId xmlns:a16="http://schemas.microsoft.com/office/drawing/2014/main" id="{5B972097-8239-59F2-587B-185F19A3C74F}"/>
              </a:ext>
            </a:extLst>
          </p:cNvPr>
          <p:cNvSpPr>
            <a:spLocks noGrp="1" noChangeArrowheads="1"/>
          </p:cNvSpPr>
          <p:nvPr>
            <p:ph idx="1"/>
          </p:nvPr>
        </p:nvSpPr>
        <p:spPr>
          <a:xfrm>
            <a:off x="457200" y="1196975"/>
            <a:ext cx="8229600" cy="5256213"/>
          </a:xfrm>
        </p:spPr>
        <p:txBody>
          <a:bodyPr/>
          <a:lstStyle/>
          <a:p>
            <a:pPr eaLnBrk="1" hangingPunct="1"/>
            <a:r>
              <a:rPr lang="en-GB" altLang="en-US" sz="2400"/>
              <a:t>The precious metal of the Hacksilber hoards is guaranteed by weight and composition</a:t>
            </a:r>
          </a:p>
          <a:p>
            <a:pPr eaLnBrk="1" hangingPunct="1"/>
            <a:r>
              <a:rPr lang="en-US" altLang="en-US" sz="2400"/>
              <a:t>The problemis again that there is no conclusive evidence that they were proportioned precisely according to weight (</a:t>
            </a:r>
            <a:r>
              <a:rPr lang="en-US" altLang="en-US" sz="2400">
                <a:solidFill>
                  <a:srgbClr val="FF0000"/>
                </a:solidFill>
              </a:rPr>
              <a:t>Kletter 2</a:t>
            </a:r>
            <a:r>
              <a:rPr lang="en-US" altLang="en-US" sz="2400"/>
              <a:t>004, 207)</a:t>
            </a:r>
            <a:endParaRPr lang="en-GB" altLang="en-US" sz="2400"/>
          </a:p>
          <a:p>
            <a:pPr eaLnBrk="1" hangingPunct="1"/>
            <a:r>
              <a:rPr lang="en-US" altLang="en-US" sz="2400"/>
              <a:t>Some of the hoards of the Early Iron Age: size distribution of the individual pieces of silver, most of which weigh less than one gram.</a:t>
            </a:r>
          </a:p>
          <a:p>
            <a:pPr eaLnBrk="1" hangingPunct="1"/>
            <a:r>
              <a:rPr lang="en-US" altLang="en-US" sz="2400"/>
              <a:t>The strong Near Eastern influence in the Aegean and western Anatolia during the seventh century BCE (Orientalizing period) resulted in the invention of coinage</a:t>
            </a:r>
          </a:p>
          <a:p>
            <a:pPr eaLnBrk="1" hangingPunct="1"/>
            <a:r>
              <a:rPr lang="en-US" altLang="en-US" sz="2400"/>
              <a:t>Ideas from the Near East brought about the impulses for the emergence of silver bullion as a currency in Archaic Greece (Kroll 2008) </a:t>
            </a:r>
            <a:endParaRPr lang="el-GR" altLang="en-US" sz="24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233C8B14-3D10-C18E-D1D1-6A69BC7669D2}"/>
              </a:ext>
            </a:extLst>
          </p:cNvPr>
          <p:cNvSpPr>
            <a:spLocks noGrp="1"/>
          </p:cNvSpPr>
          <p:nvPr>
            <p:ph type="title"/>
          </p:nvPr>
        </p:nvSpPr>
        <p:spPr/>
        <p:txBody>
          <a:bodyPr/>
          <a:lstStyle/>
          <a:p>
            <a:r>
              <a:rPr lang="en-GB" altLang="en-US" sz="3600"/>
              <a:t>Iron Age</a:t>
            </a:r>
            <a:endParaRPr lang="en-US" altLang="en-US" sz="3600"/>
          </a:p>
        </p:txBody>
      </p:sp>
      <p:sp>
        <p:nvSpPr>
          <p:cNvPr id="34819" name="Content Placeholder 2">
            <a:extLst>
              <a:ext uri="{FF2B5EF4-FFF2-40B4-BE49-F238E27FC236}">
                <a16:creationId xmlns:a16="http://schemas.microsoft.com/office/drawing/2014/main" id="{3B7437BC-4EAD-5E90-0A6C-AC3F58A17149}"/>
              </a:ext>
            </a:extLst>
          </p:cNvPr>
          <p:cNvSpPr>
            <a:spLocks noGrp="1"/>
          </p:cNvSpPr>
          <p:nvPr>
            <p:ph idx="1"/>
          </p:nvPr>
        </p:nvSpPr>
        <p:spPr>
          <a:xfrm>
            <a:off x="457200" y="1268413"/>
            <a:ext cx="8229600" cy="5400675"/>
          </a:xfrm>
        </p:spPr>
        <p:txBody>
          <a:bodyPr/>
          <a:lstStyle/>
          <a:p>
            <a:r>
              <a:rPr lang="en-US" altLang="en-US" sz="2400"/>
              <a:t>Coinage should be placed ‘within the continuum of development of monetary instruments’ because it was ‘a development from an existing Near Eastern tradition rather than a fundamentally new technology’ (Meadows 2008).</a:t>
            </a:r>
          </a:p>
          <a:p>
            <a:r>
              <a:rPr lang="en-GB" altLang="en-US" sz="2400"/>
              <a:t>The invention of coinage around 600 BCE: </a:t>
            </a:r>
            <a:r>
              <a:rPr lang="en-US" altLang="en-US" sz="2400"/>
              <a:t>‘a stamped piece of metal of standard weight, certified by an authority with marks of identification’ (Haselgrove and Krmnicek 2012)</a:t>
            </a:r>
          </a:p>
          <a:p>
            <a:r>
              <a:rPr lang="en-US" altLang="en-US" sz="2400"/>
              <a:t>This innovation was to ‘save men the trouble of determining the value on each occasion’, as long ago described by Aristotle (Politics 1257a; Kroll 2008, 13).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F6590CFC-FBD8-CAC5-6EBD-01738DCDC986}"/>
              </a:ext>
            </a:extLst>
          </p:cNvPr>
          <p:cNvSpPr>
            <a:spLocks noGrp="1"/>
          </p:cNvSpPr>
          <p:nvPr>
            <p:ph type="title"/>
          </p:nvPr>
        </p:nvSpPr>
        <p:spPr/>
        <p:txBody>
          <a:bodyPr/>
          <a:lstStyle/>
          <a:p>
            <a:r>
              <a:rPr lang="en-GB" altLang="en-US"/>
              <a:t>The advent of coinage</a:t>
            </a:r>
            <a:endParaRPr lang="en-US" altLang="en-US"/>
          </a:p>
        </p:txBody>
      </p:sp>
      <p:sp>
        <p:nvSpPr>
          <p:cNvPr id="35843" name="Content Placeholder 2">
            <a:extLst>
              <a:ext uri="{FF2B5EF4-FFF2-40B4-BE49-F238E27FC236}">
                <a16:creationId xmlns:a16="http://schemas.microsoft.com/office/drawing/2014/main" id="{BECE784F-C887-7EA8-F849-34470B12EF44}"/>
              </a:ext>
            </a:extLst>
          </p:cNvPr>
          <p:cNvSpPr>
            <a:spLocks noGrp="1"/>
          </p:cNvSpPr>
          <p:nvPr>
            <p:ph idx="1"/>
          </p:nvPr>
        </p:nvSpPr>
        <p:spPr/>
        <p:txBody>
          <a:bodyPr/>
          <a:lstStyle/>
          <a:p>
            <a:r>
              <a:rPr lang="en-GB" altLang="en-US"/>
              <a:t>No linear development to the development of money</a:t>
            </a:r>
          </a:p>
          <a:p>
            <a:r>
              <a:rPr lang="en-GB" altLang="en-US"/>
              <a:t>Multifactorial phenomenon</a:t>
            </a:r>
          </a:p>
          <a:p>
            <a:endParaRPr lang="en-US"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3827E1E6-ED64-8255-F7AE-120F0E57F982}"/>
              </a:ext>
            </a:extLst>
          </p:cNvPr>
          <p:cNvSpPr>
            <a:spLocks noGrp="1"/>
          </p:cNvSpPr>
          <p:nvPr>
            <p:ph type="title"/>
          </p:nvPr>
        </p:nvSpPr>
        <p:spPr/>
        <p:txBody>
          <a:bodyPr/>
          <a:lstStyle/>
          <a:p>
            <a:r>
              <a:rPr lang="en-GB" altLang="en-US"/>
              <a:t>The hackgold and -silver from the grave at Amathus</a:t>
            </a:r>
            <a:endParaRPr lang="en-US" altLang="en-US"/>
          </a:p>
        </p:txBody>
      </p:sp>
      <p:sp>
        <p:nvSpPr>
          <p:cNvPr id="36867" name="Content Placeholder 2">
            <a:extLst>
              <a:ext uri="{FF2B5EF4-FFF2-40B4-BE49-F238E27FC236}">
                <a16:creationId xmlns:a16="http://schemas.microsoft.com/office/drawing/2014/main" id="{B85B2275-66AF-5067-680D-4783F740EABD}"/>
              </a:ext>
            </a:extLst>
          </p:cNvPr>
          <p:cNvSpPr>
            <a:spLocks noGrp="1"/>
          </p:cNvSpPr>
          <p:nvPr>
            <p:ph idx="1"/>
          </p:nvPr>
        </p:nvSpPr>
        <p:spPr/>
        <p:txBody>
          <a:bodyPr/>
          <a:lstStyle/>
          <a:p>
            <a:r>
              <a:rPr lang="en-GB" altLang="en-US"/>
              <a:t>Gift to the dead as an expression of a cosmopolitan identity</a:t>
            </a:r>
          </a:p>
          <a:p>
            <a:r>
              <a:rPr lang="en-GB" altLang="en-US"/>
              <a:t>Currency as a provision for the dead predates coinage</a:t>
            </a:r>
            <a:endParaRPr lang="en-US"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0DE184F4-95AD-2185-ECF2-615AEEA7DE26}"/>
              </a:ext>
            </a:extLst>
          </p:cNvPr>
          <p:cNvSpPr>
            <a:spLocks noGrp="1"/>
          </p:cNvSpPr>
          <p:nvPr>
            <p:ph type="title"/>
          </p:nvPr>
        </p:nvSpPr>
        <p:spPr>
          <a:xfrm>
            <a:off x="457200" y="34925"/>
            <a:ext cx="8229600" cy="1143000"/>
          </a:xfrm>
        </p:spPr>
        <p:txBody>
          <a:bodyPr/>
          <a:lstStyle/>
          <a:p>
            <a:r>
              <a:rPr lang="en-GB" altLang="en-US" sz="4000"/>
              <a:t>Iron roasting spits, ‘obeloi’</a:t>
            </a:r>
            <a:endParaRPr lang="en-US" altLang="en-US" sz="4000"/>
          </a:p>
        </p:txBody>
      </p:sp>
      <p:sp>
        <p:nvSpPr>
          <p:cNvPr id="37891" name="Content Placeholder 2">
            <a:extLst>
              <a:ext uri="{FF2B5EF4-FFF2-40B4-BE49-F238E27FC236}">
                <a16:creationId xmlns:a16="http://schemas.microsoft.com/office/drawing/2014/main" id="{9BBB4AE0-1766-32D9-D18D-E32FB6BD37FA}"/>
              </a:ext>
            </a:extLst>
          </p:cNvPr>
          <p:cNvSpPr>
            <a:spLocks noGrp="1"/>
          </p:cNvSpPr>
          <p:nvPr>
            <p:ph idx="1"/>
          </p:nvPr>
        </p:nvSpPr>
        <p:spPr>
          <a:xfrm>
            <a:off x="107950" y="1052513"/>
            <a:ext cx="9336088" cy="5689600"/>
          </a:xfrm>
        </p:spPr>
        <p:txBody>
          <a:bodyPr/>
          <a:lstStyle/>
          <a:p>
            <a:r>
              <a:rPr lang="en-GB" altLang="en-US" sz="2400"/>
              <a:t>Deposited in Greek graves of the 8</a:t>
            </a:r>
            <a:r>
              <a:rPr lang="en-GB" altLang="en-US" sz="2400" baseline="30000"/>
              <a:t>th</a:t>
            </a:r>
            <a:r>
              <a:rPr lang="en-GB" altLang="en-US" sz="2400"/>
              <a:t> cent. BCE</a:t>
            </a:r>
          </a:p>
          <a:p>
            <a:r>
              <a:rPr lang="en-GB" altLang="en-US" sz="2400"/>
              <a:t>Believed by some scholars to have functioned as a currency because they are connected etymologically to the later obol coins</a:t>
            </a:r>
          </a:p>
          <a:p>
            <a:r>
              <a:rPr lang="en-GB" altLang="en-US" sz="2400"/>
              <a:t>Ancient tradition preserved by the Orion of Thebes, brobably constructed in the 4</a:t>
            </a:r>
            <a:r>
              <a:rPr lang="en-GB" altLang="en-US" sz="2400" baseline="30000"/>
              <a:t>th</a:t>
            </a:r>
            <a:r>
              <a:rPr lang="en-GB" altLang="en-US" sz="2400"/>
              <a:t> c. BCE that Pheidon of Argos recalled all iron spit money and dedicated to the Heraion of Argos</a:t>
            </a:r>
          </a:p>
          <a:p>
            <a:r>
              <a:rPr lang="en-GB" altLang="en-US" sz="2400"/>
              <a:t>Systematic survey of the finds proves that the spits were used in roasting activities in sanctuaries. This does not exclude their functioning as prestige objects</a:t>
            </a:r>
          </a:p>
          <a:p>
            <a:r>
              <a:rPr lang="en-GB" altLang="en-US" sz="2400"/>
              <a:t>Therefore, placed in the grave </a:t>
            </a:r>
            <a:r>
              <a:rPr lang="en-US" altLang="en-US" sz="2400"/>
              <a:t>as a reference to a particular discourse and the association with a specific group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Τίτλος 1">
            <a:extLst>
              <a:ext uri="{FF2B5EF4-FFF2-40B4-BE49-F238E27FC236}">
                <a16:creationId xmlns:a16="http://schemas.microsoft.com/office/drawing/2014/main" id="{28B9048B-2731-329B-E4C9-52E09175D3CE}"/>
              </a:ext>
            </a:extLst>
          </p:cNvPr>
          <p:cNvSpPr>
            <a:spLocks noGrp="1" noChangeArrowheads="1"/>
          </p:cNvSpPr>
          <p:nvPr>
            <p:ph type="title"/>
          </p:nvPr>
        </p:nvSpPr>
        <p:spPr/>
        <p:txBody>
          <a:bodyPr/>
          <a:lstStyle/>
          <a:p>
            <a:pPr eaLnBrk="1" hangingPunct="1"/>
            <a:r>
              <a:rPr lang="en-GB" altLang="en-US" sz="2800"/>
              <a:t>Iron spits in the Numismatic Museum, Athens</a:t>
            </a:r>
            <a:endParaRPr lang="el-GR" altLang="en-US" sz="2800"/>
          </a:p>
        </p:txBody>
      </p:sp>
      <p:pic>
        <p:nvPicPr>
          <p:cNvPr id="38915" name="Εικόνα 2">
            <a:extLst>
              <a:ext uri="{FF2B5EF4-FFF2-40B4-BE49-F238E27FC236}">
                <a16:creationId xmlns:a16="http://schemas.microsoft.com/office/drawing/2014/main" id="{27A1EEDF-8471-96E3-7CB6-4CE416E43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1125538"/>
            <a:ext cx="3292475"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2077B14C-093B-69B4-DC5C-625E2EAC8941}"/>
              </a:ext>
            </a:extLst>
          </p:cNvPr>
          <p:cNvSpPr>
            <a:spLocks noGrp="1"/>
          </p:cNvSpPr>
          <p:nvPr>
            <p:ph type="title"/>
          </p:nvPr>
        </p:nvSpPr>
        <p:spPr/>
        <p:txBody>
          <a:bodyPr/>
          <a:lstStyle/>
          <a:p>
            <a:r>
              <a:rPr lang="en-GB" altLang="en-US"/>
              <a:t>The advantages of coinage</a:t>
            </a:r>
            <a:endParaRPr lang="en-US" altLang="en-US"/>
          </a:p>
        </p:txBody>
      </p:sp>
      <p:sp>
        <p:nvSpPr>
          <p:cNvPr id="39939" name="Content Placeholder 2">
            <a:extLst>
              <a:ext uri="{FF2B5EF4-FFF2-40B4-BE49-F238E27FC236}">
                <a16:creationId xmlns:a16="http://schemas.microsoft.com/office/drawing/2014/main" id="{6FC04A3C-6A73-D42C-F2AA-225C3635C84B}"/>
              </a:ext>
            </a:extLst>
          </p:cNvPr>
          <p:cNvSpPr>
            <a:spLocks noGrp="1"/>
          </p:cNvSpPr>
          <p:nvPr>
            <p:ph idx="1"/>
          </p:nvPr>
        </p:nvSpPr>
        <p:spPr/>
        <p:txBody>
          <a:bodyPr/>
          <a:lstStyle/>
          <a:p>
            <a:r>
              <a:rPr lang="en-GB" altLang="en-US"/>
              <a:t>It enabled differentiation between the face value and the intrinsic value of this specific piece of metal</a:t>
            </a:r>
          </a:p>
          <a:p>
            <a:r>
              <a:rPr lang="en-US" altLang="en-US"/>
              <a:t>It allowed the dissemination of power, influence and propaganda through the circulation of the coins and the images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ABEDE879-2097-61A2-3B8C-074525224440}"/>
              </a:ext>
            </a:extLst>
          </p:cNvPr>
          <p:cNvSpPr>
            <a:spLocks noGrp="1"/>
          </p:cNvSpPr>
          <p:nvPr>
            <p:ph type="title"/>
          </p:nvPr>
        </p:nvSpPr>
        <p:spPr>
          <a:xfrm>
            <a:off x="468313" y="-11113"/>
            <a:ext cx="7715250" cy="633413"/>
          </a:xfrm>
        </p:spPr>
        <p:txBody>
          <a:bodyPr/>
          <a:lstStyle/>
          <a:p>
            <a:pPr eaLnBrk="1" hangingPunct="1"/>
            <a:r>
              <a:rPr lang="en-GB" altLang="en-US" sz="2400"/>
              <a:t>References</a:t>
            </a:r>
            <a:endParaRPr lang="en-US" altLang="en-US" sz="2400"/>
          </a:p>
        </p:txBody>
      </p:sp>
      <p:sp>
        <p:nvSpPr>
          <p:cNvPr id="40963" name="Content Placeholder 2">
            <a:extLst>
              <a:ext uri="{FF2B5EF4-FFF2-40B4-BE49-F238E27FC236}">
                <a16:creationId xmlns:a16="http://schemas.microsoft.com/office/drawing/2014/main" id="{06629F0C-3CB9-C660-AF92-A9C2C47E651F}"/>
              </a:ext>
            </a:extLst>
          </p:cNvPr>
          <p:cNvSpPr>
            <a:spLocks noGrp="1"/>
          </p:cNvSpPr>
          <p:nvPr>
            <p:ph idx="1"/>
          </p:nvPr>
        </p:nvSpPr>
        <p:spPr>
          <a:xfrm>
            <a:off x="179388" y="404813"/>
            <a:ext cx="8964612" cy="6453187"/>
          </a:xfrm>
        </p:spPr>
        <p:txBody>
          <a:bodyPr/>
          <a:lstStyle/>
          <a:p>
            <a:pPr eaLnBrk="1" hangingPunct="1"/>
            <a:r>
              <a:rPr lang="en-US" altLang="en-US" sz="1600"/>
              <a:t>Haselgrove, C. and Krmnicek, S. 2012. ‘The archaeology of money’, </a:t>
            </a:r>
            <a:r>
              <a:rPr lang="en-US" altLang="en-US" sz="1600" i="1"/>
              <a:t>Annual Review of Anthropology </a:t>
            </a:r>
            <a:r>
              <a:rPr lang="en-US" altLang="en-US" sz="1600"/>
              <a:t>41, 235–50.</a:t>
            </a:r>
          </a:p>
          <a:p>
            <a:pPr eaLnBrk="1" hangingPunct="1"/>
            <a:r>
              <a:rPr lang="en-US" altLang="en-US" sz="1600"/>
              <a:t>Heymans, E. D. 2019, Pre-Coinage Money in the Grave? The Case of Amathus T. 198, </a:t>
            </a:r>
            <a:r>
              <a:rPr lang="en-US" altLang="en-US" sz="1600" i="1"/>
              <a:t>JAN</a:t>
            </a:r>
            <a:r>
              <a:rPr lang="en-US" altLang="en-US" sz="1600"/>
              <a:t>, pp. 45–66.</a:t>
            </a:r>
          </a:p>
          <a:p>
            <a:pPr eaLnBrk="1" hangingPunct="1"/>
            <a:r>
              <a:rPr lang="en-GB" altLang="en-US" sz="1600"/>
              <a:t>Heymans, E.D., 2021, </a:t>
            </a:r>
            <a:r>
              <a:rPr lang="en-GB" altLang="en-US" sz="1600" i="1"/>
              <a:t>The Origins of Money in the Iron Age Mediterranean World, </a:t>
            </a:r>
            <a:r>
              <a:rPr lang="en-GB" altLang="en-US" sz="1600"/>
              <a:t>Cambridge.</a:t>
            </a:r>
            <a:endParaRPr lang="en-US" altLang="en-US" sz="1600"/>
          </a:p>
          <a:p>
            <a:pPr eaLnBrk="1" hangingPunct="1"/>
            <a:r>
              <a:rPr lang="en-US" altLang="en-US" sz="1600"/>
              <a:t>Jevons, W. S. 1875. Money and the Mechanism of Exchange. New York: D. Appleton and Co.</a:t>
            </a:r>
          </a:p>
          <a:p>
            <a:r>
              <a:rPr lang="de-DE" altLang="en-US" sz="1600"/>
              <a:t>Kraus, R. 2010. Zur Akkumulation von Prestigegutern im Westschwarzmeerraum wahrend des 5. Jahrtausends v. Chr., in C. Theune, F. Biermann, R. Struwe and G. H. Jeute (eds) </a:t>
            </a:r>
            <a:r>
              <a:rPr lang="de-DE" altLang="en-US" sz="1600" i="1"/>
              <a:t>Zwischen Fjorden und Steppe. Festschrift für Johan Callmer zum 65. Geburtstag</a:t>
            </a:r>
            <a:r>
              <a:rPr lang="de-DE" altLang="en-US" sz="1600"/>
              <a:t>. Internationale </a:t>
            </a:r>
            <a:r>
              <a:rPr lang="en-US" altLang="en-US" sz="1600"/>
              <a:t>Archaologie – Studia honoraria 27. Rahden/Westfalen: Marie Leidorf, 289–300.</a:t>
            </a:r>
          </a:p>
          <a:p>
            <a:r>
              <a:rPr lang="en-US" altLang="en-US" sz="1600"/>
              <a:t>Kroll, J. 2008. The monetary use of weighed bullion in Archaic Greece, in W. V. Harris (ed.) The Monetary Systems of the Greeks and Romans. Oxford: Oxford University Press, 12–37.</a:t>
            </a:r>
          </a:p>
          <a:p>
            <a:r>
              <a:rPr lang="en-GB" altLang="en-US" sz="1600"/>
              <a:t>Kroll, J.H. 2022, Monetary Instruments before Coinage, in M. Alram, J. Bodzek, A. Bursche (eds) Survey of Numismatic Research 2014-2020, 101-102.</a:t>
            </a:r>
          </a:p>
          <a:p>
            <a:r>
              <a:rPr lang="en-GB" altLang="en-US" sz="1600"/>
              <a:t>Maurer, B. 2006, ‘The Anthropology of Money’, </a:t>
            </a:r>
            <a:r>
              <a:rPr lang="en-GB" altLang="en-US" sz="1600" i="1"/>
              <a:t>Annual Review of Anthropology </a:t>
            </a:r>
            <a:r>
              <a:rPr lang="en-GB" altLang="en-US" sz="1600"/>
              <a:t>35 (1), 15-36.</a:t>
            </a:r>
            <a:endParaRPr lang="en-US" altLang="en-US" sz="1600"/>
          </a:p>
          <a:p>
            <a:pPr eaLnBrk="1" hangingPunct="1"/>
            <a:r>
              <a:rPr lang="de-DE" altLang="en-US" sz="1600"/>
              <a:t>Menger, C. 1909. Geld, in J. Conrad (ed.) </a:t>
            </a:r>
            <a:r>
              <a:rPr lang="de-DE" altLang="en-US" sz="1600" i="1"/>
              <a:t>Handwörterbuch der Staatswissenschaften,</a:t>
            </a:r>
            <a:r>
              <a:rPr lang="de-DE" altLang="en-US" sz="1600"/>
              <a:t> Vol. 4 (3rd edn). Jena: Fischer, 555–610. </a:t>
            </a:r>
            <a:endParaRPr lang="en-US" altLang="en-US" sz="1600"/>
          </a:p>
          <a:p>
            <a:pPr eaLnBrk="1" hangingPunct="1"/>
            <a:r>
              <a:rPr lang="en-US" altLang="en-US" sz="1600"/>
              <a:t>Monroe, C. 2005. Money and trade, in D. C. Snell (ed) </a:t>
            </a:r>
            <a:r>
              <a:rPr lang="en-US" altLang="en-US" sz="1600" i="1"/>
              <a:t>A Companion to the Ancient Near East</a:t>
            </a:r>
            <a:r>
              <a:rPr lang="en-US" altLang="en-US" sz="1600"/>
              <a:t>. London: Blackwell, 155–68.</a:t>
            </a:r>
          </a:p>
          <a:p>
            <a:pPr eaLnBrk="1" hangingPunct="1"/>
            <a:r>
              <a:rPr lang="de-DE" altLang="en-US" sz="1600"/>
              <a:t>North, M. 1994. </a:t>
            </a:r>
            <a:r>
              <a:rPr lang="de-DE" altLang="en-US" sz="1600" i="1"/>
              <a:t>Das Geld und seine Geschichte: vom Mittelalter bis zur Gegenwart. </a:t>
            </a:r>
            <a:r>
              <a:rPr lang="de-DE" altLang="en-US" sz="1600"/>
              <a:t>München: C. H. Beck.</a:t>
            </a:r>
            <a:endParaRPr lang="en-US" altLang="en-US" sz="1600"/>
          </a:p>
          <a:p>
            <a:pPr eaLnBrk="1" hangingPunct="1"/>
            <a:r>
              <a:rPr lang="en-US" altLang="en-US" sz="1600"/>
              <a:t> Rahmstorf, L., From ‘Value Ascription’ to Coinage: a Sketch of Monetary Developments in Western Eurasia from the Stone to the Iron Age, Haselgrove, C., and Krmnicek, S. (eds), </a:t>
            </a:r>
            <a:r>
              <a:rPr lang="en-US" altLang="en-US" sz="1600" i="1"/>
              <a:t>The Archaeology of Money: Proceedings of the Workshop ‘Archaeology of Money’, University of Tübingen, October 2013, Leicester Archaeology Monograph 24</a:t>
            </a:r>
            <a:r>
              <a:rPr lang="en-US" altLang="en-US" sz="1600"/>
              <a:t> (Leicester, 2016), pp. 19–42.</a:t>
            </a:r>
          </a:p>
          <a:p>
            <a:pPr eaLnBrk="1" hangingPunct="1"/>
            <a:endParaRPr lang="en-US" altLang="en-US" sz="1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Τίτλος 1">
            <a:extLst>
              <a:ext uri="{FF2B5EF4-FFF2-40B4-BE49-F238E27FC236}">
                <a16:creationId xmlns:a16="http://schemas.microsoft.com/office/drawing/2014/main" id="{F7885CF6-00D7-8ED6-FCEB-09961F829149}"/>
              </a:ext>
            </a:extLst>
          </p:cNvPr>
          <p:cNvSpPr>
            <a:spLocks noGrp="1" noChangeArrowheads="1"/>
          </p:cNvSpPr>
          <p:nvPr>
            <p:ph type="title"/>
          </p:nvPr>
        </p:nvSpPr>
        <p:spPr/>
        <p:txBody>
          <a:bodyPr/>
          <a:lstStyle/>
          <a:p>
            <a:pPr eaLnBrk="1" hangingPunct="1"/>
            <a:r>
              <a:rPr lang="en-US" altLang="en-US"/>
              <a:t>The origins of money</a:t>
            </a:r>
            <a:br>
              <a:rPr lang="en-US" altLang="en-US"/>
            </a:br>
            <a:r>
              <a:rPr lang="en-US" altLang="zh-CN" sz="3200" i="1">
                <a:ea typeface="SimSun" panose="02010600030101010101" pitchFamily="2" charset="-122"/>
              </a:rPr>
              <a:t>Primitive money</a:t>
            </a:r>
          </a:p>
        </p:txBody>
      </p:sp>
      <p:sp>
        <p:nvSpPr>
          <p:cNvPr id="5123" name="Θέση περιεχομένου 2">
            <a:extLst>
              <a:ext uri="{FF2B5EF4-FFF2-40B4-BE49-F238E27FC236}">
                <a16:creationId xmlns:a16="http://schemas.microsoft.com/office/drawing/2014/main" id="{63BBD590-1794-4FE5-7E7D-E66AA523F346}"/>
              </a:ext>
            </a:extLst>
          </p:cNvPr>
          <p:cNvSpPr>
            <a:spLocks noGrp="1" noChangeArrowheads="1"/>
          </p:cNvSpPr>
          <p:nvPr>
            <p:ph idx="1"/>
          </p:nvPr>
        </p:nvSpPr>
        <p:spPr>
          <a:xfrm>
            <a:off x="900113" y="1557338"/>
            <a:ext cx="7529512" cy="3816350"/>
          </a:xfrm>
        </p:spPr>
        <p:txBody>
          <a:bodyPr/>
          <a:lstStyle/>
          <a:p>
            <a:pPr eaLnBrk="1" hangingPunct="1"/>
            <a:r>
              <a:rPr lang="en-GB" altLang="en-US"/>
              <a:t>Also called ‘special purpose money’ or ‘social currency’</a:t>
            </a:r>
          </a:p>
          <a:p>
            <a:pPr eaLnBrk="1" hangingPunct="1"/>
            <a:r>
              <a:rPr lang="en-GB" altLang="en-US"/>
              <a:t>Some examples: the </a:t>
            </a:r>
            <a:r>
              <a:rPr lang="en-GB" altLang="en-US" i="1"/>
              <a:t>ndap</a:t>
            </a:r>
            <a:r>
              <a:rPr lang="en-GB" altLang="en-US"/>
              <a:t> shells shell money of the Rossel island (Yela) in Melanesia (SW Pacific) and the tugundu clothing of the Tiv of Central Nigeria</a:t>
            </a:r>
            <a:endParaRPr lang="el-GR"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37365A3B-12F8-DAA3-29F3-082AFE5975F1}"/>
              </a:ext>
            </a:extLst>
          </p:cNvPr>
          <p:cNvSpPr>
            <a:spLocks noGrp="1"/>
          </p:cNvSpPr>
          <p:nvPr>
            <p:ph type="title"/>
          </p:nvPr>
        </p:nvSpPr>
        <p:spPr/>
        <p:txBody>
          <a:bodyPr/>
          <a:lstStyle/>
          <a:p>
            <a:r>
              <a:rPr lang="en-GB" altLang="en-US"/>
              <a:t>Specific material requirements</a:t>
            </a:r>
            <a:endParaRPr lang="en-US" altLang="en-US"/>
          </a:p>
        </p:txBody>
      </p:sp>
      <p:sp>
        <p:nvSpPr>
          <p:cNvPr id="6147" name="Content Placeholder 2">
            <a:extLst>
              <a:ext uri="{FF2B5EF4-FFF2-40B4-BE49-F238E27FC236}">
                <a16:creationId xmlns:a16="http://schemas.microsoft.com/office/drawing/2014/main" id="{0E165DE2-CFA3-536E-7D51-B040AE38C559}"/>
              </a:ext>
            </a:extLst>
          </p:cNvPr>
          <p:cNvSpPr>
            <a:spLocks noGrp="1"/>
          </p:cNvSpPr>
          <p:nvPr>
            <p:ph idx="1"/>
          </p:nvPr>
        </p:nvSpPr>
        <p:spPr/>
        <p:txBody>
          <a:bodyPr/>
          <a:lstStyle/>
          <a:p>
            <a:r>
              <a:rPr lang="en-GB" altLang="en-US"/>
              <a:t>For a commodity to function successfully as money it would have to be valuable, portable, indestructible, homogenous, divisible stable in value and cognisable, cf. Jevons 1875, Maurer 2006 </a:t>
            </a:r>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98CAA6A6-5C83-80C9-6D64-945405AC11E1}"/>
              </a:ext>
            </a:extLst>
          </p:cNvPr>
          <p:cNvSpPr>
            <a:spLocks noGrp="1" noChangeArrowheads="1"/>
          </p:cNvSpPr>
          <p:nvPr>
            <p:ph type="title"/>
          </p:nvPr>
        </p:nvSpPr>
        <p:spPr/>
        <p:txBody>
          <a:bodyPr/>
          <a:lstStyle/>
          <a:p>
            <a:pPr eaLnBrk="1" hangingPunct="1"/>
            <a:r>
              <a:rPr lang="en-US" altLang="zh-CN">
                <a:ea typeface="SimSun" panose="02010600030101010101" pitchFamily="2" charset="-122"/>
              </a:rPr>
              <a:t>Money and the state</a:t>
            </a:r>
          </a:p>
        </p:txBody>
      </p:sp>
      <p:sp>
        <p:nvSpPr>
          <p:cNvPr id="7171" name="Content Placeholder 2">
            <a:extLst>
              <a:ext uri="{FF2B5EF4-FFF2-40B4-BE49-F238E27FC236}">
                <a16:creationId xmlns:a16="http://schemas.microsoft.com/office/drawing/2014/main" id="{9394AFAC-BF72-01C9-4AEB-D586D0A085E9}"/>
              </a:ext>
            </a:extLst>
          </p:cNvPr>
          <p:cNvSpPr>
            <a:spLocks noGrp="1" noChangeArrowheads="1"/>
          </p:cNvSpPr>
          <p:nvPr>
            <p:ph idx="1"/>
          </p:nvPr>
        </p:nvSpPr>
        <p:spPr>
          <a:xfrm>
            <a:off x="487363" y="981075"/>
            <a:ext cx="8199437" cy="5145088"/>
          </a:xfrm>
        </p:spPr>
        <p:txBody>
          <a:bodyPr/>
          <a:lstStyle/>
          <a:p>
            <a:pPr eaLnBrk="1" hangingPunct="1"/>
            <a:r>
              <a:rPr lang="en-US" altLang="zh-CN" sz="2800">
                <a:ea typeface="SimSun" panose="02010600030101010101" pitchFamily="2" charset="-122"/>
              </a:rPr>
              <a:t>Money primarily arose and functioned by virtue of being guarranteed by state authority  [Knapp 1905]</a:t>
            </a:r>
          </a:p>
          <a:p>
            <a:pPr eaLnBrk="1" hangingPunct="1"/>
            <a:r>
              <a:rPr lang="en-US" altLang="zh-CN" sz="2800">
                <a:ea typeface="SimSun" panose="02010600030101010101" pitchFamily="2" charset="-122"/>
              </a:rPr>
              <a:t>‘A money transaction differs from barter in that the burden of trust is removed from the participants in the actual transaction and placed on a third party - the issuer of money’ [Ingham 2004]</a:t>
            </a:r>
          </a:p>
          <a:p>
            <a:pPr eaLnBrk="1" hangingPunct="1"/>
            <a:r>
              <a:rPr lang="en-US" altLang="el-GR" sz="2800"/>
              <a:t>‘Money circulates within the control of a sovereign authority’ [Douglas 1982</a:t>
            </a:r>
            <a:r>
              <a:rPr lang="en-US" altLang="el-GR" sz="2800" baseline="30000"/>
              <a:t>2</a:t>
            </a:r>
            <a:r>
              <a:rPr lang="en-US" altLang="el-GR" sz="2800"/>
              <a:t>]</a:t>
            </a:r>
          </a:p>
          <a:p>
            <a:pPr eaLnBrk="1" hangingPunct="1"/>
            <a:r>
              <a:rPr lang="en-US" altLang="el-GR" sz="2800"/>
              <a:t>Heads or tails: token or commoditiy, a fundamental opposition [Hart 1986]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82C33D62-C2F8-F9E7-EA30-E01988204199}"/>
              </a:ext>
            </a:extLst>
          </p:cNvPr>
          <p:cNvSpPr>
            <a:spLocks noGrp="1"/>
          </p:cNvSpPr>
          <p:nvPr>
            <p:ph type="title"/>
          </p:nvPr>
        </p:nvSpPr>
        <p:spPr/>
        <p:txBody>
          <a:bodyPr/>
          <a:lstStyle/>
          <a:p>
            <a:pPr eaLnBrk="1" hangingPunct="1"/>
            <a:r>
              <a:rPr lang="en-GB" altLang="en-US"/>
              <a:t>Three phases of monetary use and estimation of value</a:t>
            </a:r>
            <a:endParaRPr lang="en-US" altLang="en-US"/>
          </a:p>
        </p:txBody>
      </p:sp>
      <p:sp>
        <p:nvSpPr>
          <p:cNvPr id="7171" name="Content Placeholder 2">
            <a:extLst>
              <a:ext uri="{FF2B5EF4-FFF2-40B4-BE49-F238E27FC236}">
                <a16:creationId xmlns:a16="http://schemas.microsoft.com/office/drawing/2014/main" id="{CF2BC264-9699-C645-82D2-24C542733962}"/>
              </a:ext>
            </a:extLst>
          </p:cNvPr>
          <p:cNvSpPr>
            <a:spLocks noGrp="1"/>
          </p:cNvSpPr>
          <p:nvPr>
            <p:ph idx="1"/>
          </p:nvPr>
        </p:nvSpPr>
        <p:spPr>
          <a:xfrm>
            <a:off x="457200" y="1600200"/>
            <a:ext cx="8229600" cy="5257800"/>
          </a:xfrm>
        </p:spPr>
        <p:txBody>
          <a:bodyPr/>
          <a:lstStyle/>
          <a:p>
            <a:pPr eaLnBrk="1" hangingPunct="1">
              <a:defRPr/>
            </a:pPr>
            <a:r>
              <a:rPr lang="en-GB" altLang="en-US" dirty="0"/>
              <a:t>Adscription of value to prized things</a:t>
            </a:r>
          </a:p>
          <a:p>
            <a:pPr eaLnBrk="1" hangingPunct="1">
              <a:defRPr/>
            </a:pPr>
            <a:r>
              <a:rPr lang="en-GB" altLang="en-US" dirty="0"/>
              <a:t>The discovery of weighing around 3000 BC and the emergence of weighed metals as the common denominators of value</a:t>
            </a:r>
          </a:p>
          <a:p>
            <a:pPr eaLnBrk="1" hangingPunct="1">
              <a:defRPr/>
            </a:pPr>
            <a:r>
              <a:rPr lang="en-GB" altLang="en-US" dirty="0"/>
              <a:t>Pre-weighed metals stamped with a guarantee of the issuing authority: coins</a:t>
            </a:r>
          </a:p>
          <a:p>
            <a:pPr eaLnBrk="1" hangingPunct="1">
              <a:defRPr/>
            </a:pPr>
            <a:endParaRPr lang="en-GB" altLang="en-US" dirty="0"/>
          </a:p>
          <a:p>
            <a:pPr marL="0" indent="0" eaLnBrk="1" hangingPunct="1">
              <a:buFontTx/>
              <a:buNone/>
              <a:defRPr/>
            </a:pPr>
            <a:r>
              <a:rPr lang="en-GB" altLang="en-US" dirty="0"/>
              <a:t>           [More on the three phases: </a:t>
            </a:r>
            <a:r>
              <a:rPr lang="en-GB" altLang="en-US" dirty="0" err="1"/>
              <a:t>Rahmstorf</a:t>
            </a:r>
            <a:r>
              <a:rPr lang="en-GB" altLang="en-US" dirty="0"/>
              <a:t> 2016]</a:t>
            </a:r>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A2CA54E4-E09A-733B-9892-871358018715}"/>
              </a:ext>
            </a:extLst>
          </p:cNvPr>
          <p:cNvSpPr>
            <a:spLocks noGrp="1"/>
          </p:cNvSpPr>
          <p:nvPr>
            <p:ph type="title"/>
          </p:nvPr>
        </p:nvSpPr>
        <p:spPr/>
        <p:txBody>
          <a:bodyPr/>
          <a:lstStyle/>
          <a:p>
            <a:pPr eaLnBrk="1" hangingPunct="1"/>
            <a:r>
              <a:rPr lang="en-GB" altLang="en-US"/>
              <a:t>Exchange</a:t>
            </a:r>
            <a:endParaRPr lang="en-US" altLang="en-US"/>
          </a:p>
        </p:txBody>
      </p:sp>
      <p:sp>
        <p:nvSpPr>
          <p:cNvPr id="9219" name="Content Placeholder 2">
            <a:extLst>
              <a:ext uri="{FF2B5EF4-FFF2-40B4-BE49-F238E27FC236}">
                <a16:creationId xmlns:a16="http://schemas.microsoft.com/office/drawing/2014/main" id="{E68E50F4-6357-4A19-FB4D-F15F1CF50110}"/>
              </a:ext>
            </a:extLst>
          </p:cNvPr>
          <p:cNvSpPr>
            <a:spLocks noGrp="1"/>
          </p:cNvSpPr>
          <p:nvPr>
            <p:ph idx="1"/>
          </p:nvPr>
        </p:nvSpPr>
        <p:spPr/>
        <p:txBody>
          <a:bodyPr/>
          <a:lstStyle/>
          <a:p>
            <a:pPr eaLnBrk="1" hangingPunct="1"/>
            <a:r>
              <a:rPr lang="en-GB" altLang="en-US"/>
              <a:t>Generally considered as a condition related to the appearance of money</a:t>
            </a:r>
          </a:p>
          <a:p>
            <a:pPr eaLnBrk="1" hangingPunct="1"/>
            <a:r>
              <a:rPr lang="en-GB" altLang="en-US"/>
              <a:t>Practicing </a:t>
            </a:r>
            <a:r>
              <a:rPr lang="en-GB" altLang="en-US" b="1"/>
              <a:t>exchange</a:t>
            </a:r>
            <a:r>
              <a:rPr lang="en-GB" altLang="en-US"/>
              <a:t> is the key to assessing the precise value of commodities</a:t>
            </a:r>
          </a:p>
          <a:p>
            <a:pPr eaLnBrk="1" hangingPunct="1"/>
            <a:r>
              <a:rPr lang="en-GB" altLang="en-US"/>
              <a:t>When did </a:t>
            </a:r>
            <a:r>
              <a:rPr lang="en-GB" altLang="en-US" b="1"/>
              <a:t>exchange</a:t>
            </a:r>
            <a:r>
              <a:rPr lang="en-GB" altLang="en-US"/>
              <a:t> begin? In an uncertain date in the Stone Age</a:t>
            </a:r>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EB884F6-FC12-5E11-F8BB-7EA09C81B80A}"/>
              </a:ext>
            </a:extLst>
          </p:cNvPr>
          <p:cNvSpPr>
            <a:spLocks noGrp="1"/>
          </p:cNvSpPr>
          <p:nvPr>
            <p:ph type="title"/>
          </p:nvPr>
        </p:nvSpPr>
        <p:spPr/>
        <p:txBody>
          <a:bodyPr/>
          <a:lstStyle/>
          <a:p>
            <a:pPr eaLnBrk="1" hangingPunct="1"/>
            <a:r>
              <a:rPr lang="en-GB" altLang="en-US"/>
              <a:t>Weighing metals</a:t>
            </a:r>
            <a:endParaRPr lang="en-US" altLang="en-US"/>
          </a:p>
        </p:txBody>
      </p:sp>
      <p:sp>
        <p:nvSpPr>
          <p:cNvPr id="10243" name="Content Placeholder 2">
            <a:extLst>
              <a:ext uri="{FF2B5EF4-FFF2-40B4-BE49-F238E27FC236}">
                <a16:creationId xmlns:a16="http://schemas.microsoft.com/office/drawing/2014/main" id="{1163127D-BA50-E33F-D2EA-E4560B110A3B}"/>
              </a:ext>
            </a:extLst>
          </p:cNvPr>
          <p:cNvSpPr>
            <a:spLocks noGrp="1"/>
          </p:cNvSpPr>
          <p:nvPr>
            <p:ph idx="1"/>
          </p:nvPr>
        </p:nvSpPr>
        <p:spPr/>
        <p:txBody>
          <a:bodyPr/>
          <a:lstStyle/>
          <a:p>
            <a:pPr eaLnBrk="1" hangingPunct="1"/>
            <a:r>
              <a:rPr lang="en-GB" altLang="en-US"/>
              <a:t>The discovery of weighing metals: enabled a </a:t>
            </a:r>
            <a:r>
              <a:rPr lang="en-GB" altLang="en-US" b="1"/>
              <a:t>nexus</a:t>
            </a:r>
            <a:r>
              <a:rPr lang="en-GB" altLang="en-US"/>
              <a:t> between </a:t>
            </a:r>
            <a:r>
              <a:rPr lang="en-GB" altLang="en-US" b="1"/>
              <a:t>mass</a:t>
            </a:r>
            <a:r>
              <a:rPr lang="en-GB" altLang="en-US"/>
              <a:t> and </a:t>
            </a:r>
            <a:r>
              <a:rPr lang="en-GB" altLang="en-US" b="1"/>
              <a:t>value</a:t>
            </a:r>
          </a:p>
          <a:p>
            <a:pPr eaLnBrk="1" hangingPunct="1"/>
            <a:r>
              <a:rPr lang="en-US" altLang="en-US"/>
              <a:t>The weighing of metals: created a highly precise medium for exchange, as a method of payment and a standard of value</a:t>
            </a:r>
            <a:endParaRPr lang="en-GB" altLang="en-US"/>
          </a:p>
          <a:p>
            <a:pPr eaLnBrk="1" hangingPunct="1"/>
            <a:endParaRPr lang="en-US" altLang="en-US"/>
          </a:p>
        </p:txBody>
      </p:sp>
    </p:spTree>
  </p:cSld>
  <p:clrMapOvr>
    <a:masterClrMapping/>
  </p:clrMapOvr>
</p:sld>
</file>

<file path=ppt/theme/theme1.xml><?xml version="1.0" encoding="utf-8"?>
<a:theme xmlns:a="http://schemas.openxmlformats.org/drawingml/2006/main" name="Default Design">
  <a:themeElements>
    <a:clrScheme name="Default Design 12">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2">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TotalTime>
  <Words>2780</Words>
  <Application>Microsoft Macintosh PowerPoint</Application>
  <PresentationFormat>On-screen Show (4:3)</PresentationFormat>
  <Paragraphs>183</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SimSun</vt:lpstr>
      <vt:lpstr>MinionPro-It</vt:lpstr>
      <vt:lpstr>MinionPro-Regular</vt:lpstr>
      <vt:lpstr>Default Design</vt:lpstr>
      <vt:lpstr>Money before coinage</vt:lpstr>
      <vt:lpstr>‘money is one of the most timeless, all-pervading, and arbitrary inventions in human history’ (Haselgrove and Krmnicek 2012)</vt:lpstr>
      <vt:lpstr>Defining money functions of money</vt:lpstr>
      <vt:lpstr>The origins of money Primitive money</vt:lpstr>
      <vt:lpstr>Specific material requirements</vt:lpstr>
      <vt:lpstr>Money and the state</vt:lpstr>
      <vt:lpstr>Three phases of monetary use and estimation of value</vt:lpstr>
      <vt:lpstr>Exchange</vt:lpstr>
      <vt:lpstr>Weighing metals</vt:lpstr>
      <vt:lpstr>The first stage of monetary developments: exchange</vt:lpstr>
      <vt:lpstr>The emergence of valuables</vt:lpstr>
      <vt:lpstr>Valuables in the Copper period (5th and 4th millennium BCE) in Central and Western Europe</vt:lpstr>
      <vt:lpstr>Varna necropolis, grave goods of a male burial, c. 4.600-4.200 BCE Source: Wikimedia commons</vt:lpstr>
      <vt:lpstr>Gold and electrum rings from the Nahal Qanah Cave, Cisjordan, late fifth millennium BCE source: Rahmstorf 2016</vt:lpstr>
      <vt:lpstr>Early Bronze Age – third millennium BCE</vt:lpstr>
      <vt:lpstr>The expansion of weights</vt:lpstr>
      <vt:lpstr>PowerPoint Presentation</vt:lpstr>
      <vt:lpstr>The expansion of weights </vt:lpstr>
      <vt:lpstr>The report of Wenamun</vt:lpstr>
      <vt:lpstr>Appearance of weight metrology</vt:lpstr>
      <vt:lpstr>Hackgold from Amathous, Cyprus (tomb 198)</vt:lpstr>
      <vt:lpstr>Weighed silver in the Biblical record</vt:lpstr>
      <vt:lpstr>Literary sources on the use of silver</vt:lpstr>
      <vt:lpstr>Hacksilber Hoards from the S. Levant from the final stage of Egyptian rule to the end of the Iron Age (12th cent to early 6th cent. BCE)</vt:lpstr>
      <vt:lpstr>Basic trends for the IAPMH</vt:lpstr>
      <vt:lpstr>PowerPoint Presentation</vt:lpstr>
      <vt:lpstr>IAPMH: Typology</vt:lpstr>
      <vt:lpstr>The Iron Age Eretria Hoard</vt:lpstr>
      <vt:lpstr>IAPMH: Metrology</vt:lpstr>
      <vt:lpstr>IAPMH: Circulation</vt:lpstr>
      <vt:lpstr>Understanding Iron Age Precious Metal Hoards</vt:lpstr>
      <vt:lpstr>Iron Age Precious Metal Hoards</vt:lpstr>
      <vt:lpstr>Iron Age</vt:lpstr>
      <vt:lpstr>The advent of coinage</vt:lpstr>
      <vt:lpstr>The hackgold and -silver from the grave at Amathus</vt:lpstr>
      <vt:lpstr>Iron roasting spits, ‘obeloi’</vt:lpstr>
      <vt:lpstr>Iron spits in the Numismatic Museum, Athens</vt:lpstr>
      <vt:lpstr>The advantages of coinage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before coinage</dc:title>
  <dc:creator>TRBX609</dc:creator>
  <cp:lastModifiedBy>Rowan, Clare</cp:lastModifiedBy>
  <cp:revision>60</cp:revision>
  <dcterms:created xsi:type="dcterms:W3CDTF">2023-03-08T09:16:26Z</dcterms:created>
  <dcterms:modified xsi:type="dcterms:W3CDTF">2023-03-21T13:11:28Z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1033-11.2.0.11486</vt:lpwstr>
  </property>
  <property fmtid="{D5CDD505-2E9C-101B-9397-08002B2CF9AE}" pid="3" name="ICV">
    <vt:lpwstr>EF3187F4FD7B4EF7A09D1DEF0BB88608</vt:lpwstr>
  </property>
</Properties>
</file>