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256" r:id="rId2"/>
    <p:sldId id="259" r:id="rId3"/>
    <p:sldId id="260" r:id="rId4"/>
    <p:sldId id="262" r:id="rId5"/>
    <p:sldId id="268" r:id="rId6"/>
    <p:sldId id="269" r:id="rId7"/>
    <p:sldId id="270" r:id="rId8"/>
    <p:sldId id="263" r:id="rId9"/>
    <p:sldId id="271" r:id="rId10"/>
    <p:sldId id="272" r:id="rId11"/>
    <p:sldId id="273" r:id="rId12"/>
    <p:sldId id="280" r:id="rId13"/>
    <p:sldId id="275" r:id="rId14"/>
    <p:sldId id="282" r:id="rId15"/>
    <p:sldId id="274" r:id="rId16"/>
    <p:sldId id="261" r:id="rId17"/>
    <p:sldId id="276" r:id="rId18"/>
    <p:sldId id="277" r:id="rId19"/>
    <p:sldId id="283" r:id="rId20"/>
    <p:sldId id="264" r:id="rId21"/>
    <p:sldId id="266" r:id="rId22"/>
    <p:sldId id="278" r:id="rId23"/>
    <p:sldId id="279" r:id="rId24"/>
    <p:sldId id="25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9309"/>
    <p:restoredTop sz="62145"/>
  </p:normalViewPr>
  <p:slideViewPr>
    <p:cSldViewPr snapToGrid="0">
      <p:cViewPr varScale="1">
        <p:scale>
          <a:sx n="65" d="100"/>
          <a:sy n="65" d="100"/>
        </p:scale>
        <p:origin x="472"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0BCF42-113D-9640-A11F-F983FCA55256}" type="datetimeFigureOut">
              <a:rPr lang="en-US" smtClean="0"/>
              <a:t>3/10/25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577685-CEEB-654E-AB2E-E4E0C6A10DD1}" type="slidenum">
              <a:rPr lang="en-US" smtClean="0"/>
              <a:t>‹#›</a:t>
            </a:fld>
            <a:endParaRPr lang="en-US"/>
          </a:p>
        </p:txBody>
      </p:sp>
    </p:spTree>
    <p:extLst>
      <p:ext uri="{BB962C8B-B14F-4D97-AF65-F5344CB8AC3E}">
        <p14:creationId xmlns:p14="http://schemas.microsoft.com/office/powerpoint/2010/main" val="35048430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pro.coinarchives.com/a/browse.php?firmid=2"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pro.coinarchives.com/a/browse.php?aucid=4571"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Quantity of extraction from the rivers was such that for Lydia and its Greek </a:t>
            </a:r>
            <a:r>
              <a:rPr lang="en-US" dirty="0" err="1"/>
              <a:t>neighbours</a:t>
            </a:r>
            <a:r>
              <a:rPr lang="en-US" dirty="0"/>
              <a:t>, it was more </a:t>
            </a:r>
            <a:r>
              <a:rPr lang="en-US" dirty="0" err="1"/>
              <a:t>abvundant</a:t>
            </a:r>
            <a:r>
              <a:rPr lang="en-US" dirty="0"/>
              <a:t> than gold or silver.</a:t>
            </a:r>
          </a:p>
          <a:p>
            <a:endParaRPr lang="en-US" dirty="0"/>
          </a:p>
          <a:p>
            <a:r>
              <a:rPr lang="en-US" dirty="0"/>
              <a:t>Mixed gold/silver ratios from rivers, could also be adulterated by the adding of silver.</a:t>
            </a:r>
          </a:p>
          <a:p>
            <a:r>
              <a:rPr lang="en-US" dirty="0"/>
              <a:t>Touchstones – becomes impractical as quantity/size of the transaction increases.</a:t>
            </a:r>
          </a:p>
          <a:p>
            <a:endParaRPr lang="en-US" dirty="0"/>
          </a:p>
          <a:p>
            <a:r>
              <a:rPr lang="en-US" dirty="0"/>
              <a:t>Don’t know whether they knew how to separate silver and gold before the 6</a:t>
            </a:r>
            <a:r>
              <a:rPr lang="en-US" baseline="30000" dirty="0"/>
              <a:t>th</a:t>
            </a:r>
            <a:r>
              <a:rPr lang="en-US" dirty="0"/>
              <a:t> century BC – so couldn’t use this as a solution.</a:t>
            </a:r>
          </a:p>
          <a:p>
            <a:endParaRPr lang="en-US" dirty="0"/>
          </a:p>
          <a:p>
            <a:r>
              <a:rPr lang="en-US" dirty="0"/>
              <a:t>Solution then was stamped ingots of uniform weight. Value set and guaranteed by the authority they bore.</a:t>
            </a:r>
          </a:p>
        </p:txBody>
      </p:sp>
      <p:sp>
        <p:nvSpPr>
          <p:cNvPr id="4" name="Slide Number Placeholder 3"/>
          <p:cNvSpPr>
            <a:spLocks noGrp="1"/>
          </p:cNvSpPr>
          <p:nvPr>
            <p:ph type="sldNum" sz="quarter" idx="5"/>
          </p:nvPr>
        </p:nvSpPr>
        <p:spPr/>
        <p:txBody>
          <a:bodyPr/>
          <a:lstStyle/>
          <a:p>
            <a:fld id="{79577685-CEEB-654E-AB2E-E4E0C6A10DD1}" type="slidenum">
              <a:rPr lang="en-US" smtClean="0"/>
              <a:t>2</a:t>
            </a:fld>
            <a:endParaRPr lang="en-US"/>
          </a:p>
        </p:txBody>
      </p:sp>
    </p:spTree>
    <p:extLst>
      <p:ext uri="{BB962C8B-B14F-4D97-AF65-F5344CB8AC3E}">
        <p14:creationId xmlns:p14="http://schemas.microsoft.com/office/powerpoint/2010/main" val="32301313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Found with 4 fibulae with lion’s heads</a:t>
            </a:r>
          </a:p>
          <a:p>
            <a:r>
              <a:rPr lang="en-US" dirty="0"/>
              <a:t>Fibulae presumably linked to a piece of material that wrapped around the statue which has now decayed.</a:t>
            </a:r>
          </a:p>
          <a:p>
            <a:endParaRPr lang="en-US" dirty="0"/>
          </a:p>
          <a:p>
            <a:r>
              <a:rPr lang="en-US" dirty="0"/>
              <a:t>Stratigraphy, 625/620 BC and contextual finds</a:t>
            </a:r>
          </a:p>
          <a:p>
            <a:endParaRPr lang="en-US" dirty="0"/>
          </a:p>
          <a:p>
            <a:r>
              <a:rPr lang="en-US" dirty="0"/>
              <a:t>5.14cm high the statue is</a:t>
            </a:r>
          </a:p>
        </p:txBody>
      </p:sp>
      <p:sp>
        <p:nvSpPr>
          <p:cNvPr id="4" name="Slide Number Placeholder 3"/>
          <p:cNvSpPr>
            <a:spLocks noGrp="1"/>
          </p:cNvSpPr>
          <p:nvPr>
            <p:ph type="sldNum" sz="quarter" idx="5"/>
          </p:nvPr>
        </p:nvSpPr>
        <p:spPr/>
        <p:txBody>
          <a:bodyPr/>
          <a:lstStyle/>
          <a:p>
            <a:fld id="{79577685-CEEB-654E-AB2E-E4E0C6A10DD1}" type="slidenum">
              <a:rPr lang="en-US" smtClean="0"/>
              <a:t>12</a:t>
            </a:fld>
            <a:endParaRPr lang="en-US"/>
          </a:p>
        </p:txBody>
      </p:sp>
    </p:spTree>
    <p:extLst>
      <p:ext uri="{BB962C8B-B14F-4D97-AF65-F5344CB8AC3E}">
        <p14:creationId xmlns:p14="http://schemas.microsoft.com/office/powerpoint/2010/main" val="15231134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102CADE1-0421-701E-2B71-9D6AA3D0131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id="{525621E6-DD8B-4B3C-CC1D-0884C698732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dirty="0"/>
              <a:t>p 1: 1985, hoard containing 165 silver coins, 4 fragmentary silver ingots and a small silver dump was reportedly found in the vicinity of ancient </a:t>
            </a:r>
            <a:r>
              <a:rPr lang="en-GB" altLang="en-US" dirty="0" err="1"/>
              <a:t>Selinus</a:t>
            </a:r>
            <a:r>
              <a:rPr lang="en-GB" altLang="en-US" dirty="0"/>
              <a:t> (</a:t>
            </a:r>
            <a:r>
              <a:rPr lang="en-GB" altLang="en-US" dirty="0" err="1"/>
              <a:t>Selinunte</a:t>
            </a:r>
            <a:r>
              <a:rPr lang="en-GB" altLang="en-US" dirty="0"/>
              <a:t>) on the SW coast of </a:t>
            </a:r>
            <a:r>
              <a:rPr lang="en-GB" altLang="en-US" dirty="0" err="1"/>
              <a:t>Sivily</a:t>
            </a:r>
            <a:r>
              <a:rPr lang="en-GB" altLang="en-US" dirty="0"/>
              <a:t>.</a:t>
            </a:r>
          </a:p>
          <a:p>
            <a:pPr eaLnBrk="1" hangingPunct="1">
              <a:spcBef>
                <a:spcPct val="0"/>
              </a:spcBef>
            </a:pPr>
            <a:r>
              <a:rPr lang="en-GB" altLang="en-US" dirty="0" err="1"/>
              <a:t>Meatpontum</a:t>
            </a:r>
            <a:r>
              <a:rPr lang="en-GB" altLang="en-US" dirty="0"/>
              <a:t> - 2</a:t>
            </a:r>
          </a:p>
          <a:p>
            <a:pPr eaLnBrk="1" hangingPunct="1">
              <a:spcBef>
                <a:spcPct val="0"/>
              </a:spcBef>
            </a:pPr>
            <a:r>
              <a:rPr lang="en-GB" altLang="en-US" dirty="0" err="1"/>
              <a:t>Poseidonia</a:t>
            </a:r>
            <a:r>
              <a:rPr lang="en-GB" altLang="en-US" dirty="0"/>
              <a:t> 1</a:t>
            </a:r>
          </a:p>
          <a:p>
            <a:pPr eaLnBrk="1" hangingPunct="1">
              <a:spcBef>
                <a:spcPct val="0"/>
              </a:spcBef>
            </a:pPr>
            <a:r>
              <a:rPr lang="en-GB" altLang="en-US" dirty="0"/>
              <a:t>Sybaris 5</a:t>
            </a:r>
          </a:p>
          <a:p>
            <a:pPr eaLnBrk="1" hangingPunct="1">
              <a:spcBef>
                <a:spcPct val="0"/>
              </a:spcBef>
            </a:pPr>
            <a:r>
              <a:rPr lang="en-GB" altLang="en-US" dirty="0" err="1"/>
              <a:t>Selinus</a:t>
            </a:r>
            <a:r>
              <a:rPr lang="en-GB" altLang="en-US" dirty="0"/>
              <a:t> 35</a:t>
            </a:r>
          </a:p>
          <a:p>
            <a:pPr eaLnBrk="1" hangingPunct="1">
              <a:spcBef>
                <a:spcPct val="0"/>
              </a:spcBef>
            </a:pPr>
            <a:r>
              <a:rPr lang="en-GB" altLang="en-US" dirty="0"/>
              <a:t>Abdera 1</a:t>
            </a:r>
          </a:p>
          <a:p>
            <a:pPr eaLnBrk="1" hangingPunct="1">
              <a:spcBef>
                <a:spcPct val="0"/>
              </a:spcBef>
            </a:pPr>
            <a:r>
              <a:rPr lang="en-GB" altLang="en-US" dirty="0"/>
              <a:t>Aegina 81</a:t>
            </a:r>
          </a:p>
          <a:p>
            <a:pPr eaLnBrk="1" hangingPunct="1">
              <a:spcBef>
                <a:spcPct val="0"/>
              </a:spcBef>
            </a:pPr>
            <a:r>
              <a:rPr lang="en-GB" altLang="en-US" dirty="0"/>
              <a:t>Corinth 39</a:t>
            </a:r>
          </a:p>
          <a:p>
            <a:pPr eaLnBrk="1" hangingPunct="1">
              <a:spcBef>
                <a:spcPct val="0"/>
              </a:spcBef>
            </a:pPr>
            <a:r>
              <a:rPr lang="en-GB" altLang="en-US" dirty="0"/>
              <a:t>Dump 1</a:t>
            </a:r>
          </a:p>
          <a:p>
            <a:pPr eaLnBrk="1" hangingPunct="1">
              <a:spcBef>
                <a:spcPct val="0"/>
              </a:spcBef>
            </a:pPr>
            <a:r>
              <a:rPr lang="en-GB" altLang="en-US" dirty="0"/>
              <a:t>Ingots 4</a:t>
            </a:r>
          </a:p>
          <a:p>
            <a:pPr eaLnBrk="1" hangingPunct="1">
              <a:spcBef>
                <a:spcPct val="0"/>
              </a:spcBef>
            </a:pPr>
            <a:endParaRPr lang="en-GB" altLang="en-US" dirty="0"/>
          </a:p>
          <a:p>
            <a:pPr eaLnBrk="1" hangingPunct="1">
              <a:spcBef>
                <a:spcPct val="0"/>
              </a:spcBef>
            </a:pPr>
            <a:endParaRPr lang="en-GB" altLang="en-US" dirty="0"/>
          </a:p>
          <a:p>
            <a:pPr eaLnBrk="1" hangingPunct="1">
              <a:spcBef>
                <a:spcPct val="0"/>
              </a:spcBef>
            </a:pPr>
            <a:endParaRPr lang="en-GB" altLang="en-US" dirty="0"/>
          </a:p>
        </p:txBody>
      </p:sp>
      <p:sp>
        <p:nvSpPr>
          <p:cNvPr id="21508" name="Slide Number Placeholder 3">
            <a:extLst>
              <a:ext uri="{FF2B5EF4-FFF2-40B4-BE49-F238E27FC236}">
                <a16:creationId xmlns:a16="http://schemas.microsoft.com/office/drawing/2014/main" id="{51F87AE4-E5B4-98AC-26C0-921F4D2FC05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C1A9ADE-1A77-3D46-8A25-DB7E0171D423}" type="slidenum">
              <a:rPr lang="en-GB" altLang="en-US">
                <a:latin typeface="Calibri" panose="020F0502020204030204" pitchFamily="34" charset="0"/>
              </a:rPr>
              <a:pPr/>
              <a:t>13</a:t>
            </a:fld>
            <a:endParaRPr lang="en-GB" altLang="en-US">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GB" altLang="en-US" dirty="0"/>
              <a:t>Dedicated in an extra mural sanctuary in Paestum. Inscription ‘I am sacred to Hera’. </a:t>
            </a:r>
          </a:p>
          <a:p>
            <a:pPr eaLnBrk="1" hangingPunct="1">
              <a:spcBef>
                <a:spcPct val="0"/>
              </a:spcBef>
            </a:pPr>
            <a:endParaRPr lang="en-GB" altLang="en-US" dirty="0"/>
          </a:p>
          <a:p>
            <a:endParaRPr lang="en-US" dirty="0"/>
          </a:p>
        </p:txBody>
      </p:sp>
      <p:sp>
        <p:nvSpPr>
          <p:cNvPr id="4" name="Slide Number Placeholder 3"/>
          <p:cNvSpPr>
            <a:spLocks noGrp="1"/>
          </p:cNvSpPr>
          <p:nvPr>
            <p:ph type="sldNum" sz="quarter" idx="5"/>
          </p:nvPr>
        </p:nvSpPr>
        <p:spPr/>
        <p:txBody>
          <a:bodyPr/>
          <a:lstStyle/>
          <a:p>
            <a:fld id="{79577685-CEEB-654E-AB2E-E4E0C6A10DD1}" type="slidenum">
              <a:rPr lang="en-US" smtClean="0"/>
              <a:t>14</a:t>
            </a:fld>
            <a:endParaRPr lang="en-US"/>
          </a:p>
        </p:txBody>
      </p:sp>
    </p:spTree>
    <p:extLst>
      <p:ext uri="{BB962C8B-B14F-4D97-AF65-F5344CB8AC3E}">
        <p14:creationId xmlns:p14="http://schemas.microsoft.com/office/powerpoint/2010/main" val="12883956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Gold and silver coins only, struck at Sardis, no more multiplicity of designs.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2A2A2A"/>
                </a:solidFill>
                <a:effectLst/>
                <a:latin typeface="Merriweather" pitchFamily="2" charset="77"/>
              </a:rPr>
              <a:t>Furthermore, the discovery at Sardis of a large workshop for refining electrum into ingots of pure gold and pure silver, dated independently by the diggers to around 560–550, helps us to understand how the precious metal for coinage was obtained (Ramage and</a:t>
            </a:r>
            <a:endParaRPr lang="en-US" b="0" i="0" dirty="0">
              <a:solidFill>
                <a:srgbClr val="2A2A2A"/>
              </a:solidFill>
              <a:effectLst/>
              <a:latin typeface="Merriweather" pitchFamily="2" charset="77"/>
            </a:endParaRPr>
          </a:p>
          <a:p>
            <a:endParaRPr lang="en-US" dirty="0"/>
          </a:p>
        </p:txBody>
      </p:sp>
      <p:sp>
        <p:nvSpPr>
          <p:cNvPr id="4" name="Slide Number Placeholder 3"/>
          <p:cNvSpPr>
            <a:spLocks noGrp="1"/>
          </p:cNvSpPr>
          <p:nvPr>
            <p:ph type="sldNum" sz="quarter" idx="5"/>
          </p:nvPr>
        </p:nvSpPr>
        <p:spPr/>
        <p:txBody>
          <a:bodyPr/>
          <a:lstStyle/>
          <a:p>
            <a:fld id="{79577685-CEEB-654E-AB2E-E4E0C6A10DD1}" type="slidenum">
              <a:rPr lang="en-US" smtClean="0"/>
              <a:t>15</a:t>
            </a:fld>
            <a:endParaRPr lang="en-US"/>
          </a:p>
        </p:txBody>
      </p:sp>
    </p:spTree>
    <p:extLst>
      <p:ext uri="{BB962C8B-B14F-4D97-AF65-F5344CB8AC3E}">
        <p14:creationId xmlns:p14="http://schemas.microsoft.com/office/powerpoint/2010/main" val="6625512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Same design for gold and silver</a:t>
            </a:r>
          </a:p>
          <a:p>
            <a:endParaRPr lang="en-US" dirty="0"/>
          </a:p>
          <a:p>
            <a:endParaRPr lang="en-US" b="0" i="0" dirty="0">
              <a:solidFill>
                <a:srgbClr val="2A2A2A"/>
              </a:solidFill>
              <a:effectLst/>
              <a:latin typeface="Merriweather" pitchFamily="2" charset="77"/>
            </a:endParaRPr>
          </a:p>
          <a:p>
            <a:r>
              <a:rPr lang="en-GB" b="0" i="0" dirty="0">
                <a:solidFill>
                  <a:srgbClr val="2A2A2A"/>
                </a:solidFill>
                <a:effectLst/>
                <a:latin typeface="Merriweather" pitchFamily="2" charset="77"/>
              </a:rPr>
              <a:t> Analyses of the gold fragments found in this workshop and of the gold used for coins attributed to Croesus produced similar results (Cowell and </a:t>
            </a:r>
            <a:r>
              <a:rPr lang="en-GB" b="0" i="0" dirty="0" err="1">
                <a:solidFill>
                  <a:srgbClr val="2A2A2A"/>
                </a:solidFill>
                <a:effectLst/>
                <a:latin typeface="Merriweather" pitchFamily="2" charset="77"/>
              </a:rPr>
              <a:t>Hyne</a:t>
            </a:r>
            <a:r>
              <a:rPr lang="en-GB" b="0" i="0" dirty="0">
                <a:solidFill>
                  <a:srgbClr val="2A2A2A"/>
                </a:solidFill>
                <a:effectLst/>
                <a:latin typeface="Merriweather" pitchFamily="2" charset="77"/>
              </a:rPr>
              <a:t> </a:t>
            </a:r>
            <a:r>
              <a:rPr lang="en-GB" b="0" i="0" u="none" strike="noStrike" dirty="0">
                <a:solidFill>
                  <a:srgbClr val="006FB7"/>
                </a:solidFill>
                <a:effectLst/>
                <a:latin typeface="Merriweather" pitchFamily="2" charset="77"/>
              </a:rPr>
              <a:t>2000</a:t>
            </a:r>
            <a:r>
              <a:rPr lang="en-GB" b="0" i="0" dirty="0">
                <a:solidFill>
                  <a:srgbClr val="2A2A2A"/>
                </a:solidFill>
                <a:effectLst/>
                <a:latin typeface="Merriweather" pitchFamily="2" charset="77"/>
              </a:rPr>
              <a:t>). No doubt part of the gold and silver purified in that workshop was used under Croesus to strike coins.</a:t>
            </a:r>
          </a:p>
          <a:p>
            <a:endParaRPr lang="en-GB" b="0" i="0" dirty="0">
              <a:solidFill>
                <a:srgbClr val="2A2A2A"/>
              </a:solidFill>
              <a:effectLst/>
              <a:latin typeface="Merriweather" pitchFamily="2" charset="77"/>
            </a:endParaRPr>
          </a:p>
          <a:p>
            <a:r>
              <a:rPr lang="en-GB" b="0" i="0" dirty="0">
                <a:solidFill>
                  <a:srgbClr val="2A2A2A"/>
                </a:solidFill>
                <a:effectLst/>
                <a:latin typeface="Merriweather" pitchFamily="2" charset="77"/>
              </a:rPr>
              <a:t>Heavier weight standard at the beginning perhaps intended to get the electrum coins back so they could be melted down and restruck.</a:t>
            </a:r>
          </a:p>
          <a:p>
            <a:r>
              <a:rPr lang="en-GB" b="0" i="0" dirty="0">
                <a:solidFill>
                  <a:srgbClr val="2A2A2A"/>
                </a:solidFill>
                <a:effectLst/>
                <a:latin typeface="Merriweather" pitchFamily="2" charset="77"/>
              </a:rPr>
              <a:t>Kroll has suggested that the Lydian state first used this heavy standard to recall old electrum coins at a 1:1 bullion ratio between pure gold and electrum at its natural intrinsic value (70–80% gold, which was probably the face value of electrum coins;</a:t>
            </a:r>
          </a:p>
          <a:p>
            <a:endParaRPr lang="en-GB" b="0" i="0" dirty="0">
              <a:solidFill>
                <a:srgbClr val="2A2A2A"/>
              </a:solidFill>
              <a:effectLst/>
              <a:latin typeface="Merriweather" pitchFamily="2" charset="77"/>
            </a:endParaRPr>
          </a:p>
          <a:p>
            <a:r>
              <a:rPr lang="en-GB" b="0" i="0" dirty="0">
                <a:solidFill>
                  <a:srgbClr val="2A2A2A"/>
                </a:solidFill>
                <a:effectLst/>
                <a:latin typeface="Merriweather" pitchFamily="2" charset="77"/>
              </a:rPr>
              <a:t>Lighter standard probably reflected the ACTUAL amount of gold present in any electrum coins that were still in circulation.</a:t>
            </a:r>
          </a:p>
          <a:p>
            <a:endParaRPr lang="en-GB" b="0" i="0" dirty="0">
              <a:solidFill>
                <a:srgbClr val="2A2A2A"/>
              </a:solidFill>
              <a:effectLst/>
              <a:latin typeface="Merriweather" pitchFamily="2" charset="77"/>
            </a:endParaRPr>
          </a:p>
        </p:txBody>
      </p:sp>
      <p:sp>
        <p:nvSpPr>
          <p:cNvPr id="4" name="Slide Number Placeholder 3"/>
          <p:cNvSpPr>
            <a:spLocks noGrp="1"/>
          </p:cNvSpPr>
          <p:nvPr>
            <p:ph type="sldNum" sz="quarter" idx="5"/>
          </p:nvPr>
        </p:nvSpPr>
        <p:spPr/>
        <p:txBody>
          <a:bodyPr/>
          <a:lstStyle/>
          <a:p>
            <a:fld id="{79577685-CEEB-654E-AB2E-E4E0C6A10DD1}" type="slidenum">
              <a:rPr lang="en-US" smtClean="0"/>
              <a:t>16</a:t>
            </a:fld>
            <a:endParaRPr lang="en-US"/>
          </a:p>
        </p:txBody>
      </p:sp>
    </p:spTree>
    <p:extLst>
      <p:ext uri="{BB962C8B-B14F-4D97-AF65-F5344CB8AC3E}">
        <p14:creationId xmlns:p14="http://schemas.microsoft.com/office/powerpoint/2010/main" val="33046223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2A2A2A"/>
                </a:solidFill>
                <a:effectLst/>
                <a:latin typeface="Merriweather" pitchFamily="2" charset="77"/>
              </a:rPr>
              <a:t>One can only be amazed by Croesus's largesse toward Delphi, for what he sent weighed about four and a half tons of pure gold. </a:t>
            </a:r>
          </a:p>
          <a:p>
            <a:endParaRPr lang="en-GB" b="0" i="0" dirty="0">
              <a:solidFill>
                <a:srgbClr val="2A2A2A"/>
              </a:solidFill>
              <a:effectLst/>
              <a:latin typeface="Merriweather" pitchFamily="2" charset="77"/>
            </a:endParaRPr>
          </a:p>
          <a:p>
            <a:r>
              <a:rPr lang="en-GB" b="0" i="0" dirty="0">
                <a:solidFill>
                  <a:srgbClr val="2A2A2A"/>
                </a:solidFill>
                <a:effectLst/>
                <a:latin typeface="Merriweather" pitchFamily="2" charset="77"/>
              </a:rPr>
              <a:t>‘white gold’ in Greek – </a:t>
            </a:r>
            <a:r>
              <a:rPr lang="en-GB" b="0" i="0" dirty="0" err="1">
                <a:solidFill>
                  <a:srgbClr val="2A2A2A"/>
                </a:solidFill>
                <a:effectLst/>
                <a:latin typeface="Merriweather" pitchFamily="2" charset="77"/>
              </a:rPr>
              <a:t>trhe</a:t>
            </a:r>
            <a:r>
              <a:rPr lang="en-GB" b="0" i="0" dirty="0">
                <a:solidFill>
                  <a:srgbClr val="2A2A2A"/>
                </a:solidFill>
                <a:effectLst/>
                <a:latin typeface="Merriweather" pitchFamily="2" charset="77"/>
              </a:rPr>
              <a:t> idea of gold with </a:t>
            </a:r>
            <a:r>
              <a:rPr lang="en-GB" b="0" i="0" dirty="0" err="1">
                <a:solidFill>
                  <a:srgbClr val="2A2A2A"/>
                </a:solidFill>
                <a:effectLst/>
                <a:latin typeface="Merriweather" pitchFamily="2" charset="77"/>
              </a:rPr>
              <a:t>silveer</a:t>
            </a:r>
            <a:r>
              <a:rPr lang="en-GB" b="0" i="0" dirty="0">
                <a:solidFill>
                  <a:srgbClr val="2A2A2A"/>
                </a:solidFill>
                <a:effectLst/>
                <a:latin typeface="Merriweather" pitchFamily="2" charset="77"/>
              </a:rPr>
              <a:t> alloy, i.e. electrum.</a:t>
            </a:r>
            <a:endParaRPr lang="en-US" dirty="0"/>
          </a:p>
        </p:txBody>
      </p:sp>
      <p:sp>
        <p:nvSpPr>
          <p:cNvPr id="4" name="Slide Number Placeholder 3"/>
          <p:cNvSpPr>
            <a:spLocks noGrp="1"/>
          </p:cNvSpPr>
          <p:nvPr>
            <p:ph type="sldNum" sz="quarter" idx="5"/>
          </p:nvPr>
        </p:nvSpPr>
        <p:spPr/>
        <p:txBody>
          <a:bodyPr/>
          <a:lstStyle/>
          <a:p>
            <a:fld id="{79577685-CEEB-654E-AB2E-E4E0C6A10DD1}" type="slidenum">
              <a:rPr lang="en-US" smtClean="0"/>
              <a:t>17</a:t>
            </a:fld>
            <a:endParaRPr lang="en-US"/>
          </a:p>
        </p:txBody>
      </p:sp>
    </p:spTree>
    <p:extLst>
      <p:ext uri="{BB962C8B-B14F-4D97-AF65-F5344CB8AC3E}">
        <p14:creationId xmlns:p14="http://schemas.microsoft.com/office/powerpoint/2010/main" val="8545208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Dengate</a:t>
            </a:r>
            <a:r>
              <a:rPr lang="en-GB" dirty="0"/>
              <a:t> published the </a:t>
            </a:r>
            <a:r>
              <a:rPr lang="en-GB" dirty="0" err="1"/>
              <a:t>frst</a:t>
            </a:r>
            <a:r>
              <a:rPr lang="en-GB" dirty="0"/>
              <a:t> observed die-link between electrum and silver coinage in his study of the early winged- boar issues of Clazomenae.74 More recently, Wolfgang Fischer-Bossert, in his re-examination of an early coinage with a bee, probably of Ephesus, has likewise noted what appears to be concurrent silver and electrum issues.75</a:t>
            </a:r>
          </a:p>
          <a:p>
            <a:endParaRPr lang="en-GB" b="0" i="0" dirty="0">
              <a:solidFill>
                <a:srgbClr val="2A2A2A"/>
              </a:solidFill>
              <a:effectLst/>
              <a:latin typeface="Merriweather" pitchFamily="2" charset="77"/>
            </a:endParaRPr>
          </a:p>
          <a:p>
            <a:r>
              <a:rPr lang="en-GB" dirty="0"/>
              <a:t>Electrum and silver, presumably in many </a:t>
            </a:r>
            <a:r>
              <a:rPr lang="en-GB" dirty="0" err="1"/>
              <a:t>diferent</a:t>
            </a:r>
            <a:r>
              <a:rPr lang="en-GB" dirty="0"/>
              <a:t> denominations, must have circulated alongside each other once silver coins became more common </a:t>
            </a:r>
            <a:r>
              <a:rPr lang="en-GB" dirty="0" err="1"/>
              <a:t>afer</a:t>
            </a:r>
            <a:r>
              <a:rPr lang="en-GB" dirty="0"/>
              <a:t> 550/40 </a:t>
            </a:r>
            <a:r>
              <a:rPr lang="en-GB" dirty="0" err="1"/>
              <a:t>BCE</a:t>
            </a:r>
            <a:r>
              <a:rPr lang="en-GB" b="0" i="0" dirty="0" err="1">
                <a:solidFill>
                  <a:srgbClr val="2A2A2A"/>
                </a:solidFill>
                <a:effectLst/>
                <a:latin typeface="Merriweather" pitchFamily="2" charset="77"/>
              </a:rPr>
              <a:t>m</a:t>
            </a:r>
            <a:r>
              <a:rPr lang="en-GB" b="0" i="0" dirty="0">
                <a:solidFill>
                  <a:srgbClr val="2A2A2A"/>
                </a:solidFill>
                <a:effectLst/>
                <a:latin typeface="Merriweather" pitchFamily="2" charset="77"/>
              </a:rPr>
              <a:t> </a:t>
            </a:r>
            <a:r>
              <a:rPr lang="en-GB" b="0" i="0" dirty="0" err="1">
                <a:solidFill>
                  <a:srgbClr val="2A2A2A"/>
                </a:solidFill>
                <a:effectLst/>
                <a:latin typeface="Merriweather" pitchFamily="2" charset="77"/>
              </a:rPr>
              <a:t>Wartenberg</a:t>
            </a:r>
            <a:r>
              <a:rPr lang="en-GB" b="0" i="0" dirty="0">
                <a:solidFill>
                  <a:srgbClr val="2A2A2A"/>
                </a:solidFill>
                <a:effectLst/>
                <a:latin typeface="Merriweather" pitchFamily="2" charset="77"/>
              </a:rPr>
              <a:t>, hoards.</a:t>
            </a:r>
          </a:p>
          <a:p>
            <a:r>
              <a:rPr lang="en-GB" dirty="0"/>
              <a:t>Electrum coins somehow </a:t>
            </a:r>
            <a:r>
              <a:rPr lang="en-GB" dirty="0" err="1"/>
              <a:t>fulflled</a:t>
            </a:r>
            <a:r>
              <a:rPr lang="en-GB" dirty="0"/>
              <a:t> </a:t>
            </a:r>
            <a:r>
              <a:rPr lang="en-GB" dirty="0" err="1"/>
              <a:t>diferent</a:t>
            </a:r>
            <a:r>
              <a:rPr lang="en-GB" dirty="0"/>
              <a:t> needs than silver, used either for </a:t>
            </a:r>
            <a:r>
              <a:rPr lang="en-GB" dirty="0" err="1"/>
              <a:t>diferent</a:t>
            </a:r>
            <a:r>
              <a:rPr lang="en-GB" dirty="0"/>
              <a:t> kinds of payment or as a storage of wealth. </a:t>
            </a:r>
            <a:endParaRPr lang="en-GB" b="0" i="0" dirty="0">
              <a:solidFill>
                <a:srgbClr val="2A2A2A"/>
              </a:solidFill>
              <a:effectLst/>
              <a:latin typeface="Merriweather" pitchFamily="2" charset="77"/>
            </a:endParaRPr>
          </a:p>
          <a:p>
            <a:r>
              <a:rPr lang="en-GB" dirty="0"/>
              <a:t>Its continued use from around 650 BCE until the time of Alexander the Great’s demise in 323 BCE implicitly points toward widespread and continued ac- </a:t>
            </a:r>
            <a:r>
              <a:rPr lang="en-GB" dirty="0" err="1"/>
              <a:t>ceptance</a:t>
            </a:r>
            <a:r>
              <a:rPr lang="en-GB" dirty="0"/>
              <a:t> by the ancient producers and users, who must have known exactly what the coins were worth and how and where to use them—and it is this popularity, along with the confounding aspects of its very existence, that makes electrum coinage even more mysterious to us today. </a:t>
            </a:r>
            <a:endParaRPr lang="en-US" dirty="0"/>
          </a:p>
          <a:p>
            <a:endParaRPr lang="en-US" dirty="0"/>
          </a:p>
          <a:p>
            <a:r>
              <a:rPr lang="en-GB" dirty="0" err="1"/>
              <a:t>Te</a:t>
            </a:r>
            <a:r>
              <a:rPr lang="en-GB" dirty="0"/>
              <a:t> oddity of these types stands out in the repertoire of coin types, in which two foreparts of animals are joined by connecting the backs and the legs, a phenomenon for which we </a:t>
            </a:r>
            <a:r>
              <a:rPr lang="en-GB" dirty="0" err="1"/>
              <a:t>fnd</a:t>
            </a:r>
            <a:r>
              <a:rPr lang="en-GB" dirty="0"/>
              <a:t> parallels in </a:t>
            </a:r>
            <a:r>
              <a:rPr lang="en-GB" dirty="0" err="1"/>
              <a:t>jewelry</a:t>
            </a:r>
            <a:r>
              <a:rPr lang="en-GB" dirty="0"/>
              <a:t> and sculpture.</a:t>
            </a:r>
          </a:p>
          <a:p>
            <a:endParaRPr lang="en-GB" dirty="0"/>
          </a:p>
          <a:p>
            <a:r>
              <a:rPr lang="en-GB" dirty="0"/>
              <a:t>As is the case with a few other hoards, this hoard contains both electrum and silver coins and provides additional evidence for dating the hoard to a period </a:t>
            </a:r>
            <a:r>
              <a:rPr lang="en-GB" dirty="0" err="1"/>
              <a:t>afer</a:t>
            </a:r>
            <a:r>
              <a:rPr lang="en-GB" dirty="0"/>
              <a:t> Croesus’ reign. </a:t>
            </a:r>
          </a:p>
          <a:p>
            <a:endParaRPr lang="en-GB" dirty="0"/>
          </a:p>
          <a:p>
            <a:r>
              <a:rPr lang="en-GB" dirty="0" err="1"/>
              <a:t>Vourla</a:t>
            </a:r>
            <a:r>
              <a:rPr lang="en-GB" dirty="0"/>
              <a:t> hoard – silver and </a:t>
            </a:r>
            <a:r>
              <a:rPr lang="en-GB" dirty="0" err="1"/>
              <a:t>elkectrum</a:t>
            </a:r>
            <a:r>
              <a:rPr lang="en-GB" dirty="0"/>
              <a:t> coinage found </a:t>
            </a:r>
            <a:r>
              <a:rPr lang="en-GB" dirty="0" err="1"/>
              <a:t>togewtrerr</a:t>
            </a:r>
            <a:r>
              <a:rPr lang="en-GB" dirty="0"/>
              <a:t>. </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79577685-CEEB-654E-AB2E-E4E0C6A10DD1}" type="slidenum">
              <a:rPr lang="en-US" smtClean="0"/>
              <a:t>19</a:t>
            </a:fld>
            <a:endParaRPr lang="en-US"/>
          </a:p>
        </p:txBody>
      </p:sp>
    </p:spTree>
    <p:extLst>
      <p:ext uri="{BB962C8B-B14F-4D97-AF65-F5344CB8AC3E}">
        <p14:creationId xmlns:p14="http://schemas.microsoft.com/office/powerpoint/2010/main" val="2290990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Lydian – 7-6</a:t>
            </a:r>
            <a:r>
              <a:rPr lang="en-GB" baseline="30000" dirty="0"/>
              <a:t>th</a:t>
            </a:r>
            <a:r>
              <a:rPr lang="en-GB" dirty="0"/>
              <a:t> century. Bimetallic mid 6</a:t>
            </a:r>
            <a:r>
              <a:rPr lang="en-GB" baseline="30000" dirty="0"/>
              <a:t>th</a:t>
            </a:r>
            <a:r>
              <a:rPr lang="en-GB" dirty="0"/>
              <a:t> century BC.</a:t>
            </a:r>
          </a:p>
          <a:p>
            <a:r>
              <a:rPr lang="en-GB" dirty="0"/>
              <a:t>Greece: 550-500</a:t>
            </a:r>
          </a:p>
          <a:p>
            <a:r>
              <a:rPr lang="en-GB" dirty="0"/>
              <a:t>Sicily</a:t>
            </a:r>
            <a:r>
              <a:rPr lang="en-GB" baseline="0" dirty="0"/>
              <a:t> and </a:t>
            </a:r>
            <a:r>
              <a:rPr lang="en-GB" baseline="0" dirty="0" err="1"/>
              <a:t>Sth</a:t>
            </a:r>
            <a:r>
              <a:rPr lang="en-GB" baseline="0" dirty="0"/>
              <a:t> Italy: 550-500</a:t>
            </a:r>
            <a:br>
              <a:rPr lang="en-GB" dirty="0"/>
            </a:br>
            <a:r>
              <a:rPr lang="en-GB" dirty="0" err="1"/>
              <a:t>Massalia</a:t>
            </a:r>
            <a:r>
              <a:rPr lang="en-GB" dirty="0"/>
              <a:t> c. 530-460</a:t>
            </a:r>
          </a:p>
          <a:p>
            <a:r>
              <a:rPr lang="en-GB" dirty="0" err="1"/>
              <a:t>Emporion</a:t>
            </a:r>
            <a:r>
              <a:rPr lang="en-GB" dirty="0"/>
              <a:t>: c. 475 BC-450 BC</a:t>
            </a:r>
          </a:p>
          <a:p>
            <a:r>
              <a:rPr lang="en-GB" dirty="0"/>
              <a:t>Persian</a:t>
            </a:r>
            <a:r>
              <a:rPr lang="en-GB" baseline="0" dirty="0"/>
              <a:t> Kings: 5</a:t>
            </a:r>
            <a:r>
              <a:rPr lang="en-GB" baseline="30000" dirty="0"/>
              <a:t>th</a:t>
            </a:r>
            <a:r>
              <a:rPr lang="en-GB" baseline="0" dirty="0"/>
              <a:t> century BC</a:t>
            </a:r>
          </a:p>
          <a:p>
            <a:r>
              <a:rPr lang="en-GB" baseline="0" dirty="0"/>
              <a:t>Carthage in Africa: 4</a:t>
            </a:r>
            <a:r>
              <a:rPr lang="en-GB" baseline="30000" dirty="0"/>
              <a:t>th</a:t>
            </a:r>
            <a:r>
              <a:rPr lang="en-GB" baseline="0" dirty="0"/>
              <a:t> century BC</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Spread – Rome, the Phoenicians, the Egyptians did not adopt until 4</a:t>
            </a:r>
            <a:r>
              <a:rPr lang="en-US" baseline="30000" dirty="0"/>
              <a:t>th</a:t>
            </a:r>
            <a:r>
              <a:rPr lang="en-US" dirty="0"/>
              <a:t> century BC. So its about networks, cultural frameworks, political/social hierarchies also. </a:t>
            </a:r>
          </a:p>
          <a:p>
            <a:endParaRPr lang="en-GB" dirty="0"/>
          </a:p>
        </p:txBody>
      </p:sp>
      <p:sp>
        <p:nvSpPr>
          <p:cNvPr id="4" name="Slide Number Placeholder 3"/>
          <p:cNvSpPr>
            <a:spLocks noGrp="1"/>
          </p:cNvSpPr>
          <p:nvPr>
            <p:ph type="sldNum" sz="quarter" idx="10"/>
          </p:nvPr>
        </p:nvSpPr>
        <p:spPr/>
        <p:txBody>
          <a:bodyPr/>
          <a:lstStyle/>
          <a:p>
            <a:fld id="{4506B4F1-3F50-4973-9A12-FB5E971E794B}" type="slidenum">
              <a:rPr lang="en-GB" smtClean="0"/>
              <a:pPr/>
              <a:t>20</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Suggested Aegina the first to mint coinage in Greece. Irregular incuse</a:t>
            </a:r>
            <a:r>
              <a:rPr lang="en-GB" baseline="0" dirty="0"/>
              <a:t> design – Corinth and Athens are more regular. Key trade commodity was silver from </a:t>
            </a:r>
            <a:r>
              <a:rPr lang="en-GB" baseline="0" dirty="0" err="1"/>
              <a:t>Siphnos</a:t>
            </a:r>
            <a:r>
              <a:rPr lang="en-GB" baseline="0" dirty="0"/>
              <a:t>. Perhaps then position as first mint is understandable.</a:t>
            </a:r>
            <a:endParaRPr lang="en-GB" dirty="0"/>
          </a:p>
          <a:p>
            <a:r>
              <a:rPr lang="en-GB" dirty="0"/>
              <a:t>Difference in weight and then perhaps purpose?</a:t>
            </a:r>
          </a:p>
          <a:p>
            <a:r>
              <a:rPr lang="en-GB" dirty="0"/>
              <a:t>Mint</a:t>
            </a:r>
          </a:p>
          <a:p>
            <a:r>
              <a:rPr lang="en-GB" dirty="0"/>
              <a:t>Distribution.</a:t>
            </a:r>
          </a:p>
        </p:txBody>
      </p:sp>
      <p:sp>
        <p:nvSpPr>
          <p:cNvPr id="4" name="Slide Number Placeholder 3"/>
          <p:cNvSpPr>
            <a:spLocks noGrp="1"/>
          </p:cNvSpPr>
          <p:nvPr>
            <p:ph type="sldNum" sz="quarter" idx="10"/>
          </p:nvPr>
        </p:nvSpPr>
        <p:spPr/>
        <p:txBody>
          <a:bodyPr/>
          <a:lstStyle/>
          <a:p>
            <a:fld id="{4506B4F1-3F50-4973-9A12-FB5E971E794B}" type="slidenum">
              <a:rPr lang="en-GB" smtClean="0"/>
              <a:pPr/>
              <a:t>21</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577685-CEEB-654E-AB2E-E4E0C6A10DD1}" type="slidenum">
              <a:rPr lang="en-US" smtClean="0"/>
              <a:t>23</a:t>
            </a:fld>
            <a:endParaRPr lang="en-US"/>
          </a:p>
        </p:txBody>
      </p:sp>
    </p:spTree>
    <p:extLst>
      <p:ext uri="{BB962C8B-B14F-4D97-AF65-F5344CB8AC3E}">
        <p14:creationId xmlns:p14="http://schemas.microsoft.com/office/powerpoint/2010/main" val="2390679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Lion most common design – symbol of the kingdom of Lydia. But different cities in Ionia struck electrum coins, each with different designs. </a:t>
            </a:r>
          </a:p>
          <a:p>
            <a:endParaRPr lang="en-US" dirty="0"/>
          </a:p>
          <a:p>
            <a:r>
              <a:rPr lang="en-US" dirty="0"/>
              <a:t>Coins valued as if made out of naturally occurring electrum, so making the coins gave a profit of 15-20% for the Lydian state.</a:t>
            </a:r>
          </a:p>
          <a:p>
            <a:endParaRPr lang="en-US" dirty="0"/>
          </a:p>
          <a:p>
            <a:r>
              <a:rPr lang="en-US" dirty="0"/>
              <a:t>Eventually replaced by pure gold and silver – probably because people lost faith in electrum, now had ability to separate the metals. Lasts around 80 years.</a:t>
            </a:r>
          </a:p>
          <a:p>
            <a:endParaRPr lang="en-US" dirty="0"/>
          </a:p>
          <a:p>
            <a:r>
              <a:rPr lang="en-US" dirty="0"/>
              <a:t>Very first coins minted in the capital Sardis.</a:t>
            </a:r>
          </a:p>
          <a:p>
            <a:endParaRPr lang="en-US" dirty="0"/>
          </a:p>
          <a:p>
            <a:r>
              <a:rPr lang="en-GB" dirty="0"/>
              <a:t>New research indicates that electrum coins were struck from a de- </a:t>
            </a:r>
            <a:r>
              <a:rPr lang="en-GB" dirty="0" err="1"/>
              <a:t>liberately</a:t>
            </a:r>
            <a:r>
              <a:rPr lang="en-GB" dirty="0"/>
              <a:t> mixed alloy of almost pure gold to which silver was added, not from natural electrum to which silver was added. </a:t>
            </a:r>
            <a:r>
              <a:rPr lang="en-GB" dirty="0" err="1"/>
              <a:t>Wartenberg</a:t>
            </a:r>
            <a:r>
              <a:rPr lang="en-GB" dirty="0"/>
              <a:t>, White </a:t>
            </a:r>
            <a:r>
              <a:rPr lang="en-GB" dirty="0" err="1"/>
              <a:t>Giold</a:t>
            </a:r>
            <a:r>
              <a:rPr lang="en-GB" dirty="0"/>
              <a:t>.</a:t>
            </a:r>
            <a:endParaRPr lang="en-US" dirty="0"/>
          </a:p>
        </p:txBody>
      </p:sp>
      <p:sp>
        <p:nvSpPr>
          <p:cNvPr id="4" name="Slide Number Placeholder 3"/>
          <p:cNvSpPr>
            <a:spLocks noGrp="1"/>
          </p:cNvSpPr>
          <p:nvPr>
            <p:ph type="sldNum" sz="quarter" idx="5"/>
          </p:nvPr>
        </p:nvSpPr>
        <p:spPr/>
        <p:txBody>
          <a:bodyPr/>
          <a:lstStyle/>
          <a:p>
            <a:fld id="{79577685-CEEB-654E-AB2E-E4E0C6A10DD1}" type="slidenum">
              <a:rPr lang="en-US" smtClean="0"/>
              <a:t>3</a:t>
            </a:fld>
            <a:endParaRPr lang="en-US"/>
          </a:p>
        </p:txBody>
      </p:sp>
    </p:spTree>
    <p:extLst>
      <p:ext uri="{BB962C8B-B14F-4D97-AF65-F5344CB8AC3E}">
        <p14:creationId xmlns:p14="http://schemas.microsoft.com/office/powerpoint/2010/main" val="31024213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577685-CEEB-654E-AB2E-E4E0C6A10DD1}" type="slidenum">
              <a:rPr lang="en-US" smtClean="0"/>
              <a:t>24</a:t>
            </a:fld>
            <a:endParaRPr lang="en-US"/>
          </a:p>
        </p:txBody>
      </p:sp>
    </p:spTree>
    <p:extLst>
      <p:ext uri="{BB962C8B-B14F-4D97-AF65-F5344CB8AC3E}">
        <p14:creationId xmlns:p14="http://schemas.microsoft.com/office/powerpoint/2010/main" val="2831728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2A2A2A"/>
                </a:solidFill>
                <a:effectLst/>
                <a:latin typeface="Merriweather" pitchFamily="2" charset="77"/>
              </a:rPr>
              <a:t>Wild and domestic animals are most frequently represented, often just foreparts, heads, or body parts (lion paws); lions (figs. </a:t>
            </a:r>
            <a:r>
              <a:rPr lang="en-GB" b="0" i="0" u="none" strike="noStrike" dirty="0">
                <a:solidFill>
                  <a:srgbClr val="006FB7"/>
                </a:solidFill>
                <a:effectLst/>
                <a:latin typeface="Merriweather" pitchFamily="2" charset="77"/>
              </a:rPr>
              <a:t>3.2</a:t>
            </a:r>
            <a:r>
              <a:rPr lang="en-GB" b="0" i="0" dirty="0">
                <a:solidFill>
                  <a:srgbClr val="2A2A2A"/>
                </a:solidFill>
                <a:effectLst/>
                <a:latin typeface="Merriweather" pitchFamily="2" charset="77"/>
              </a:rPr>
              <a:t>, </a:t>
            </a:r>
            <a:r>
              <a:rPr lang="en-GB" b="0" i="0" u="none" strike="noStrike" dirty="0">
                <a:solidFill>
                  <a:srgbClr val="006FB7"/>
                </a:solidFill>
                <a:effectLst/>
                <a:latin typeface="Merriweather" pitchFamily="2" charset="77"/>
              </a:rPr>
              <a:t>3.8</a:t>
            </a:r>
            <a:r>
              <a:rPr lang="en-GB" b="0" i="0" dirty="0">
                <a:solidFill>
                  <a:srgbClr val="2A2A2A"/>
                </a:solidFill>
                <a:effectLst/>
                <a:latin typeface="Merriweather" pitchFamily="2" charset="77"/>
              </a:rPr>
              <a:t>, </a:t>
            </a:r>
            <a:r>
              <a:rPr lang="en-GB" b="0" i="0" u="none" strike="noStrike" dirty="0">
                <a:solidFill>
                  <a:srgbClr val="006FB7"/>
                </a:solidFill>
                <a:effectLst/>
                <a:latin typeface="Merriweather" pitchFamily="2" charset="77"/>
              </a:rPr>
              <a:t>3.12</a:t>
            </a:r>
            <a:r>
              <a:rPr lang="en-GB" b="0" i="0" dirty="0">
                <a:solidFill>
                  <a:srgbClr val="2A2A2A"/>
                </a:solidFill>
                <a:effectLst/>
                <a:latin typeface="Merriweather" pitchFamily="2" charset="77"/>
              </a:rPr>
              <a:t>, </a:t>
            </a:r>
            <a:r>
              <a:rPr lang="en-GB" b="0" i="0" u="none" strike="noStrike" dirty="0">
                <a:solidFill>
                  <a:srgbClr val="006FB7"/>
                </a:solidFill>
                <a:effectLst/>
                <a:latin typeface="Merriweather" pitchFamily="2" charset="77"/>
              </a:rPr>
              <a:t>3.13</a:t>
            </a:r>
            <a:r>
              <a:rPr lang="en-GB" b="0" i="0" dirty="0">
                <a:solidFill>
                  <a:srgbClr val="2A2A2A"/>
                </a:solidFill>
                <a:effectLst/>
                <a:latin typeface="Merriweather" pitchFamily="2" charset="77"/>
              </a:rPr>
              <a:t>, </a:t>
            </a:r>
            <a:r>
              <a:rPr lang="en-GB" b="0" i="0" u="none" strike="noStrike" dirty="0">
                <a:solidFill>
                  <a:srgbClr val="006FB7"/>
                </a:solidFill>
                <a:effectLst/>
                <a:latin typeface="Merriweather" pitchFamily="2" charset="77"/>
              </a:rPr>
              <a:t>3.15</a:t>
            </a:r>
            <a:r>
              <a:rPr lang="en-GB" b="0" i="0" dirty="0">
                <a:solidFill>
                  <a:srgbClr val="2A2A2A"/>
                </a:solidFill>
                <a:effectLst/>
                <a:latin typeface="Merriweather" pitchFamily="2" charset="77"/>
              </a:rPr>
              <a:t>) were especially popular in the electrum bestiary, which included rams, goats (fig. </a:t>
            </a:r>
            <a:r>
              <a:rPr lang="en-GB" b="0" i="0" u="none" strike="noStrike" dirty="0">
                <a:solidFill>
                  <a:srgbClr val="006FB7"/>
                </a:solidFill>
                <a:effectLst/>
                <a:latin typeface="Merriweather" pitchFamily="2" charset="77"/>
              </a:rPr>
              <a:t>3.3</a:t>
            </a:r>
            <a:r>
              <a:rPr lang="en-GB" b="0" i="0" dirty="0">
                <a:solidFill>
                  <a:srgbClr val="2A2A2A"/>
                </a:solidFill>
                <a:effectLst/>
                <a:latin typeface="Merriweather" pitchFamily="2" charset="77"/>
              </a:rPr>
              <a:t>), stags (fig. </a:t>
            </a:r>
            <a:r>
              <a:rPr lang="en-GB" b="0" i="0" u="none" strike="noStrike" dirty="0">
                <a:solidFill>
                  <a:srgbClr val="006FB7"/>
                </a:solidFill>
                <a:effectLst/>
                <a:latin typeface="Merriweather" pitchFamily="2" charset="77"/>
              </a:rPr>
              <a:t>3.11</a:t>
            </a:r>
            <a:r>
              <a:rPr lang="en-GB" b="0" i="0" dirty="0">
                <a:solidFill>
                  <a:srgbClr val="2A2A2A"/>
                </a:solidFill>
                <a:effectLst/>
                <a:latin typeface="Merriweather" pitchFamily="2" charset="77"/>
              </a:rPr>
              <a:t>), boars, bulls (fig. </a:t>
            </a:r>
            <a:r>
              <a:rPr lang="en-GB" b="0" i="0" u="none" strike="noStrike" dirty="0">
                <a:solidFill>
                  <a:srgbClr val="006FB7"/>
                </a:solidFill>
                <a:effectLst/>
                <a:latin typeface="Merriweather" pitchFamily="2" charset="77"/>
              </a:rPr>
              <a:t>3.15</a:t>
            </a:r>
            <a:r>
              <a:rPr lang="en-GB" b="0" i="0" dirty="0">
                <a:solidFill>
                  <a:srgbClr val="2A2A2A"/>
                </a:solidFill>
                <a:effectLst/>
                <a:latin typeface="Merriweather" pitchFamily="2" charset="77"/>
              </a:rPr>
              <a:t>), horses (fig. </a:t>
            </a:r>
            <a:r>
              <a:rPr lang="en-GB" b="0" i="0" u="none" strike="noStrike" dirty="0">
                <a:solidFill>
                  <a:srgbClr val="006FB7"/>
                </a:solidFill>
                <a:effectLst/>
                <a:latin typeface="Merriweather" pitchFamily="2" charset="77"/>
              </a:rPr>
              <a:t>3.4</a:t>
            </a:r>
            <a:r>
              <a:rPr lang="en-GB" b="0" i="0" dirty="0">
                <a:solidFill>
                  <a:srgbClr val="2A2A2A"/>
                </a:solidFill>
                <a:effectLst/>
                <a:latin typeface="Merriweather" pitchFamily="2" charset="77"/>
              </a:rPr>
              <a:t>), hares, foxes, dogs, tortoises, various birds, fish, seals, octopus (fig. </a:t>
            </a:r>
            <a:r>
              <a:rPr lang="en-GB" b="0" i="0" u="none" strike="noStrike" dirty="0">
                <a:solidFill>
                  <a:srgbClr val="006FB7"/>
                </a:solidFill>
                <a:effectLst/>
                <a:latin typeface="Merriweather" pitchFamily="2" charset="77"/>
              </a:rPr>
              <a:t>3.9</a:t>
            </a:r>
            <a:r>
              <a:rPr lang="en-GB" b="0" i="0" dirty="0">
                <a:solidFill>
                  <a:srgbClr val="2A2A2A"/>
                </a:solidFill>
                <a:effectLst/>
                <a:latin typeface="Merriweather" pitchFamily="2" charset="77"/>
              </a:rPr>
              <a:t>), crabs, dolphins, insects such as bees (fig. </a:t>
            </a:r>
            <a:r>
              <a:rPr lang="en-GB" b="0" i="0" u="none" strike="noStrike" dirty="0">
                <a:solidFill>
                  <a:srgbClr val="006FB7"/>
                </a:solidFill>
                <a:effectLst/>
                <a:latin typeface="Merriweather" pitchFamily="2" charset="77"/>
              </a:rPr>
              <a:t>3.7</a:t>
            </a:r>
            <a:r>
              <a:rPr lang="en-GB" b="0" i="0" dirty="0">
                <a:solidFill>
                  <a:srgbClr val="2A2A2A"/>
                </a:solidFill>
                <a:effectLst/>
                <a:latin typeface="Merriweather" pitchFamily="2" charset="77"/>
              </a:rPr>
              <a:t>), and beetles. Fantastic animals (winged horses, griffins, the Chimaera), monsters (gorgons, sirens, winged men), objects (fibulae, thunderbolts, shields), human depictions (fig. </a:t>
            </a:r>
            <a:r>
              <a:rPr lang="en-GB" b="0" i="0" u="none" strike="noStrike" dirty="0">
                <a:solidFill>
                  <a:srgbClr val="006FB7"/>
                </a:solidFill>
                <a:effectLst/>
                <a:latin typeface="Merriweather" pitchFamily="2" charset="77"/>
              </a:rPr>
              <a:t>3.5</a:t>
            </a:r>
            <a:r>
              <a:rPr lang="en-GB" b="0" i="0" dirty="0">
                <a:solidFill>
                  <a:srgbClr val="2A2A2A"/>
                </a:solidFill>
                <a:effectLst/>
                <a:latin typeface="Merriweather" pitchFamily="2" charset="77"/>
              </a:rPr>
              <a:t>), geometric patterns and irregular markings (fig. </a:t>
            </a:r>
            <a:r>
              <a:rPr lang="en-GB" b="0" i="0" u="none" strike="noStrike" dirty="0">
                <a:solidFill>
                  <a:srgbClr val="006FB7"/>
                </a:solidFill>
                <a:effectLst/>
                <a:latin typeface="Merriweather" pitchFamily="2" charset="77"/>
              </a:rPr>
              <a:t>3.6</a:t>
            </a:r>
            <a:r>
              <a:rPr lang="en-GB" b="0" i="0" dirty="0">
                <a:solidFill>
                  <a:srgbClr val="2A2A2A"/>
                </a:solidFill>
                <a:effectLst/>
                <a:latin typeface="Merriweather" pitchFamily="2" charset="77"/>
              </a:rPr>
              <a:t>) also adorn the obverse of these coins (Spier </a:t>
            </a:r>
            <a:r>
              <a:rPr lang="en-GB" b="0" i="0" u="none" strike="noStrike" dirty="0">
                <a:solidFill>
                  <a:srgbClr val="006FB7"/>
                </a:solidFill>
                <a:effectLst/>
                <a:latin typeface="Merriweather" pitchFamily="2" charset="77"/>
              </a:rPr>
              <a:t>1990</a:t>
            </a:r>
            <a:r>
              <a:rPr lang="en-GB" b="0" i="0" dirty="0">
                <a:solidFill>
                  <a:srgbClr val="2A2A2A"/>
                </a:solidFill>
                <a:effectLst/>
                <a:latin typeface="Merriweather" pitchFamily="2" charset="77"/>
              </a:rPr>
              <a:t>: 111). Close to a hundred different devices have been identified, and new ones continue to surface. </a:t>
            </a:r>
          </a:p>
          <a:p>
            <a:endParaRPr lang="en-GB" b="0" i="0" dirty="0">
              <a:solidFill>
                <a:srgbClr val="2A2A2A"/>
              </a:solidFill>
              <a:effectLst/>
              <a:latin typeface="Merriweather" pitchFamily="2" charset="77"/>
            </a:endParaRPr>
          </a:p>
          <a:p>
            <a:r>
              <a:rPr lang="en-GB" b="0" i="0" dirty="0">
                <a:solidFill>
                  <a:srgbClr val="2A2A2A"/>
                </a:solidFill>
                <a:effectLst/>
                <a:latin typeface="Merriweather" pitchFamily="2" charset="77"/>
              </a:rPr>
              <a:t>Ram w/ seal mark beneath, </a:t>
            </a:r>
          </a:p>
          <a:p>
            <a:r>
              <a:rPr lang="en-GB" b="0" i="0" dirty="0">
                <a:solidFill>
                  <a:srgbClr val="2A2A2A"/>
                </a:solidFill>
                <a:effectLst/>
                <a:latin typeface="Merriweather" pitchFamily="2" charset="77"/>
              </a:rPr>
              <a:t>Griffin w/ seal (Phocaea)</a:t>
            </a:r>
          </a:p>
          <a:p>
            <a:r>
              <a:rPr lang="en-GB" b="0" i="0" dirty="0">
                <a:solidFill>
                  <a:srgbClr val="2A2A2A"/>
                </a:solidFill>
                <a:effectLst/>
                <a:latin typeface="Merriweather" pitchFamily="2" charset="77"/>
              </a:rPr>
              <a:t>Scorpion</a:t>
            </a:r>
          </a:p>
          <a:p>
            <a:endParaRPr lang="en-GB" b="0" i="0" dirty="0">
              <a:solidFill>
                <a:srgbClr val="2A2A2A"/>
              </a:solidFill>
              <a:effectLst/>
              <a:latin typeface="Merriweather" pitchFamily="2" charset="77"/>
            </a:endParaRPr>
          </a:p>
          <a:p>
            <a:endParaRPr lang="en-GB" b="0" i="0" dirty="0">
              <a:solidFill>
                <a:srgbClr val="2A2A2A"/>
              </a:solidFill>
              <a:effectLst/>
              <a:latin typeface="Merriweather" pitchFamily="2" charset="77"/>
            </a:endParaRPr>
          </a:p>
          <a:p>
            <a:r>
              <a:rPr lang="en-GB" b="0" i="0" dirty="0">
                <a:solidFill>
                  <a:srgbClr val="2A2A2A"/>
                </a:solidFill>
                <a:effectLst/>
                <a:latin typeface="Merriweather" pitchFamily="2" charset="77"/>
              </a:rPr>
              <a:t>Fischer Bossert – 7</a:t>
            </a:r>
            <a:r>
              <a:rPr lang="en-GB" b="0" i="0" baseline="30000" dirty="0">
                <a:solidFill>
                  <a:srgbClr val="2A2A2A"/>
                </a:solidFill>
                <a:effectLst/>
                <a:latin typeface="Merriweather" pitchFamily="2" charset="77"/>
              </a:rPr>
              <a:t>th</a:t>
            </a:r>
            <a:r>
              <a:rPr lang="en-GB" b="0" i="0" dirty="0">
                <a:solidFill>
                  <a:srgbClr val="2A2A2A"/>
                </a:solidFill>
                <a:effectLst/>
                <a:latin typeface="Merriweather" pitchFamily="2" charset="77"/>
              </a:rPr>
              <a:t> and 6</a:t>
            </a:r>
            <a:r>
              <a:rPr lang="en-GB" b="0" i="0" baseline="30000" dirty="0">
                <a:solidFill>
                  <a:srgbClr val="2A2A2A"/>
                </a:solidFill>
                <a:effectLst/>
                <a:latin typeface="Merriweather" pitchFamily="2" charset="77"/>
              </a:rPr>
              <a:t>th</a:t>
            </a:r>
            <a:r>
              <a:rPr lang="en-GB" b="0" i="0" dirty="0">
                <a:solidFill>
                  <a:srgbClr val="2A2A2A"/>
                </a:solidFill>
                <a:effectLst/>
                <a:latin typeface="Merriweather" pitchFamily="2" charset="77"/>
              </a:rPr>
              <a:t> centuries – some 400 types. How can we explain this?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Te</a:t>
            </a:r>
            <a:r>
              <a:rPr lang="en-GB" dirty="0"/>
              <a:t> fact that we still do not fully understand why electrum was used for the earliest coinage leads to the assumptions that electrum coins were awkward to use, their value hard to determine, and when technology advanced to a higher level allowing for mass production of pure gold and silver coins under Croesus, electrum coins rapidly became all but obsolete. Electrum </a:t>
            </a:r>
            <a:r>
              <a:rPr lang="en-GB" dirty="0" err="1"/>
              <a:t>briefy</a:t>
            </a:r>
            <a:r>
              <a:rPr lang="en-GB" dirty="0"/>
              <a:t> reemerges, if one believes accounts in most handbooks, as an emergency currency during the Ionian Revolt and then becomes a special coin- age, issued with few exceptions only by Cyzicus, Mytilene, and Phocaea, probably for trading in the Black Sea region.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Te</a:t>
            </a:r>
            <a:r>
              <a:rPr lang="en-GB" dirty="0"/>
              <a:t> assumption that each coin type represents a single mint or civic authority is based on later Greek coinage, where coin types were </a:t>
            </a:r>
            <a:r>
              <a:rPr lang="en-GB" dirty="0" err="1"/>
              <a:t>ofen</a:t>
            </a:r>
            <a:r>
              <a:rPr lang="en-GB" dirty="0"/>
              <a:t> the badges of a city, either in the form of a civic deity, the civic seal, or some other associated symbols. However, two mints that are usually credited with being among the earliest in Greece, Athens and Corcyra, produced early series using a variety of types. </a:t>
            </a:r>
            <a:r>
              <a:rPr lang="en-GB" dirty="0" err="1"/>
              <a:t>Te</a:t>
            </a:r>
            <a:r>
              <a:rPr lang="en-GB" dirty="0"/>
              <a:t> </a:t>
            </a:r>
            <a:r>
              <a:rPr lang="en-GB" dirty="0" err="1"/>
              <a:t>frst</a:t>
            </a:r>
            <a:r>
              <a:rPr lang="en-GB" dirty="0"/>
              <a:t> coinage of Athens was the so-called </a:t>
            </a:r>
            <a:r>
              <a:rPr lang="en-GB" dirty="0" err="1"/>
              <a:t>Wappenmünzen</a:t>
            </a:r>
            <a:r>
              <a:rPr lang="en-GB" dirty="0"/>
              <a:t> series, which began ca. 540 BCE and featured over a dozen </a:t>
            </a:r>
            <a:r>
              <a:rPr lang="en-GB" dirty="0" err="1"/>
              <a:t>diferent</a:t>
            </a:r>
            <a:r>
              <a:rPr lang="en-GB" dirty="0"/>
              <a:t> types including a bull head, a human leg, and a wheel, among others. For roughly 30 years, until ca. 510 BCE, when Athens introduced her famous Athena/ owl design, which remained unchanged for centuries, the city’s coinage showed these many </a:t>
            </a:r>
            <a:r>
              <a:rPr lang="en-GB" dirty="0" err="1"/>
              <a:t>dif</a:t>
            </a:r>
            <a:r>
              <a:rPr lang="en-GB" dirty="0"/>
              <a:t>- </a:t>
            </a:r>
            <a:r>
              <a:rPr lang="en-GB" dirty="0" err="1"/>
              <a:t>ferent</a:t>
            </a:r>
            <a:r>
              <a:rPr lang="en-GB" dirty="0"/>
              <a:t> types, none of which were readily attributable to Athens as a civic device. A similar case is found with the early coinage of Corcyra, which, until ca. 510 BCE or so, minted silver coins, both as fractions and larger denominations, with several types, before settling on the city’s distinctive cow/calf design.61 Tus it is clear that a single mint or authority could choose to produce (silver) coins with a multiplicity of types, the meaning of which escapes us today. </a:t>
            </a:r>
            <a:endParaRPr lang="en-US" dirty="0"/>
          </a:p>
          <a:p>
            <a:endParaRPr lang="en-GB" b="0" i="0" dirty="0">
              <a:solidFill>
                <a:srgbClr val="2A2A2A"/>
              </a:solidFill>
              <a:effectLst/>
              <a:latin typeface="Merriweather" pitchFamily="2" charset="77"/>
            </a:endParaRPr>
          </a:p>
        </p:txBody>
      </p:sp>
      <p:sp>
        <p:nvSpPr>
          <p:cNvPr id="4" name="Slide Number Placeholder 3"/>
          <p:cNvSpPr>
            <a:spLocks noGrp="1"/>
          </p:cNvSpPr>
          <p:nvPr>
            <p:ph type="sldNum" sz="quarter" idx="5"/>
          </p:nvPr>
        </p:nvSpPr>
        <p:spPr/>
        <p:txBody>
          <a:bodyPr/>
          <a:lstStyle/>
          <a:p>
            <a:fld id="{79577685-CEEB-654E-AB2E-E4E0C6A10DD1}" type="slidenum">
              <a:rPr lang="en-US" smtClean="0"/>
              <a:t>4</a:t>
            </a:fld>
            <a:endParaRPr lang="en-US"/>
          </a:p>
        </p:txBody>
      </p:sp>
    </p:spTree>
    <p:extLst>
      <p:ext uri="{BB962C8B-B14F-4D97-AF65-F5344CB8AC3E}">
        <p14:creationId xmlns:p14="http://schemas.microsoft.com/office/powerpoint/2010/main" val="14225532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Retrograde. Who responsible for these early coins? Officials?</a:t>
            </a:r>
            <a:r>
              <a:rPr lang="en-GB" baseline="0" dirty="0"/>
              <a:t> Individuals? </a:t>
            </a:r>
            <a:r>
              <a:rPr lang="en-GB" baseline="0" dirty="0" err="1"/>
              <a:t>Moneyers</a:t>
            </a:r>
            <a:r>
              <a:rPr lang="en-GB" baseline="0" dirty="0"/>
              <a:t>? Then carries the name and ethnic of the city – later. </a:t>
            </a:r>
          </a:p>
          <a:p>
            <a:endParaRPr lang="en-GB" baseline="0" dirty="0"/>
          </a:p>
          <a:p>
            <a:r>
              <a:rPr lang="en-GB" baseline="0" dirty="0"/>
              <a:t>Only 4 specimens known, the third to appear just has the legend “</a:t>
            </a:r>
            <a:r>
              <a:rPr lang="en-GB" b="0" i="0" dirty="0" err="1">
                <a:solidFill>
                  <a:srgbClr val="2A2A2A"/>
                </a:solidFill>
                <a:effectLst/>
                <a:latin typeface="Merriweather" pitchFamily="2" charset="77"/>
              </a:rPr>
              <a:t>phaneos</a:t>
            </a:r>
            <a:r>
              <a:rPr lang="en-GB" b="0" i="0" dirty="0">
                <a:solidFill>
                  <a:srgbClr val="2A2A2A"/>
                </a:solidFill>
                <a:effectLst/>
                <a:latin typeface="Merriweather" pitchFamily="2" charset="77"/>
              </a:rPr>
              <a:t> </a:t>
            </a:r>
            <a:r>
              <a:rPr lang="en-GB" b="0" i="0" dirty="0" err="1">
                <a:solidFill>
                  <a:srgbClr val="2A2A2A"/>
                </a:solidFill>
                <a:effectLst/>
                <a:latin typeface="Merriweather" pitchFamily="2" charset="77"/>
              </a:rPr>
              <a:t>emi</a:t>
            </a:r>
            <a:r>
              <a:rPr lang="en-GB" b="0" i="0" dirty="0">
                <a:solidFill>
                  <a:srgbClr val="2A2A2A"/>
                </a:solidFill>
                <a:effectLst/>
                <a:latin typeface="Merriweather" pitchFamily="2" charset="77"/>
              </a:rPr>
              <a:t>.”</a:t>
            </a:r>
          </a:p>
          <a:p>
            <a:endParaRPr lang="en-GB" b="0" i="0" dirty="0">
              <a:solidFill>
                <a:srgbClr val="2A2A2A"/>
              </a:solidFill>
              <a:effectLst/>
              <a:latin typeface="Merriweather" pitchFamily="2" charset="77"/>
            </a:endParaRPr>
          </a:p>
          <a:p>
            <a:r>
              <a:rPr lang="en-GB" b="0" i="0" dirty="0">
                <a:solidFill>
                  <a:srgbClr val="2A2A2A"/>
                </a:solidFill>
                <a:effectLst/>
                <a:latin typeface="Merriweather" pitchFamily="2" charset="77"/>
              </a:rPr>
              <a:t>Mint suggested to be Ephesus. Struck a series of denominations. the thirds have simply “</a:t>
            </a:r>
            <a:r>
              <a:rPr lang="en-GB" b="0" i="0" dirty="0" err="1">
                <a:solidFill>
                  <a:srgbClr val="2A2A2A"/>
                </a:solidFill>
                <a:effectLst/>
                <a:latin typeface="Merriweather" pitchFamily="2" charset="77"/>
              </a:rPr>
              <a:t>phaneos</a:t>
            </a:r>
            <a:r>
              <a:rPr lang="en-GB" b="0" i="0" dirty="0">
                <a:solidFill>
                  <a:srgbClr val="2A2A2A"/>
                </a:solidFill>
                <a:effectLst/>
                <a:latin typeface="Merriweather" pitchFamily="2" charset="77"/>
              </a:rPr>
              <a:t>,” “of </a:t>
            </a:r>
            <a:r>
              <a:rPr lang="en-GB" b="0" i="0" dirty="0" err="1">
                <a:solidFill>
                  <a:srgbClr val="2A2A2A"/>
                </a:solidFill>
                <a:effectLst/>
                <a:latin typeface="Merriweather" pitchFamily="2" charset="77"/>
              </a:rPr>
              <a:t>Phanes</a:t>
            </a:r>
            <a:r>
              <a:rPr lang="en-GB" b="0" i="0" dirty="0">
                <a:solidFill>
                  <a:srgbClr val="2A2A2A"/>
                </a:solidFill>
                <a:effectLst/>
                <a:latin typeface="Merriweather" pitchFamily="2" charset="77"/>
              </a:rPr>
              <a:t>,”</a:t>
            </a:r>
          </a:p>
          <a:p>
            <a:endParaRPr lang="en-GB" b="0" i="0" dirty="0">
              <a:solidFill>
                <a:srgbClr val="2A2A2A"/>
              </a:solidFill>
              <a:effectLst/>
              <a:latin typeface="Merriweather" pitchFamily="2" charset="77"/>
            </a:endParaRPr>
          </a:p>
          <a:p>
            <a:r>
              <a:rPr lang="en-GB" b="0" i="0" dirty="0">
                <a:solidFill>
                  <a:srgbClr val="2A2A2A"/>
                </a:solidFill>
                <a:effectLst/>
                <a:latin typeface="Merriweather" pitchFamily="2" charset="77"/>
              </a:rPr>
              <a:t> a fraction was discovered in a hoard from Ephesus (Spier </a:t>
            </a:r>
            <a:r>
              <a:rPr lang="en-GB" b="0" i="0" u="none" strike="noStrike" dirty="0">
                <a:solidFill>
                  <a:srgbClr val="006FB7"/>
                </a:solidFill>
                <a:effectLst/>
                <a:latin typeface="Merriweather" pitchFamily="2" charset="77"/>
              </a:rPr>
              <a:t>1998</a:t>
            </a:r>
            <a:r>
              <a:rPr lang="en-GB" b="0" i="0" dirty="0">
                <a:solidFill>
                  <a:srgbClr val="2A2A2A"/>
                </a:solidFill>
                <a:effectLst/>
                <a:latin typeface="Merriweather" pitchFamily="2" charset="77"/>
              </a:rPr>
              <a:t>: 330) and that the “</a:t>
            </a:r>
            <a:r>
              <a:rPr lang="en-GB" b="0" i="0" dirty="0" err="1">
                <a:solidFill>
                  <a:srgbClr val="2A2A2A"/>
                </a:solidFill>
                <a:effectLst/>
                <a:latin typeface="Merriweather" pitchFamily="2" charset="77"/>
              </a:rPr>
              <a:t>phaneos</a:t>
            </a:r>
            <a:r>
              <a:rPr lang="en-GB" b="0" i="0" dirty="0">
                <a:solidFill>
                  <a:srgbClr val="2A2A2A"/>
                </a:solidFill>
                <a:effectLst/>
                <a:latin typeface="Merriweather" pitchFamily="2" charset="77"/>
              </a:rPr>
              <a:t> </a:t>
            </a:r>
            <a:r>
              <a:rPr lang="en-GB" b="0" i="0" dirty="0" err="1">
                <a:solidFill>
                  <a:srgbClr val="2A2A2A"/>
                </a:solidFill>
                <a:effectLst/>
                <a:latin typeface="Merriweather" pitchFamily="2" charset="77"/>
              </a:rPr>
              <a:t>emi</a:t>
            </a:r>
            <a:r>
              <a:rPr lang="en-GB" b="0" i="0" dirty="0">
                <a:solidFill>
                  <a:srgbClr val="2A2A2A"/>
                </a:solidFill>
                <a:effectLst/>
                <a:latin typeface="Merriweather" pitchFamily="2" charset="77"/>
              </a:rPr>
              <a:t>” stater reportedly came to light near the modern town of </a:t>
            </a:r>
            <a:r>
              <a:rPr lang="en-GB" b="0" i="0" dirty="0" err="1">
                <a:solidFill>
                  <a:srgbClr val="2A2A2A"/>
                </a:solidFill>
                <a:effectLst/>
                <a:latin typeface="Merriweather" pitchFamily="2" charset="77"/>
              </a:rPr>
              <a:t>Torbalı</a:t>
            </a:r>
            <a:r>
              <a:rPr lang="en-GB" b="0" i="0" dirty="0">
                <a:solidFill>
                  <a:srgbClr val="2A2A2A"/>
                </a:solidFill>
                <a:effectLst/>
                <a:latin typeface="Merriweather" pitchFamily="2" charset="77"/>
              </a:rPr>
              <a:t> (not far from Ephesus) strengthens an attribution to Ephesus, where the stag associated with Artemis was a long-standing civic coin type. </a:t>
            </a:r>
          </a:p>
          <a:p>
            <a:endParaRPr lang="en-GB" b="0" i="0" dirty="0">
              <a:solidFill>
                <a:srgbClr val="2A2A2A"/>
              </a:solidFill>
              <a:effectLst/>
              <a:latin typeface="Merriweather" pitchFamily="2" charset="77"/>
            </a:endParaRPr>
          </a:p>
          <a:p>
            <a:r>
              <a:rPr lang="en-GB" b="0" i="0" dirty="0">
                <a:solidFill>
                  <a:srgbClr val="2A2A2A"/>
                </a:solidFill>
                <a:effectLst/>
                <a:latin typeface="Merriweather" pitchFamily="2" charset="77"/>
              </a:rPr>
              <a:t>The </a:t>
            </a:r>
            <a:r>
              <a:rPr lang="en-GB" b="0" i="0" dirty="0" err="1">
                <a:solidFill>
                  <a:srgbClr val="2A2A2A"/>
                </a:solidFill>
                <a:effectLst/>
                <a:latin typeface="Merriweather" pitchFamily="2" charset="77"/>
              </a:rPr>
              <a:t>Phanes</a:t>
            </a:r>
            <a:r>
              <a:rPr lang="en-GB" b="0" i="0" dirty="0">
                <a:solidFill>
                  <a:srgbClr val="2A2A2A"/>
                </a:solidFill>
                <a:effectLst/>
                <a:latin typeface="Merriweather" pitchFamily="2" charset="77"/>
              </a:rPr>
              <a:t> inscription derives from an earlier tradition of seal inscriptions (Seaford </a:t>
            </a:r>
            <a:r>
              <a:rPr lang="en-GB" b="0" i="0" u="none" strike="noStrike" dirty="0">
                <a:solidFill>
                  <a:srgbClr val="006FB7"/>
                </a:solidFill>
                <a:effectLst/>
                <a:latin typeface="Merriweather" pitchFamily="2" charset="77"/>
              </a:rPr>
              <a:t>2004</a:t>
            </a:r>
            <a:r>
              <a:rPr lang="en-GB" b="0" i="0" dirty="0">
                <a:solidFill>
                  <a:srgbClr val="2A2A2A"/>
                </a:solidFill>
                <a:effectLst/>
                <a:latin typeface="Merriweather" pitchFamily="2" charset="77"/>
              </a:rPr>
              <a:t>: 115–124), and it has been pointed out (Spier </a:t>
            </a:r>
            <a:r>
              <a:rPr lang="en-GB" b="0" i="0" u="none" strike="noStrike" dirty="0">
                <a:solidFill>
                  <a:srgbClr val="006FB7"/>
                </a:solidFill>
                <a:effectLst/>
                <a:latin typeface="Merriweather" pitchFamily="2" charset="77"/>
              </a:rPr>
              <a:t>1990</a:t>
            </a:r>
            <a:r>
              <a:rPr lang="en-GB" b="0" i="0" dirty="0">
                <a:solidFill>
                  <a:srgbClr val="2A2A2A"/>
                </a:solidFill>
                <a:effectLst/>
                <a:latin typeface="Merriweather" pitchFamily="2" charset="77"/>
              </a:rPr>
              <a:t>: 117) that the word </a:t>
            </a:r>
            <a:r>
              <a:rPr lang="en-GB" b="0" i="1" dirty="0" err="1">
                <a:solidFill>
                  <a:srgbClr val="2A2A2A"/>
                </a:solidFill>
                <a:effectLst/>
                <a:latin typeface="Merriweather" pitchFamily="2" charset="77"/>
              </a:rPr>
              <a:t>sema</a:t>
            </a:r>
            <a:r>
              <a:rPr lang="en-GB" b="0" i="0" dirty="0">
                <a:solidFill>
                  <a:srgbClr val="2A2A2A"/>
                </a:solidFill>
                <a:effectLst/>
                <a:latin typeface="Merriweather" pitchFamily="2" charset="77"/>
              </a:rPr>
              <a:t> does not refer to the device of the stag alone but rather to both the device and the inscription taken together as a means of identifying the issuer of the coin (perhaps an official of Ephesus responsible for the issue). Rather than badge or emblem, </a:t>
            </a:r>
            <a:r>
              <a:rPr lang="en-GB" b="0" i="1" dirty="0" err="1">
                <a:solidFill>
                  <a:srgbClr val="2A2A2A"/>
                </a:solidFill>
                <a:effectLst/>
                <a:latin typeface="Merriweather" pitchFamily="2" charset="77"/>
              </a:rPr>
              <a:t>sema</a:t>
            </a:r>
            <a:r>
              <a:rPr lang="en-GB" b="0" i="0" dirty="0">
                <a:solidFill>
                  <a:srgbClr val="2A2A2A"/>
                </a:solidFill>
                <a:effectLst/>
                <a:latin typeface="Merriweather" pitchFamily="2" charset="77"/>
              </a:rPr>
              <a:t> would be better translated as “seal” or “signature.”</a:t>
            </a:r>
            <a:endParaRPr lang="en-GB" dirty="0"/>
          </a:p>
        </p:txBody>
      </p:sp>
      <p:sp>
        <p:nvSpPr>
          <p:cNvPr id="4" name="Slide Number Placeholder 3"/>
          <p:cNvSpPr>
            <a:spLocks noGrp="1"/>
          </p:cNvSpPr>
          <p:nvPr>
            <p:ph type="sldNum" sz="quarter" idx="10"/>
          </p:nvPr>
        </p:nvSpPr>
        <p:spPr/>
        <p:txBody>
          <a:bodyPr/>
          <a:lstStyle/>
          <a:p>
            <a:fld id="{3921B71C-521F-491C-A464-FB9D1CDA5C2D}" type="slidenum">
              <a:rPr lang="en-GB" smtClean="0"/>
              <a:t>5</a:t>
            </a:fld>
            <a:endParaRPr lang="en-GB"/>
          </a:p>
        </p:txBody>
      </p:sp>
    </p:spTree>
    <p:extLst>
      <p:ext uri="{BB962C8B-B14F-4D97-AF65-F5344CB8AC3E}">
        <p14:creationId xmlns:p14="http://schemas.microsoft.com/office/powerpoint/2010/main" val="15227622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u="none" strike="noStrike" dirty="0">
                <a:solidFill>
                  <a:srgbClr val="56A5B3"/>
                </a:solidFill>
                <a:effectLst/>
                <a:hlinkClick r:id="rId3"/>
              </a:rPr>
              <a:t>Classical Numismatic Group</a:t>
            </a:r>
            <a:r>
              <a:rPr lang="en-GB" dirty="0">
                <a:effectLst/>
              </a:rPr>
              <a:t> </a:t>
            </a:r>
            <a:r>
              <a:rPr lang="en-GB" b="1" dirty="0">
                <a:effectLst/>
              </a:rPr>
              <a:t>&gt;</a:t>
            </a:r>
            <a:r>
              <a:rPr lang="en-GB" dirty="0">
                <a:effectLst/>
              </a:rPr>
              <a:t> </a:t>
            </a:r>
            <a:r>
              <a:rPr lang="en-GB" b="1" u="none" strike="noStrike" dirty="0">
                <a:solidFill>
                  <a:srgbClr val="56A5B3"/>
                </a:solidFill>
                <a:effectLst/>
                <a:hlinkClick r:id="rId4"/>
              </a:rPr>
              <a:t>Triton </a:t>
            </a:r>
            <a:r>
              <a:rPr lang="en-GB" b="1" u="none" strike="noStrike" dirty="0" err="1">
                <a:solidFill>
                  <a:srgbClr val="56A5B3"/>
                </a:solidFill>
                <a:effectLst/>
                <a:hlinkClick r:id="rId4"/>
              </a:rPr>
              <a:t>XXV</a:t>
            </a:r>
            <a:r>
              <a:rPr lang="en-GB" b="1" dirty="0" err="1">
                <a:effectLst/>
              </a:rPr>
              <a:t>Auction</a:t>
            </a:r>
            <a:r>
              <a:rPr lang="en-GB" b="1" dirty="0">
                <a:effectLst/>
              </a:rPr>
              <a:t> date:</a:t>
            </a:r>
            <a:r>
              <a:rPr lang="en-GB" dirty="0">
                <a:effectLst/>
              </a:rPr>
              <a:t> 11 January 2022</a:t>
            </a:r>
            <a:r>
              <a:rPr lang="en-GB" b="1" dirty="0">
                <a:effectLst/>
              </a:rPr>
              <a:t>Lot number:</a:t>
            </a:r>
            <a:r>
              <a:rPr lang="en-GB" dirty="0">
                <a:effectLst/>
              </a:rPr>
              <a:t> 260</a:t>
            </a:r>
          </a:p>
          <a:p>
            <a:endParaRPr lang="en-GB" dirty="0">
              <a:effectLst/>
            </a:endParaRPr>
          </a:p>
          <a:p>
            <a:r>
              <a:rPr lang="en-GB" b="0" i="0" dirty="0">
                <a:solidFill>
                  <a:srgbClr val="000000"/>
                </a:solidFill>
                <a:effectLst/>
                <a:latin typeface="Arial" panose="020B0604020202020204" pitchFamily="34" charset="0"/>
              </a:rPr>
              <a:t>WALWET could be transliterated into Greek as Alyattes </a:t>
            </a:r>
            <a:br>
              <a:rPr lang="en-GB" dirty="0">
                <a:effectLst/>
              </a:rPr>
            </a:br>
            <a:endParaRPr lang="en-GB" dirty="0">
              <a:effectLst/>
            </a:endParaRPr>
          </a:p>
          <a:p>
            <a:r>
              <a:rPr lang="en-GB" dirty="0">
                <a:effectLst/>
              </a:rPr>
              <a:t>Also issues bearing the legend in Lydian </a:t>
            </a:r>
            <a:r>
              <a:rPr lang="en-GB" b="0" i="0" dirty="0">
                <a:solidFill>
                  <a:srgbClr val="2A2A2A"/>
                </a:solidFill>
                <a:effectLst/>
                <a:latin typeface="Merriweather" pitchFamily="2" charset="77"/>
              </a:rPr>
              <a:t>“I am of </a:t>
            </a:r>
            <a:r>
              <a:rPr lang="en-GB" b="0" i="0" dirty="0" err="1">
                <a:solidFill>
                  <a:srgbClr val="2A2A2A"/>
                </a:solidFill>
                <a:effectLst/>
                <a:latin typeface="Merriweather" pitchFamily="2" charset="77"/>
              </a:rPr>
              <a:t>Kukaś</a:t>
            </a:r>
            <a:r>
              <a:rPr lang="en-GB" b="0" i="0" dirty="0">
                <a:solidFill>
                  <a:srgbClr val="2A2A2A"/>
                </a:solidFill>
                <a:effectLst/>
                <a:latin typeface="Merriweather" pitchFamily="2" charset="77"/>
              </a:rPr>
              <a:t>” or “I belong to </a:t>
            </a:r>
            <a:r>
              <a:rPr lang="en-GB" b="0" i="0" dirty="0" err="1">
                <a:solidFill>
                  <a:srgbClr val="2A2A2A"/>
                </a:solidFill>
                <a:effectLst/>
                <a:latin typeface="Merriweather" pitchFamily="2" charset="77"/>
              </a:rPr>
              <a:t>Kukaś</a:t>
            </a:r>
            <a:r>
              <a:rPr lang="en-GB" b="0" i="0" dirty="0">
                <a:solidFill>
                  <a:srgbClr val="2A2A2A"/>
                </a:solidFill>
                <a:effectLst/>
                <a:latin typeface="Merriweather" pitchFamily="2" charset="77"/>
              </a:rPr>
              <a:t>, presumably also connected somehow to the royal house.</a:t>
            </a:r>
            <a:endParaRPr lang="en-US" dirty="0"/>
          </a:p>
        </p:txBody>
      </p:sp>
      <p:sp>
        <p:nvSpPr>
          <p:cNvPr id="4" name="Slide Number Placeholder 3"/>
          <p:cNvSpPr>
            <a:spLocks noGrp="1"/>
          </p:cNvSpPr>
          <p:nvPr>
            <p:ph type="sldNum" sz="quarter" idx="5"/>
          </p:nvPr>
        </p:nvSpPr>
        <p:spPr/>
        <p:txBody>
          <a:bodyPr/>
          <a:lstStyle/>
          <a:p>
            <a:fld id="{79577685-CEEB-654E-AB2E-E4E0C6A10DD1}" type="slidenum">
              <a:rPr lang="en-US" smtClean="0"/>
              <a:t>7</a:t>
            </a:fld>
            <a:endParaRPr lang="en-US"/>
          </a:p>
        </p:txBody>
      </p:sp>
    </p:spTree>
    <p:extLst>
      <p:ext uri="{BB962C8B-B14F-4D97-AF65-F5344CB8AC3E}">
        <p14:creationId xmlns:p14="http://schemas.microsoft.com/office/powerpoint/2010/main" val="3207637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err="1"/>
              <a:t>Fwkh</a:t>
            </a:r>
            <a:r>
              <a:rPr lang="en-GB" i="0" baseline="0" dirty="0"/>
              <a:t> – seal.</a:t>
            </a:r>
            <a:endParaRPr lang="en-GB" i="1" dirty="0"/>
          </a:p>
        </p:txBody>
      </p:sp>
      <p:sp>
        <p:nvSpPr>
          <p:cNvPr id="4" name="Slide Number Placeholder 3"/>
          <p:cNvSpPr>
            <a:spLocks noGrp="1"/>
          </p:cNvSpPr>
          <p:nvPr>
            <p:ph type="sldNum" sz="quarter" idx="10"/>
          </p:nvPr>
        </p:nvSpPr>
        <p:spPr/>
        <p:txBody>
          <a:bodyPr/>
          <a:lstStyle/>
          <a:p>
            <a:fld id="{3921B71C-521F-491C-A464-FB9D1CDA5C2D}" type="slidenum">
              <a:rPr lang="en-GB" smtClean="0"/>
              <a:t>8</a:t>
            </a:fld>
            <a:endParaRPr lang="en-GB"/>
          </a:p>
        </p:txBody>
      </p:sp>
    </p:spTree>
    <p:extLst>
      <p:ext uri="{BB962C8B-B14F-4D97-AF65-F5344CB8AC3E}">
        <p14:creationId xmlns:p14="http://schemas.microsoft.com/office/powerpoint/2010/main" val="696669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2A2A2A"/>
                </a:solidFill>
                <a:effectLst/>
                <a:latin typeface="Merriweather" pitchFamily="2" charset="77"/>
              </a:rPr>
              <a:t>1/192nds of a stater </a:t>
            </a:r>
          </a:p>
          <a:p>
            <a:endParaRPr lang="en-GB" b="0" i="0" dirty="0">
              <a:solidFill>
                <a:srgbClr val="2A2A2A"/>
              </a:solidFill>
              <a:effectLst/>
              <a:latin typeface="Merriweather" pitchFamily="2" charset="77"/>
            </a:endParaRPr>
          </a:p>
          <a:p>
            <a:r>
              <a:rPr lang="en-GB" b="0" i="0" dirty="0">
                <a:solidFill>
                  <a:srgbClr val="2A2A2A"/>
                </a:solidFill>
                <a:effectLst/>
                <a:latin typeface="Merriweather" pitchFamily="2" charset="77"/>
              </a:rPr>
              <a:t>The shape and number of these punches varied according to their denomination and weight standard</a:t>
            </a:r>
            <a:endParaRPr lang="en-US" dirty="0"/>
          </a:p>
        </p:txBody>
      </p:sp>
      <p:sp>
        <p:nvSpPr>
          <p:cNvPr id="4" name="Slide Number Placeholder 3"/>
          <p:cNvSpPr>
            <a:spLocks noGrp="1"/>
          </p:cNvSpPr>
          <p:nvPr>
            <p:ph type="sldNum" sz="quarter" idx="5"/>
          </p:nvPr>
        </p:nvSpPr>
        <p:spPr/>
        <p:txBody>
          <a:bodyPr/>
          <a:lstStyle/>
          <a:p>
            <a:fld id="{79577685-CEEB-654E-AB2E-E4E0C6A10DD1}" type="slidenum">
              <a:rPr lang="en-US" smtClean="0"/>
              <a:t>9</a:t>
            </a:fld>
            <a:endParaRPr lang="en-US"/>
          </a:p>
        </p:txBody>
      </p:sp>
    </p:spTree>
    <p:extLst>
      <p:ext uri="{BB962C8B-B14F-4D97-AF65-F5344CB8AC3E}">
        <p14:creationId xmlns:p14="http://schemas.microsoft.com/office/powerpoint/2010/main" val="15373396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2A2A2A"/>
                </a:solidFill>
                <a:effectLst/>
                <a:latin typeface="Merriweather" pitchFamily="2" charset="77"/>
              </a:rPr>
              <a:t> punch-sharing has also been noted between a </a:t>
            </a:r>
            <a:r>
              <a:rPr lang="en-GB" b="0" i="0" dirty="0" err="1">
                <a:solidFill>
                  <a:srgbClr val="2A2A2A"/>
                </a:solidFill>
                <a:effectLst/>
                <a:latin typeface="Merriweather" pitchFamily="2" charset="77"/>
              </a:rPr>
              <a:t>typeless</a:t>
            </a:r>
            <a:r>
              <a:rPr lang="en-GB" b="0" i="0" dirty="0">
                <a:solidFill>
                  <a:srgbClr val="2A2A2A"/>
                </a:solidFill>
                <a:effectLst/>
                <a:latin typeface="Merriweather" pitchFamily="2" charset="77"/>
              </a:rPr>
              <a:t> coin and a lion type coin</a:t>
            </a:r>
            <a:endParaRPr lang="en-US" dirty="0"/>
          </a:p>
          <a:p>
            <a:endParaRPr lang="en-US" dirty="0"/>
          </a:p>
          <a:p>
            <a:r>
              <a:rPr lang="en-GB" b="0" i="0" dirty="0">
                <a:solidFill>
                  <a:srgbClr val="2A2A2A"/>
                </a:solidFill>
                <a:effectLst/>
                <a:latin typeface="Merriweather" pitchFamily="2" charset="77"/>
              </a:rPr>
              <a:t> The majority of the </a:t>
            </a:r>
            <a:r>
              <a:rPr lang="en-GB" b="0" i="0" dirty="0" err="1">
                <a:solidFill>
                  <a:srgbClr val="2A2A2A"/>
                </a:solidFill>
                <a:effectLst/>
                <a:latin typeface="Merriweather" pitchFamily="2" charset="77"/>
              </a:rPr>
              <a:t>Artemisium</a:t>
            </a:r>
            <a:r>
              <a:rPr lang="en-GB" b="0" i="0" dirty="0">
                <a:solidFill>
                  <a:srgbClr val="2A2A2A"/>
                </a:solidFill>
                <a:effectLst/>
                <a:latin typeface="Merriweather" pitchFamily="2" charset="77"/>
              </a:rPr>
              <a:t> coins are Lydian issues of the lion head type and lion paw fractions.</a:t>
            </a:r>
            <a:endParaRPr lang="en-US" dirty="0"/>
          </a:p>
        </p:txBody>
      </p:sp>
      <p:sp>
        <p:nvSpPr>
          <p:cNvPr id="4" name="Slide Number Placeholder 3"/>
          <p:cNvSpPr>
            <a:spLocks noGrp="1"/>
          </p:cNvSpPr>
          <p:nvPr>
            <p:ph type="sldNum" sz="quarter" idx="5"/>
          </p:nvPr>
        </p:nvSpPr>
        <p:spPr/>
        <p:txBody>
          <a:bodyPr/>
          <a:lstStyle/>
          <a:p>
            <a:fld id="{79577685-CEEB-654E-AB2E-E4E0C6A10DD1}" type="slidenum">
              <a:rPr lang="en-US" smtClean="0"/>
              <a:t>10</a:t>
            </a:fld>
            <a:endParaRPr lang="en-US"/>
          </a:p>
        </p:txBody>
      </p:sp>
    </p:spTree>
    <p:extLst>
      <p:ext uri="{BB962C8B-B14F-4D97-AF65-F5344CB8AC3E}">
        <p14:creationId xmlns:p14="http://schemas.microsoft.com/office/powerpoint/2010/main" val="34101246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2A2A2A"/>
                </a:solidFill>
                <a:effectLst/>
                <a:latin typeface="Merriweather" pitchFamily="2" charset="77"/>
              </a:rPr>
              <a:t>24 electrum coins in this ‘Green layer’ – Green </a:t>
            </a:r>
            <a:r>
              <a:rPr lang="en-GB" b="0" i="0" dirty="0" err="1">
                <a:solidFill>
                  <a:srgbClr val="2A2A2A"/>
                </a:solidFill>
                <a:effectLst/>
                <a:latin typeface="Merriweather" pitchFamily="2" charset="77"/>
              </a:rPr>
              <a:t>schicht</a:t>
            </a:r>
            <a:r>
              <a:rPr lang="en-GB" b="0" i="0" dirty="0">
                <a:solidFill>
                  <a:srgbClr val="2A2A2A"/>
                </a:solidFill>
                <a:effectLst/>
                <a:latin typeface="Merriweather" pitchFamily="2" charset="77"/>
              </a:rPr>
              <a:t>.  Many small rich objects as well, e.g. from ivory.  Place beneath which where we think the cult statue went – so another offering, to the goddess who would be placed above the layer.</a:t>
            </a:r>
          </a:p>
          <a:p>
            <a:endParaRPr lang="en-GB" b="0" i="0" dirty="0">
              <a:solidFill>
                <a:srgbClr val="2A2A2A"/>
              </a:solidFill>
              <a:effectLst/>
              <a:latin typeface="Merriweather" pitchFamily="2" charset="77"/>
            </a:endParaRPr>
          </a:p>
          <a:p>
            <a:r>
              <a:rPr lang="en-GB" b="0" i="0" dirty="0">
                <a:solidFill>
                  <a:srgbClr val="2A2A2A"/>
                </a:solidFill>
                <a:effectLst/>
                <a:latin typeface="Merriweather" pitchFamily="2" charset="77"/>
              </a:rPr>
              <a:t>In total 108 coins have been excavated from the </a:t>
            </a:r>
            <a:r>
              <a:rPr lang="en-GB" b="0" i="0" dirty="0" err="1">
                <a:solidFill>
                  <a:srgbClr val="2A2A2A"/>
                </a:solidFill>
                <a:effectLst/>
                <a:latin typeface="Merriweather" pitchFamily="2" charset="77"/>
              </a:rPr>
              <a:t>Artemision</a:t>
            </a:r>
            <a:r>
              <a:rPr lang="en-GB" b="0" i="0" dirty="0">
                <a:solidFill>
                  <a:srgbClr val="2A2A2A"/>
                </a:solidFill>
                <a:effectLst/>
                <a:latin typeface="Merriweather" pitchFamily="2" charset="77"/>
              </a:rPr>
              <a:t> so far, Known die links between them.</a:t>
            </a:r>
          </a:p>
          <a:p>
            <a:endParaRPr lang="en-GB" b="0" i="0" dirty="0">
              <a:solidFill>
                <a:srgbClr val="2A2A2A"/>
              </a:solidFill>
              <a:effectLst/>
              <a:latin typeface="Merriweather" pitchFamily="2" charset="77"/>
            </a:endParaRPr>
          </a:p>
          <a:p>
            <a:r>
              <a:rPr lang="en-GB" b="0" i="0" dirty="0">
                <a:solidFill>
                  <a:srgbClr val="2A2A2A"/>
                </a:solidFill>
                <a:effectLst/>
                <a:latin typeface="Merriweather" pitchFamily="2" charset="77"/>
              </a:rPr>
              <a:t>A third-stater, which belongs to the Lydian lion head group inscribed </a:t>
            </a:r>
            <a:r>
              <a:rPr lang="en-GB" b="0" i="1" dirty="0" err="1">
                <a:solidFill>
                  <a:srgbClr val="2A2A2A"/>
                </a:solidFill>
                <a:effectLst/>
                <a:latin typeface="Merriweather" pitchFamily="2" charset="77"/>
              </a:rPr>
              <a:t>kukalim</a:t>
            </a:r>
            <a:r>
              <a:rPr lang="en-GB" b="0" i="0" dirty="0">
                <a:solidFill>
                  <a:srgbClr val="2A2A2A"/>
                </a:solidFill>
                <a:effectLst/>
                <a:latin typeface="Merriweather" pitchFamily="2" charset="77"/>
              </a:rPr>
              <a:t> (inv. ART 94 K 277), was found in the earliest layers: “</a:t>
            </a:r>
            <a:r>
              <a:rPr lang="en-GB" b="0" i="0" dirty="0" err="1">
                <a:solidFill>
                  <a:srgbClr val="2A2A2A"/>
                </a:solidFill>
                <a:effectLst/>
                <a:latin typeface="Merriweather" pitchFamily="2" charset="77"/>
              </a:rPr>
              <a:t>Opferschicht</a:t>
            </a:r>
            <a:r>
              <a:rPr lang="en-GB" b="0" i="0" dirty="0">
                <a:solidFill>
                  <a:srgbClr val="2A2A2A"/>
                </a:solidFill>
                <a:effectLst/>
                <a:latin typeface="Merriweather" pitchFamily="2" charset="77"/>
              </a:rPr>
              <a:t> G or F,” which can be dated to around 630/620 (</a:t>
            </a:r>
            <a:r>
              <a:rPr lang="en-GB" b="0" i="0" dirty="0" err="1">
                <a:solidFill>
                  <a:srgbClr val="2A2A2A"/>
                </a:solidFill>
                <a:effectLst/>
                <a:latin typeface="Merriweather" pitchFamily="2" charset="77"/>
              </a:rPr>
              <a:t>Kerschner</a:t>
            </a:r>
            <a:r>
              <a:rPr lang="en-GB" b="0" i="0" dirty="0">
                <a:solidFill>
                  <a:srgbClr val="2A2A2A"/>
                </a:solidFill>
                <a:effectLst/>
                <a:latin typeface="Merriweather" pitchFamily="2" charset="77"/>
              </a:rPr>
              <a:t> </a:t>
            </a:r>
            <a:r>
              <a:rPr lang="en-GB" b="0" i="0" u="none" strike="noStrike" dirty="0">
                <a:solidFill>
                  <a:srgbClr val="006FB7"/>
                </a:solidFill>
                <a:effectLst/>
                <a:latin typeface="Merriweather" pitchFamily="2" charset="77"/>
              </a:rPr>
              <a:t>1997</a:t>
            </a:r>
            <a:r>
              <a:rPr lang="en-GB" b="0" i="0" dirty="0">
                <a:solidFill>
                  <a:srgbClr val="2A2A2A"/>
                </a:solidFill>
                <a:effectLst/>
                <a:latin typeface="Merriweather" pitchFamily="2" charset="77"/>
              </a:rPr>
              <a:t>: 100, 226).</a:t>
            </a:r>
          </a:p>
          <a:p>
            <a:endParaRPr lang="en-GB" b="0" i="0" dirty="0">
              <a:solidFill>
                <a:srgbClr val="2A2A2A"/>
              </a:solidFill>
              <a:effectLst/>
              <a:latin typeface="Merriweather" pitchFamily="2" charset="77"/>
            </a:endParaRPr>
          </a:p>
          <a:p>
            <a:r>
              <a:rPr lang="en-GB" b="0" i="0" dirty="0">
                <a:solidFill>
                  <a:srgbClr val="2A2A2A"/>
                </a:solidFill>
                <a:effectLst/>
                <a:latin typeface="Merriweather" pitchFamily="2" charset="77"/>
              </a:rPr>
              <a:t> These new stratigraphical data provided by the Austrian excavators are consistent with a dating that had been proposed for the </a:t>
            </a:r>
            <a:r>
              <a:rPr lang="en-GB" b="0" i="0" dirty="0" err="1">
                <a:solidFill>
                  <a:srgbClr val="2A2A2A"/>
                </a:solidFill>
                <a:effectLst/>
                <a:latin typeface="Merriweather" pitchFamily="2" charset="77"/>
              </a:rPr>
              <a:t>olpe</a:t>
            </a:r>
            <a:r>
              <a:rPr lang="en-GB" b="0" i="0" dirty="0">
                <a:solidFill>
                  <a:srgbClr val="2A2A2A"/>
                </a:solidFill>
                <a:effectLst/>
                <a:latin typeface="Merriweather" pitchFamily="2" charset="77"/>
              </a:rPr>
              <a:t> of the pot hoard (Williams </a:t>
            </a:r>
            <a:r>
              <a:rPr lang="en-GB" b="0" i="0" u="none" strike="noStrike" dirty="0">
                <a:solidFill>
                  <a:srgbClr val="006FB7"/>
                </a:solidFill>
                <a:effectLst/>
                <a:latin typeface="Merriweather" pitchFamily="2" charset="77"/>
              </a:rPr>
              <a:t>1991</a:t>
            </a:r>
            <a:r>
              <a:rPr lang="en-GB" b="0" i="0" dirty="0">
                <a:solidFill>
                  <a:srgbClr val="2A2A2A"/>
                </a:solidFill>
                <a:effectLst/>
                <a:latin typeface="Merriweather" pitchFamily="2" charset="77"/>
              </a:rPr>
              <a:t>–1993).</a:t>
            </a:r>
          </a:p>
          <a:p>
            <a:endParaRPr lang="en-GB" b="0" i="0" dirty="0">
              <a:solidFill>
                <a:srgbClr val="2A2A2A"/>
              </a:solidFill>
              <a:effectLst/>
              <a:latin typeface="Merriweather" pitchFamily="2" charset="77"/>
            </a:endParaRPr>
          </a:p>
          <a:p>
            <a:r>
              <a:rPr lang="en-GB" b="0" i="0" dirty="0">
                <a:solidFill>
                  <a:srgbClr val="2A2A2A"/>
                </a:solidFill>
                <a:effectLst/>
                <a:latin typeface="Merriweather" pitchFamily="2" charset="77"/>
              </a:rPr>
              <a:t> The vessel was reckoned to have been buried between 650 and 625, and the beginning of electrum coinage was therefore placed around 650. It appears that in the light of the latest stratigraphical evidence from the </a:t>
            </a:r>
            <a:r>
              <a:rPr lang="en-GB" b="0" i="0" dirty="0" err="1">
                <a:solidFill>
                  <a:srgbClr val="2A2A2A"/>
                </a:solidFill>
                <a:effectLst/>
                <a:latin typeface="Merriweather" pitchFamily="2" charset="77"/>
              </a:rPr>
              <a:t>Artemisium</a:t>
            </a:r>
            <a:r>
              <a:rPr lang="en-GB" b="0" i="0" dirty="0">
                <a:solidFill>
                  <a:srgbClr val="2A2A2A"/>
                </a:solidFill>
                <a:effectLst/>
                <a:latin typeface="Merriweather" pitchFamily="2" charset="77"/>
              </a:rPr>
              <a:t>, the middle dating should gain further support, with perhaps an adjustment on the upside of a decade or two</a:t>
            </a:r>
            <a:endParaRPr lang="en-US" dirty="0"/>
          </a:p>
        </p:txBody>
      </p:sp>
      <p:sp>
        <p:nvSpPr>
          <p:cNvPr id="4" name="Slide Number Placeholder 3"/>
          <p:cNvSpPr>
            <a:spLocks noGrp="1"/>
          </p:cNvSpPr>
          <p:nvPr>
            <p:ph type="sldNum" sz="quarter" idx="5"/>
          </p:nvPr>
        </p:nvSpPr>
        <p:spPr/>
        <p:txBody>
          <a:bodyPr/>
          <a:lstStyle/>
          <a:p>
            <a:fld id="{79577685-CEEB-654E-AB2E-E4E0C6A10DD1}" type="slidenum">
              <a:rPr lang="en-US" smtClean="0"/>
              <a:t>11</a:t>
            </a:fld>
            <a:endParaRPr lang="en-US"/>
          </a:p>
        </p:txBody>
      </p:sp>
    </p:spTree>
    <p:extLst>
      <p:ext uri="{BB962C8B-B14F-4D97-AF65-F5344CB8AC3E}">
        <p14:creationId xmlns:p14="http://schemas.microsoft.com/office/powerpoint/2010/main" val="3195939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D8C05-FDAA-9C27-DFE4-18C0DAEBA650}"/>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B64B113D-80D8-7F28-B915-47814B202C7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81F76B10-E8A2-25F7-9745-C82473C83EC6}"/>
              </a:ext>
            </a:extLst>
          </p:cNvPr>
          <p:cNvSpPr>
            <a:spLocks noGrp="1"/>
          </p:cNvSpPr>
          <p:nvPr>
            <p:ph type="dt" sz="half" idx="10"/>
          </p:nvPr>
        </p:nvSpPr>
        <p:spPr/>
        <p:txBody>
          <a:bodyPr/>
          <a:lstStyle/>
          <a:p>
            <a:fld id="{E894B14B-A413-E846-BA9C-7252DB281562}" type="datetimeFigureOut">
              <a:rPr lang="en-US" smtClean="0"/>
              <a:t>3/10/25</a:t>
            </a:fld>
            <a:endParaRPr lang="en-US"/>
          </a:p>
        </p:txBody>
      </p:sp>
      <p:sp>
        <p:nvSpPr>
          <p:cNvPr id="5" name="Footer Placeholder 4">
            <a:extLst>
              <a:ext uri="{FF2B5EF4-FFF2-40B4-BE49-F238E27FC236}">
                <a16:creationId xmlns:a16="http://schemas.microsoft.com/office/drawing/2014/main" id="{3DD7BBD7-F9FD-DD6A-B174-93ADB06D0C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D7CCC5-F3C5-9C0E-58AF-733D8481A012}"/>
              </a:ext>
            </a:extLst>
          </p:cNvPr>
          <p:cNvSpPr>
            <a:spLocks noGrp="1"/>
          </p:cNvSpPr>
          <p:nvPr>
            <p:ph type="sldNum" sz="quarter" idx="12"/>
          </p:nvPr>
        </p:nvSpPr>
        <p:spPr/>
        <p:txBody>
          <a:bodyPr/>
          <a:lstStyle/>
          <a:p>
            <a:fld id="{608CE06C-7783-7A48-B126-01349B6B66E5}" type="slidenum">
              <a:rPr lang="en-US" smtClean="0"/>
              <a:t>‹#›</a:t>
            </a:fld>
            <a:endParaRPr lang="en-US"/>
          </a:p>
        </p:txBody>
      </p:sp>
    </p:spTree>
    <p:extLst>
      <p:ext uri="{BB962C8B-B14F-4D97-AF65-F5344CB8AC3E}">
        <p14:creationId xmlns:p14="http://schemas.microsoft.com/office/powerpoint/2010/main" val="36759416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A7231B-D3E3-B187-9C60-B98736781DF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705F1A-353B-6489-0DA2-5F8A233442F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B1A187D-C976-50AF-407E-E90D166EA1B7}"/>
              </a:ext>
            </a:extLst>
          </p:cNvPr>
          <p:cNvSpPr>
            <a:spLocks noGrp="1"/>
          </p:cNvSpPr>
          <p:nvPr>
            <p:ph type="dt" sz="half" idx="10"/>
          </p:nvPr>
        </p:nvSpPr>
        <p:spPr/>
        <p:txBody>
          <a:bodyPr/>
          <a:lstStyle/>
          <a:p>
            <a:fld id="{E894B14B-A413-E846-BA9C-7252DB281562}" type="datetimeFigureOut">
              <a:rPr lang="en-US" smtClean="0"/>
              <a:t>3/10/25</a:t>
            </a:fld>
            <a:endParaRPr lang="en-US"/>
          </a:p>
        </p:txBody>
      </p:sp>
      <p:sp>
        <p:nvSpPr>
          <p:cNvPr id="5" name="Footer Placeholder 4">
            <a:extLst>
              <a:ext uri="{FF2B5EF4-FFF2-40B4-BE49-F238E27FC236}">
                <a16:creationId xmlns:a16="http://schemas.microsoft.com/office/drawing/2014/main" id="{2E575CAD-0754-8FF9-708C-0D135E7288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82A596-6ED1-AFB9-7E92-642183DDD427}"/>
              </a:ext>
            </a:extLst>
          </p:cNvPr>
          <p:cNvSpPr>
            <a:spLocks noGrp="1"/>
          </p:cNvSpPr>
          <p:nvPr>
            <p:ph type="sldNum" sz="quarter" idx="12"/>
          </p:nvPr>
        </p:nvSpPr>
        <p:spPr/>
        <p:txBody>
          <a:bodyPr/>
          <a:lstStyle/>
          <a:p>
            <a:fld id="{608CE06C-7783-7A48-B126-01349B6B66E5}" type="slidenum">
              <a:rPr lang="en-US" smtClean="0"/>
              <a:t>‹#›</a:t>
            </a:fld>
            <a:endParaRPr lang="en-US"/>
          </a:p>
        </p:txBody>
      </p:sp>
    </p:spTree>
    <p:extLst>
      <p:ext uri="{BB962C8B-B14F-4D97-AF65-F5344CB8AC3E}">
        <p14:creationId xmlns:p14="http://schemas.microsoft.com/office/powerpoint/2010/main" val="4073016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E7E60B3-16A8-E425-11BD-5FE252A49A6E}"/>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731E04E-853B-A7B9-C288-61CC1DFB094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58B1841-114E-B8CA-F28F-D33577E53793}"/>
              </a:ext>
            </a:extLst>
          </p:cNvPr>
          <p:cNvSpPr>
            <a:spLocks noGrp="1"/>
          </p:cNvSpPr>
          <p:nvPr>
            <p:ph type="dt" sz="half" idx="10"/>
          </p:nvPr>
        </p:nvSpPr>
        <p:spPr/>
        <p:txBody>
          <a:bodyPr/>
          <a:lstStyle/>
          <a:p>
            <a:fld id="{E894B14B-A413-E846-BA9C-7252DB281562}" type="datetimeFigureOut">
              <a:rPr lang="en-US" smtClean="0"/>
              <a:t>3/10/25</a:t>
            </a:fld>
            <a:endParaRPr lang="en-US"/>
          </a:p>
        </p:txBody>
      </p:sp>
      <p:sp>
        <p:nvSpPr>
          <p:cNvPr id="5" name="Footer Placeholder 4">
            <a:extLst>
              <a:ext uri="{FF2B5EF4-FFF2-40B4-BE49-F238E27FC236}">
                <a16:creationId xmlns:a16="http://schemas.microsoft.com/office/drawing/2014/main" id="{E53C29B2-4411-C276-C991-715828CAD9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F9C9C4B-8E2B-D6B9-2D6A-5CC0F777925A}"/>
              </a:ext>
            </a:extLst>
          </p:cNvPr>
          <p:cNvSpPr>
            <a:spLocks noGrp="1"/>
          </p:cNvSpPr>
          <p:nvPr>
            <p:ph type="sldNum" sz="quarter" idx="12"/>
          </p:nvPr>
        </p:nvSpPr>
        <p:spPr/>
        <p:txBody>
          <a:bodyPr/>
          <a:lstStyle/>
          <a:p>
            <a:fld id="{608CE06C-7783-7A48-B126-01349B6B66E5}" type="slidenum">
              <a:rPr lang="en-US" smtClean="0"/>
              <a:t>‹#›</a:t>
            </a:fld>
            <a:endParaRPr lang="en-US"/>
          </a:p>
        </p:txBody>
      </p:sp>
    </p:spTree>
    <p:extLst>
      <p:ext uri="{BB962C8B-B14F-4D97-AF65-F5344CB8AC3E}">
        <p14:creationId xmlns:p14="http://schemas.microsoft.com/office/powerpoint/2010/main" val="2208146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2B7C5-F5F6-CF72-F766-B2BE6DF85B76}"/>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4709D9B-A5C7-5851-4B2F-847C4E6D2A3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312C248-AB83-FCFB-C2C9-33C726906AF8}"/>
              </a:ext>
            </a:extLst>
          </p:cNvPr>
          <p:cNvSpPr>
            <a:spLocks noGrp="1"/>
          </p:cNvSpPr>
          <p:nvPr>
            <p:ph type="dt" sz="half" idx="10"/>
          </p:nvPr>
        </p:nvSpPr>
        <p:spPr/>
        <p:txBody>
          <a:bodyPr/>
          <a:lstStyle/>
          <a:p>
            <a:fld id="{E894B14B-A413-E846-BA9C-7252DB281562}" type="datetimeFigureOut">
              <a:rPr lang="en-US" smtClean="0"/>
              <a:t>3/10/25</a:t>
            </a:fld>
            <a:endParaRPr lang="en-US"/>
          </a:p>
        </p:txBody>
      </p:sp>
      <p:sp>
        <p:nvSpPr>
          <p:cNvPr id="5" name="Footer Placeholder 4">
            <a:extLst>
              <a:ext uri="{FF2B5EF4-FFF2-40B4-BE49-F238E27FC236}">
                <a16:creationId xmlns:a16="http://schemas.microsoft.com/office/drawing/2014/main" id="{CFF2D67A-2149-FE6C-6725-AE702A9363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38737B-995E-C7C5-0D4C-4BF02B4ECA6F}"/>
              </a:ext>
            </a:extLst>
          </p:cNvPr>
          <p:cNvSpPr>
            <a:spLocks noGrp="1"/>
          </p:cNvSpPr>
          <p:nvPr>
            <p:ph type="sldNum" sz="quarter" idx="12"/>
          </p:nvPr>
        </p:nvSpPr>
        <p:spPr/>
        <p:txBody>
          <a:bodyPr/>
          <a:lstStyle/>
          <a:p>
            <a:fld id="{608CE06C-7783-7A48-B126-01349B6B66E5}" type="slidenum">
              <a:rPr lang="en-US" smtClean="0"/>
              <a:t>‹#›</a:t>
            </a:fld>
            <a:endParaRPr lang="en-US"/>
          </a:p>
        </p:txBody>
      </p:sp>
    </p:spTree>
    <p:extLst>
      <p:ext uri="{BB962C8B-B14F-4D97-AF65-F5344CB8AC3E}">
        <p14:creationId xmlns:p14="http://schemas.microsoft.com/office/powerpoint/2010/main" val="396617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8493B-D4EF-4A11-7AD0-1A3B17757957}"/>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492EB0EC-76EA-6FF4-E3B0-43F0BC80D16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0CA1B81-CA0E-4FF0-5209-3BF8933FC2D9}"/>
              </a:ext>
            </a:extLst>
          </p:cNvPr>
          <p:cNvSpPr>
            <a:spLocks noGrp="1"/>
          </p:cNvSpPr>
          <p:nvPr>
            <p:ph type="dt" sz="half" idx="10"/>
          </p:nvPr>
        </p:nvSpPr>
        <p:spPr/>
        <p:txBody>
          <a:bodyPr/>
          <a:lstStyle/>
          <a:p>
            <a:fld id="{E894B14B-A413-E846-BA9C-7252DB281562}" type="datetimeFigureOut">
              <a:rPr lang="en-US" smtClean="0"/>
              <a:t>3/10/25</a:t>
            </a:fld>
            <a:endParaRPr lang="en-US"/>
          </a:p>
        </p:txBody>
      </p:sp>
      <p:sp>
        <p:nvSpPr>
          <p:cNvPr id="5" name="Footer Placeholder 4">
            <a:extLst>
              <a:ext uri="{FF2B5EF4-FFF2-40B4-BE49-F238E27FC236}">
                <a16:creationId xmlns:a16="http://schemas.microsoft.com/office/drawing/2014/main" id="{623DEAED-1168-CF74-56E9-B67E5AC467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68EFC6-A9C9-0200-E532-41D87818BC0D}"/>
              </a:ext>
            </a:extLst>
          </p:cNvPr>
          <p:cNvSpPr>
            <a:spLocks noGrp="1"/>
          </p:cNvSpPr>
          <p:nvPr>
            <p:ph type="sldNum" sz="quarter" idx="12"/>
          </p:nvPr>
        </p:nvSpPr>
        <p:spPr/>
        <p:txBody>
          <a:bodyPr/>
          <a:lstStyle/>
          <a:p>
            <a:fld id="{608CE06C-7783-7A48-B126-01349B6B66E5}" type="slidenum">
              <a:rPr lang="en-US" smtClean="0"/>
              <a:t>‹#›</a:t>
            </a:fld>
            <a:endParaRPr lang="en-US"/>
          </a:p>
        </p:txBody>
      </p:sp>
    </p:spTree>
    <p:extLst>
      <p:ext uri="{BB962C8B-B14F-4D97-AF65-F5344CB8AC3E}">
        <p14:creationId xmlns:p14="http://schemas.microsoft.com/office/powerpoint/2010/main" val="2403042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554A3-6BE2-BF8D-4716-C70A56515C1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D0434F1-6F58-A3D2-89EF-66170F74E40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9910818-84E5-36E0-6C5F-698864A9C09C}"/>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124D85E3-3F22-9494-CB41-DE6BAC2CC10F}"/>
              </a:ext>
            </a:extLst>
          </p:cNvPr>
          <p:cNvSpPr>
            <a:spLocks noGrp="1"/>
          </p:cNvSpPr>
          <p:nvPr>
            <p:ph type="dt" sz="half" idx="10"/>
          </p:nvPr>
        </p:nvSpPr>
        <p:spPr/>
        <p:txBody>
          <a:bodyPr/>
          <a:lstStyle/>
          <a:p>
            <a:fld id="{E894B14B-A413-E846-BA9C-7252DB281562}" type="datetimeFigureOut">
              <a:rPr lang="en-US" smtClean="0"/>
              <a:t>3/10/25</a:t>
            </a:fld>
            <a:endParaRPr lang="en-US"/>
          </a:p>
        </p:txBody>
      </p:sp>
      <p:sp>
        <p:nvSpPr>
          <p:cNvPr id="6" name="Footer Placeholder 5">
            <a:extLst>
              <a:ext uri="{FF2B5EF4-FFF2-40B4-BE49-F238E27FC236}">
                <a16:creationId xmlns:a16="http://schemas.microsoft.com/office/drawing/2014/main" id="{A756AD8E-5C2A-C515-545C-EE7AADE7A0C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D60452-933F-690B-B5F3-5F2B4A2D7391}"/>
              </a:ext>
            </a:extLst>
          </p:cNvPr>
          <p:cNvSpPr>
            <a:spLocks noGrp="1"/>
          </p:cNvSpPr>
          <p:nvPr>
            <p:ph type="sldNum" sz="quarter" idx="12"/>
          </p:nvPr>
        </p:nvSpPr>
        <p:spPr/>
        <p:txBody>
          <a:bodyPr/>
          <a:lstStyle/>
          <a:p>
            <a:fld id="{608CE06C-7783-7A48-B126-01349B6B66E5}" type="slidenum">
              <a:rPr lang="en-US" smtClean="0"/>
              <a:t>‹#›</a:t>
            </a:fld>
            <a:endParaRPr lang="en-US"/>
          </a:p>
        </p:txBody>
      </p:sp>
    </p:spTree>
    <p:extLst>
      <p:ext uri="{BB962C8B-B14F-4D97-AF65-F5344CB8AC3E}">
        <p14:creationId xmlns:p14="http://schemas.microsoft.com/office/powerpoint/2010/main" val="22266421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9474E-3FFC-AD73-D6D5-99328BEA8063}"/>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35B1FAF-8451-9A0A-AF7E-71AF68F5D6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5779615-FD5B-BBC8-084D-467C3723B8A7}"/>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5FD049DE-8E45-09A8-552C-E1D272499DE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C14EE5D-9766-DBC3-3F41-B6AA12F86AE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E13FCD1A-A92A-9BA9-A665-44E876C33241}"/>
              </a:ext>
            </a:extLst>
          </p:cNvPr>
          <p:cNvSpPr>
            <a:spLocks noGrp="1"/>
          </p:cNvSpPr>
          <p:nvPr>
            <p:ph type="dt" sz="half" idx="10"/>
          </p:nvPr>
        </p:nvSpPr>
        <p:spPr/>
        <p:txBody>
          <a:bodyPr/>
          <a:lstStyle/>
          <a:p>
            <a:fld id="{E894B14B-A413-E846-BA9C-7252DB281562}" type="datetimeFigureOut">
              <a:rPr lang="en-US" smtClean="0"/>
              <a:t>3/10/25</a:t>
            </a:fld>
            <a:endParaRPr lang="en-US"/>
          </a:p>
        </p:txBody>
      </p:sp>
      <p:sp>
        <p:nvSpPr>
          <p:cNvPr id="8" name="Footer Placeholder 7">
            <a:extLst>
              <a:ext uri="{FF2B5EF4-FFF2-40B4-BE49-F238E27FC236}">
                <a16:creationId xmlns:a16="http://schemas.microsoft.com/office/drawing/2014/main" id="{F84E1673-F894-B996-BDC5-F2B08F8D80F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A95A23A-E1BF-75FC-00FD-1844BC2269B6}"/>
              </a:ext>
            </a:extLst>
          </p:cNvPr>
          <p:cNvSpPr>
            <a:spLocks noGrp="1"/>
          </p:cNvSpPr>
          <p:nvPr>
            <p:ph type="sldNum" sz="quarter" idx="12"/>
          </p:nvPr>
        </p:nvSpPr>
        <p:spPr/>
        <p:txBody>
          <a:bodyPr/>
          <a:lstStyle/>
          <a:p>
            <a:fld id="{608CE06C-7783-7A48-B126-01349B6B66E5}" type="slidenum">
              <a:rPr lang="en-US" smtClean="0"/>
              <a:t>‹#›</a:t>
            </a:fld>
            <a:endParaRPr lang="en-US"/>
          </a:p>
        </p:txBody>
      </p:sp>
    </p:spTree>
    <p:extLst>
      <p:ext uri="{BB962C8B-B14F-4D97-AF65-F5344CB8AC3E}">
        <p14:creationId xmlns:p14="http://schemas.microsoft.com/office/powerpoint/2010/main" val="812958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7107F-7EDA-3D3D-2513-EEE3F0EDBFE2}"/>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8351F85A-B4A6-4C18-88CA-B42CD61E19FD}"/>
              </a:ext>
            </a:extLst>
          </p:cNvPr>
          <p:cNvSpPr>
            <a:spLocks noGrp="1"/>
          </p:cNvSpPr>
          <p:nvPr>
            <p:ph type="dt" sz="half" idx="10"/>
          </p:nvPr>
        </p:nvSpPr>
        <p:spPr/>
        <p:txBody>
          <a:bodyPr/>
          <a:lstStyle/>
          <a:p>
            <a:fld id="{E894B14B-A413-E846-BA9C-7252DB281562}" type="datetimeFigureOut">
              <a:rPr lang="en-US" smtClean="0"/>
              <a:t>3/10/25</a:t>
            </a:fld>
            <a:endParaRPr lang="en-US"/>
          </a:p>
        </p:txBody>
      </p:sp>
      <p:sp>
        <p:nvSpPr>
          <p:cNvPr id="4" name="Footer Placeholder 3">
            <a:extLst>
              <a:ext uri="{FF2B5EF4-FFF2-40B4-BE49-F238E27FC236}">
                <a16:creationId xmlns:a16="http://schemas.microsoft.com/office/drawing/2014/main" id="{FE2D29D8-C0E6-A129-3C86-6C7C07BEDEF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B189D82-5F92-B4AE-4FE8-A95F8790FAEE}"/>
              </a:ext>
            </a:extLst>
          </p:cNvPr>
          <p:cNvSpPr>
            <a:spLocks noGrp="1"/>
          </p:cNvSpPr>
          <p:nvPr>
            <p:ph type="sldNum" sz="quarter" idx="12"/>
          </p:nvPr>
        </p:nvSpPr>
        <p:spPr/>
        <p:txBody>
          <a:bodyPr/>
          <a:lstStyle/>
          <a:p>
            <a:fld id="{608CE06C-7783-7A48-B126-01349B6B66E5}" type="slidenum">
              <a:rPr lang="en-US" smtClean="0"/>
              <a:t>‹#›</a:t>
            </a:fld>
            <a:endParaRPr lang="en-US"/>
          </a:p>
        </p:txBody>
      </p:sp>
    </p:spTree>
    <p:extLst>
      <p:ext uri="{BB962C8B-B14F-4D97-AF65-F5344CB8AC3E}">
        <p14:creationId xmlns:p14="http://schemas.microsoft.com/office/powerpoint/2010/main" val="615230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251077C-B99F-9A06-8D46-14D34B87BEC4}"/>
              </a:ext>
            </a:extLst>
          </p:cNvPr>
          <p:cNvSpPr>
            <a:spLocks noGrp="1"/>
          </p:cNvSpPr>
          <p:nvPr>
            <p:ph type="dt" sz="half" idx="10"/>
          </p:nvPr>
        </p:nvSpPr>
        <p:spPr/>
        <p:txBody>
          <a:bodyPr/>
          <a:lstStyle/>
          <a:p>
            <a:fld id="{E894B14B-A413-E846-BA9C-7252DB281562}" type="datetimeFigureOut">
              <a:rPr lang="en-US" smtClean="0"/>
              <a:t>3/10/25</a:t>
            </a:fld>
            <a:endParaRPr lang="en-US"/>
          </a:p>
        </p:txBody>
      </p:sp>
      <p:sp>
        <p:nvSpPr>
          <p:cNvPr id="3" name="Footer Placeholder 2">
            <a:extLst>
              <a:ext uri="{FF2B5EF4-FFF2-40B4-BE49-F238E27FC236}">
                <a16:creationId xmlns:a16="http://schemas.microsoft.com/office/drawing/2014/main" id="{E8C0A571-3422-741B-0664-2F77BEE71DC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21BFD6F-3052-E05E-7AF4-E3A282D31331}"/>
              </a:ext>
            </a:extLst>
          </p:cNvPr>
          <p:cNvSpPr>
            <a:spLocks noGrp="1"/>
          </p:cNvSpPr>
          <p:nvPr>
            <p:ph type="sldNum" sz="quarter" idx="12"/>
          </p:nvPr>
        </p:nvSpPr>
        <p:spPr/>
        <p:txBody>
          <a:bodyPr/>
          <a:lstStyle/>
          <a:p>
            <a:fld id="{608CE06C-7783-7A48-B126-01349B6B66E5}" type="slidenum">
              <a:rPr lang="en-US" smtClean="0"/>
              <a:t>‹#›</a:t>
            </a:fld>
            <a:endParaRPr lang="en-US"/>
          </a:p>
        </p:txBody>
      </p:sp>
    </p:spTree>
    <p:extLst>
      <p:ext uri="{BB962C8B-B14F-4D97-AF65-F5344CB8AC3E}">
        <p14:creationId xmlns:p14="http://schemas.microsoft.com/office/powerpoint/2010/main" val="963713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91E2B-8C71-AAA4-8CD4-E402D2B9607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DBC9ED8-FD7B-CF15-A81F-43504D4F7AC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9C5A7EC-E8EB-23D7-9764-2761433262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95663DC-C62A-28F5-7817-A2FBCD472B32}"/>
              </a:ext>
            </a:extLst>
          </p:cNvPr>
          <p:cNvSpPr>
            <a:spLocks noGrp="1"/>
          </p:cNvSpPr>
          <p:nvPr>
            <p:ph type="dt" sz="half" idx="10"/>
          </p:nvPr>
        </p:nvSpPr>
        <p:spPr/>
        <p:txBody>
          <a:bodyPr/>
          <a:lstStyle/>
          <a:p>
            <a:fld id="{E894B14B-A413-E846-BA9C-7252DB281562}" type="datetimeFigureOut">
              <a:rPr lang="en-US" smtClean="0"/>
              <a:t>3/10/25</a:t>
            </a:fld>
            <a:endParaRPr lang="en-US"/>
          </a:p>
        </p:txBody>
      </p:sp>
      <p:sp>
        <p:nvSpPr>
          <p:cNvPr id="6" name="Footer Placeholder 5">
            <a:extLst>
              <a:ext uri="{FF2B5EF4-FFF2-40B4-BE49-F238E27FC236}">
                <a16:creationId xmlns:a16="http://schemas.microsoft.com/office/drawing/2014/main" id="{303EEF49-96D4-0E47-B4FF-F9BFB168CA8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DCEBD5-7964-929A-4F4E-9358D2C175F4}"/>
              </a:ext>
            </a:extLst>
          </p:cNvPr>
          <p:cNvSpPr>
            <a:spLocks noGrp="1"/>
          </p:cNvSpPr>
          <p:nvPr>
            <p:ph type="sldNum" sz="quarter" idx="12"/>
          </p:nvPr>
        </p:nvSpPr>
        <p:spPr/>
        <p:txBody>
          <a:bodyPr/>
          <a:lstStyle/>
          <a:p>
            <a:fld id="{608CE06C-7783-7A48-B126-01349B6B66E5}" type="slidenum">
              <a:rPr lang="en-US" smtClean="0"/>
              <a:t>‹#›</a:t>
            </a:fld>
            <a:endParaRPr lang="en-US"/>
          </a:p>
        </p:txBody>
      </p:sp>
    </p:spTree>
    <p:extLst>
      <p:ext uri="{BB962C8B-B14F-4D97-AF65-F5344CB8AC3E}">
        <p14:creationId xmlns:p14="http://schemas.microsoft.com/office/powerpoint/2010/main" val="2181867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6BCB5-E73D-5B0E-805E-8D97E0AD568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60B545C-35F4-EA68-82B0-43D1AD14196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E73DCF2-B595-01A2-79CB-1BBF6904FE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0C458EF-6113-162A-80FC-1A73807D2BD6}"/>
              </a:ext>
            </a:extLst>
          </p:cNvPr>
          <p:cNvSpPr>
            <a:spLocks noGrp="1"/>
          </p:cNvSpPr>
          <p:nvPr>
            <p:ph type="dt" sz="half" idx="10"/>
          </p:nvPr>
        </p:nvSpPr>
        <p:spPr/>
        <p:txBody>
          <a:bodyPr/>
          <a:lstStyle/>
          <a:p>
            <a:fld id="{E894B14B-A413-E846-BA9C-7252DB281562}" type="datetimeFigureOut">
              <a:rPr lang="en-US" smtClean="0"/>
              <a:t>3/10/25</a:t>
            </a:fld>
            <a:endParaRPr lang="en-US"/>
          </a:p>
        </p:txBody>
      </p:sp>
      <p:sp>
        <p:nvSpPr>
          <p:cNvPr id="6" name="Footer Placeholder 5">
            <a:extLst>
              <a:ext uri="{FF2B5EF4-FFF2-40B4-BE49-F238E27FC236}">
                <a16:creationId xmlns:a16="http://schemas.microsoft.com/office/drawing/2014/main" id="{D16A40F7-56A1-C1C4-7B76-DE7FE2586A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374C71-45B2-9A7E-4FE7-217CC1654BEA}"/>
              </a:ext>
            </a:extLst>
          </p:cNvPr>
          <p:cNvSpPr>
            <a:spLocks noGrp="1"/>
          </p:cNvSpPr>
          <p:nvPr>
            <p:ph type="sldNum" sz="quarter" idx="12"/>
          </p:nvPr>
        </p:nvSpPr>
        <p:spPr/>
        <p:txBody>
          <a:bodyPr/>
          <a:lstStyle/>
          <a:p>
            <a:fld id="{608CE06C-7783-7A48-B126-01349B6B66E5}" type="slidenum">
              <a:rPr lang="en-US" smtClean="0"/>
              <a:t>‹#›</a:t>
            </a:fld>
            <a:endParaRPr lang="en-US"/>
          </a:p>
        </p:txBody>
      </p:sp>
    </p:spTree>
    <p:extLst>
      <p:ext uri="{BB962C8B-B14F-4D97-AF65-F5344CB8AC3E}">
        <p14:creationId xmlns:p14="http://schemas.microsoft.com/office/powerpoint/2010/main" val="5156728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23E4693-B57C-A560-02E5-2287D9C07D5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DFF4D23-3668-B531-449E-AB30AEDC84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2EE8876-0077-F319-7450-945C2C80B7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94B14B-A413-E846-BA9C-7252DB281562}" type="datetimeFigureOut">
              <a:rPr lang="en-US" smtClean="0"/>
              <a:t>3/10/25</a:t>
            </a:fld>
            <a:endParaRPr lang="en-US"/>
          </a:p>
        </p:txBody>
      </p:sp>
      <p:sp>
        <p:nvSpPr>
          <p:cNvPr id="5" name="Footer Placeholder 4">
            <a:extLst>
              <a:ext uri="{FF2B5EF4-FFF2-40B4-BE49-F238E27FC236}">
                <a16:creationId xmlns:a16="http://schemas.microsoft.com/office/drawing/2014/main" id="{1DDD590C-C310-891A-72DE-59335C9BB2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9916D63-597F-0990-A889-B8A1FD454A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8CE06C-7783-7A48-B126-01349B6B66E5}" type="slidenum">
              <a:rPr lang="en-US" smtClean="0"/>
              <a:t>‹#›</a:t>
            </a:fld>
            <a:endParaRPr lang="en-US"/>
          </a:p>
        </p:txBody>
      </p:sp>
    </p:spTree>
    <p:extLst>
      <p:ext uri="{BB962C8B-B14F-4D97-AF65-F5344CB8AC3E}">
        <p14:creationId xmlns:p14="http://schemas.microsoft.com/office/powerpoint/2010/main" val="19571799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10" Type="http://schemas.openxmlformats.org/officeDocument/2006/relationships/image" Target="../media/image36.jpeg"/><Relationship Id="rId4" Type="http://schemas.openxmlformats.org/officeDocument/2006/relationships/image" Target="../media/image30.jpeg"/><Relationship Id="rId9" Type="http://schemas.openxmlformats.org/officeDocument/2006/relationships/image" Target="../media/image35.jpeg"/></Relationships>
</file>

<file path=ppt/slides/_rels/slide2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jpeg"/></Relationships>
</file>

<file path=ppt/slides/_rels/slide2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a:extLst>
              <a:ext uri="{FF2B5EF4-FFF2-40B4-BE49-F238E27FC236}">
                <a16:creationId xmlns:a16="http://schemas.microsoft.com/office/drawing/2014/main" id="{F88CFF76-2B59-AA80-6973-137AD80ADC24}"/>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l="13927" r="10073" b="-1"/>
          <a:stretch/>
        </p:blipFill>
        <p:spPr bwMode="auto">
          <a:xfrm>
            <a:off x="20" y="1"/>
            <a:ext cx="12191980" cy="6857999"/>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a:extLst>
              <a:ext uri="{FF2B5EF4-FFF2-40B4-BE49-F238E27FC236}">
                <a16:creationId xmlns:a16="http://schemas.microsoft.com/office/drawing/2014/main" id="{338C6778-A302-0A09-DDCE-CA079EA1E138}"/>
              </a:ext>
            </a:extLst>
          </p:cNvPr>
          <p:cNvSpPr>
            <a:spLocks noGrp="1"/>
          </p:cNvSpPr>
          <p:nvPr>
            <p:ph type="ctrTitle"/>
          </p:nvPr>
        </p:nvSpPr>
        <p:spPr>
          <a:xfrm>
            <a:off x="1524000" y="1122362"/>
            <a:ext cx="9144000" cy="2900518"/>
          </a:xfrm>
        </p:spPr>
        <p:txBody>
          <a:bodyPr>
            <a:normAutofit/>
          </a:bodyPr>
          <a:lstStyle/>
          <a:p>
            <a:r>
              <a:rPr lang="en-US">
                <a:solidFill>
                  <a:srgbClr val="FFFFFF"/>
                </a:solidFill>
              </a:rPr>
              <a:t>The Beginnings of Coinage in Asia Minor</a:t>
            </a:r>
          </a:p>
        </p:txBody>
      </p:sp>
    </p:spTree>
    <p:extLst>
      <p:ext uri="{BB962C8B-B14F-4D97-AF65-F5344CB8AC3E}">
        <p14:creationId xmlns:p14="http://schemas.microsoft.com/office/powerpoint/2010/main" val="42791510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6039" y="494794"/>
            <a:ext cx="5061509" cy="1143000"/>
          </a:xfrm>
        </p:spPr>
        <p:txBody>
          <a:bodyPr>
            <a:normAutofit/>
          </a:bodyPr>
          <a:lstStyle/>
          <a:p>
            <a:r>
              <a:rPr lang="en-GB" b="1" dirty="0"/>
              <a:t>Ephesus </a:t>
            </a:r>
            <a:r>
              <a:rPr lang="en-GB" b="1" dirty="0" err="1"/>
              <a:t>Artemision</a:t>
            </a:r>
            <a:endParaRPr lang="en-GB" b="1" dirty="0"/>
          </a:p>
        </p:txBody>
      </p:sp>
      <p:sp>
        <p:nvSpPr>
          <p:cNvPr id="4" name="Rectangle 5"/>
          <p:cNvSpPr>
            <a:spLocks noChangeArrowheads="1"/>
          </p:cNvSpPr>
          <p:nvPr/>
        </p:nvSpPr>
        <p:spPr bwMode="auto">
          <a:xfrm>
            <a:off x="661482" y="5476196"/>
            <a:ext cx="469240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altLang="en-US" sz="2000" dirty="0">
                <a:latin typeface="Verdana" pitchFamily="34" charset="0"/>
              </a:rPr>
              <a:t>‘Pot hoard’</a:t>
            </a:r>
            <a:br>
              <a:rPr lang="en-GB" altLang="en-US" sz="2000" dirty="0">
                <a:latin typeface="Verdana" pitchFamily="34" charset="0"/>
              </a:rPr>
            </a:br>
            <a:r>
              <a:rPr lang="en-GB" altLang="en-US" sz="2000" dirty="0">
                <a:latin typeface="Verdana" pitchFamily="34" charset="0"/>
              </a:rPr>
              <a:t>From </a:t>
            </a:r>
            <a:r>
              <a:rPr lang="en-GB" altLang="en-US" sz="2000" dirty="0" err="1">
                <a:latin typeface="Verdana" pitchFamily="34" charset="0"/>
              </a:rPr>
              <a:t>Ephesos</a:t>
            </a:r>
            <a:r>
              <a:rPr lang="en-GB" altLang="en-US" sz="2000" dirty="0">
                <a:latin typeface="Verdana" pitchFamily="34" charset="0"/>
              </a:rPr>
              <a:t>, temple of Artemis</a:t>
            </a:r>
          </a:p>
          <a:p>
            <a:pPr algn="ctr"/>
            <a:r>
              <a:rPr lang="fr-CH" altLang="en-US" sz="2000" dirty="0">
                <a:latin typeface="Verdana" pitchFamily="34" charset="0"/>
              </a:rPr>
              <a:t>London, British Museum (coins are </a:t>
            </a:r>
            <a:r>
              <a:rPr lang="fr-CH" altLang="en-US" sz="2000" dirty="0" err="1">
                <a:latin typeface="Verdana" pitchFamily="34" charset="0"/>
              </a:rPr>
              <a:t>electrotype</a:t>
            </a:r>
            <a:r>
              <a:rPr lang="fr-CH" altLang="en-US" sz="2000" dirty="0">
                <a:latin typeface="Verdana" pitchFamily="34" charset="0"/>
              </a:rPr>
              <a:t>)</a:t>
            </a:r>
            <a:endParaRPr lang="en-GB" altLang="en-US" sz="2000" dirty="0">
              <a:latin typeface="Verdana" pitchFamily="34" charset="0"/>
            </a:endParaRPr>
          </a:p>
        </p:txBody>
      </p:sp>
      <p:pic>
        <p:nvPicPr>
          <p:cNvPr id="5" name="Picture 4" descr="H:\2012 Greek Culture &amp; Society\T 2-9\Ephesos hoard B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852" y="60755"/>
            <a:ext cx="5276109" cy="527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6429330" y="1838891"/>
            <a:ext cx="4297362" cy="3046988"/>
          </a:xfrm>
          <a:prstGeom prst="rect">
            <a:avLst/>
          </a:prstGeom>
          <a:noFill/>
        </p:spPr>
        <p:txBody>
          <a:bodyPr wrap="square" rtlCol="0">
            <a:spAutoFit/>
          </a:bodyPr>
          <a:lstStyle/>
          <a:p>
            <a:pPr marL="285750" indent="-285750">
              <a:buFont typeface="Arial" panose="020B0604020202020204" pitchFamily="34" charset="0"/>
              <a:buChar char="•"/>
            </a:pPr>
            <a:r>
              <a:rPr lang="en-GB" sz="2400" dirty="0"/>
              <a:t>108 EL coins excavated to date, die links between them.</a:t>
            </a:r>
          </a:p>
          <a:p>
            <a:pPr marL="285750" indent="-285750">
              <a:buFont typeface="Arial" panose="020B0604020202020204" pitchFamily="34" charset="0"/>
              <a:buChar char="•"/>
            </a:pPr>
            <a:r>
              <a:rPr lang="en-GB" sz="2400" dirty="0"/>
              <a:t>Also unstamped nuggets</a:t>
            </a:r>
          </a:p>
          <a:p>
            <a:pPr marL="285750" indent="-285750">
              <a:buFont typeface="Arial" panose="020B0604020202020204" pitchFamily="34" charset="0"/>
              <a:buChar char="•"/>
            </a:pPr>
            <a:r>
              <a:rPr lang="en-GB" sz="2400" dirty="0"/>
              <a:t>Jewellery and other artefacts</a:t>
            </a:r>
          </a:p>
          <a:p>
            <a:pPr marL="285750" indent="-285750">
              <a:buFont typeface="Arial" panose="020B0604020202020204" pitchFamily="34" charset="0"/>
              <a:buChar char="•"/>
            </a:pPr>
            <a:r>
              <a:rPr lang="en-GB" sz="2400" dirty="0"/>
              <a:t>Most recent archaeological work suggests c. 650 BC for the electrum coins.</a:t>
            </a:r>
          </a:p>
          <a:p>
            <a:endParaRPr lang="en-GB" sz="2400" dirty="0"/>
          </a:p>
        </p:txBody>
      </p:sp>
    </p:spTree>
    <p:extLst>
      <p:ext uri="{BB962C8B-B14F-4D97-AF65-F5344CB8AC3E}">
        <p14:creationId xmlns:p14="http://schemas.microsoft.com/office/powerpoint/2010/main" val="59594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a:extLst>
              <a:ext uri="{FF2B5EF4-FFF2-40B4-BE49-F238E27FC236}">
                <a16:creationId xmlns:a16="http://schemas.microsoft.com/office/drawing/2014/main" id="{F7905300-5CD7-4D71-97A0-5E7F9BFE4A7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3575" y="259397"/>
            <a:ext cx="5747256" cy="6598603"/>
          </a:xfrm>
          <a:prstGeom prst="rect">
            <a:avLst/>
          </a:prstGeom>
        </p:spPr>
      </p:pic>
      <p:pic>
        <p:nvPicPr>
          <p:cNvPr id="5" name="Picture 4">
            <a:extLst>
              <a:ext uri="{FF2B5EF4-FFF2-40B4-BE49-F238E27FC236}">
                <a16:creationId xmlns:a16="http://schemas.microsoft.com/office/drawing/2014/main" id="{1C68E2F6-EDE6-8F44-7A53-C3F66C867A6C}"/>
              </a:ext>
            </a:extLst>
          </p:cNvPr>
          <p:cNvPicPr>
            <a:picLocks noChangeAspect="1"/>
          </p:cNvPicPr>
          <p:nvPr/>
        </p:nvPicPr>
        <p:blipFill>
          <a:blip r:embed="rId4"/>
          <a:stretch>
            <a:fillRect/>
          </a:stretch>
        </p:blipFill>
        <p:spPr>
          <a:xfrm>
            <a:off x="7266806" y="0"/>
            <a:ext cx="4741619" cy="6858000"/>
          </a:xfrm>
          <a:prstGeom prst="rect">
            <a:avLst/>
          </a:prstGeom>
        </p:spPr>
      </p:pic>
    </p:spTree>
    <p:extLst>
      <p:ext uri="{BB962C8B-B14F-4D97-AF65-F5344CB8AC3E}">
        <p14:creationId xmlns:p14="http://schemas.microsoft.com/office/powerpoint/2010/main" val="2345573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53277F5-DB81-2C8C-EC24-71536BA6FFC0}"/>
              </a:ext>
            </a:extLst>
          </p:cNvPr>
          <p:cNvPicPr>
            <a:picLocks noChangeAspect="1"/>
          </p:cNvPicPr>
          <p:nvPr/>
        </p:nvPicPr>
        <p:blipFill>
          <a:blip r:embed="rId3"/>
          <a:stretch>
            <a:fillRect/>
          </a:stretch>
        </p:blipFill>
        <p:spPr>
          <a:xfrm>
            <a:off x="0" y="0"/>
            <a:ext cx="5869677" cy="6858000"/>
          </a:xfrm>
          <a:prstGeom prst="rect">
            <a:avLst/>
          </a:prstGeom>
        </p:spPr>
      </p:pic>
      <p:pic>
        <p:nvPicPr>
          <p:cNvPr id="5" name="Picture 4">
            <a:extLst>
              <a:ext uri="{FF2B5EF4-FFF2-40B4-BE49-F238E27FC236}">
                <a16:creationId xmlns:a16="http://schemas.microsoft.com/office/drawing/2014/main" id="{75C8CE6E-7BDC-3F10-91F5-DAC1EF977D0B}"/>
              </a:ext>
            </a:extLst>
          </p:cNvPr>
          <p:cNvPicPr>
            <a:picLocks noChangeAspect="1"/>
          </p:cNvPicPr>
          <p:nvPr/>
        </p:nvPicPr>
        <p:blipFill>
          <a:blip r:embed="rId4"/>
          <a:stretch>
            <a:fillRect/>
          </a:stretch>
        </p:blipFill>
        <p:spPr>
          <a:xfrm>
            <a:off x="5617070" y="402211"/>
            <a:ext cx="6477000" cy="5041900"/>
          </a:xfrm>
          <a:prstGeom prst="rect">
            <a:avLst/>
          </a:prstGeom>
        </p:spPr>
      </p:pic>
    </p:spTree>
    <p:extLst>
      <p:ext uri="{BB962C8B-B14F-4D97-AF65-F5344CB8AC3E}">
        <p14:creationId xmlns:p14="http://schemas.microsoft.com/office/powerpoint/2010/main" val="1877576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7DB25A43-9153-475B-F087-79CFEEAE102A}"/>
              </a:ext>
            </a:extLst>
          </p:cNvPr>
          <p:cNvSpPr>
            <a:spLocks noGrp="1"/>
          </p:cNvSpPr>
          <p:nvPr>
            <p:ph type="title"/>
          </p:nvPr>
        </p:nvSpPr>
        <p:spPr>
          <a:xfrm>
            <a:off x="143837" y="-47489"/>
            <a:ext cx="5651500" cy="1773238"/>
          </a:xfrm>
        </p:spPr>
        <p:txBody>
          <a:bodyPr/>
          <a:lstStyle/>
          <a:p>
            <a:pPr eaLnBrk="1" hangingPunct="1"/>
            <a:r>
              <a:rPr lang="en-GB" altLang="en-US" sz="3600" b="1" dirty="0" err="1"/>
              <a:t>Selinous</a:t>
            </a:r>
            <a:r>
              <a:rPr lang="en-GB" altLang="en-US" sz="3600" b="1" dirty="0"/>
              <a:t> Hoard</a:t>
            </a:r>
          </a:p>
        </p:txBody>
      </p:sp>
      <p:pic>
        <p:nvPicPr>
          <p:cNvPr id="20483" name="Picture 2">
            <a:extLst>
              <a:ext uri="{FF2B5EF4-FFF2-40B4-BE49-F238E27FC236}">
                <a16:creationId xmlns:a16="http://schemas.microsoft.com/office/drawing/2014/main" id="{51463436-2AEE-6657-F659-5A68C9F792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26719"/>
            <a:ext cx="5622588" cy="3943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4" name="Picture 3">
            <a:extLst>
              <a:ext uri="{FF2B5EF4-FFF2-40B4-BE49-F238E27FC236}">
                <a16:creationId xmlns:a16="http://schemas.microsoft.com/office/drawing/2014/main" id="{078DDEBF-D6B2-BB53-0BC5-5EA39BC124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6948" y="27461"/>
            <a:ext cx="3419475" cy="313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4">
            <a:extLst>
              <a:ext uri="{FF2B5EF4-FFF2-40B4-BE49-F238E27FC236}">
                <a16:creationId xmlns:a16="http://schemas.microsoft.com/office/drawing/2014/main" id="{3C891C6B-5D8B-8E76-AB3B-76880E63436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0" y="3461864"/>
            <a:ext cx="2843212" cy="336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3" descr="scan0002.jpg">
            <a:extLst>
              <a:ext uri="{FF2B5EF4-FFF2-40B4-BE49-F238E27FC236}">
                <a16:creationId xmlns:a16="http://schemas.microsoft.com/office/drawing/2014/main" id="{0963BF3D-68BA-08D5-AAC7-81B1490B1D73}"/>
              </a:ext>
            </a:extLst>
          </p:cNvPr>
          <p:cNvPicPr>
            <a:picLocks noChangeAspect="1"/>
          </p:cNvPicPr>
          <p:nvPr/>
        </p:nvPicPr>
        <p:blipFill>
          <a:blip r:embed="rId6">
            <a:extLst>
              <a:ext uri="{28A0092B-C50C-407E-A947-70E740481C1C}">
                <a14:useLocalDpi xmlns:a14="http://schemas.microsoft.com/office/drawing/2010/main" val="0"/>
              </a:ext>
            </a:extLst>
          </a:blip>
          <a:srcRect l="51050" t="8246" b="61285"/>
          <a:stretch>
            <a:fillRect/>
          </a:stretch>
        </p:blipFill>
        <p:spPr bwMode="auto">
          <a:xfrm>
            <a:off x="7717277" y="398293"/>
            <a:ext cx="4474723" cy="2591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an0002.jpg">
            <a:extLst>
              <a:ext uri="{FF2B5EF4-FFF2-40B4-BE49-F238E27FC236}">
                <a16:creationId xmlns:a16="http://schemas.microsoft.com/office/drawing/2014/main" id="{8D66789B-8D50-A1E2-85BA-2FCB1EB9D367}"/>
              </a:ext>
            </a:extLst>
          </p:cNvPr>
          <p:cNvPicPr>
            <a:picLocks noChangeAspect="1"/>
          </p:cNvPicPr>
          <p:nvPr/>
        </p:nvPicPr>
        <p:blipFill>
          <a:blip r:embed="rId3">
            <a:extLst>
              <a:ext uri="{28A0092B-C50C-407E-A947-70E740481C1C}">
                <a14:useLocalDpi xmlns:a14="http://schemas.microsoft.com/office/drawing/2010/main" val="0"/>
              </a:ext>
            </a:extLst>
          </a:blip>
          <a:srcRect l="51050" t="8246" b="61285"/>
          <a:stretch>
            <a:fillRect/>
          </a:stretch>
        </p:blipFill>
        <p:spPr bwMode="auto">
          <a:xfrm>
            <a:off x="350521" y="0"/>
            <a:ext cx="10332720" cy="5983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16396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C44EE8-A799-5C8B-65DC-FD777AA28783}"/>
              </a:ext>
            </a:extLst>
          </p:cNvPr>
          <p:cNvSpPr>
            <a:spLocks noGrp="1"/>
          </p:cNvSpPr>
          <p:nvPr>
            <p:ph type="title"/>
          </p:nvPr>
        </p:nvSpPr>
        <p:spPr/>
        <p:txBody>
          <a:bodyPr/>
          <a:lstStyle/>
          <a:p>
            <a:r>
              <a:rPr lang="en-GB" b="0" i="0" dirty="0">
                <a:solidFill>
                  <a:srgbClr val="2A2A2A"/>
                </a:solidFill>
                <a:effectLst/>
                <a:latin typeface="Merriweather" pitchFamily="2" charset="77"/>
              </a:rPr>
              <a:t> Croesus (561–546)</a:t>
            </a:r>
            <a:endParaRPr lang="en-US" dirty="0"/>
          </a:p>
        </p:txBody>
      </p:sp>
      <p:sp>
        <p:nvSpPr>
          <p:cNvPr id="3" name="Content Placeholder 2">
            <a:extLst>
              <a:ext uri="{FF2B5EF4-FFF2-40B4-BE49-F238E27FC236}">
                <a16:creationId xmlns:a16="http://schemas.microsoft.com/office/drawing/2014/main" id="{5911FFF0-6888-3BF3-CFF0-D537D9F0558B}"/>
              </a:ext>
            </a:extLst>
          </p:cNvPr>
          <p:cNvSpPr>
            <a:spLocks noGrp="1"/>
          </p:cNvSpPr>
          <p:nvPr>
            <p:ph idx="1"/>
          </p:nvPr>
        </p:nvSpPr>
        <p:spPr/>
        <p:txBody>
          <a:bodyPr/>
          <a:lstStyle/>
          <a:p>
            <a:pPr marL="0" indent="0">
              <a:buNone/>
            </a:pPr>
            <a:r>
              <a:rPr lang="en-GB" b="0" i="0" dirty="0">
                <a:solidFill>
                  <a:srgbClr val="2A2A2A"/>
                </a:solidFill>
                <a:effectLst/>
              </a:rPr>
              <a:t>“So far as we have any knowledge, they [the Lydians] were the first people to introduce the use of gold and silver coins, and the first who sold goods by retail.”</a:t>
            </a:r>
          </a:p>
          <a:p>
            <a:pPr marL="0" indent="0">
              <a:buNone/>
            </a:pPr>
            <a:endParaRPr lang="en-GB" dirty="0">
              <a:solidFill>
                <a:srgbClr val="2A2A2A"/>
              </a:solidFill>
            </a:endParaRPr>
          </a:p>
          <a:p>
            <a:pPr marL="0" indent="0" algn="r">
              <a:buNone/>
            </a:pPr>
            <a:r>
              <a:rPr lang="en-US" dirty="0"/>
              <a:t>Herodotus 1.94</a:t>
            </a:r>
          </a:p>
        </p:txBody>
      </p:sp>
      <p:sp>
        <p:nvSpPr>
          <p:cNvPr id="4" name="TextBox 3">
            <a:extLst>
              <a:ext uri="{FF2B5EF4-FFF2-40B4-BE49-F238E27FC236}">
                <a16:creationId xmlns:a16="http://schemas.microsoft.com/office/drawing/2014/main" id="{C15D0AC3-F6BE-F408-A849-79CF2B3ACFAC}"/>
              </a:ext>
            </a:extLst>
          </p:cNvPr>
          <p:cNvSpPr txBox="1"/>
          <p:nvPr/>
        </p:nvSpPr>
        <p:spPr>
          <a:xfrm>
            <a:off x="1037617" y="5357793"/>
            <a:ext cx="10116766" cy="954107"/>
          </a:xfrm>
          <a:prstGeom prst="rect">
            <a:avLst/>
          </a:prstGeom>
          <a:noFill/>
        </p:spPr>
        <p:txBody>
          <a:bodyPr wrap="square" rtlCol="0">
            <a:spAutoFit/>
          </a:bodyPr>
          <a:lstStyle/>
          <a:p>
            <a:pPr marL="285750" indent="-285750">
              <a:buFont typeface="Arial" panose="020B0604020202020204" pitchFamily="34" charset="0"/>
              <a:buChar char="•"/>
            </a:pPr>
            <a:r>
              <a:rPr lang="en-US" sz="2800" b="1" dirty="0"/>
              <a:t>Excavated at Sardis: </a:t>
            </a:r>
            <a:r>
              <a:rPr lang="en-US" sz="2800" dirty="0"/>
              <a:t>a large workshop for refining electrum into pure gold and silver, dated by the archaeologists to c. 560-550 BC.</a:t>
            </a:r>
          </a:p>
        </p:txBody>
      </p:sp>
    </p:spTree>
    <p:extLst>
      <p:ext uri="{BB962C8B-B14F-4D97-AF65-F5344CB8AC3E}">
        <p14:creationId xmlns:p14="http://schemas.microsoft.com/office/powerpoint/2010/main" val="14783962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E8F8CEA8-4850-EA4D-810A-8315C22515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638" y="260013"/>
            <a:ext cx="7679262" cy="3010711"/>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a:extLst>
              <a:ext uri="{FF2B5EF4-FFF2-40B4-BE49-F238E27FC236}">
                <a16:creationId xmlns:a16="http://schemas.microsoft.com/office/drawing/2014/main" id="{4CD93DBF-B996-CC63-A86A-5A5CD54F2C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638" y="3587276"/>
            <a:ext cx="7638672" cy="301071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5344B1A-F2B2-3574-CFE0-040C73506BFD}"/>
              </a:ext>
            </a:extLst>
          </p:cNvPr>
          <p:cNvSpPr txBox="1"/>
          <p:nvPr/>
        </p:nvSpPr>
        <p:spPr>
          <a:xfrm>
            <a:off x="8540885" y="1070043"/>
            <a:ext cx="3151762" cy="4893647"/>
          </a:xfrm>
          <a:prstGeom prst="rect">
            <a:avLst/>
          </a:prstGeom>
          <a:noFill/>
        </p:spPr>
        <p:txBody>
          <a:bodyPr wrap="square" rtlCol="0">
            <a:spAutoFit/>
          </a:bodyPr>
          <a:lstStyle/>
          <a:p>
            <a:r>
              <a:rPr lang="en-US" sz="2400" dirty="0"/>
              <a:t>Gold staters 10.8g pure gold.</a:t>
            </a:r>
          </a:p>
          <a:p>
            <a:pPr marL="285750" indent="-285750">
              <a:buFont typeface="Arial" panose="020B0604020202020204" pitchFamily="34" charset="0"/>
              <a:buChar char="•"/>
            </a:pPr>
            <a:endParaRPr lang="en-US" sz="2400" dirty="0"/>
          </a:p>
          <a:p>
            <a:r>
              <a:rPr lang="en-GB" sz="2400" b="0" i="0" dirty="0">
                <a:solidFill>
                  <a:srgbClr val="2A2A2A"/>
                </a:solidFill>
                <a:effectLst/>
              </a:rPr>
              <a:t> </a:t>
            </a:r>
            <a:r>
              <a:rPr lang="en-GB" sz="2400" b="0" i="1" dirty="0" err="1">
                <a:solidFill>
                  <a:srgbClr val="2A2A2A"/>
                </a:solidFill>
                <a:effectLst/>
              </a:rPr>
              <a:t>kroiseioi</a:t>
            </a:r>
            <a:r>
              <a:rPr lang="en-GB" sz="2400" b="0" i="1" dirty="0">
                <a:solidFill>
                  <a:srgbClr val="2A2A2A"/>
                </a:solidFill>
                <a:effectLst/>
              </a:rPr>
              <a:t> </a:t>
            </a:r>
            <a:r>
              <a:rPr lang="en-GB" sz="2400" b="0" i="1" dirty="0" err="1">
                <a:solidFill>
                  <a:srgbClr val="2A2A2A"/>
                </a:solidFill>
                <a:effectLst/>
              </a:rPr>
              <a:t>stateres</a:t>
            </a:r>
            <a:endParaRPr lang="en-GB" sz="2400" b="0" i="1" dirty="0">
              <a:solidFill>
                <a:srgbClr val="2A2A2A"/>
              </a:solidFill>
              <a:effectLst/>
            </a:endParaRPr>
          </a:p>
          <a:p>
            <a:endParaRPr lang="en-GB" sz="2400" i="1" dirty="0">
              <a:solidFill>
                <a:srgbClr val="2A2A2A"/>
              </a:solidFill>
            </a:endParaRPr>
          </a:p>
          <a:p>
            <a:r>
              <a:rPr lang="en-GB" sz="2400" dirty="0">
                <a:solidFill>
                  <a:srgbClr val="2A2A2A"/>
                </a:solidFill>
              </a:rPr>
              <a:t>Silver staters also 10.8g</a:t>
            </a:r>
          </a:p>
          <a:p>
            <a:r>
              <a:rPr lang="en-GB" sz="2400" dirty="0">
                <a:solidFill>
                  <a:srgbClr val="2A2A2A"/>
                </a:solidFill>
              </a:rPr>
              <a:t>Silver fractions also struck.</a:t>
            </a:r>
          </a:p>
          <a:p>
            <a:endParaRPr lang="en-GB" sz="2400" dirty="0">
              <a:solidFill>
                <a:srgbClr val="2A2A2A"/>
              </a:solidFill>
            </a:endParaRPr>
          </a:p>
          <a:p>
            <a:endParaRPr lang="en-GB" sz="2400" dirty="0">
              <a:solidFill>
                <a:srgbClr val="2A2A2A"/>
              </a:solidFill>
            </a:endParaRPr>
          </a:p>
          <a:p>
            <a:r>
              <a:rPr lang="en-GB" sz="2400" dirty="0">
                <a:solidFill>
                  <a:srgbClr val="2A2A2A"/>
                </a:solidFill>
              </a:rPr>
              <a:t>Later a lighter weight standard of 8.1 g was struck. </a:t>
            </a:r>
            <a:endParaRPr lang="en-US" sz="2400" dirty="0"/>
          </a:p>
        </p:txBody>
      </p:sp>
    </p:spTree>
    <p:extLst>
      <p:ext uri="{BB962C8B-B14F-4D97-AF65-F5344CB8AC3E}">
        <p14:creationId xmlns:p14="http://schemas.microsoft.com/office/powerpoint/2010/main" val="39156805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968DD-2201-C41F-D4C9-DC21FBDF0C70}"/>
              </a:ext>
            </a:extLst>
          </p:cNvPr>
          <p:cNvSpPr>
            <a:spLocks noGrp="1"/>
          </p:cNvSpPr>
          <p:nvPr>
            <p:ph type="title"/>
          </p:nvPr>
        </p:nvSpPr>
        <p:spPr>
          <a:xfrm>
            <a:off x="838200" y="18255"/>
            <a:ext cx="10515600" cy="1325563"/>
          </a:xfrm>
        </p:spPr>
        <p:txBody>
          <a:bodyPr/>
          <a:lstStyle/>
          <a:p>
            <a:r>
              <a:rPr lang="en-US" b="1" dirty="0"/>
              <a:t>Herodotus 1.50</a:t>
            </a:r>
          </a:p>
        </p:txBody>
      </p:sp>
      <p:sp>
        <p:nvSpPr>
          <p:cNvPr id="3" name="Content Placeholder 2">
            <a:extLst>
              <a:ext uri="{FF2B5EF4-FFF2-40B4-BE49-F238E27FC236}">
                <a16:creationId xmlns:a16="http://schemas.microsoft.com/office/drawing/2014/main" id="{96A1280F-9EB3-C8EF-2092-F03D9ECEC53F}"/>
              </a:ext>
            </a:extLst>
          </p:cNvPr>
          <p:cNvSpPr>
            <a:spLocks noGrp="1"/>
          </p:cNvSpPr>
          <p:nvPr>
            <p:ph idx="1"/>
          </p:nvPr>
        </p:nvSpPr>
        <p:spPr>
          <a:xfrm>
            <a:off x="838200" y="1109053"/>
            <a:ext cx="10515600" cy="4351338"/>
          </a:xfrm>
        </p:spPr>
        <p:txBody>
          <a:bodyPr>
            <a:noAutofit/>
          </a:bodyPr>
          <a:lstStyle/>
          <a:p>
            <a:pPr marL="0" indent="0">
              <a:lnSpc>
                <a:spcPct val="120000"/>
              </a:lnSpc>
              <a:spcBef>
                <a:spcPts val="0"/>
              </a:spcBef>
              <a:buNone/>
            </a:pPr>
            <a:r>
              <a:rPr lang="en-GB" sz="2200" b="0" i="0" dirty="0">
                <a:solidFill>
                  <a:srgbClr val="333333"/>
                </a:solidFill>
                <a:effectLst/>
              </a:rPr>
              <a:t>50. After this, he strove to win the favour of the Delphian god with great sacrifices. He offered up three thousand beasts from each kind fit for sacrifice, and he burnt on a great pyre couches covered with gold and silver, golden goblets, and purple cloaks and tunics; by these means he hoped the better to win the aid of the god, to whom he also commanded that every Lydian should sacrifice what he could. When the sacrifice was over, he melted down a vast store of gold and made of it ingots of which the longer sides were of six and the shorter of three palms’ length, and the height was one palm. These </a:t>
            </a:r>
            <a:r>
              <a:rPr lang="en-GB" sz="2200" b="0" i="0">
                <a:solidFill>
                  <a:srgbClr val="333333"/>
                </a:solidFill>
                <a:effectLst/>
              </a:rPr>
              <a:t>were a </a:t>
            </a:r>
            <a:r>
              <a:rPr lang="en-GB" sz="2200" b="0" i="0" dirty="0">
                <a:solidFill>
                  <a:srgbClr val="333333"/>
                </a:solidFill>
                <a:effectLst/>
              </a:rPr>
              <a:t>hundred and seventeen in number. Four of them were of refined gold, each weighing two talents and a half; the rest were of gold with silver alloy, each of two talents’ weight. He bade also to be made a figure of a lion of refined gold, weighing ten talents. When the temple of Delphi was burnt, this lion fell from the ingots which were the base whereon it stood; and now it lies in the treasury of the Corinthians, but weighs only six talents and a half, for the fire melted away three and a half talents.</a:t>
            </a:r>
            <a:endParaRPr lang="en-US" sz="2200" dirty="0"/>
          </a:p>
        </p:txBody>
      </p:sp>
    </p:spTree>
    <p:extLst>
      <p:ext uri="{BB962C8B-B14F-4D97-AF65-F5344CB8AC3E}">
        <p14:creationId xmlns:p14="http://schemas.microsoft.com/office/powerpoint/2010/main" val="35400065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0223D-7AFD-81E8-5314-B16258333279}"/>
              </a:ext>
            </a:extLst>
          </p:cNvPr>
          <p:cNvSpPr>
            <a:spLocks noGrp="1"/>
          </p:cNvSpPr>
          <p:nvPr>
            <p:ph type="title"/>
          </p:nvPr>
        </p:nvSpPr>
        <p:spPr/>
        <p:txBody>
          <a:bodyPr/>
          <a:lstStyle/>
          <a:p>
            <a:r>
              <a:rPr lang="en-US" b="1" dirty="0"/>
              <a:t>Herodotus 1.54</a:t>
            </a:r>
          </a:p>
        </p:txBody>
      </p:sp>
      <p:sp>
        <p:nvSpPr>
          <p:cNvPr id="3" name="Content Placeholder 2">
            <a:extLst>
              <a:ext uri="{FF2B5EF4-FFF2-40B4-BE49-F238E27FC236}">
                <a16:creationId xmlns:a16="http://schemas.microsoft.com/office/drawing/2014/main" id="{567BA770-9FBA-98AE-8DFA-DD59A61B33F8}"/>
              </a:ext>
            </a:extLst>
          </p:cNvPr>
          <p:cNvSpPr>
            <a:spLocks noGrp="1"/>
          </p:cNvSpPr>
          <p:nvPr>
            <p:ph idx="1"/>
          </p:nvPr>
        </p:nvSpPr>
        <p:spPr/>
        <p:txBody>
          <a:bodyPr/>
          <a:lstStyle/>
          <a:p>
            <a:pPr marL="0" indent="0">
              <a:buNone/>
            </a:pPr>
            <a:r>
              <a:rPr lang="en-GB" b="0" i="0" dirty="0">
                <a:solidFill>
                  <a:srgbClr val="333333"/>
                </a:solidFill>
                <a:effectLst/>
              </a:rPr>
              <a:t>54. When the divine answers had been brought back and Croesus learnt of them, he was greatly pleased with the oracles. So, being fully persuaded that he would destroy the kingdom of Cyrus, he sent once again to </a:t>
            </a:r>
            <a:r>
              <a:rPr lang="en-GB" b="0" i="0" dirty="0" err="1">
                <a:solidFill>
                  <a:srgbClr val="333333"/>
                </a:solidFill>
                <a:effectLst/>
              </a:rPr>
              <a:t>Pytho</a:t>
            </a:r>
            <a:r>
              <a:rPr lang="en-GB" b="0" i="0" dirty="0">
                <a:solidFill>
                  <a:srgbClr val="333333"/>
                </a:solidFill>
                <a:effectLst/>
              </a:rPr>
              <a:t> and endowed the Delphians with two gold staters</a:t>
            </a:r>
            <a:r>
              <a:rPr lang="en-GB" baseline="30000" dirty="0">
                <a:solidFill>
                  <a:srgbClr val="777777"/>
                </a:solidFill>
              </a:rPr>
              <a:t> </a:t>
            </a:r>
            <a:r>
              <a:rPr lang="en-GB" b="0" i="0" dirty="0">
                <a:solidFill>
                  <a:srgbClr val="333333"/>
                </a:solidFill>
                <a:effectLst/>
              </a:rPr>
              <a:t>apiece, according to his knowledge of their number. The Delphians, in return, gave Croesus and all Lydians the right of first consulting the oracle, freedom from all charges, the chief seats at festivals, and perpetual right of Delphian citizenship to whosoever should wish.</a:t>
            </a:r>
            <a:endParaRPr lang="en-US" dirty="0"/>
          </a:p>
        </p:txBody>
      </p:sp>
    </p:spTree>
    <p:extLst>
      <p:ext uri="{BB962C8B-B14F-4D97-AF65-F5344CB8AC3E}">
        <p14:creationId xmlns:p14="http://schemas.microsoft.com/office/powerpoint/2010/main" val="17309723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2DEDD-59E7-9068-9A56-313240C137DE}"/>
              </a:ext>
            </a:extLst>
          </p:cNvPr>
          <p:cNvSpPr>
            <a:spLocks noGrp="1"/>
          </p:cNvSpPr>
          <p:nvPr>
            <p:ph type="title"/>
          </p:nvPr>
        </p:nvSpPr>
        <p:spPr>
          <a:xfrm>
            <a:off x="202096" y="0"/>
            <a:ext cx="10515600" cy="1325563"/>
          </a:xfrm>
        </p:spPr>
        <p:txBody>
          <a:bodyPr/>
          <a:lstStyle/>
          <a:p>
            <a:r>
              <a:rPr lang="en-US" b="1" dirty="0"/>
              <a:t>Continued use of Electrum. </a:t>
            </a:r>
            <a:r>
              <a:rPr lang="en-US" b="1" dirty="0" err="1"/>
              <a:t>Vourla</a:t>
            </a:r>
            <a:r>
              <a:rPr lang="en-US" b="1" dirty="0"/>
              <a:t> hoard</a:t>
            </a:r>
          </a:p>
        </p:txBody>
      </p:sp>
      <p:sp>
        <p:nvSpPr>
          <p:cNvPr id="3" name="Content Placeholder 2">
            <a:extLst>
              <a:ext uri="{FF2B5EF4-FFF2-40B4-BE49-F238E27FC236}">
                <a16:creationId xmlns:a16="http://schemas.microsoft.com/office/drawing/2014/main" id="{A97876CF-1FAF-A10F-CCF3-E5A7DDC36BFD}"/>
              </a:ext>
            </a:extLst>
          </p:cNvPr>
          <p:cNvSpPr>
            <a:spLocks noGrp="1"/>
          </p:cNvSpPr>
          <p:nvPr>
            <p:ph idx="1"/>
          </p:nvPr>
        </p:nvSpPr>
        <p:spPr>
          <a:xfrm>
            <a:off x="0" y="6127680"/>
            <a:ext cx="10515600" cy="730320"/>
          </a:xfrm>
        </p:spPr>
        <p:txBody>
          <a:bodyPr>
            <a:normAutofit fontScale="92500" lnSpcReduction="10000"/>
          </a:bodyPr>
          <a:lstStyle/>
          <a:p>
            <a:pPr marL="0" indent="0">
              <a:buNone/>
            </a:pPr>
            <a:r>
              <a:rPr lang="en-GB" dirty="0" err="1"/>
              <a:t>Dengate</a:t>
            </a:r>
            <a:r>
              <a:rPr lang="en-GB" dirty="0"/>
              <a:t>, J. A. 1967. The Coinage of </a:t>
            </a:r>
            <a:r>
              <a:rPr lang="en-GB" dirty="0" err="1"/>
              <a:t>Klazomenai</a:t>
            </a:r>
            <a:r>
              <a:rPr lang="en-GB" dirty="0"/>
              <a:t>. PhD dissertation. Ann Arbor: shared punch dies between electrum and silver.</a:t>
            </a:r>
            <a:endParaRPr lang="en-GB" b="0" i="0" dirty="0">
              <a:solidFill>
                <a:srgbClr val="2A2A2A"/>
              </a:solidFill>
              <a:effectLst/>
              <a:latin typeface="Merriweather" pitchFamily="2" charset="77"/>
            </a:endParaRPr>
          </a:p>
          <a:p>
            <a:pPr marL="0" indent="0">
              <a:buNone/>
            </a:pPr>
            <a:endParaRPr lang="en-US" dirty="0"/>
          </a:p>
        </p:txBody>
      </p:sp>
      <p:pic>
        <p:nvPicPr>
          <p:cNvPr id="4" name="Picture 3">
            <a:extLst>
              <a:ext uri="{FF2B5EF4-FFF2-40B4-BE49-F238E27FC236}">
                <a16:creationId xmlns:a16="http://schemas.microsoft.com/office/drawing/2014/main" id="{7C1F94F6-3A1E-D4DA-D3BD-B0D81993AB2E}"/>
              </a:ext>
            </a:extLst>
          </p:cNvPr>
          <p:cNvPicPr>
            <a:picLocks noChangeAspect="1"/>
          </p:cNvPicPr>
          <p:nvPr/>
        </p:nvPicPr>
        <p:blipFill>
          <a:blip r:embed="rId3"/>
          <a:stretch>
            <a:fillRect/>
          </a:stretch>
        </p:blipFill>
        <p:spPr>
          <a:xfrm>
            <a:off x="543626" y="944559"/>
            <a:ext cx="3795514" cy="5183121"/>
          </a:xfrm>
          <a:prstGeom prst="rect">
            <a:avLst/>
          </a:prstGeom>
        </p:spPr>
      </p:pic>
      <p:pic>
        <p:nvPicPr>
          <p:cNvPr id="5" name="Picture 4">
            <a:extLst>
              <a:ext uri="{FF2B5EF4-FFF2-40B4-BE49-F238E27FC236}">
                <a16:creationId xmlns:a16="http://schemas.microsoft.com/office/drawing/2014/main" id="{5C7E0791-2E39-D7C0-E6A3-E155F54A0C40}"/>
              </a:ext>
            </a:extLst>
          </p:cNvPr>
          <p:cNvPicPr>
            <a:picLocks noChangeAspect="1"/>
          </p:cNvPicPr>
          <p:nvPr/>
        </p:nvPicPr>
        <p:blipFill>
          <a:blip r:embed="rId4"/>
          <a:stretch>
            <a:fillRect/>
          </a:stretch>
        </p:blipFill>
        <p:spPr>
          <a:xfrm>
            <a:off x="4448246" y="944558"/>
            <a:ext cx="3602450" cy="5115651"/>
          </a:xfrm>
          <a:prstGeom prst="rect">
            <a:avLst/>
          </a:prstGeom>
        </p:spPr>
      </p:pic>
    </p:spTree>
    <p:extLst>
      <p:ext uri="{BB962C8B-B14F-4D97-AF65-F5344CB8AC3E}">
        <p14:creationId xmlns:p14="http://schemas.microsoft.com/office/powerpoint/2010/main" val="2604098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4AF54-E927-019B-3419-D26F4EFFD3A2}"/>
              </a:ext>
            </a:extLst>
          </p:cNvPr>
          <p:cNvSpPr>
            <a:spLocks noGrp="1"/>
          </p:cNvSpPr>
          <p:nvPr>
            <p:ph type="title"/>
          </p:nvPr>
        </p:nvSpPr>
        <p:spPr/>
        <p:txBody>
          <a:bodyPr/>
          <a:lstStyle/>
          <a:p>
            <a:r>
              <a:rPr lang="en-US" b="1" dirty="0"/>
              <a:t>Introducing…… electrum (EL)</a:t>
            </a:r>
          </a:p>
        </p:txBody>
      </p:sp>
      <p:pic>
        <p:nvPicPr>
          <p:cNvPr id="4" name="Picture 5">
            <a:extLst>
              <a:ext uri="{FF2B5EF4-FFF2-40B4-BE49-F238E27FC236}">
                <a16:creationId xmlns:a16="http://schemas.microsoft.com/office/drawing/2014/main" id="{1EFA17EC-C1D7-1F5C-0936-C746BC2AF8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4890" y="1953335"/>
            <a:ext cx="5910652" cy="40931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descr="Electrum-quartz pebble with a weight of 10.4 g (front and back) found... |  Download Scientific Diagram">
            <a:extLst>
              <a:ext uri="{FF2B5EF4-FFF2-40B4-BE49-F238E27FC236}">
                <a16:creationId xmlns:a16="http://schemas.microsoft.com/office/drawing/2014/main" id="{0E2E76D1-C881-6379-BCE2-1B8EA02DC56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545" y="2536723"/>
            <a:ext cx="5043658" cy="220734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EBD446C-143E-5500-F67B-3D6F9C5D62B8}"/>
              </a:ext>
            </a:extLst>
          </p:cNvPr>
          <p:cNvSpPr txBox="1"/>
          <p:nvPr/>
        </p:nvSpPr>
        <p:spPr>
          <a:xfrm>
            <a:off x="678426" y="5043948"/>
            <a:ext cx="3923071" cy="1477328"/>
          </a:xfrm>
          <a:prstGeom prst="rect">
            <a:avLst/>
          </a:prstGeom>
          <a:noFill/>
        </p:spPr>
        <p:txBody>
          <a:bodyPr wrap="square" rtlCol="0">
            <a:spAutoFit/>
          </a:bodyPr>
          <a:lstStyle/>
          <a:p>
            <a:r>
              <a:rPr lang="en-US" dirty="0"/>
              <a:t>Alloy of gold (AV) and silver (AR) that naturally occurs in riverbeds in the ancient kingdom of Lydia.</a:t>
            </a:r>
          </a:p>
          <a:p>
            <a:endParaRPr lang="en-US" dirty="0"/>
          </a:p>
          <a:p>
            <a:r>
              <a:rPr lang="en-US" i="1" dirty="0" err="1"/>
              <a:t>elektron</a:t>
            </a:r>
            <a:r>
              <a:rPr lang="en-US" dirty="0"/>
              <a:t> = amber</a:t>
            </a:r>
            <a:endParaRPr lang="en-US" i="1" dirty="0"/>
          </a:p>
        </p:txBody>
      </p:sp>
    </p:spTree>
    <p:extLst>
      <p:ext uri="{BB962C8B-B14F-4D97-AF65-F5344CB8AC3E}">
        <p14:creationId xmlns:p14="http://schemas.microsoft.com/office/powerpoint/2010/main" val="3392682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pread of coinage.jpg"/>
          <p:cNvPicPr>
            <a:picLocks noChangeAspect="1"/>
          </p:cNvPicPr>
          <p:nvPr/>
        </p:nvPicPr>
        <p:blipFill>
          <a:blip r:embed="rId3" cstate="print"/>
          <a:srcRect t="22288" b="14828"/>
          <a:stretch>
            <a:fillRect/>
          </a:stretch>
        </p:blipFill>
        <p:spPr>
          <a:xfrm>
            <a:off x="1524001" y="1556792"/>
            <a:ext cx="9239861" cy="4797152"/>
          </a:xfrm>
          <a:prstGeom prst="rect">
            <a:avLst/>
          </a:prstGeom>
        </p:spPr>
      </p:pic>
      <p:sp>
        <p:nvSpPr>
          <p:cNvPr id="7" name="Title 1"/>
          <p:cNvSpPr>
            <a:spLocks noGrp="1"/>
          </p:cNvSpPr>
          <p:nvPr>
            <p:ph type="title"/>
          </p:nvPr>
        </p:nvSpPr>
        <p:spPr>
          <a:xfrm>
            <a:off x="530696" y="185740"/>
            <a:ext cx="8229600" cy="1143000"/>
          </a:xfrm>
        </p:spPr>
        <p:txBody>
          <a:bodyPr>
            <a:normAutofit/>
          </a:bodyPr>
          <a:lstStyle/>
          <a:p>
            <a:r>
              <a:rPr lang="en-GB" b="1" dirty="0"/>
              <a:t>The spread of coinage</a:t>
            </a:r>
          </a:p>
        </p:txBody>
      </p:sp>
      <p:pic>
        <p:nvPicPr>
          <p:cNvPr id="8" name="Picture 7" descr="Lydian.jpg"/>
          <p:cNvPicPr>
            <a:picLocks noChangeAspect="1"/>
          </p:cNvPicPr>
          <p:nvPr/>
        </p:nvPicPr>
        <p:blipFill>
          <a:blip r:embed="rId4" cstate="print"/>
          <a:stretch>
            <a:fillRect/>
          </a:stretch>
        </p:blipFill>
        <p:spPr>
          <a:xfrm>
            <a:off x="8760296" y="3356992"/>
            <a:ext cx="936104" cy="378186"/>
          </a:xfrm>
          <a:prstGeom prst="rect">
            <a:avLst/>
          </a:prstGeom>
        </p:spPr>
      </p:pic>
      <p:pic>
        <p:nvPicPr>
          <p:cNvPr id="9" name="Picture 8" descr="Athens Wappen.jpg"/>
          <p:cNvPicPr>
            <a:picLocks noChangeAspect="1"/>
          </p:cNvPicPr>
          <p:nvPr/>
        </p:nvPicPr>
        <p:blipFill>
          <a:blip r:embed="rId5" cstate="print"/>
          <a:stretch>
            <a:fillRect/>
          </a:stretch>
        </p:blipFill>
        <p:spPr>
          <a:xfrm>
            <a:off x="7608169" y="3645024"/>
            <a:ext cx="826099" cy="432048"/>
          </a:xfrm>
          <a:prstGeom prst="rect">
            <a:avLst/>
          </a:prstGeom>
        </p:spPr>
      </p:pic>
      <p:pic>
        <p:nvPicPr>
          <p:cNvPr id="10" name="Picture 9" descr="Sybaris incuse.jpg"/>
          <p:cNvPicPr>
            <a:picLocks noChangeAspect="1"/>
          </p:cNvPicPr>
          <p:nvPr/>
        </p:nvPicPr>
        <p:blipFill>
          <a:blip r:embed="rId6" cstate="print"/>
          <a:stretch>
            <a:fillRect/>
          </a:stretch>
        </p:blipFill>
        <p:spPr>
          <a:xfrm>
            <a:off x="5735960" y="3356992"/>
            <a:ext cx="792088" cy="373866"/>
          </a:xfrm>
          <a:prstGeom prst="rect">
            <a:avLst/>
          </a:prstGeom>
        </p:spPr>
      </p:pic>
      <p:pic>
        <p:nvPicPr>
          <p:cNvPr id="11" name="Picture 10" descr="Selinous.jpg"/>
          <p:cNvPicPr>
            <a:picLocks noChangeAspect="1"/>
          </p:cNvPicPr>
          <p:nvPr/>
        </p:nvPicPr>
        <p:blipFill>
          <a:blip r:embed="rId7" cstate="print"/>
          <a:stretch>
            <a:fillRect/>
          </a:stretch>
        </p:blipFill>
        <p:spPr>
          <a:xfrm>
            <a:off x="5231905" y="4365104"/>
            <a:ext cx="580699" cy="325192"/>
          </a:xfrm>
          <a:prstGeom prst="rect">
            <a:avLst/>
          </a:prstGeom>
        </p:spPr>
      </p:pic>
      <p:pic>
        <p:nvPicPr>
          <p:cNvPr id="12" name="Picture 11" descr="Massalia incuse.jpg"/>
          <p:cNvPicPr>
            <a:picLocks noChangeAspect="1"/>
          </p:cNvPicPr>
          <p:nvPr/>
        </p:nvPicPr>
        <p:blipFill>
          <a:blip r:embed="rId8" cstate="print"/>
          <a:stretch>
            <a:fillRect/>
          </a:stretch>
        </p:blipFill>
        <p:spPr>
          <a:xfrm>
            <a:off x="3143672" y="2420888"/>
            <a:ext cx="728310" cy="360040"/>
          </a:xfrm>
          <a:prstGeom prst="rect">
            <a:avLst/>
          </a:prstGeom>
        </p:spPr>
      </p:pic>
      <p:pic>
        <p:nvPicPr>
          <p:cNvPr id="13" name="Picture 12" descr="Emporion.jpg"/>
          <p:cNvPicPr>
            <a:picLocks noChangeAspect="1"/>
          </p:cNvPicPr>
          <p:nvPr/>
        </p:nvPicPr>
        <p:blipFill>
          <a:blip r:embed="rId9" cstate="print"/>
          <a:stretch>
            <a:fillRect/>
          </a:stretch>
        </p:blipFill>
        <p:spPr>
          <a:xfrm>
            <a:off x="2495601" y="2924944"/>
            <a:ext cx="813175" cy="403776"/>
          </a:xfrm>
          <a:prstGeom prst="rect">
            <a:avLst/>
          </a:prstGeom>
        </p:spPr>
      </p:pic>
      <p:pic>
        <p:nvPicPr>
          <p:cNvPr id="14" name="Picture 13" descr="Carthage.jpg"/>
          <p:cNvPicPr>
            <a:picLocks noChangeAspect="1"/>
          </p:cNvPicPr>
          <p:nvPr/>
        </p:nvPicPr>
        <p:blipFill>
          <a:blip r:embed="rId10" cstate="print"/>
          <a:stretch>
            <a:fillRect/>
          </a:stretch>
        </p:blipFill>
        <p:spPr>
          <a:xfrm>
            <a:off x="4079776" y="4581129"/>
            <a:ext cx="864096" cy="441241"/>
          </a:xfrm>
          <a:prstGeom prst="rect">
            <a:avLst/>
          </a:prstGeom>
        </p:spPr>
      </p:pic>
    </p:spTree>
    <p:extLst>
      <p:ext uri="{BB962C8B-B14F-4D97-AF65-F5344CB8AC3E}">
        <p14:creationId xmlns:p14="http://schemas.microsoft.com/office/powerpoint/2010/main" val="2888129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ppt_x"/>
                                          </p:val>
                                        </p:tav>
                                        <p:tav tm="100000">
                                          <p:val>
                                            <p:strVal val="#ppt_x"/>
                                          </p:val>
                                        </p:tav>
                                      </p:tavLst>
                                    </p:anim>
                                    <p:anim calcmode="lin" valueType="num">
                                      <p:cBhvr additive="base">
                                        <p:cTn id="4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Aegina</a:t>
            </a:r>
          </a:p>
        </p:txBody>
      </p:sp>
      <p:pic>
        <p:nvPicPr>
          <p:cNvPr id="3" name="Picture 2" descr="Aegina.jpg"/>
          <p:cNvPicPr>
            <a:picLocks noChangeAspect="1"/>
          </p:cNvPicPr>
          <p:nvPr/>
        </p:nvPicPr>
        <p:blipFill>
          <a:blip r:embed="rId3" cstate="print"/>
          <a:stretch>
            <a:fillRect/>
          </a:stretch>
        </p:blipFill>
        <p:spPr>
          <a:xfrm>
            <a:off x="2207568" y="1196752"/>
            <a:ext cx="7740352" cy="4080928"/>
          </a:xfrm>
          <a:prstGeom prst="rect">
            <a:avLst/>
          </a:prstGeom>
        </p:spPr>
      </p:pic>
      <p:sp>
        <p:nvSpPr>
          <p:cNvPr id="4" name="TextBox 3"/>
          <p:cNvSpPr txBox="1"/>
          <p:nvPr/>
        </p:nvSpPr>
        <p:spPr>
          <a:xfrm>
            <a:off x="1569720" y="5517233"/>
            <a:ext cx="8630736" cy="646331"/>
          </a:xfrm>
          <a:prstGeom prst="rect">
            <a:avLst/>
          </a:prstGeom>
          <a:noFill/>
        </p:spPr>
        <p:txBody>
          <a:bodyPr wrap="square" rtlCol="0">
            <a:spAutoFit/>
          </a:bodyPr>
          <a:lstStyle/>
          <a:p>
            <a:r>
              <a:rPr lang="en-GB" dirty="0"/>
              <a:t>Aegina, AR  </a:t>
            </a:r>
            <a:r>
              <a:rPr lang="en-GB" dirty="0" err="1"/>
              <a:t>stater</a:t>
            </a:r>
            <a:r>
              <a:rPr lang="en-GB" dirty="0"/>
              <a:t>, c. 550-525 BC (11.81g). </a:t>
            </a:r>
            <a:r>
              <a:rPr lang="en-GB" dirty="0" err="1"/>
              <a:t>Obv</a:t>
            </a:r>
            <a:r>
              <a:rPr lang="en-GB" dirty="0"/>
              <a:t>: Turtle. Rev: incuse pattern. </a:t>
            </a:r>
          </a:p>
          <a:p>
            <a:r>
              <a:rPr lang="en-GB" dirty="0"/>
              <a:t>SNG </a:t>
            </a:r>
            <a:r>
              <a:rPr lang="en-GB" dirty="0" err="1"/>
              <a:t>Delpierre</a:t>
            </a:r>
            <a:r>
              <a:rPr lang="en-GB" dirty="0"/>
              <a:t> 1502.</a:t>
            </a:r>
          </a:p>
        </p:txBody>
      </p:sp>
    </p:spTree>
    <p:extLst>
      <p:ext uri="{BB962C8B-B14F-4D97-AF65-F5344CB8AC3E}">
        <p14:creationId xmlns:p14="http://schemas.microsoft.com/office/powerpoint/2010/main" val="32085347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2C9E181F-1855-B706-4A51-53E5911F93F8}"/>
              </a:ext>
            </a:extLst>
          </p:cNvPr>
          <p:cNvSpPr>
            <a:spLocks noGrp="1"/>
          </p:cNvSpPr>
          <p:nvPr>
            <p:ph type="title"/>
          </p:nvPr>
        </p:nvSpPr>
        <p:spPr/>
        <p:txBody>
          <a:bodyPr/>
          <a:lstStyle/>
          <a:p>
            <a:pPr eaLnBrk="1" hangingPunct="1"/>
            <a:r>
              <a:rPr lang="en-GB" altLang="en-US" b="1" dirty="0" err="1"/>
              <a:t>Massalia</a:t>
            </a:r>
            <a:r>
              <a:rPr lang="en-GB" altLang="en-US" b="1" dirty="0"/>
              <a:t> (Marseille)</a:t>
            </a:r>
          </a:p>
        </p:txBody>
      </p:sp>
      <p:pic>
        <p:nvPicPr>
          <p:cNvPr id="10243" name="Picture 3" descr="Massalia griffin.jpg">
            <a:extLst>
              <a:ext uri="{FF2B5EF4-FFF2-40B4-BE49-F238E27FC236}">
                <a16:creationId xmlns:a16="http://schemas.microsoft.com/office/drawing/2014/main" id="{F5058FD4-DD7F-02CF-EE3D-D2B9BB2031C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19288" y="1484314"/>
            <a:ext cx="2417762"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TextBox 4">
            <a:extLst>
              <a:ext uri="{FF2B5EF4-FFF2-40B4-BE49-F238E27FC236}">
                <a16:creationId xmlns:a16="http://schemas.microsoft.com/office/drawing/2014/main" id="{D6D47A69-7F59-BC61-8366-27DBA4D365B3}"/>
              </a:ext>
            </a:extLst>
          </p:cNvPr>
          <p:cNvSpPr txBox="1">
            <a:spLocks noChangeArrowheads="1"/>
          </p:cNvSpPr>
          <p:nvPr/>
        </p:nvSpPr>
        <p:spPr bwMode="auto">
          <a:xfrm>
            <a:off x="4511676" y="1700213"/>
            <a:ext cx="56165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a:t>AR hemiobol, 9mm, 0.92g, c. 475 BC. Head of griffin / head of lion within incuse square.  SNG Stockholm 1.</a:t>
            </a:r>
          </a:p>
        </p:txBody>
      </p:sp>
      <p:pic>
        <p:nvPicPr>
          <p:cNvPr id="10245" name="Picture 5" descr="Massalia Athena type.jpg">
            <a:extLst>
              <a:ext uri="{FF2B5EF4-FFF2-40B4-BE49-F238E27FC236}">
                <a16:creationId xmlns:a16="http://schemas.microsoft.com/office/drawing/2014/main" id="{22679329-78F0-7C4F-7799-25909128929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92313" y="2781300"/>
            <a:ext cx="2266950"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TextBox 6">
            <a:extLst>
              <a:ext uri="{FF2B5EF4-FFF2-40B4-BE49-F238E27FC236}">
                <a16:creationId xmlns:a16="http://schemas.microsoft.com/office/drawing/2014/main" id="{0A0DE77F-0F18-2F4B-D2CC-5BDF81A5FB16}"/>
              </a:ext>
            </a:extLst>
          </p:cNvPr>
          <p:cNvSpPr txBox="1">
            <a:spLocks noChangeArrowheads="1"/>
          </p:cNvSpPr>
          <p:nvPr/>
        </p:nvSpPr>
        <p:spPr bwMode="auto">
          <a:xfrm>
            <a:off x="4440239" y="2997201"/>
            <a:ext cx="54006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a:t>AR obol, 8mm, 0.85g, 475-465 BC. Head of Athena / incuse. Furtwängler pl. II, 7-13.</a:t>
            </a:r>
          </a:p>
        </p:txBody>
      </p:sp>
      <p:pic>
        <p:nvPicPr>
          <p:cNvPr id="10247" name="Picture 7" descr="Rams head.jpg">
            <a:extLst>
              <a:ext uri="{FF2B5EF4-FFF2-40B4-BE49-F238E27FC236}">
                <a16:creationId xmlns:a16="http://schemas.microsoft.com/office/drawing/2014/main" id="{D341114D-AA35-05F3-5FB9-FC1BCB78D85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74825" y="4076700"/>
            <a:ext cx="2489200" cy="128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8" name="TextBox 8">
            <a:extLst>
              <a:ext uri="{FF2B5EF4-FFF2-40B4-BE49-F238E27FC236}">
                <a16:creationId xmlns:a16="http://schemas.microsoft.com/office/drawing/2014/main" id="{F7689C24-4C2A-93C1-692F-503FFC91F5CF}"/>
              </a:ext>
            </a:extLst>
          </p:cNvPr>
          <p:cNvSpPr txBox="1">
            <a:spLocks noChangeArrowheads="1"/>
          </p:cNvSpPr>
          <p:nvPr/>
        </p:nvSpPr>
        <p:spPr bwMode="auto">
          <a:xfrm>
            <a:off x="4583114" y="4508500"/>
            <a:ext cx="511333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a:t>AR obol, 10mm, 0.87g, c. 525-470 BC. Ram’s head / incuse. Furtwängler  Group Qa.</a:t>
            </a:r>
          </a:p>
        </p:txBody>
      </p:sp>
      <p:pic>
        <p:nvPicPr>
          <p:cNvPr id="10249" name="Picture 9" descr="Massalia boar.jpg">
            <a:extLst>
              <a:ext uri="{FF2B5EF4-FFF2-40B4-BE49-F238E27FC236}">
                <a16:creationId xmlns:a16="http://schemas.microsoft.com/office/drawing/2014/main" id="{69EBF4BB-A756-0B11-F13C-ED4D0217EA7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847851" y="5516564"/>
            <a:ext cx="2303463"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0" name="TextBox 10">
            <a:extLst>
              <a:ext uri="{FF2B5EF4-FFF2-40B4-BE49-F238E27FC236}">
                <a16:creationId xmlns:a16="http://schemas.microsoft.com/office/drawing/2014/main" id="{9FE4D71D-2226-E149-186D-F2F9BDF380C6}"/>
              </a:ext>
            </a:extLst>
          </p:cNvPr>
          <p:cNvSpPr txBox="1">
            <a:spLocks noChangeArrowheads="1"/>
          </p:cNvSpPr>
          <p:nvPr/>
        </p:nvSpPr>
        <p:spPr bwMode="auto">
          <a:xfrm>
            <a:off x="4583113" y="5876926"/>
            <a:ext cx="5473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a:t>AR hemiobol, 8mm, 0.56g, 5-4</a:t>
            </a:r>
            <a:r>
              <a:rPr lang="en-GB" altLang="en-US" sz="1800" baseline="30000"/>
              <a:t>th</a:t>
            </a:r>
            <a:r>
              <a:rPr lang="en-GB" altLang="en-US" sz="1800"/>
              <a:t> century BC. Forepar t of boar, r. / incuse. Furtwängler  V11.</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E67A9E73-EFC4-54EE-35EA-EEBEE07482BE}"/>
              </a:ext>
            </a:extLst>
          </p:cNvPr>
          <p:cNvSpPr>
            <a:spLocks noGrp="1"/>
          </p:cNvSpPr>
          <p:nvPr>
            <p:ph type="title"/>
          </p:nvPr>
        </p:nvSpPr>
        <p:spPr>
          <a:xfrm>
            <a:off x="838200" y="190974"/>
            <a:ext cx="10515600" cy="1325563"/>
          </a:xfrm>
        </p:spPr>
        <p:txBody>
          <a:bodyPr/>
          <a:lstStyle/>
          <a:p>
            <a:pPr eaLnBrk="1" hangingPunct="1"/>
            <a:r>
              <a:rPr lang="en-GB" altLang="en-US" b="1" dirty="0"/>
              <a:t>Phocaea</a:t>
            </a:r>
          </a:p>
        </p:txBody>
      </p:sp>
      <p:pic>
        <p:nvPicPr>
          <p:cNvPr id="11267" name="Picture 3" descr="Phocaea griffin.jpg">
            <a:extLst>
              <a:ext uri="{FF2B5EF4-FFF2-40B4-BE49-F238E27FC236}">
                <a16:creationId xmlns:a16="http://schemas.microsoft.com/office/drawing/2014/main" id="{5455173F-EA68-2E2A-353D-AE1A188AACF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19289" y="1268414"/>
            <a:ext cx="2524125" cy="124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TextBox 4">
            <a:extLst>
              <a:ext uri="{FF2B5EF4-FFF2-40B4-BE49-F238E27FC236}">
                <a16:creationId xmlns:a16="http://schemas.microsoft.com/office/drawing/2014/main" id="{43A5ACE6-3E26-A57D-F468-C7E01DE1FDF7}"/>
              </a:ext>
            </a:extLst>
          </p:cNvPr>
          <p:cNvSpPr txBox="1">
            <a:spLocks noChangeArrowheads="1"/>
          </p:cNvSpPr>
          <p:nvPr/>
        </p:nvSpPr>
        <p:spPr bwMode="auto">
          <a:xfrm>
            <a:off x="4511676" y="1557338"/>
            <a:ext cx="54721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a:t>EL ¼ stater, 7mm, 0.39g, c. 625-600 BC. Head of griffin with seal behind / incuse. SNG von Aulock 7781</a:t>
            </a:r>
          </a:p>
        </p:txBody>
      </p:sp>
      <p:pic>
        <p:nvPicPr>
          <p:cNvPr id="11269" name="Picture 5" descr="Phocaea Athena.jpg">
            <a:extLst>
              <a:ext uri="{FF2B5EF4-FFF2-40B4-BE49-F238E27FC236}">
                <a16:creationId xmlns:a16="http://schemas.microsoft.com/office/drawing/2014/main" id="{20F500EA-4BE0-F41B-D545-B0F43241497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47850" y="2636838"/>
            <a:ext cx="2679700" cy="132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0" name="TextBox 6">
            <a:extLst>
              <a:ext uri="{FF2B5EF4-FFF2-40B4-BE49-F238E27FC236}">
                <a16:creationId xmlns:a16="http://schemas.microsoft.com/office/drawing/2014/main" id="{3228B71D-95A0-6414-ED12-AD1786837D6E}"/>
              </a:ext>
            </a:extLst>
          </p:cNvPr>
          <p:cNvSpPr txBox="1">
            <a:spLocks noChangeArrowheads="1"/>
          </p:cNvSpPr>
          <p:nvPr/>
        </p:nvSpPr>
        <p:spPr bwMode="auto">
          <a:xfrm>
            <a:off x="4511675" y="2997201"/>
            <a:ext cx="53292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a:t>EL Hekte, 2.53g, c. 478-387 BC. Head of Athena / incuse. Bodenstedt 91.</a:t>
            </a:r>
          </a:p>
        </p:txBody>
      </p:sp>
      <p:pic>
        <p:nvPicPr>
          <p:cNvPr id="11271" name="Picture 7" descr="Phocaea ram.jpg">
            <a:extLst>
              <a:ext uri="{FF2B5EF4-FFF2-40B4-BE49-F238E27FC236}">
                <a16:creationId xmlns:a16="http://schemas.microsoft.com/office/drawing/2014/main" id="{F39F03DF-57E5-2FEA-D942-BE8105C34DB9}"/>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811338" y="4005264"/>
            <a:ext cx="2736850"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2" name="TextBox 8">
            <a:extLst>
              <a:ext uri="{FF2B5EF4-FFF2-40B4-BE49-F238E27FC236}">
                <a16:creationId xmlns:a16="http://schemas.microsoft.com/office/drawing/2014/main" id="{7D9815A0-BB5D-CF52-4E2A-C43E58E2D3B4}"/>
              </a:ext>
            </a:extLst>
          </p:cNvPr>
          <p:cNvSpPr txBox="1">
            <a:spLocks noChangeArrowheads="1"/>
          </p:cNvSpPr>
          <p:nvPr/>
        </p:nvSpPr>
        <p:spPr bwMode="auto">
          <a:xfrm>
            <a:off x="4656139" y="4365626"/>
            <a:ext cx="56165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a:t>EL 1/24 hekte, 0.65g, 600-550 BC. Head of ram, seal swimming l. Below / incuse. Bodenstedt  8.</a:t>
            </a:r>
          </a:p>
        </p:txBody>
      </p:sp>
      <p:pic>
        <p:nvPicPr>
          <p:cNvPr id="11273" name="Picture 9" descr="Phocoaea boar.jpg">
            <a:extLst>
              <a:ext uri="{FF2B5EF4-FFF2-40B4-BE49-F238E27FC236}">
                <a16:creationId xmlns:a16="http://schemas.microsoft.com/office/drawing/2014/main" id="{2C511C75-7D17-C589-AEB6-8B1EE7F4B797}"/>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919288" y="5373688"/>
            <a:ext cx="2527300" cy="126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4" name="TextBox 10">
            <a:extLst>
              <a:ext uri="{FF2B5EF4-FFF2-40B4-BE49-F238E27FC236}">
                <a16:creationId xmlns:a16="http://schemas.microsoft.com/office/drawing/2014/main" id="{21467E57-173B-AAA1-759B-DE2F4DB51C4A}"/>
              </a:ext>
            </a:extLst>
          </p:cNvPr>
          <p:cNvSpPr txBox="1">
            <a:spLocks noChangeArrowheads="1"/>
          </p:cNvSpPr>
          <p:nvPr/>
        </p:nvSpPr>
        <p:spPr bwMode="auto">
          <a:xfrm>
            <a:off x="4727576" y="5805488"/>
            <a:ext cx="56165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a:t>EL 2.63g, 521-478 BC. Head of boar, seal below / incuse. Bodenstadt 14b.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4E5D3-1582-665D-1F55-B5CBBED8668B}"/>
              </a:ext>
            </a:extLst>
          </p:cNvPr>
          <p:cNvSpPr>
            <a:spLocks noGrp="1"/>
          </p:cNvSpPr>
          <p:nvPr>
            <p:ph type="title"/>
          </p:nvPr>
        </p:nvSpPr>
        <p:spPr>
          <a:xfrm>
            <a:off x="838200" y="0"/>
            <a:ext cx="10515600" cy="1325563"/>
          </a:xfrm>
        </p:spPr>
        <p:txBody>
          <a:bodyPr/>
          <a:lstStyle/>
          <a:p>
            <a:r>
              <a:rPr lang="en-US" b="1" dirty="0"/>
              <a:t>Further Reading</a:t>
            </a:r>
          </a:p>
        </p:txBody>
      </p:sp>
      <p:sp>
        <p:nvSpPr>
          <p:cNvPr id="3" name="Content Placeholder 2">
            <a:extLst>
              <a:ext uri="{FF2B5EF4-FFF2-40B4-BE49-F238E27FC236}">
                <a16:creationId xmlns:a16="http://schemas.microsoft.com/office/drawing/2014/main" id="{0E130A20-2AE5-10AD-8BDC-3D1B97E2E880}"/>
              </a:ext>
            </a:extLst>
          </p:cNvPr>
          <p:cNvSpPr>
            <a:spLocks noGrp="1"/>
          </p:cNvSpPr>
          <p:nvPr>
            <p:ph idx="1"/>
          </p:nvPr>
        </p:nvSpPr>
        <p:spPr>
          <a:xfrm>
            <a:off x="838200" y="1089498"/>
            <a:ext cx="10515600" cy="5403377"/>
          </a:xfrm>
        </p:spPr>
        <p:txBody>
          <a:bodyPr>
            <a:normAutofit fontScale="92500" lnSpcReduction="20000"/>
          </a:bodyPr>
          <a:lstStyle/>
          <a:p>
            <a:pPr>
              <a:lnSpc>
                <a:spcPct val="120000"/>
              </a:lnSpc>
              <a:spcBef>
                <a:spcPts val="0"/>
              </a:spcBef>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Fischer-Bossert. W. (2018) ‘</a:t>
            </a:r>
            <a:r>
              <a:rPr lang="en-GB" sz="1800" dirty="0">
                <a:effectLst/>
                <a:latin typeface="Calibri" panose="020F0502020204030204" pitchFamily="34" charset="0"/>
                <a:ea typeface="Times New Roman" panose="02020603050405020304" pitchFamily="18" charset="0"/>
              </a:rPr>
              <a:t>Electrum Coinage of the Seventh Century BC’, in O. </a:t>
            </a:r>
            <a:r>
              <a:rPr lang="en-GB" sz="1800" dirty="0" err="1">
                <a:effectLst/>
                <a:latin typeface="Calibri" panose="020F0502020204030204" pitchFamily="34" charset="0"/>
                <a:ea typeface="Times New Roman" panose="02020603050405020304" pitchFamily="18" charset="0"/>
              </a:rPr>
              <a:t>Tekin</a:t>
            </a:r>
            <a:r>
              <a:rPr lang="en-GB" sz="1800" dirty="0">
                <a:effectLst/>
                <a:latin typeface="Calibri" panose="020F0502020204030204" pitchFamily="34" charset="0"/>
                <a:ea typeface="Times New Roman" panose="02020603050405020304" pitchFamily="18" charset="0"/>
              </a:rPr>
              <a:t> (ed.), </a:t>
            </a:r>
            <a:r>
              <a:rPr lang="en-GB" sz="1800" i="1" dirty="0">
                <a:effectLst/>
                <a:latin typeface="Calibri" panose="020F0502020204030204" pitchFamily="34" charset="0"/>
                <a:ea typeface="Times New Roman" panose="02020603050405020304" pitchFamily="18" charset="0"/>
              </a:rPr>
              <a:t>Second International Congress on the History of Money and Numismatics in the Mediterranean World, 5-8 Jan. 2017 Antalya. Proceedings</a:t>
            </a:r>
            <a:r>
              <a:rPr lang="en-GB" sz="1800" dirty="0">
                <a:effectLst/>
                <a:latin typeface="Calibri" panose="020F0502020204030204" pitchFamily="34" charset="0"/>
                <a:ea typeface="Times New Roman" panose="02020603050405020304" pitchFamily="18" charset="0"/>
              </a:rPr>
              <a:t> (Istanbul: AKMED), 15–23 (availab</a:t>
            </a:r>
            <a:r>
              <a:rPr lang="en-GB" sz="1800" dirty="0">
                <a:latin typeface="Calibri" panose="020F0502020204030204" pitchFamily="34" charset="0"/>
                <a:ea typeface="Times New Roman" panose="02020603050405020304" pitchFamily="18" charset="0"/>
              </a:rPr>
              <a:t>le on </a:t>
            </a:r>
            <a:r>
              <a:rPr lang="en-GB" sz="1800" dirty="0" err="1">
                <a:latin typeface="Calibri" panose="020F0502020204030204" pitchFamily="34" charset="0"/>
                <a:ea typeface="Times New Roman" panose="02020603050405020304" pitchFamily="18" charset="0"/>
              </a:rPr>
              <a:t>academia.edu</a:t>
            </a:r>
            <a:r>
              <a:rPr lang="en-GB" sz="1800" dirty="0">
                <a:latin typeface="Calibri" panose="020F0502020204030204" pitchFamily="34" charset="0"/>
                <a:ea typeface="Times New Roman" panose="02020603050405020304" pitchFamily="18" charset="0"/>
              </a:rPr>
              <a:t>)</a:t>
            </a:r>
          </a:p>
          <a:p>
            <a:pPr>
              <a:lnSpc>
                <a:spcPct val="120000"/>
              </a:lnSpc>
              <a:spcBef>
                <a:spcPts val="0"/>
              </a:spcBef>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Fischer-Bossert. </a:t>
            </a:r>
            <a:r>
              <a:rPr lang="de-CH" sz="1800" dirty="0">
                <a:effectLst/>
                <a:latin typeface="Calibri" panose="020F0502020204030204" pitchFamily="34" charset="0"/>
                <a:ea typeface="Times New Roman" panose="02020603050405020304" pitchFamily="18" charset="0"/>
                <a:cs typeface="Times New Roman" panose="02020603050405020304" pitchFamily="18" charset="0"/>
              </a:rPr>
              <a:t>W. (2020) ‘</a:t>
            </a:r>
            <a:r>
              <a:rPr lang="de-CH" sz="1800" dirty="0" err="1">
                <a:effectLst/>
                <a:latin typeface="Calibri" panose="020F0502020204030204" pitchFamily="34" charset="0"/>
                <a:ea typeface="Times New Roman" panose="02020603050405020304" pitchFamily="18" charset="0"/>
                <a:cs typeface="Times New Roman" panose="02020603050405020304" pitchFamily="18" charset="0"/>
              </a:rPr>
              <a:t>Phanes</a:t>
            </a:r>
            <a:r>
              <a:rPr lang="de-CH" sz="1800" dirty="0">
                <a:effectLst/>
                <a:latin typeface="Calibri" panose="020F0502020204030204" pitchFamily="34" charset="0"/>
                <a:ea typeface="Times New Roman" panose="02020603050405020304" pitchFamily="18" charset="0"/>
                <a:cs typeface="Times New Roman" panose="02020603050405020304" pitchFamily="18" charset="0"/>
              </a:rPr>
              <a:t>’, in </a:t>
            </a:r>
            <a:r>
              <a:rPr lang="de-CH" sz="1800" dirty="0">
                <a:effectLst/>
                <a:latin typeface="Calibri" panose="020F0502020204030204" pitchFamily="34" charset="0"/>
                <a:ea typeface="Times New Roman" panose="02020603050405020304" pitchFamily="18" charset="0"/>
              </a:rPr>
              <a:t>(</a:t>
            </a:r>
            <a:r>
              <a:rPr lang="de-CH" sz="1800" dirty="0" err="1">
                <a:effectLst/>
                <a:latin typeface="Calibri" panose="020F0502020204030204" pitchFamily="34" charset="0"/>
                <a:ea typeface="Times New Roman" panose="02020603050405020304" pitchFamily="18" charset="0"/>
              </a:rPr>
              <a:t>eds</a:t>
            </a:r>
            <a:r>
              <a:rPr lang="de-CH" sz="1800" dirty="0">
                <a:effectLst/>
                <a:latin typeface="Calibri" panose="020F0502020204030204" pitchFamily="34" charset="0"/>
                <a:ea typeface="Times New Roman" panose="02020603050405020304" pitchFamily="18" charset="0"/>
              </a:rPr>
              <a:t>) Wartenberg U., van </a:t>
            </a:r>
            <a:r>
              <a:rPr lang="de-CH" sz="1800" dirty="0" err="1">
                <a:effectLst/>
                <a:latin typeface="Calibri" panose="020F0502020204030204" pitchFamily="34" charset="0"/>
                <a:ea typeface="Times New Roman" panose="02020603050405020304" pitchFamily="18" charset="0"/>
              </a:rPr>
              <a:t>Alfen</a:t>
            </a:r>
            <a:r>
              <a:rPr lang="de-CH" sz="1800" dirty="0">
                <a:effectLst/>
                <a:latin typeface="Calibri" panose="020F0502020204030204" pitchFamily="34" charset="0"/>
                <a:ea typeface="Times New Roman" panose="02020603050405020304" pitchFamily="18" charset="0"/>
              </a:rPr>
              <a:t>, P. Fischer-Bossert, W., </a:t>
            </a:r>
            <a:r>
              <a:rPr lang="de-CH" sz="1800" dirty="0" err="1">
                <a:effectLst/>
                <a:latin typeface="Calibri" panose="020F0502020204030204" pitchFamily="34" charset="0"/>
                <a:ea typeface="Times New Roman" panose="02020603050405020304" pitchFamily="18" charset="0"/>
              </a:rPr>
              <a:t>Gitler</a:t>
            </a:r>
            <a:r>
              <a:rPr lang="de-CH" sz="1800" dirty="0">
                <a:effectLst/>
                <a:latin typeface="Calibri" panose="020F0502020204030204" pitchFamily="34" charset="0"/>
                <a:ea typeface="Times New Roman" panose="02020603050405020304" pitchFamily="18" charset="0"/>
              </a:rPr>
              <a:t>, H. </a:t>
            </a:r>
            <a:r>
              <a:rPr lang="de-CH" sz="1800" dirty="0" err="1">
                <a:effectLst/>
                <a:latin typeface="Calibri" panose="020F0502020204030204" pitchFamily="34" charset="0"/>
                <a:ea typeface="Times New Roman" panose="02020603050405020304" pitchFamily="18" charset="0"/>
              </a:rPr>
              <a:t>Konuk</a:t>
            </a:r>
            <a:r>
              <a:rPr lang="de-CH" sz="1800" dirty="0">
                <a:effectLst/>
                <a:latin typeface="Calibri" panose="020F0502020204030204" pitchFamily="34" charset="0"/>
                <a:ea typeface="Times New Roman" panose="02020603050405020304" pitchFamily="18" charset="0"/>
              </a:rPr>
              <a:t>, K. Lorber, K., </a:t>
            </a:r>
            <a:r>
              <a:rPr lang="de-CH" sz="1800" i="1" dirty="0">
                <a:effectLst/>
                <a:latin typeface="Calibri" panose="020F0502020204030204" pitchFamily="34" charset="0"/>
                <a:ea typeface="Times New Roman" panose="02020603050405020304" pitchFamily="18" charset="0"/>
              </a:rPr>
              <a:t>White Gold. </a:t>
            </a:r>
            <a:r>
              <a:rPr lang="en-GB" sz="1800" i="1" dirty="0">
                <a:effectLst/>
                <a:latin typeface="Calibri" panose="020F0502020204030204" pitchFamily="34" charset="0"/>
                <a:ea typeface="Times New Roman" panose="02020603050405020304" pitchFamily="18" charset="0"/>
              </a:rPr>
              <a:t>Studies in Early Electrum Coinage</a:t>
            </a:r>
            <a:r>
              <a:rPr lang="en-GB" sz="1800" dirty="0">
                <a:effectLst/>
                <a:latin typeface="Calibri" panose="020F0502020204030204" pitchFamily="34" charset="0"/>
                <a:ea typeface="Times New Roman" panose="02020603050405020304" pitchFamily="18" charset="0"/>
              </a:rPr>
              <a:t> (New York and Jerusalem: American Numismatic Society and The Israel Museum), 423–476</a:t>
            </a:r>
            <a:endParaRPr lang="en-GB" sz="1800" dirty="0">
              <a:effectLst/>
              <a:latin typeface="Times New Roman" panose="02020603050405020304" pitchFamily="18" charset="0"/>
              <a:ea typeface="Times New Roman" panose="02020603050405020304" pitchFamily="18" charset="0"/>
            </a:endParaRPr>
          </a:p>
          <a:p>
            <a:pPr>
              <a:lnSpc>
                <a:spcPct val="120000"/>
              </a:lnSpc>
              <a:spcBef>
                <a:spcPts val="0"/>
              </a:spcBef>
            </a:pPr>
            <a:r>
              <a:rPr lang="en-GB" sz="1800" dirty="0" err="1">
                <a:effectLst/>
                <a:latin typeface="Calibri" panose="020F0502020204030204" pitchFamily="34" charset="0"/>
                <a:ea typeface="Times New Roman" panose="02020603050405020304" pitchFamily="18" charset="0"/>
                <a:cs typeface="Times New Roman" panose="02020603050405020304" pitchFamily="18" charset="0"/>
              </a:rPr>
              <a:t>Haselgrove</a:t>
            </a: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 C. and </a:t>
            </a:r>
            <a:r>
              <a:rPr lang="en-GB" sz="1800" dirty="0" err="1">
                <a:effectLst/>
                <a:latin typeface="Calibri" panose="020F0502020204030204" pitchFamily="34" charset="0"/>
                <a:ea typeface="Times New Roman" panose="02020603050405020304" pitchFamily="18" charset="0"/>
                <a:cs typeface="Times New Roman" panose="02020603050405020304" pitchFamily="18" charset="0"/>
              </a:rPr>
              <a:t>Krmnicek</a:t>
            </a: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 (2012) ‘The Archaeology of Money’, </a:t>
            </a:r>
            <a:r>
              <a:rPr lang="en-GB" sz="1800" i="1" dirty="0">
                <a:effectLst/>
                <a:latin typeface="Calibri" panose="020F0502020204030204" pitchFamily="34" charset="0"/>
                <a:ea typeface="Times New Roman" panose="02020603050405020304" pitchFamily="18" charset="0"/>
                <a:cs typeface="Times New Roman" panose="02020603050405020304" pitchFamily="18" charset="0"/>
              </a:rPr>
              <a:t>Annual Review of Anthropology</a:t>
            </a: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 235</a:t>
            </a:r>
            <a:r>
              <a:rPr lang="en-GB" sz="1800" dirty="0">
                <a:effectLst/>
                <a:latin typeface="Calibri" panose="020F0502020204030204" pitchFamily="34" charset="0"/>
                <a:ea typeface="Times New Roman" panose="02020603050405020304" pitchFamily="18" charset="0"/>
              </a:rPr>
              <a:t>–2</a:t>
            </a: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50</a:t>
            </a:r>
          </a:p>
          <a:p>
            <a:pPr>
              <a:lnSpc>
                <a:spcPct val="120000"/>
              </a:lnSpc>
              <a:spcBef>
                <a:spcPts val="0"/>
              </a:spcBef>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Kim, H. (2001) ‘Archaic Coinage and the Use of Money’, in </a:t>
            </a:r>
            <a:r>
              <a:rPr lang="en-GB" sz="1800" i="1" dirty="0">
                <a:effectLst/>
                <a:latin typeface="Calibri" panose="020F0502020204030204" pitchFamily="34" charset="0"/>
                <a:ea typeface="Times New Roman" panose="02020603050405020304" pitchFamily="18" charset="0"/>
                <a:cs typeface="Times New Roman" panose="02020603050405020304" pitchFamily="18" charset="0"/>
              </a:rPr>
              <a:t>Money and it's Uses in the Ancient Greek World</a:t>
            </a: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 eds</a:t>
            </a:r>
            <a:r>
              <a:rPr lang="en-GB" sz="1800" spc="-10" dirty="0">
                <a:effectLst/>
                <a:latin typeface="Calibri" panose="020F0502020204030204" pitchFamily="34" charset="0"/>
                <a:ea typeface="Times New Roman" panose="02020603050405020304" pitchFamily="18" charset="0"/>
                <a:cs typeface="Times New Roman" panose="02020603050405020304" pitchFamily="18" charset="0"/>
              </a:rPr>
              <a:t>. A. Meadows and K. Shipton (Oxford: Oxford University Press) 13</a:t>
            </a:r>
            <a:r>
              <a:rPr lang="en-GB" sz="1800" dirty="0">
                <a:effectLst/>
                <a:latin typeface="Calibri" panose="020F0502020204030204" pitchFamily="34" charset="0"/>
                <a:ea typeface="Times New Roman" panose="02020603050405020304" pitchFamily="18" charset="0"/>
              </a:rPr>
              <a:t>–1</a:t>
            </a:r>
            <a:r>
              <a:rPr lang="en-GB" sz="1800" spc="-10" dirty="0">
                <a:effectLst/>
                <a:latin typeface="Calibri" panose="020F0502020204030204" pitchFamily="34" charset="0"/>
                <a:ea typeface="Times New Roman" panose="02020603050405020304" pitchFamily="18" charset="0"/>
                <a:cs typeface="Times New Roman" panose="02020603050405020304" pitchFamily="18" charset="0"/>
              </a:rPr>
              <a:t>9.</a:t>
            </a:r>
          </a:p>
          <a:p>
            <a:pPr>
              <a:lnSpc>
                <a:spcPct val="120000"/>
              </a:lnSpc>
              <a:spcBef>
                <a:spcPts val="0"/>
              </a:spcBef>
            </a:pPr>
            <a:r>
              <a:rPr lang="en-GB" sz="1800" spc="-10" dirty="0" err="1">
                <a:effectLst/>
                <a:latin typeface="Calibri" panose="020F0502020204030204" pitchFamily="34" charset="0"/>
                <a:ea typeface="Times New Roman" panose="02020603050405020304" pitchFamily="18" charset="0"/>
                <a:cs typeface="Times New Roman" panose="02020603050405020304" pitchFamily="18" charset="0"/>
              </a:rPr>
              <a:t>Kerschner</a:t>
            </a:r>
            <a:r>
              <a:rPr lang="en-GB" sz="1800" spc="-10" dirty="0">
                <a:effectLst/>
                <a:latin typeface="Calibri" panose="020F0502020204030204" pitchFamily="34" charset="0"/>
                <a:ea typeface="Times New Roman" panose="02020603050405020304" pitchFamily="18" charset="0"/>
                <a:cs typeface="Times New Roman" panose="02020603050405020304" pitchFamily="18" charset="0"/>
              </a:rPr>
              <a:t>, M. and </a:t>
            </a:r>
            <a:r>
              <a:rPr lang="en-GB" sz="1800" spc="-10" dirty="0" err="1">
                <a:effectLst/>
                <a:latin typeface="Calibri" panose="020F0502020204030204" pitchFamily="34" charset="0"/>
                <a:ea typeface="Times New Roman" panose="02020603050405020304" pitchFamily="18" charset="0"/>
                <a:cs typeface="Times New Roman" panose="02020603050405020304" pitchFamily="18" charset="0"/>
              </a:rPr>
              <a:t>Konuk</a:t>
            </a:r>
            <a:r>
              <a:rPr lang="en-GB" sz="1800" spc="-10" dirty="0">
                <a:effectLst/>
                <a:latin typeface="Calibri" panose="020F0502020204030204" pitchFamily="34" charset="0"/>
                <a:ea typeface="Times New Roman" panose="02020603050405020304" pitchFamily="18" charset="0"/>
                <a:cs typeface="Times New Roman" panose="02020603050405020304" pitchFamily="18" charset="0"/>
              </a:rPr>
              <a:t>, K. (2020) ‘Electrum coins and their archaeological context. The Case of the </a:t>
            </a:r>
            <a:r>
              <a:rPr lang="en-GB" sz="1800" spc="-10" dirty="0" err="1">
                <a:effectLst/>
                <a:latin typeface="Calibri" panose="020F0502020204030204" pitchFamily="34" charset="0"/>
                <a:ea typeface="Times New Roman" panose="02020603050405020304" pitchFamily="18" charset="0"/>
                <a:cs typeface="Times New Roman" panose="02020603050405020304" pitchFamily="18" charset="0"/>
              </a:rPr>
              <a:t>Artemision</a:t>
            </a:r>
            <a:r>
              <a:rPr lang="en-GB" sz="1800" spc="-10" dirty="0">
                <a:effectLst/>
                <a:latin typeface="Calibri" panose="020F0502020204030204" pitchFamily="34" charset="0"/>
                <a:ea typeface="Times New Roman" panose="02020603050405020304" pitchFamily="18" charset="0"/>
                <a:cs typeface="Times New Roman" panose="02020603050405020304" pitchFamily="18" charset="0"/>
              </a:rPr>
              <a:t> in Ephesus’ in (eds) </a:t>
            </a:r>
            <a:r>
              <a:rPr lang="en-GB" sz="1800" spc="-10" dirty="0" err="1">
                <a:effectLst/>
                <a:latin typeface="Calibri" panose="020F0502020204030204" pitchFamily="34" charset="0"/>
                <a:ea typeface="Times New Roman" panose="02020603050405020304" pitchFamily="18" charset="0"/>
                <a:cs typeface="Times New Roman" panose="02020603050405020304" pitchFamily="18" charset="0"/>
              </a:rPr>
              <a:t>Wartenberg</a:t>
            </a:r>
            <a:r>
              <a:rPr lang="en-GB" sz="1800" spc="-10" dirty="0">
                <a:effectLst/>
                <a:latin typeface="Calibri" panose="020F0502020204030204" pitchFamily="34" charset="0"/>
                <a:ea typeface="Times New Roman" panose="02020603050405020304" pitchFamily="18" charset="0"/>
                <a:cs typeface="Times New Roman" panose="02020603050405020304" pitchFamily="18" charset="0"/>
              </a:rPr>
              <a:t> U., van </a:t>
            </a:r>
            <a:r>
              <a:rPr lang="en-GB" sz="1800" spc="-10" dirty="0" err="1">
                <a:effectLst/>
                <a:latin typeface="Calibri" panose="020F0502020204030204" pitchFamily="34" charset="0"/>
                <a:ea typeface="Times New Roman" panose="02020603050405020304" pitchFamily="18" charset="0"/>
                <a:cs typeface="Times New Roman" panose="02020603050405020304" pitchFamily="18" charset="0"/>
              </a:rPr>
              <a:t>Alfen</a:t>
            </a:r>
            <a:r>
              <a:rPr lang="en-GB" sz="1800" spc="-10" dirty="0">
                <a:effectLst/>
                <a:latin typeface="Calibri" panose="020F0502020204030204" pitchFamily="34" charset="0"/>
                <a:ea typeface="Times New Roman" panose="02020603050405020304" pitchFamily="18" charset="0"/>
                <a:cs typeface="Times New Roman" panose="02020603050405020304" pitchFamily="18" charset="0"/>
              </a:rPr>
              <a:t>, P. Fischer-Bossert, W., </a:t>
            </a:r>
            <a:r>
              <a:rPr lang="en-GB" sz="1800" spc="-10" dirty="0" err="1">
                <a:effectLst/>
                <a:latin typeface="Calibri" panose="020F0502020204030204" pitchFamily="34" charset="0"/>
                <a:ea typeface="Times New Roman" panose="02020603050405020304" pitchFamily="18" charset="0"/>
                <a:cs typeface="Times New Roman" panose="02020603050405020304" pitchFamily="18" charset="0"/>
              </a:rPr>
              <a:t>Gitler</a:t>
            </a:r>
            <a:r>
              <a:rPr lang="en-GB" sz="1800" spc="-10" dirty="0">
                <a:effectLst/>
                <a:latin typeface="Calibri" panose="020F0502020204030204" pitchFamily="34" charset="0"/>
                <a:ea typeface="Times New Roman" panose="02020603050405020304" pitchFamily="18" charset="0"/>
                <a:cs typeface="Times New Roman" panose="02020603050405020304" pitchFamily="18" charset="0"/>
              </a:rPr>
              <a:t>, H. </a:t>
            </a:r>
            <a:r>
              <a:rPr lang="en-GB" sz="1800" spc="-10" dirty="0" err="1">
                <a:effectLst/>
                <a:latin typeface="Calibri" panose="020F0502020204030204" pitchFamily="34" charset="0"/>
                <a:ea typeface="Times New Roman" panose="02020603050405020304" pitchFamily="18" charset="0"/>
                <a:cs typeface="Times New Roman" panose="02020603050405020304" pitchFamily="18" charset="0"/>
              </a:rPr>
              <a:t>Konuk</a:t>
            </a:r>
            <a:r>
              <a:rPr lang="en-GB" sz="1800" spc="-10" dirty="0">
                <a:effectLst/>
                <a:latin typeface="Calibri" panose="020F0502020204030204" pitchFamily="34" charset="0"/>
                <a:ea typeface="Times New Roman" panose="02020603050405020304" pitchFamily="18" charset="0"/>
                <a:cs typeface="Times New Roman" panose="02020603050405020304" pitchFamily="18" charset="0"/>
              </a:rPr>
              <a:t>, K. Lorber, K., </a:t>
            </a:r>
            <a:r>
              <a:rPr lang="en-GB" sz="1800" i="1" spc="-10" dirty="0">
                <a:effectLst/>
                <a:latin typeface="Calibri" panose="020F0502020204030204" pitchFamily="34" charset="0"/>
                <a:ea typeface="Times New Roman" panose="02020603050405020304" pitchFamily="18" charset="0"/>
                <a:cs typeface="Times New Roman" panose="02020603050405020304" pitchFamily="18" charset="0"/>
              </a:rPr>
              <a:t>White Gold. Studies in Early Electrum </a:t>
            </a:r>
            <a:r>
              <a:rPr lang="en-GB" sz="1800" spc="-10" dirty="0">
                <a:effectLst/>
                <a:latin typeface="Calibri" panose="020F0502020204030204" pitchFamily="34" charset="0"/>
                <a:ea typeface="Times New Roman" panose="02020603050405020304" pitchFamily="18" charset="0"/>
                <a:cs typeface="Times New Roman" panose="02020603050405020304" pitchFamily="18" charset="0"/>
              </a:rPr>
              <a:t>Coinage (New York and Jerusalem: American Numismatic Society and The Israel Museum), 83–190 </a:t>
            </a:r>
          </a:p>
          <a:p>
            <a:pPr>
              <a:lnSpc>
                <a:spcPct val="120000"/>
              </a:lnSpc>
              <a:spcBef>
                <a:spcPts val="0"/>
              </a:spcBef>
            </a:pPr>
            <a:r>
              <a:rPr lang="en-GB" sz="1800" spc="-10" dirty="0" err="1">
                <a:effectLst/>
                <a:latin typeface="Calibri" panose="020F0502020204030204" pitchFamily="34" charset="0"/>
                <a:ea typeface="Times New Roman" panose="02020603050405020304" pitchFamily="18" charset="0"/>
                <a:cs typeface="Times New Roman" panose="02020603050405020304" pitchFamily="18" charset="0"/>
              </a:rPr>
              <a:t>Konuk</a:t>
            </a:r>
            <a:r>
              <a:rPr lang="en-GB" sz="1800" spc="-10" dirty="0">
                <a:effectLst/>
                <a:latin typeface="Calibri" panose="020F0502020204030204" pitchFamily="34" charset="0"/>
                <a:ea typeface="Times New Roman" panose="02020603050405020304" pitchFamily="18" charset="0"/>
                <a:cs typeface="Times New Roman" panose="02020603050405020304" pitchFamily="18" charset="0"/>
              </a:rPr>
              <a:t>, K., (2012) ‘Asia Minor to the Ionian revolt’, </a:t>
            </a: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in </a:t>
            </a:r>
            <a:r>
              <a:rPr lang="en-GB" sz="1800" i="1" dirty="0">
                <a:effectLst/>
                <a:latin typeface="Calibri" panose="020F0502020204030204" pitchFamily="34" charset="0"/>
                <a:ea typeface="Times New Roman" panose="02020603050405020304" pitchFamily="18" charset="0"/>
                <a:cs typeface="Times New Roman" panose="02020603050405020304" pitchFamily="18" charset="0"/>
              </a:rPr>
              <a:t>The Oxford Handbook of Greek and Roman Coinage</a:t>
            </a: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 ed. W.E. Metcalf (Oxford: Oxford University Press)  43-60</a:t>
            </a:r>
            <a:endParaRPr lang="en-GB" sz="1800" spc="-1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20000"/>
              </a:lnSpc>
              <a:spcBef>
                <a:spcPts val="0"/>
              </a:spcBef>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Kroll, J.H. (2012) ‘The monetary background of early coinage’, in </a:t>
            </a:r>
            <a:r>
              <a:rPr lang="en-GB" sz="1800" i="1" dirty="0">
                <a:effectLst/>
                <a:latin typeface="Calibri" panose="020F0502020204030204" pitchFamily="34" charset="0"/>
                <a:ea typeface="Times New Roman" panose="02020603050405020304" pitchFamily="18" charset="0"/>
                <a:cs typeface="Times New Roman" panose="02020603050405020304" pitchFamily="18" charset="0"/>
              </a:rPr>
              <a:t>The Oxford Handbook of Greek and Roman Coinage</a:t>
            </a: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 ed. W.E. Metcalf (Oxford: Oxford University Press) 33</a:t>
            </a:r>
            <a:r>
              <a:rPr lang="en-GB" sz="1800" dirty="0">
                <a:effectLst/>
                <a:latin typeface="Calibri" panose="020F0502020204030204" pitchFamily="34" charset="0"/>
                <a:ea typeface="Times New Roman" panose="02020603050405020304" pitchFamily="18" charset="0"/>
              </a:rPr>
              <a:t>–</a:t>
            </a: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42 </a:t>
            </a:r>
            <a:endParaRPr lang="en-GB" sz="1800" dirty="0">
              <a:effectLst/>
              <a:latin typeface="Times New Roman" panose="02020603050405020304" pitchFamily="18" charset="0"/>
              <a:ea typeface="Times New Roman" panose="02020603050405020304" pitchFamily="18" charset="0"/>
            </a:endParaRPr>
          </a:p>
          <a:p>
            <a:pPr>
              <a:lnSpc>
                <a:spcPct val="120000"/>
              </a:lnSpc>
              <a:spcBef>
                <a:spcPts val="0"/>
              </a:spcBef>
            </a:pPr>
            <a:endParaRPr lang="en-GB" sz="1800" dirty="0">
              <a:effectLst/>
              <a:latin typeface="Times New Roman" panose="02020603050405020304" pitchFamily="18" charset="0"/>
              <a:ea typeface="Times New Roman" panose="02020603050405020304" pitchFamily="18" charset="0"/>
            </a:endParaRPr>
          </a:p>
          <a:p>
            <a:pPr>
              <a:lnSpc>
                <a:spcPct val="120000"/>
              </a:lnSpc>
              <a:spcBef>
                <a:spcPts val="0"/>
              </a:spcBef>
            </a:pPr>
            <a:r>
              <a:rPr lang="en-GB" sz="1800" i="1" dirty="0">
                <a:latin typeface="Times New Roman" panose="02020603050405020304" pitchFamily="18" charset="0"/>
                <a:ea typeface="Times New Roman" panose="02020603050405020304" pitchFamily="18" charset="0"/>
              </a:rPr>
              <a:t>White Gold: Revealing the World’s Earliest Coins: </a:t>
            </a:r>
            <a:r>
              <a:rPr lang="en-GB" sz="1800" dirty="0">
                <a:latin typeface="Times New Roman" panose="02020603050405020304" pitchFamily="18" charset="0"/>
                <a:ea typeface="Times New Roman" panose="02020603050405020304" pitchFamily="18" charset="0"/>
              </a:rPr>
              <a:t>https://</a:t>
            </a:r>
            <a:r>
              <a:rPr lang="en-GB" sz="1800" dirty="0" err="1">
                <a:latin typeface="Times New Roman" panose="02020603050405020304" pitchFamily="18" charset="0"/>
                <a:ea typeface="Times New Roman" panose="02020603050405020304" pitchFamily="18" charset="0"/>
              </a:rPr>
              <a:t>museum.imj.org.il</a:t>
            </a:r>
            <a:r>
              <a:rPr lang="en-GB" sz="1800" dirty="0">
                <a:latin typeface="Times New Roman" panose="02020603050405020304" pitchFamily="18" charset="0"/>
                <a:ea typeface="Times New Roman" panose="02020603050405020304" pitchFamily="18" charset="0"/>
              </a:rPr>
              <a:t>/exhibitions/2012/</a:t>
            </a:r>
            <a:r>
              <a:rPr lang="en-GB" sz="1800" dirty="0" err="1">
                <a:latin typeface="Times New Roman" panose="02020603050405020304" pitchFamily="18" charset="0"/>
                <a:ea typeface="Times New Roman" panose="02020603050405020304" pitchFamily="18" charset="0"/>
              </a:rPr>
              <a:t>WhiteGold</a:t>
            </a:r>
            <a:r>
              <a:rPr lang="en-GB" sz="1800" dirty="0">
                <a:latin typeface="Times New Roman" panose="02020603050405020304" pitchFamily="18" charset="0"/>
                <a:ea typeface="Times New Roman" panose="02020603050405020304" pitchFamily="18" charset="0"/>
              </a:rPr>
              <a:t>/</a:t>
            </a:r>
            <a:r>
              <a:rPr lang="en-GB" sz="1800" dirty="0" err="1">
                <a:latin typeface="Times New Roman" panose="02020603050405020304" pitchFamily="18" charset="0"/>
                <a:ea typeface="Times New Roman" panose="02020603050405020304" pitchFamily="18" charset="0"/>
              </a:rPr>
              <a:t>index.html</a:t>
            </a:r>
            <a:endParaRPr lang="en-GB" sz="1800" dirty="0">
              <a:effectLst/>
              <a:latin typeface="Times New Roman" panose="02020603050405020304" pitchFamily="18" charset="0"/>
              <a:ea typeface="Times New Roman" panose="02020603050405020304" pitchFamily="18" charset="0"/>
            </a:endParaRPr>
          </a:p>
          <a:p>
            <a:pPr>
              <a:lnSpc>
                <a:spcPct val="120000"/>
              </a:lnSpc>
              <a:spcBef>
                <a:spcPts val="0"/>
              </a:spcBef>
            </a:pPr>
            <a:endParaRPr lang="en-US" dirty="0"/>
          </a:p>
        </p:txBody>
      </p:sp>
    </p:spTree>
    <p:extLst>
      <p:ext uri="{BB962C8B-B14F-4D97-AF65-F5344CB8AC3E}">
        <p14:creationId xmlns:p14="http://schemas.microsoft.com/office/powerpoint/2010/main" val="18608648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E21A3-E6CD-19D6-5909-F6E4275364CC}"/>
              </a:ext>
            </a:extLst>
          </p:cNvPr>
          <p:cNvSpPr>
            <a:spLocks noGrp="1"/>
          </p:cNvSpPr>
          <p:nvPr>
            <p:ph type="title"/>
          </p:nvPr>
        </p:nvSpPr>
        <p:spPr>
          <a:xfrm>
            <a:off x="658195" y="280128"/>
            <a:ext cx="10515600" cy="1325563"/>
          </a:xfrm>
        </p:spPr>
        <p:txBody>
          <a:bodyPr/>
          <a:lstStyle/>
          <a:p>
            <a:r>
              <a:rPr lang="en-US" b="1" dirty="0"/>
              <a:t>Early Electrum Coins (c. mid 7</a:t>
            </a:r>
            <a:r>
              <a:rPr lang="en-US" b="1" baseline="30000" dirty="0"/>
              <a:t>th</a:t>
            </a:r>
            <a:r>
              <a:rPr lang="en-US" b="1" dirty="0"/>
              <a:t> century BC)</a:t>
            </a:r>
          </a:p>
        </p:txBody>
      </p:sp>
      <p:sp>
        <p:nvSpPr>
          <p:cNvPr id="3" name="Content Placeholder 2">
            <a:extLst>
              <a:ext uri="{FF2B5EF4-FFF2-40B4-BE49-F238E27FC236}">
                <a16:creationId xmlns:a16="http://schemas.microsoft.com/office/drawing/2014/main" id="{0F218746-E2A1-CD22-31C4-4A86D4E255B0}"/>
              </a:ext>
            </a:extLst>
          </p:cNvPr>
          <p:cNvSpPr>
            <a:spLocks noGrp="1"/>
          </p:cNvSpPr>
          <p:nvPr>
            <p:ph idx="1"/>
          </p:nvPr>
        </p:nvSpPr>
        <p:spPr>
          <a:xfrm>
            <a:off x="838200" y="5456903"/>
            <a:ext cx="10515600" cy="720060"/>
          </a:xfrm>
        </p:spPr>
        <p:txBody>
          <a:bodyPr>
            <a:normAutofit fontScale="77500" lnSpcReduction="20000"/>
          </a:bodyPr>
          <a:lstStyle/>
          <a:p>
            <a:pPr marL="0" indent="0">
              <a:buNone/>
            </a:pPr>
            <a:r>
              <a:rPr lang="en-US" dirty="0"/>
              <a:t>Electrum stater, c. 610-550 BC</a:t>
            </a:r>
          </a:p>
          <a:p>
            <a:pPr marL="0" indent="0">
              <a:buNone/>
            </a:pPr>
            <a:r>
              <a:rPr lang="en-US" dirty="0"/>
              <a:t>Lion’s head right / Incuse</a:t>
            </a:r>
          </a:p>
        </p:txBody>
      </p:sp>
      <p:pic>
        <p:nvPicPr>
          <p:cNvPr id="4" name="Picture 2">
            <a:extLst>
              <a:ext uri="{FF2B5EF4-FFF2-40B4-BE49-F238E27FC236}">
                <a16:creationId xmlns:a16="http://schemas.microsoft.com/office/drawing/2014/main" id="{4263B2C7-D275-5F25-E61A-493DD0CCF7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786" y="1353292"/>
            <a:ext cx="8980562" cy="38317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46A91706-32E6-66B3-7921-4A050ADE7EC2}"/>
              </a:ext>
            </a:extLst>
          </p:cNvPr>
          <p:cNvSpPr txBox="1"/>
          <p:nvPr/>
        </p:nvSpPr>
        <p:spPr>
          <a:xfrm>
            <a:off x="9626392" y="1569616"/>
            <a:ext cx="2079522" cy="4247317"/>
          </a:xfrm>
          <a:prstGeom prst="rect">
            <a:avLst/>
          </a:prstGeom>
          <a:noFill/>
        </p:spPr>
        <p:txBody>
          <a:bodyPr wrap="square" rtlCol="0">
            <a:spAutoFit/>
          </a:bodyPr>
          <a:lstStyle/>
          <a:p>
            <a:r>
              <a:rPr lang="en-US" dirty="0"/>
              <a:t>Value of naturally occurring Lydian electrum: c. 73 % gold, 27% silver</a:t>
            </a:r>
          </a:p>
          <a:p>
            <a:endParaRPr lang="en-US" dirty="0"/>
          </a:p>
          <a:p>
            <a:r>
              <a:rPr lang="en-US" dirty="0"/>
              <a:t>Electrum in the lion’s head coins:</a:t>
            </a:r>
          </a:p>
          <a:p>
            <a:r>
              <a:rPr lang="en-US" dirty="0"/>
              <a:t>54% gold, 44% silver, 1 or 2% copper</a:t>
            </a:r>
          </a:p>
          <a:p>
            <a:endParaRPr lang="en-US" dirty="0"/>
          </a:p>
          <a:p>
            <a:endParaRPr lang="en-US" dirty="0"/>
          </a:p>
          <a:p>
            <a:r>
              <a:rPr lang="en-US" dirty="0"/>
              <a:t>Weight of the coins, however, very standard.</a:t>
            </a:r>
          </a:p>
        </p:txBody>
      </p:sp>
    </p:spTree>
    <p:extLst>
      <p:ext uri="{BB962C8B-B14F-4D97-AF65-F5344CB8AC3E}">
        <p14:creationId xmlns:p14="http://schemas.microsoft.com/office/powerpoint/2010/main" val="2599671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A326E-F752-33FF-838B-20528D1E55C2}"/>
              </a:ext>
            </a:extLst>
          </p:cNvPr>
          <p:cNvSpPr>
            <a:spLocks noGrp="1"/>
          </p:cNvSpPr>
          <p:nvPr>
            <p:ph type="title"/>
          </p:nvPr>
        </p:nvSpPr>
        <p:spPr/>
        <p:txBody>
          <a:bodyPr/>
          <a:lstStyle/>
          <a:p>
            <a:r>
              <a:rPr lang="en-US" b="1" dirty="0"/>
              <a:t>Designs (c. 400 types from 7/6th centuries)</a:t>
            </a:r>
          </a:p>
        </p:txBody>
      </p:sp>
      <p:pic>
        <p:nvPicPr>
          <p:cNvPr id="5122" name="Picture 2">
            <a:extLst>
              <a:ext uri="{FF2B5EF4-FFF2-40B4-BE49-F238E27FC236}">
                <a16:creationId xmlns:a16="http://schemas.microsoft.com/office/drawing/2014/main" id="{64C4C171-28E5-2FE2-8422-D3040C729B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554" y="1690688"/>
            <a:ext cx="5134388" cy="2519059"/>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CFC8708B-547D-BFC6-0654-02A3989975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109" y="4601454"/>
            <a:ext cx="4669277" cy="1867711"/>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a:extLst>
              <a:ext uri="{FF2B5EF4-FFF2-40B4-BE49-F238E27FC236}">
                <a16:creationId xmlns:a16="http://schemas.microsoft.com/office/drawing/2014/main" id="{D563CA09-4C84-7D6B-31A6-39EE7E82C22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3302" y="1627830"/>
            <a:ext cx="5023727" cy="2519059"/>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a:extLst>
              <a:ext uri="{FF2B5EF4-FFF2-40B4-BE49-F238E27FC236}">
                <a16:creationId xmlns:a16="http://schemas.microsoft.com/office/drawing/2014/main" id="{DF4DE745-5EA7-97A5-F612-663FB102E57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94300" y="4170456"/>
            <a:ext cx="5059500" cy="2574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03545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ChangeArrowheads="1"/>
          </p:cNvSpPr>
          <p:nvPr/>
        </p:nvSpPr>
        <p:spPr bwMode="auto">
          <a:xfrm>
            <a:off x="2142809" y="5248134"/>
            <a:ext cx="7777162"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altLang="en-US" sz="2000" dirty="0">
                <a:latin typeface="Verdana" pitchFamily="34" charset="0"/>
              </a:rPr>
              <a:t>Ephesus (?), Electrum </a:t>
            </a:r>
            <a:r>
              <a:rPr lang="en-GB" altLang="en-US" sz="2000" dirty="0" err="1">
                <a:latin typeface="Verdana" pitchFamily="34" charset="0"/>
              </a:rPr>
              <a:t>Stater</a:t>
            </a:r>
            <a:r>
              <a:rPr lang="en-GB" altLang="en-US" sz="2000" dirty="0">
                <a:latin typeface="Verdana" pitchFamily="34" charset="0"/>
              </a:rPr>
              <a:t>, c. 630 BC</a:t>
            </a:r>
          </a:p>
          <a:p>
            <a:pPr algn="ctr"/>
            <a:r>
              <a:rPr lang="fr-CH" altLang="en-US" sz="2000" dirty="0">
                <a:latin typeface="Verdana" pitchFamily="34" charset="0"/>
              </a:rPr>
              <a:t>Deutsche Bundesbank; 14.3 g; 24 mm</a:t>
            </a:r>
            <a:br>
              <a:rPr lang="fr-CH" altLang="en-US" sz="2000" dirty="0">
                <a:latin typeface="Verdana" pitchFamily="34" charset="0"/>
              </a:rPr>
            </a:br>
            <a:br>
              <a:rPr lang="fr-CH" altLang="en-US" sz="2000" dirty="0">
                <a:latin typeface="Verdana" pitchFamily="34" charset="0"/>
              </a:rPr>
            </a:br>
            <a:r>
              <a:rPr lang="fr-CH" altLang="en-US" sz="1200" dirty="0">
                <a:latin typeface="Verdana" pitchFamily="34" charset="0"/>
              </a:rPr>
              <a:t>http://www.moneymuseum.com/moneymuseum/coins/search/coin1.jsp?i=0&amp;m=207&amp;c=&amp;t=&amp;p1=-3000&amp;p2=3000&amp;pi=0&amp;ps=10</a:t>
            </a:r>
            <a:endParaRPr lang="en-GB" altLang="en-US" sz="1200" dirty="0">
              <a:latin typeface="Verdana" pitchFamily="34" charset="0"/>
            </a:endParaRPr>
          </a:p>
        </p:txBody>
      </p:sp>
      <p:pic>
        <p:nvPicPr>
          <p:cNvPr id="5" name="Picture 7" descr="H:\2012 Greek Culture &amp; Society\T 2-9\I_O_3727_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386709" y="457124"/>
            <a:ext cx="5626309" cy="3950284"/>
          </a:xfrm>
          <a:prstGeom prst="rect">
            <a:avLst/>
          </a:prstGeom>
          <a:noFill/>
        </p:spPr>
      </p:pic>
      <p:pic>
        <p:nvPicPr>
          <p:cNvPr id="6" name="Picture 8" descr="H:\2012 Greek Culture &amp; Society\T 2-9\I_R_3727_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68007" y="604580"/>
            <a:ext cx="5662967" cy="3802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583660" y="4480366"/>
            <a:ext cx="10953344" cy="461665"/>
          </a:xfrm>
          <a:prstGeom prst="rect">
            <a:avLst/>
          </a:prstGeom>
          <a:noFill/>
        </p:spPr>
        <p:txBody>
          <a:bodyPr wrap="square" rtlCol="0">
            <a:spAutoFit/>
          </a:bodyPr>
          <a:lstStyle/>
          <a:p>
            <a:pPr algn="ctr"/>
            <a:r>
              <a:rPr lang="en-GB" sz="2400" b="1" i="1" dirty="0"/>
              <a:t>“I am the badge (or seal) (</a:t>
            </a:r>
            <a:r>
              <a:rPr lang="en-GB" sz="2400" b="1" i="1" dirty="0" err="1"/>
              <a:t>sema</a:t>
            </a:r>
            <a:r>
              <a:rPr lang="en-GB" sz="2400" b="1" i="1" dirty="0"/>
              <a:t>) of </a:t>
            </a:r>
            <a:r>
              <a:rPr lang="en-GB" sz="2400" b="1" i="1" dirty="0" err="1"/>
              <a:t>Phanes</a:t>
            </a:r>
            <a:r>
              <a:rPr lang="en-GB" sz="2400" b="1" i="1" dirty="0"/>
              <a:t>” </a:t>
            </a:r>
            <a:r>
              <a:rPr lang="en-GB" sz="2400" i="1" dirty="0"/>
              <a:t>(</a:t>
            </a:r>
            <a:r>
              <a:rPr lang="el-GR" sz="2400" i="1" dirty="0"/>
              <a:t>ΦΑΝ</a:t>
            </a:r>
            <a:r>
              <a:rPr lang="en-GB" sz="2400" i="1" dirty="0"/>
              <a:t>O</a:t>
            </a:r>
            <a:r>
              <a:rPr lang="el-GR" sz="2400" i="1" dirty="0"/>
              <a:t>Σ ΕΙΜΙ ΣΗΜΑ</a:t>
            </a:r>
            <a:r>
              <a:rPr lang="en-GB" sz="2400" i="1" dirty="0"/>
              <a:t>)</a:t>
            </a:r>
          </a:p>
        </p:txBody>
      </p:sp>
    </p:spTree>
    <p:extLst>
      <p:ext uri="{BB962C8B-B14F-4D97-AF65-F5344CB8AC3E}">
        <p14:creationId xmlns:p14="http://schemas.microsoft.com/office/powerpoint/2010/main" val="39619117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3386" y="15009"/>
            <a:ext cx="8352626" cy="56270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023590"/>
            <a:ext cx="4705350" cy="281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086294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E81BE3-1FAD-2F54-A24E-5729146F9C3C}"/>
              </a:ext>
            </a:extLst>
          </p:cNvPr>
          <p:cNvSpPr>
            <a:spLocks noGrp="1"/>
          </p:cNvSpPr>
          <p:nvPr>
            <p:ph idx="1"/>
          </p:nvPr>
        </p:nvSpPr>
        <p:spPr>
          <a:xfrm>
            <a:off x="838200" y="5525310"/>
            <a:ext cx="10515600" cy="1108953"/>
          </a:xfrm>
        </p:spPr>
        <p:txBody>
          <a:bodyPr>
            <a:normAutofit fontScale="92500" lnSpcReduction="10000"/>
          </a:bodyPr>
          <a:lstStyle/>
          <a:p>
            <a:pPr marL="0" indent="0">
              <a:buNone/>
            </a:pPr>
            <a:r>
              <a:rPr lang="en-US" dirty="0"/>
              <a:t>EL </a:t>
            </a:r>
            <a:r>
              <a:rPr lang="en-US" dirty="0" err="1"/>
              <a:t>Hekte</a:t>
            </a:r>
            <a:r>
              <a:rPr lang="en-US" dirty="0"/>
              <a:t> (1/6 stater), 10mm, 2.28 g, Sardis mint. Confront heads of roaring lions; WALWE[L] (in Lydian) downward between (= King Alyattes (c. 610–560), </a:t>
            </a:r>
            <a:r>
              <a:rPr lang="en-GB" b="0" i="0" dirty="0">
                <a:solidFill>
                  <a:srgbClr val="000000"/>
                </a:solidFill>
                <a:effectLst/>
                <a:latin typeface="Arial" panose="020B0604020202020204" pitchFamily="34" charset="0"/>
              </a:rPr>
              <a:t>SNG Ashmolean 754.</a:t>
            </a:r>
            <a:endParaRPr lang="en-US" dirty="0"/>
          </a:p>
        </p:txBody>
      </p:sp>
      <p:pic>
        <p:nvPicPr>
          <p:cNvPr id="2050" name="Picture 2">
            <a:extLst>
              <a:ext uri="{FF2B5EF4-FFF2-40B4-BE49-F238E27FC236}">
                <a16:creationId xmlns:a16="http://schemas.microsoft.com/office/drawing/2014/main" id="{6633F318-EDAB-E344-E350-16DE095FB5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3219" y="435246"/>
            <a:ext cx="10430581" cy="46231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7484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t>
            </a:r>
            <a:r>
              <a:rPr lang="en-GB" b="1" dirty="0" err="1"/>
              <a:t>Phoke</a:t>
            </a:r>
            <a:r>
              <a:rPr lang="en-GB" dirty="0"/>
              <a:t>’</a:t>
            </a:r>
          </a:p>
        </p:txBody>
      </p:sp>
      <p:pic>
        <p:nvPicPr>
          <p:cNvPr id="4" name="Picture 3" descr="Phocaea seal.jpg"/>
          <p:cNvPicPr>
            <a:picLocks noChangeAspect="1"/>
          </p:cNvPicPr>
          <p:nvPr/>
        </p:nvPicPr>
        <p:blipFill>
          <a:blip r:embed="rId3" cstate="print"/>
          <a:stretch>
            <a:fillRect/>
          </a:stretch>
        </p:blipFill>
        <p:spPr>
          <a:xfrm>
            <a:off x="1456995" y="1628800"/>
            <a:ext cx="8962356" cy="3528392"/>
          </a:xfrm>
          <a:prstGeom prst="rect">
            <a:avLst/>
          </a:prstGeom>
        </p:spPr>
      </p:pic>
      <p:sp>
        <p:nvSpPr>
          <p:cNvPr id="5" name="TextBox 4"/>
          <p:cNvSpPr txBox="1"/>
          <p:nvPr/>
        </p:nvSpPr>
        <p:spPr>
          <a:xfrm>
            <a:off x="2135560" y="5445224"/>
            <a:ext cx="7776864" cy="923330"/>
          </a:xfrm>
          <a:prstGeom prst="rect">
            <a:avLst/>
          </a:prstGeom>
          <a:noFill/>
        </p:spPr>
        <p:txBody>
          <a:bodyPr wrap="square" rtlCol="0">
            <a:spAutoFit/>
          </a:bodyPr>
          <a:lstStyle/>
          <a:p>
            <a:r>
              <a:rPr lang="en-GB" dirty="0"/>
              <a:t>EL </a:t>
            </a:r>
            <a:r>
              <a:rPr lang="en-GB" dirty="0" err="1"/>
              <a:t>stater</a:t>
            </a:r>
            <a:r>
              <a:rPr lang="en-GB" dirty="0"/>
              <a:t>, 17mm, 16.46g, c.620-600 BC. Seal swimming l., devouring octopus in its mouth; phi on body before tail / two incuse squares. (Sale TRITON, New York VI (2003), 361)</a:t>
            </a:r>
          </a:p>
        </p:txBody>
      </p:sp>
    </p:spTree>
    <p:extLst>
      <p:ext uri="{BB962C8B-B14F-4D97-AF65-F5344CB8AC3E}">
        <p14:creationId xmlns:p14="http://schemas.microsoft.com/office/powerpoint/2010/main" val="2429612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E49D6BC-B7B8-0897-3A52-005A24F4DE43}"/>
              </a:ext>
            </a:extLst>
          </p:cNvPr>
          <p:cNvPicPr>
            <a:picLocks noChangeAspect="1"/>
          </p:cNvPicPr>
          <p:nvPr/>
        </p:nvPicPr>
        <p:blipFill rotWithShape="1">
          <a:blip r:embed="rId3"/>
          <a:srcRect l="35273" t="22928" r="20912" b="24848"/>
          <a:stretch/>
        </p:blipFill>
        <p:spPr bwMode="auto">
          <a:xfrm>
            <a:off x="992221" y="-1"/>
            <a:ext cx="10136221" cy="6796317"/>
          </a:xfrm>
          <a:prstGeom prst="rect">
            <a:avLst/>
          </a:prstGeom>
          <a:ln>
            <a:noFill/>
          </a:ln>
          <a:extLst>
            <a:ext uri="{53640926-AAD7-44D8-BBD7-CCE9431645EC}">
              <a14:shadowObscured xmlns:a14="http://schemas.microsoft.com/office/drawing/2010/main"/>
            </a:ext>
          </a:extLst>
        </p:spPr>
      </p:pic>
      <p:sp>
        <p:nvSpPr>
          <p:cNvPr id="7" name="TextBox 6">
            <a:extLst>
              <a:ext uri="{FF2B5EF4-FFF2-40B4-BE49-F238E27FC236}">
                <a16:creationId xmlns:a16="http://schemas.microsoft.com/office/drawing/2014/main" id="{C43C2870-F444-16F5-4CD9-6B8EB5FD380C}"/>
              </a:ext>
            </a:extLst>
          </p:cNvPr>
          <p:cNvSpPr txBox="1"/>
          <p:nvPr/>
        </p:nvSpPr>
        <p:spPr>
          <a:xfrm>
            <a:off x="9824937" y="3832698"/>
            <a:ext cx="2120630" cy="1200329"/>
          </a:xfrm>
          <a:prstGeom prst="rect">
            <a:avLst/>
          </a:prstGeom>
          <a:noFill/>
        </p:spPr>
        <p:txBody>
          <a:bodyPr wrap="square" rtlCol="0">
            <a:spAutoFit/>
          </a:bodyPr>
          <a:lstStyle/>
          <a:p>
            <a:r>
              <a:rPr lang="en-US" sz="2400" dirty="0"/>
              <a:t>Also known is 1/192 of a stater (= 0.08)</a:t>
            </a:r>
          </a:p>
        </p:txBody>
      </p:sp>
      <p:pic>
        <p:nvPicPr>
          <p:cNvPr id="8" name="Picture 7">
            <a:extLst>
              <a:ext uri="{FF2B5EF4-FFF2-40B4-BE49-F238E27FC236}">
                <a16:creationId xmlns:a16="http://schemas.microsoft.com/office/drawing/2014/main" id="{FB5F29B8-4257-8B9E-7FD8-8342EF19E55E}"/>
              </a:ext>
            </a:extLst>
          </p:cNvPr>
          <p:cNvPicPr>
            <a:picLocks noChangeAspect="1"/>
          </p:cNvPicPr>
          <p:nvPr/>
        </p:nvPicPr>
        <p:blipFill>
          <a:blip r:embed="rId4"/>
          <a:stretch>
            <a:fillRect/>
          </a:stretch>
        </p:blipFill>
        <p:spPr>
          <a:xfrm>
            <a:off x="10701102" y="5195651"/>
            <a:ext cx="368300" cy="863600"/>
          </a:xfrm>
          <a:prstGeom prst="rect">
            <a:avLst/>
          </a:prstGeom>
        </p:spPr>
      </p:pic>
    </p:spTree>
    <p:extLst>
      <p:ext uri="{BB962C8B-B14F-4D97-AF65-F5344CB8AC3E}">
        <p14:creationId xmlns:p14="http://schemas.microsoft.com/office/powerpoint/2010/main" val="23559934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439</TotalTime>
  <Words>3568</Words>
  <Application>Microsoft Macintosh PowerPoint</Application>
  <PresentationFormat>Widescreen</PresentationFormat>
  <Paragraphs>208</Paragraphs>
  <Slides>24</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Calibri Light</vt:lpstr>
      <vt:lpstr>Merriweather</vt:lpstr>
      <vt:lpstr>Times New Roman</vt:lpstr>
      <vt:lpstr>Verdana</vt:lpstr>
      <vt:lpstr>Office Theme</vt:lpstr>
      <vt:lpstr>The Beginnings of Coinage in Asia Minor</vt:lpstr>
      <vt:lpstr>Introducing…… electrum (EL)</vt:lpstr>
      <vt:lpstr>Early Electrum Coins (c. mid 7th century BC)</vt:lpstr>
      <vt:lpstr>Designs (c. 400 types from 7/6th centuries)</vt:lpstr>
      <vt:lpstr>PowerPoint Presentation</vt:lpstr>
      <vt:lpstr>PowerPoint Presentation</vt:lpstr>
      <vt:lpstr>PowerPoint Presentation</vt:lpstr>
      <vt:lpstr>‘Phoke’</vt:lpstr>
      <vt:lpstr>PowerPoint Presentation</vt:lpstr>
      <vt:lpstr>Ephesus Artemision</vt:lpstr>
      <vt:lpstr>PowerPoint Presentation</vt:lpstr>
      <vt:lpstr>PowerPoint Presentation</vt:lpstr>
      <vt:lpstr>Selinous Hoard</vt:lpstr>
      <vt:lpstr>PowerPoint Presentation</vt:lpstr>
      <vt:lpstr> Croesus (561–546)</vt:lpstr>
      <vt:lpstr>PowerPoint Presentation</vt:lpstr>
      <vt:lpstr>Herodotus 1.50</vt:lpstr>
      <vt:lpstr>Herodotus 1.54</vt:lpstr>
      <vt:lpstr>Continued use of Electrum. Vourla hoard</vt:lpstr>
      <vt:lpstr>The spread of coinage</vt:lpstr>
      <vt:lpstr>Aegina</vt:lpstr>
      <vt:lpstr>Massalia (Marseille)</vt:lpstr>
      <vt:lpstr>Phocaea</vt:lpstr>
      <vt:lpstr>Further Reading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Beginnings of Coinage in Asia Minor</dc:title>
  <dc:creator>Rowan, Clare</dc:creator>
  <cp:lastModifiedBy>Rowan, Clare</cp:lastModifiedBy>
  <cp:revision>140</cp:revision>
  <dcterms:created xsi:type="dcterms:W3CDTF">2023-02-03T10:59:45Z</dcterms:created>
  <dcterms:modified xsi:type="dcterms:W3CDTF">2025-03-10T14:46:35Z</dcterms:modified>
</cp:coreProperties>
</file>