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58" r:id="rId4"/>
    <p:sldId id="325" r:id="rId5"/>
    <p:sldId id="332" r:id="rId6"/>
    <p:sldId id="333" r:id="rId7"/>
    <p:sldId id="327" r:id="rId8"/>
    <p:sldId id="331" r:id="rId9"/>
    <p:sldId id="330" r:id="rId10"/>
    <p:sldId id="315" r:id="rId11"/>
    <p:sldId id="339" r:id="rId12"/>
    <p:sldId id="326" r:id="rId13"/>
    <p:sldId id="316" r:id="rId14"/>
    <p:sldId id="328" r:id="rId15"/>
    <p:sldId id="337" r:id="rId16"/>
    <p:sldId id="338" r:id="rId17"/>
    <p:sldId id="329" r:id="rId18"/>
    <p:sldId id="317" r:id="rId19"/>
    <p:sldId id="305" r:id="rId20"/>
    <p:sldId id="283" r:id="rId21"/>
    <p:sldId id="324" r:id="rId22"/>
    <p:sldId id="279" r:id="rId23"/>
    <p:sldId id="280" r:id="rId24"/>
    <p:sldId id="281" r:id="rId25"/>
    <p:sldId id="282" r:id="rId26"/>
    <p:sldId id="334" r:id="rId27"/>
    <p:sldId id="335" r:id="rId28"/>
    <p:sldId id="336" r:id="rId29"/>
    <p:sldId id="259"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1757"/>
    <p:restoredTop sz="76627"/>
  </p:normalViewPr>
  <p:slideViewPr>
    <p:cSldViewPr snapToGrid="0">
      <p:cViewPr varScale="1">
        <p:scale>
          <a:sx n="62" d="100"/>
          <a:sy n="62" d="100"/>
        </p:scale>
        <p:origin x="232"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F1573D-C632-984B-8FB9-2C94E943128D}" type="datetimeFigureOut">
              <a:rPr lang="en-US" smtClean="0"/>
              <a:t>3/18/25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29F9C7-E141-A741-B63F-D7B8C257FFBE}" type="slidenum">
              <a:rPr lang="en-US" smtClean="0"/>
              <a:t>‹#›</a:t>
            </a:fld>
            <a:endParaRPr lang="en-US"/>
          </a:p>
        </p:txBody>
      </p:sp>
    </p:spTree>
    <p:extLst>
      <p:ext uri="{BB962C8B-B14F-4D97-AF65-F5344CB8AC3E}">
        <p14:creationId xmlns:p14="http://schemas.microsoft.com/office/powerpoint/2010/main" val="2615051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333333"/>
                </a:solidFill>
                <a:effectLst/>
                <a:latin typeface="HelveticaNeue-Light" panose="02000503000000020004" pitchFamily="2" charset="0"/>
              </a:rPr>
              <a:t>Understanding ancient coins: an introduction for archaeologists and historians</a:t>
            </a:r>
          </a:p>
          <a:p>
            <a:pPr algn="l"/>
            <a:r>
              <a:rPr lang="en-GB" b="0" i="0" dirty="0">
                <a:solidFill>
                  <a:srgbClr val="333333"/>
                </a:solidFill>
                <a:effectLst/>
                <a:latin typeface="Helvetica Neue" panose="02000503000000020004" pitchFamily="2" charset="0"/>
              </a:rPr>
              <a:t>by </a:t>
            </a:r>
            <a:r>
              <a:rPr lang="en-GB" b="0" i="0" u="none" strike="noStrike" dirty="0">
                <a:solidFill>
                  <a:srgbClr val="2C615E"/>
                </a:solidFill>
                <a:effectLst/>
                <a:latin typeface="Helvetica Neue" panose="02000503000000020004" pitchFamily="2" charset="0"/>
              </a:rPr>
              <a:t>Casey, P. J</a:t>
            </a:r>
            <a:endParaRPr lang="en-GB" b="0" i="0" dirty="0">
              <a:solidFill>
                <a:srgbClr val="333333"/>
              </a:solidFill>
              <a:effectLst/>
              <a:latin typeface="Helvetica Neue" panose="02000503000000020004" pitchFamily="2" charset="0"/>
            </a:endParaRPr>
          </a:p>
          <a:p>
            <a:endParaRPr lang="en-US" dirty="0"/>
          </a:p>
          <a:p>
            <a:r>
              <a:rPr lang="en-US" dirty="0"/>
              <a:t>Taken from </a:t>
            </a:r>
            <a:r>
              <a:rPr lang="en-US" dirty="0" err="1"/>
              <a:t>Kallet</a:t>
            </a:r>
            <a:r>
              <a:rPr lang="en-US" dirty="0"/>
              <a:t> and Kroll – Athenian Empire Using coins as sources</a:t>
            </a:r>
          </a:p>
          <a:p>
            <a:endParaRPr lang="en-US" dirty="0"/>
          </a:p>
          <a:p>
            <a:r>
              <a:rPr lang="en-US" dirty="0"/>
              <a:t>Single gold coin?</a:t>
            </a:r>
          </a:p>
          <a:p>
            <a:r>
              <a:rPr lang="en-US" dirty="0" err="1"/>
              <a:t>Svaings</a:t>
            </a:r>
            <a:r>
              <a:rPr lang="en-US" dirty="0"/>
              <a:t> vs Emergency – can we actually tell the difference?</a:t>
            </a:r>
          </a:p>
          <a:p>
            <a:endParaRPr lang="en-US" dirty="0"/>
          </a:p>
          <a:p>
            <a:r>
              <a:rPr lang="en-US" dirty="0"/>
              <a:t>Cassey – excludes associations of coins associated in archaeological strata by loss or chance.</a:t>
            </a:r>
          </a:p>
          <a:p>
            <a:pPr algn="l">
              <a:buFont typeface="Arial" panose="020B0604020202020204" pitchFamily="34" charset="0"/>
              <a:buChar char="•"/>
            </a:pPr>
            <a:r>
              <a:rPr lang="en-GB" b="0" i="0" u="none" strike="noStrike" dirty="0">
                <a:solidFill>
                  <a:srgbClr val="242424"/>
                </a:solidFill>
                <a:effectLst/>
                <a:latin typeface="inherit"/>
              </a:rPr>
              <a:t>value is of course relative depending on one’s wealth </a:t>
            </a:r>
            <a:endParaRPr lang="en-GB"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b="0" i="0" u="none" strike="noStrike" dirty="0">
                <a:solidFill>
                  <a:srgbClr val="242424"/>
                </a:solidFill>
                <a:effectLst/>
                <a:latin typeface="inherit"/>
              </a:rPr>
              <a:t>Your own hoards? </a:t>
            </a:r>
            <a:r>
              <a:rPr lang="en-GB" b="0" i="0" u="none" strike="noStrike" dirty="0" err="1">
                <a:solidFill>
                  <a:srgbClr val="242424"/>
                </a:solidFill>
                <a:effectLst/>
                <a:latin typeface="inherit"/>
              </a:rPr>
              <a:t>eg</a:t>
            </a:r>
            <a:r>
              <a:rPr lang="en-GB" b="0" i="0" u="none" strike="noStrike" dirty="0">
                <a:solidFill>
                  <a:srgbClr val="242424"/>
                </a:solidFill>
                <a:effectLst/>
                <a:latin typeface="inherit"/>
              </a:rPr>
              <a:t> Foreign coinage hoard?</a:t>
            </a:r>
            <a:endParaRPr lang="en-GB"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b="0" i="0" u="none" strike="noStrike" dirty="0">
                <a:solidFill>
                  <a:srgbClr val="242424"/>
                </a:solidFill>
                <a:effectLst/>
                <a:latin typeface="inherit"/>
              </a:rPr>
              <a:t>Apart from votive hoards intention is to recover </a:t>
            </a:r>
          </a:p>
          <a:p>
            <a:pPr algn="l">
              <a:buFont typeface="Arial" panose="020B0604020202020204" pitchFamily="34" charset="0"/>
              <a:buChar char="•"/>
            </a:pPr>
            <a:endParaRPr lang="en-GB" b="0" i="0" u="none" strike="noStrike" dirty="0">
              <a:solidFill>
                <a:srgbClr val="242424"/>
              </a:solidFill>
              <a:effectLst/>
              <a:latin typeface="inherit"/>
            </a:endParaRPr>
          </a:p>
          <a:p>
            <a:pPr algn="l"/>
            <a:r>
              <a:rPr lang="en-GB" b="0" i="0" u="none" strike="noStrike" dirty="0">
                <a:solidFill>
                  <a:srgbClr val="242424"/>
                </a:solidFill>
                <a:effectLst/>
                <a:latin typeface="inherit"/>
              </a:rPr>
              <a:t>Hoards with exact sum of money- to make a payment </a:t>
            </a:r>
            <a:endParaRPr lang="en-GB" b="0" i="0" u="none" strike="noStrike" dirty="0">
              <a:solidFill>
                <a:srgbClr val="242424"/>
              </a:solidFill>
              <a:effectLst/>
              <a:latin typeface="Segoe UI" panose="020B0502040204020203" pitchFamily="34" charset="0"/>
            </a:endParaRPr>
          </a:p>
          <a:p>
            <a:pPr algn="l"/>
            <a:br>
              <a:rPr lang="en-GB" b="0" i="0" u="none" strike="noStrike" dirty="0">
                <a:solidFill>
                  <a:srgbClr val="242424"/>
                </a:solidFill>
                <a:effectLst/>
                <a:latin typeface="Segoe UI" panose="020B0502040204020203" pitchFamily="34" charset="0"/>
              </a:rPr>
            </a:br>
            <a:endParaRPr lang="en-GB" b="0" i="0" u="none" strike="noStrike" dirty="0">
              <a:solidFill>
                <a:srgbClr val="242424"/>
              </a:solidFill>
              <a:effectLst/>
              <a:latin typeface="Segoe UI" panose="020B0502040204020203" pitchFamily="34" charset="0"/>
            </a:endParaRPr>
          </a:p>
          <a:p>
            <a:pPr algn="l"/>
            <a:r>
              <a:rPr lang="en-GB" b="0" i="0" u="none" strike="noStrike" dirty="0">
                <a:solidFill>
                  <a:srgbClr val="242424"/>
                </a:solidFill>
                <a:effectLst/>
                <a:latin typeface="inherit"/>
              </a:rPr>
              <a:t>Purse hoard also</a:t>
            </a:r>
            <a:endParaRPr lang="en-GB" b="0" i="0" u="none" strike="noStrike" dirty="0">
              <a:solidFill>
                <a:srgbClr val="242424"/>
              </a:solidFill>
              <a:effectLst/>
              <a:latin typeface="Segoe UI" panose="020B0502040204020203" pitchFamily="34" charset="0"/>
            </a:endParaRPr>
          </a:p>
          <a:p>
            <a:pPr algn="l"/>
            <a:r>
              <a:rPr lang="en-GB" b="0" i="0" u="none" strike="noStrike" dirty="0">
                <a:solidFill>
                  <a:srgbClr val="242424"/>
                </a:solidFill>
                <a:effectLst/>
                <a:latin typeface="inherit"/>
              </a:rPr>
              <a:t>Wear on coins in the hoard </a:t>
            </a:r>
            <a:endParaRPr lang="en-GB" b="0" i="0" u="none" strike="noStrike" dirty="0">
              <a:solidFill>
                <a:srgbClr val="242424"/>
              </a:solidFill>
              <a:effectLst/>
              <a:latin typeface="Segoe UI" panose="020B0502040204020203" pitchFamily="34" charset="0"/>
            </a:endParaRPr>
          </a:p>
          <a:p>
            <a:br>
              <a:rPr lang="en-GB" dirty="0"/>
            </a:br>
            <a:endParaRPr lang="en-GB" b="0" i="0" u="none" strike="noStrike" dirty="0">
              <a:solidFill>
                <a:srgbClr val="242424"/>
              </a:solidFill>
              <a:effectLst/>
              <a:latin typeface="Segoe UI" panose="020B0502040204020203"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2029F9C7-E141-A741-B63F-D7B8C257FFBE}" type="slidenum">
              <a:rPr lang="en-US" smtClean="0"/>
              <a:t>2</a:t>
            </a:fld>
            <a:endParaRPr lang="en-US"/>
          </a:p>
        </p:txBody>
      </p:sp>
    </p:spTree>
    <p:extLst>
      <p:ext uri="{BB962C8B-B14F-4D97-AF65-F5344CB8AC3E}">
        <p14:creationId xmlns:p14="http://schemas.microsoft.com/office/powerpoint/2010/main" val="3478717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Corinth destroyed 146 BC by the Romans. Ancient texts say destroyed and left abandoned before </a:t>
            </a:r>
            <a:r>
              <a:rPr lang="en-US" dirty="0" err="1"/>
              <a:t>refounded</a:t>
            </a:r>
            <a:r>
              <a:rPr lang="en-US" dirty="0"/>
              <a:t> as a colony in 44 BC.</a:t>
            </a:r>
          </a:p>
          <a:p>
            <a:endParaRPr lang="en-US" dirty="0"/>
          </a:p>
          <a:p>
            <a:r>
              <a:rPr lang="en-US" dirty="0"/>
              <a:t>Lid (now lost) must have had a hole in it into which coin offerings could be dropped.</a:t>
            </a:r>
          </a:p>
          <a:p>
            <a:r>
              <a:rPr lang="en-US" dirty="0"/>
              <a:t>Roebuck – thought hoard must date to soon after the refoundation of the city, 44 BC.</a:t>
            </a:r>
          </a:p>
          <a:p>
            <a:endParaRPr lang="en-US" dirty="0"/>
          </a:p>
          <a:p>
            <a:r>
              <a:rPr lang="en-US" dirty="0"/>
              <a:t>Thesauri – not intended to stay there forever, but regularly emptied and money used for the functioning of the sanctuaries.</a:t>
            </a:r>
          </a:p>
        </p:txBody>
      </p:sp>
      <p:sp>
        <p:nvSpPr>
          <p:cNvPr id="4" name="Slide Number Placeholder 3"/>
          <p:cNvSpPr>
            <a:spLocks noGrp="1"/>
          </p:cNvSpPr>
          <p:nvPr>
            <p:ph type="sldNum" sz="quarter" idx="5"/>
          </p:nvPr>
        </p:nvSpPr>
        <p:spPr/>
        <p:txBody>
          <a:bodyPr/>
          <a:lstStyle/>
          <a:p>
            <a:fld id="{2029F9C7-E141-A741-B63F-D7B8C257FFBE}" type="slidenum">
              <a:rPr lang="en-US" smtClean="0"/>
              <a:t>14</a:t>
            </a:fld>
            <a:endParaRPr lang="en-US"/>
          </a:p>
        </p:txBody>
      </p:sp>
    </p:spTree>
    <p:extLst>
      <p:ext uri="{BB962C8B-B14F-4D97-AF65-F5344CB8AC3E}">
        <p14:creationId xmlns:p14="http://schemas.microsoft.com/office/powerpoint/2010/main" val="4192444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Coins 7 and 8 might date later – countermarks use fulminating Zeus types, so might date to after 146 BC. But coins found in </a:t>
            </a:r>
            <a:r>
              <a:rPr lang="en-US" dirty="0" err="1"/>
              <a:t>circulartion</a:t>
            </a:r>
            <a:r>
              <a:rPr lang="en-US" dirty="0"/>
              <a:t> much later than second century BC. Much more worn here and elsewhere in Corinth – suggest in circulation for a long time.</a:t>
            </a:r>
          </a:p>
          <a:p>
            <a:r>
              <a:rPr lang="en-US" dirty="0"/>
              <a:t>9 and 10 – wide ranging date period – nothing more possible – </a:t>
            </a:r>
            <a:r>
              <a:rPr lang="en-US" dirty="0" err="1"/>
              <a:t>justperiod</a:t>
            </a:r>
            <a:r>
              <a:rPr lang="en-US" dirty="0"/>
              <a:t> when the city was under Roman protection. Other examples of this type or similar found in and around Corinth in c. 146 BC or after. Those layers. Heavy weights suggest adoption of Roman standard by Corcyra.</a:t>
            </a:r>
          </a:p>
          <a:p>
            <a:endParaRPr lang="en-US" dirty="0"/>
          </a:p>
          <a:p>
            <a:r>
              <a:rPr lang="en-US" dirty="0"/>
              <a:t>6 (possibly 7) of the 11 coins minted by the same authority in the same time period – cannot be the result of cleaning. Also not from Corinth (but Sparta) -0 suggests intentional deposition. Must have been deposited soon after </a:t>
            </a:r>
            <a:r>
              <a:rPr lang="en-US" dirty="0" err="1"/>
              <a:t>strikinh</a:t>
            </a:r>
            <a:r>
              <a:rPr lang="en-US" dirty="0"/>
              <a:t> as one action or several successive actions.</a:t>
            </a:r>
          </a:p>
          <a:p>
            <a:r>
              <a:rPr lang="en-US" dirty="0"/>
              <a:t>Earlier coins – seems unlikely they were deposited, left inside the thesaurus untouched during the sack, when the Spartan coins came along. </a:t>
            </a:r>
          </a:p>
          <a:p>
            <a:endParaRPr lang="en-US" dirty="0"/>
          </a:p>
          <a:p>
            <a:r>
              <a:rPr lang="en-US" dirty="0"/>
              <a:t>Compared to coins found at Corinth, seems to be an overrepresentation of coins from Sparta, only Greek civic bronzes (no Roman issues), coins appear to have been deposited in groups of two or multiples of two.</a:t>
            </a:r>
          </a:p>
          <a:p>
            <a:endParaRPr lang="en-US" dirty="0"/>
          </a:p>
        </p:txBody>
      </p:sp>
      <p:sp>
        <p:nvSpPr>
          <p:cNvPr id="4" name="Slide Number Placeholder 3"/>
          <p:cNvSpPr>
            <a:spLocks noGrp="1"/>
          </p:cNvSpPr>
          <p:nvPr>
            <p:ph type="sldNum" sz="quarter" idx="5"/>
          </p:nvPr>
        </p:nvSpPr>
        <p:spPr/>
        <p:txBody>
          <a:bodyPr/>
          <a:lstStyle/>
          <a:p>
            <a:fld id="{2029F9C7-E141-A741-B63F-D7B8C257FFBE}" type="slidenum">
              <a:rPr lang="en-US" smtClean="0"/>
              <a:t>16</a:t>
            </a:fld>
            <a:endParaRPr lang="en-US"/>
          </a:p>
        </p:txBody>
      </p:sp>
    </p:spTree>
    <p:extLst>
      <p:ext uri="{BB962C8B-B14F-4D97-AF65-F5344CB8AC3E}">
        <p14:creationId xmlns:p14="http://schemas.microsoft.com/office/powerpoint/2010/main" val="2282525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42-31 BC – when Corinth was under Antony’s control. Sparta, coins of Antony’s general./</a:t>
            </a:r>
          </a:p>
          <a:p>
            <a:endParaRPr lang="en-US" dirty="0"/>
          </a:p>
          <a:p>
            <a:r>
              <a:rPr lang="en-US" dirty="0"/>
              <a:t>No Augustan coins – thesaurus </a:t>
            </a:r>
            <a:r>
              <a:rPr lang="en-US" dirty="0" err="1"/>
              <a:t>muyst</a:t>
            </a:r>
            <a:r>
              <a:rPr lang="en-US" dirty="0"/>
              <a:t> have been abandoned/went out of use after 31 BC. Therefore deposit represents a very short period of cultic activity. Votive offering </a:t>
            </a:r>
            <a:r>
              <a:rPr lang="en-US" dirty="0" err="1"/>
              <a:t>pracrice</a:t>
            </a:r>
            <a:r>
              <a:rPr lang="en-US" dirty="0"/>
              <a:t> in the temple had resumed.</a:t>
            </a:r>
          </a:p>
          <a:p>
            <a:r>
              <a:rPr lang="en-US" dirty="0"/>
              <a:t>Coins may have been offered in groups or </a:t>
            </a:r>
            <a:r>
              <a:rPr lang="en-US" dirty="0" err="1"/>
              <a:t>multiuples</a:t>
            </a:r>
            <a:r>
              <a:rPr lang="en-US" dirty="0"/>
              <a:t> of two – all of bronze and similar (low) value- similar to other known votive patterns (WHY LOW VALUE??!!) </a:t>
            </a:r>
          </a:p>
          <a:p>
            <a:r>
              <a:rPr lang="en-US" dirty="0" err="1"/>
              <a:t>Inswcriptions</a:t>
            </a:r>
            <a:r>
              <a:rPr lang="en-US" dirty="0"/>
              <a:t> tell us worshippers often had to pay a fee to Asclepius to access healing rites.</a:t>
            </a:r>
          </a:p>
          <a:p>
            <a:r>
              <a:rPr lang="en-US" dirty="0"/>
              <a:t>No Roman coins – probably </a:t>
            </a:r>
            <a:r>
              <a:rPr lang="en-US" dirty="0" err="1"/>
              <a:t>travellers</a:t>
            </a:r>
            <a:r>
              <a:rPr lang="en-US" dirty="0"/>
              <a:t> then depositing the coins? Put out of town coinage in the box rather than having to go and exchange it for local currency for a fee. Officers or businessmen involved in the </a:t>
            </a:r>
            <a:r>
              <a:rPr lang="en-US" dirty="0" err="1"/>
              <a:t>reognisations</a:t>
            </a:r>
            <a:r>
              <a:rPr lang="en-US" dirty="0"/>
              <a:t> of the Peloponnese under Antony. Local people at the temple would have left local coinage.</a:t>
            </a:r>
          </a:p>
          <a:p>
            <a:endParaRPr lang="en-US" dirty="0"/>
          </a:p>
          <a:p>
            <a:r>
              <a:rPr lang="en-US" dirty="0"/>
              <a:t>Greek rather than Roman </a:t>
            </a:r>
            <a:r>
              <a:rPr lang="en-US" dirty="0" err="1"/>
              <a:t>travellors</a:t>
            </a:r>
            <a:r>
              <a:rPr lang="en-US" dirty="0"/>
              <a:t> – Greek civic bronzes, Greek method of paying these sums to Asclepius.</a:t>
            </a:r>
          </a:p>
          <a:p>
            <a:endParaRPr lang="en-US" dirty="0"/>
          </a:p>
          <a:p>
            <a:r>
              <a:rPr lang="en-US" dirty="0"/>
              <a:t>Perhaps deposition happened at the same time or just after the collapsed roof began to be repaired and the sanctuary came back to life.</a:t>
            </a:r>
          </a:p>
          <a:p>
            <a:endParaRPr lang="en-US" dirty="0"/>
          </a:p>
          <a:p>
            <a:r>
              <a:rPr lang="en-US" dirty="0"/>
              <a:t>Structural changes to the temple – raising of the floor, meant thesaurus was probably interred – this is how it fell out of use. Otherwise hard to explain an in situ coin deposit like this. Value of coins </a:t>
            </a:r>
            <a:r>
              <a:rPr lang="en-US" dirty="0" err="1"/>
              <a:t>lefrt</a:t>
            </a:r>
            <a:r>
              <a:rPr lang="en-US" dirty="0"/>
              <a:t> in the box </a:t>
            </a:r>
            <a:r>
              <a:rPr lang="en-US" dirty="0" err="1"/>
              <a:t>porobably</a:t>
            </a:r>
            <a:r>
              <a:rPr lang="en-US" dirty="0"/>
              <a:t> not worth the effort of collecting them. Especially if heavy lid remained on top.</a:t>
            </a:r>
          </a:p>
          <a:p>
            <a:endParaRPr lang="en-US" dirty="0"/>
          </a:p>
          <a:p>
            <a:r>
              <a:rPr lang="en-US" dirty="0"/>
              <a:t>Then under Augustan/Roman period the use of the coins and thesaurus seems to stop – a change in the ritual. </a:t>
            </a:r>
            <a:r>
              <a:rPr lang="en-US" dirty="0" err="1"/>
              <a:t>Usew</a:t>
            </a:r>
            <a:r>
              <a:rPr lang="en-US" dirty="0"/>
              <a:t> of thesauri in Greece seems to have disappeared by the end of the first century BC. Were in common use in the Hellenistic period. Roman colony and settlers = abandonment of practice?</a:t>
            </a:r>
          </a:p>
        </p:txBody>
      </p:sp>
      <p:sp>
        <p:nvSpPr>
          <p:cNvPr id="4" name="Slide Number Placeholder 3"/>
          <p:cNvSpPr>
            <a:spLocks noGrp="1"/>
          </p:cNvSpPr>
          <p:nvPr>
            <p:ph type="sldNum" sz="quarter" idx="5"/>
          </p:nvPr>
        </p:nvSpPr>
        <p:spPr/>
        <p:txBody>
          <a:bodyPr/>
          <a:lstStyle/>
          <a:p>
            <a:fld id="{2029F9C7-E141-A741-B63F-D7B8C257FFBE}" type="slidenum">
              <a:rPr lang="en-US" smtClean="0"/>
              <a:t>17</a:t>
            </a:fld>
            <a:endParaRPr lang="en-US"/>
          </a:p>
        </p:txBody>
      </p:sp>
    </p:spTree>
    <p:extLst>
      <p:ext uri="{BB962C8B-B14F-4D97-AF65-F5344CB8AC3E}">
        <p14:creationId xmlns:p14="http://schemas.microsoft.com/office/powerpoint/2010/main" val="1544345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996DCC-02EB-4547-9EA2-FFBC0DD04451}" type="slidenum">
              <a:rPr lang="en-GB" smtClean="0"/>
              <a:t>19</a:t>
            </a:fld>
            <a:endParaRPr lang="en-GB"/>
          </a:p>
        </p:txBody>
      </p:sp>
    </p:spTree>
    <p:extLst>
      <p:ext uri="{BB962C8B-B14F-4D97-AF65-F5344CB8AC3E}">
        <p14:creationId xmlns:p14="http://schemas.microsoft.com/office/powerpoint/2010/main" val="3805671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
          <p:cNvSpPr>
            <a:spLocks noGrp="1" noRot="1" noChangeAspect="1" noChangeArrowheads="1" noTextEdit="1"/>
          </p:cNvSpPr>
          <p:nvPr>
            <p:ph type="sldImg"/>
          </p:nvPr>
        </p:nvSpPr>
        <p:spPr/>
      </p:sp>
      <p:sp>
        <p:nvSpPr>
          <p:cNvPr id="78851" name="Rectangle 2"/>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a:lnSpc>
                <a:spcPct val="100000"/>
              </a:lnSpc>
            </a:pPr>
            <a:r>
              <a:rPr lang="en-US" altLang="en-US" sz="1400" dirty="0"/>
              <a:t>Lighter weight specimens - value comes from the stamp of the king rather than from the metal content. Change in monetary understanding. Later a reduction of the </a:t>
            </a:r>
            <a:r>
              <a:rPr lang="en-US" altLang="en-US" sz="1400" dirty="0" err="1"/>
              <a:t>stater</a:t>
            </a:r>
            <a:r>
              <a:rPr lang="en-US" altLang="en-US" sz="1400" dirty="0"/>
              <a:t> under Ptolemy I. Ptolemy’s need for money could not keep up with demand. No natural resources in Egypt.</a:t>
            </a:r>
          </a:p>
          <a:p>
            <a:pPr eaLnBrk="1">
              <a:lnSpc>
                <a:spcPct val="100000"/>
              </a:lnSpc>
            </a:pPr>
            <a:r>
              <a:rPr lang="en-US" altLang="en-US" sz="1400" dirty="0"/>
              <a:t>Outside coin melted down and </a:t>
            </a:r>
            <a:r>
              <a:rPr lang="en-US" altLang="en-US" sz="1400" dirty="0" err="1"/>
              <a:t>restruck</a:t>
            </a:r>
            <a:r>
              <a:rPr lang="en-US" altLang="en-US" sz="1400" dirty="0"/>
              <a:t> into Ptolemaic coin. Fee charged for this exchange, c. 3g silver.</a:t>
            </a:r>
          </a:p>
          <a:p>
            <a:pPr eaLnBrk="1">
              <a:lnSpc>
                <a:spcPct val="100000"/>
              </a:lnSpc>
            </a:pPr>
            <a:r>
              <a:rPr lang="en-US" altLang="en-US" sz="1400" dirty="0"/>
              <a:t>Hoards show the system was successful. C. 300 BC no outside coin found in Egypt. Ptolemaic coin prob.</a:t>
            </a:r>
            <a:r>
              <a:rPr lang="en-US" altLang="en-US" sz="1400" baseline="0" dirty="0"/>
              <a:t> Rarely left Egypt as well.</a:t>
            </a:r>
            <a:endParaRPr lang="en-US" altLang="en-US" sz="1400" dirty="0"/>
          </a:p>
          <a:p>
            <a:pPr eaLnBrk="1">
              <a:lnSpc>
                <a:spcPct val="100000"/>
              </a:lnSpc>
            </a:pPr>
            <a:r>
              <a:rPr lang="en-US" altLang="en-US" sz="1400" dirty="0"/>
              <a:t>Continued under Augustus and the Roman Empire.</a:t>
            </a:r>
          </a:p>
          <a:p>
            <a:pPr eaLnBrk="1">
              <a:lnSpc>
                <a:spcPct val="100000"/>
              </a:lnSpc>
            </a:pPr>
            <a:r>
              <a:rPr lang="en-US" altLang="en-US" sz="1400" dirty="0"/>
              <a:t>Gresham’s Law - bad currency drives good currency out. Reduction of weight standard meant that people were hoarding foreign coins, response was the introduction of the closed currency system. </a:t>
            </a:r>
          </a:p>
          <a:p>
            <a:pPr eaLnBrk="1">
              <a:lnSpc>
                <a:spcPct val="100000"/>
              </a:lnSpc>
            </a:pPr>
            <a:r>
              <a:rPr lang="en-US" altLang="en-US" sz="1400" dirty="0"/>
              <a:t>How could they get away with it – Egypt a </a:t>
            </a:r>
            <a:r>
              <a:rPr lang="en-US" altLang="en-US" sz="1400" dirty="0" err="1"/>
              <a:t>centralised</a:t>
            </a:r>
            <a:r>
              <a:rPr lang="en-US" altLang="en-US" sz="1400" dirty="0"/>
              <a:t> region, grain exporter – merchants couldn’t boycott it!</a:t>
            </a:r>
          </a:p>
        </p:txBody>
      </p:sp>
    </p:spTree>
    <p:extLst>
      <p:ext uri="{BB962C8B-B14F-4D97-AF65-F5344CB8AC3E}">
        <p14:creationId xmlns:p14="http://schemas.microsoft.com/office/powerpoint/2010/main" val="25304859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a:r>
              <a:rPr lang="en-US" altLang="en-US" dirty="0"/>
              <a:t>one jar ends c. 300 BC, the other c.279. </a:t>
            </a:r>
          </a:p>
          <a:p>
            <a:pPr eaLnBrk="1"/>
            <a:r>
              <a:rPr lang="en-US" altLang="en-US" dirty="0"/>
              <a:t>Jenkins, ANSMN 9 (1960), pp. 17-37, illus.</a:t>
            </a:r>
          </a:p>
          <a:p>
            <a:pPr defTabSz="914145">
              <a:spcBef>
                <a:spcPts val="492"/>
              </a:spcBef>
            </a:pPr>
            <a:r>
              <a:rPr lang="en-US" altLang="en-US" sz="1200" dirty="0">
                <a:latin typeface="Helvetica" panose="020B0604020202020204" pitchFamily="34" charset="0"/>
                <a:cs typeface="Helvetica" panose="020B0604020202020204" pitchFamily="34" charset="0"/>
                <a:sym typeface="Helvetica" panose="020B0604020202020204" pitchFamily="34" charset="0"/>
              </a:rPr>
              <a:t>c. 2400 AR coins</a:t>
            </a:r>
          </a:p>
          <a:p>
            <a:pPr defTabSz="914145">
              <a:spcBef>
                <a:spcPts val="492"/>
              </a:spcBef>
            </a:pPr>
            <a:r>
              <a:rPr lang="en-US" altLang="en-US" sz="1200" dirty="0">
                <a:latin typeface="Helvetica" panose="020B0604020202020204" pitchFamily="34" charset="0"/>
                <a:cs typeface="Helvetica" panose="020B0604020202020204" pitchFamily="34" charset="0"/>
                <a:sym typeface="Helvetica" panose="020B0604020202020204" pitchFamily="34" charset="0"/>
              </a:rPr>
              <a:t>Two jars</a:t>
            </a:r>
          </a:p>
          <a:p>
            <a:pPr defTabSz="914145">
              <a:spcBef>
                <a:spcPts val="492"/>
              </a:spcBef>
            </a:pPr>
            <a:r>
              <a:rPr lang="en-US" altLang="en-US" sz="1200" dirty="0">
                <a:latin typeface="Helvetica" panose="020B0604020202020204" pitchFamily="34" charset="0"/>
                <a:cs typeface="Helvetica" panose="020B0604020202020204" pitchFamily="34" charset="0"/>
                <a:sym typeface="Helvetica" panose="020B0604020202020204" pitchFamily="34" charset="0"/>
              </a:rPr>
              <a:t>Jar 1: foreign coins, attic weight Alexander tetradrachms struck in Egypt, three reduced weight Athena tetradrachms</a:t>
            </a:r>
          </a:p>
          <a:p>
            <a:pPr defTabSz="914145">
              <a:spcBef>
                <a:spcPts val="492"/>
              </a:spcBef>
            </a:pPr>
            <a:r>
              <a:rPr lang="en-US" altLang="en-US" sz="1200" dirty="0">
                <a:latin typeface="Helvetica" panose="020B0604020202020204" pitchFamily="34" charset="0"/>
                <a:cs typeface="Helvetica" panose="020B0604020202020204" pitchFamily="34" charset="0"/>
                <a:sym typeface="Helvetica" panose="020B0604020202020204" pitchFamily="34" charset="0"/>
              </a:rPr>
              <a:t>Jar 2: coins of the Ptolemy/eagle type</a:t>
            </a:r>
            <a:endParaRPr lang="en-US" altLang="en-US" dirty="0"/>
          </a:p>
          <a:p>
            <a:pPr eaLnBrk="1"/>
            <a:endParaRPr lang="en-US" altLang="en-US" dirty="0"/>
          </a:p>
          <a:p>
            <a:endParaRPr lang="en-US" dirty="0"/>
          </a:p>
        </p:txBody>
      </p:sp>
      <p:sp>
        <p:nvSpPr>
          <p:cNvPr id="4" name="Slide Number Placeholder 3"/>
          <p:cNvSpPr>
            <a:spLocks noGrp="1"/>
          </p:cNvSpPr>
          <p:nvPr>
            <p:ph type="sldNum" sz="quarter" idx="5"/>
          </p:nvPr>
        </p:nvSpPr>
        <p:spPr/>
        <p:txBody>
          <a:bodyPr/>
          <a:lstStyle/>
          <a:p>
            <a:fld id="{2029F9C7-E141-A741-B63F-D7B8C257FFBE}" type="slidenum">
              <a:rPr lang="en-US" smtClean="0"/>
              <a:t>21</a:t>
            </a:fld>
            <a:endParaRPr lang="en-US"/>
          </a:p>
        </p:txBody>
      </p:sp>
    </p:spTree>
    <p:extLst>
      <p:ext uri="{BB962C8B-B14F-4D97-AF65-F5344CB8AC3E}">
        <p14:creationId xmlns:p14="http://schemas.microsoft.com/office/powerpoint/2010/main" val="3188204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
            <a:extLst>
              <a:ext uri="{FF2B5EF4-FFF2-40B4-BE49-F238E27FC236}">
                <a16:creationId xmlns:a16="http://schemas.microsoft.com/office/drawing/2014/main" id="{9A7B5B0E-43A9-5DC7-68FC-1E9CB63A3168}"/>
              </a:ext>
            </a:extLst>
          </p:cNvPr>
          <p:cNvSpPr>
            <a:spLocks noGrp="1" noRot="1" noChangeAspect="1" noChangeArrowheads="1" noTextEdit="1"/>
          </p:cNvSpPr>
          <p:nvPr>
            <p:ph type="sldImg"/>
          </p:nvPr>
        </p:nvSpPr>
        <p:spPr/>
      </p:sp>
      <p:sp>
        <p:nvSpPr>
          <p:cNvPr id="81923" name="Rectangle 2">
            <a:extLst>
              <a:ext uri="{FF2B5EF4-FFF2-40B4-BE49-F238E27FC236}">
                <a16:creationId xmlns:a16="http://schemas.microsoft.com/office/drawing/2014/main" id="{15CB870F-3081-9D75-B9CB-1FE1AB384A41}"/>
              </a:ext>
            </a:extLst>
          </p:cNvPr>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a:r>
              <a:rPr lang="en-US" altLang="en-US" sz="2100">
                <a:latin typeface="Noteworthy Bold" panose="02000400000000000000" pitchFamily="2" charset="77"/>
                <a:ea typeface="Noteworthy Bold" panose="02000400000000000000" pitchFamily="2" charset="77"/>
                <a:cs typeface="Noteworthy Bold" panose="02000400000000000000" pitchFamily="2" charset="77"/>
              </a:rPr>
              <a:t>What is monetization? Discussion….</a:t>
            </a:r>
          </a:p>
          <a:p>
            <a:pPr eaLnBrk="1"/>
            <a:r>
              <a:rPr lang="en-US" altLang="en-US" sz="2100">
                <a:latin typeface="Noteworthy Bold" panose="02000400000000000000" pitchFamily="2" charset="77"/>
                <a:ea typeface="Noteworthy Bold" panose="02000400000000000000" pitchFamily="2" charset="77"/>
                <a:cs typeface="Noteworthy Bold" panose="02000400000000000000" pitchFamily="2" charset="77"/>
              </a:rPr>
              <a:t>Widespread use and acceptance of one form of money</a:t>
            </a:r>
          </a:p>
          <a:p>
            <a:pPr eaLnBrk="1"/>
            <a:r>
              <a:rPr lang="en-US" altLang="en-US" sz="2100">
                <a:latin typeface="Noteworthy Bold" panose="02000400000000000000" pitchFamily="2" charset="77"/>
                <a:ea typeface="Noteworthy Bold" panose="02000400000000000000" pitchFamily="2" charset="77"/>
                <a:cs typeface="Noteworthy Bold" panose="02000400000000000000" pitchFamily="2" charset="77"/>
              </a:rPr>
              <a:t>Initially money used by upper classes</a:t>
            </a:r>
          </a:p>
          <a:p>
            <a:pPr eaLnBrk="1"/>
            <a:r>
              <a:rPr lang="en-US" altLang="en-US" sz="2100">
                <a:latin typeface="Noteworthy Bold" panose="02000400000000000000" pitchFamily="2" charset="77"/>
                <a:ea typeface="Noteworthy Bold" panose="02000400000000000000" pitchFamily="2" charset="77"/>
                <a:cs typeface="Noteworthy Bold" panose="02000400000000000000" pitchFamily="2" charset="77"/>
              </a:rPr>
              <a:t>large denominations.... up to 45 mm in size, something not seen before.</a:t>
            </a:r>
          </a:p>
          <a:p>
            <a:pPr eaLnBrk="1"/>
            <a:r>
              <a:rPr lang="en-US" altLang="en-US" sz="2100">
                <a:latin typeface="Noteworthy Bold" panose="02000400000000000000" pitchFamily="2" charset="77"/>
                <a:ea typeface="Noteworthy Bold" panose="02000400000000000000" pitchFamily="2" charset="77"/>
                <a:cs typeface="Noteworthy Bold" panose="02000400000000000000" pitchFamily="2" charset="77"/>
              </a:rPr>
              <a:t>this poll tax, payable by both women and men, was payable in bronze.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a:extLst>
              <a:ext uri="{FF2B5EF4-FFF2-40B4-BE49-F238E27FC236}">
                <a16:creationId xmlns:a16="http://schemas.microsoft.com/office/drawing/2014/main" id="{81C0EF01-CCF3-C7D4-8FA0-80DF264224DA}"/>
              </a:ext>
            </a:extLst>
          </p:cNvPr>
          <p:cNvSpPr>
            <a:spLocks noGrp="1" noRot="1" noChangeAspect="1" noChangeArrowheads="1" noTextEdit="1"/>
          </p:cNvSpPr>
          <p:nvPr>
            <p:ph type="sldImg"/>
          </p:nvPr>
        </p:nvSpPr>
        <p:spPr/>
      </p:sp>
      <p:sp>
        <p:nvSpPr>
          <p:cNvPr id="82947" name="Rectangle 2">
            <a:extLst>
              <a:ext uri="{FF2B5EF4-FFF2-40B4-BE49-F238E27FC236}">
                <a16:creationId xmlns:a16="http://schemas.microsoft.com/office/drawing/2014/main" id="{A80336AE-F96E-12A6-C461-E374D3544345}"/>
              </a:ext>
            </a:extLst>
          </p:cNvPr>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a:r>
              <a:rPr lang="en-US" altLang="en-US">
                <a:latin typeface="Noteworthy Bold" panose="02000400000000000000" pitchFamily="2" charset="77"/>
                <a:ea typeface="Noteworthy Bold" panose="02000400000000000000" pitchFamily="2" charset="77"/>
                <a:cs typeface="Noteworthy Bold" panose="02000400000000000000" pitchFamily="2" charset="77"/>
              </a:rPr>
              <a:t>Ptolemy II increased the size and quantity - became the money of the countryside.</a:t>
            </a:r>
          </a:p>
          <a:p>
            <a:pPr eaLnBrk="1"/>
            <a:r>
              <a:rPr lang="en-US" altLang="en-US">
                <a:latin typeface="Noteworthy Bold" panose="02000400000000000000" pitchFamily="2" charset="77"/>
                <a:ea typeface="Noteworthy Bold" panose="02000400000000000000" pitchFamily="2" charset="77"/>
                <a:cs typeface="Noteworthy Bold" panose="02000400000000000000" pitchFamily="2" charset="77"/>
              </a:rPr>
              <a:t>Bronze coins also struck in Cyprus, Cyrene and Coele Syria, and reached other areas through transport.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4D9ECBD8-A525-0391-800C-67573019DA89}"/>
              </a:ext>
            </a:extLst>
          </p:cNvPr>
          <p:cNvSpPr>
            <a:spLocks noGrp="1" noRot="1" noChangeAspect="1" noTextEdit="1"/>
          </p:cNvSpPr>
          <p:nvPr>
            <p:ph type="sldImg"/>
          </p:nvPr>
        </p:nvSpPr>
        <p:spPr/>
      </p:sp>
      <p:sp>
        <p:nvSpPr>
          <p:cNvPr id="83971" name="Notes Placeholder 2">
            <a:extLst>
              <a:ext uri="{FF2B5EF4-FFF2-40B4-BE49-F238E27FC236}">
                <a16:creationId xmlns:a16="http://schemas.microsoft.com/office/drawing/2014/main" id="{E014A167-378E-A9C9-02A9-508D37F77F04}"/>
              </a:ext>
            </a:extLst>
          </p:cNvPr>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a:endParaRPr lang="en-GB" altLang="en-US">
              <a:latin typeface="Noteworthy Bold" panose="02000400000000000000" pitchFamily="2" charset="77"/>
              <a:ea typeface="Noteworthy Bold" panose="02000400000000000000" pitchFamily="2" charset="77"/>
              <a:cs typeface="Noteworthy Bold" panose="02000400000000000000" pitchFamily="2" charset="77"/>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
            <a:extLst>
              <a:ext uri="{FF2B5EF4-FFF2-40B4-BE49-F238E27FC236}">
                <a16:creationId xmlns:a16="http://schemas.microsoft.com/office/drawing/2014/main" id="{681E8090-8F5A-BC51-DD30-84CEE52C1E8C}"/>
              </a:ext>
            </a:extLst>
          </p:cNvPr>
          <p:cNvSpPr>
            <a:spLocks noGrp="1" noRot="1" noChangeAspect="1" noChangeArrowheads="1" noTextEdit="1"/>
          </p:cNvSpPr>
          <p:nvPr>
            <p:ph type="sldImg"/>
          </p:nvPr>
        </p:nvSpPr>
        <p:spPr/>
      </p:sp>
      <p:sp>
        <p:nvSpPr>
          <p:cNvPr id="84995" name="Rectangle 2">
            <a:extLst>
              <a:ext uri="{FF2B5EF4-FFF2-40B4-BE49-F238E27FC236}">
                <a16:creationId xmlns:a16="http://schemas.microsoft.com/office/drawing/2014/main" id="{717C4D26-DD42-7192-FF42-89A29F9E3D28}"/>
              </a:ext>
            </a:extLst>
          </p:cNvPr>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a:r>
              <a:rPr lang="en-US" altLang="en-US">
                <a:latin typeface="Noteworthy Bold" panose="02000400000000000000" pitchFamily="2" charset="77"/>
                <a:ea typeface="Noteworthy Bold" panose="02000400000000000000" pitchFamily="2" charset="77"/>
                <a:cs typeface="Noteworthy Bold" panose="02000400000000000000" pitchFamily="2" charset="77"/>
              </a:rPr>
              <a:t>c. 246/5 BC.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Social, political/ideological and economic significance of coin circulation, use and deposition </a:t>
            </a:r>
          </a:p>
          <a:p>
            <a:r>
              <a:rPr lang="en-US" dirty="0"/>
              <a:t>Social and symbolic significance of coin iconography</a:t>
            </a:r>
          </a:p>
          <a:p>
            <a:r>
              <a:rPr lang="en-US" dirty="0"/>
              <a:t>Production and metallurgy of coins</a:t>
            </a:r>
          </a:p>
          <a:p>
            <a:endParaRPr lang="en-US" dirty="0"/>
          </a:p>
          <a:p>
            <a:r>
              <a:rPr lang="en-US" dirty="0"/>
              <a:t>Dates (relative) of various issues</a:t>
            </a:r>
          </a:p>
          <a:p>
            <a:r>
              <a:rPr lang="en-US" dirty="0"/>
              <a:t>Where coins travelled and what they circulated alongside.</a:t>
            </a:r>
          </a:p>
          <a:p>
            <a:r>
              <a:rPr lang="en-US" dirty="0"/>
              <a:t>Politics/war disturbances</a:t>
            </a:r>
          </a:p>
        </p:txBody>
      </p:sp>
      <p:sp>
        <p:nvSpPr>
          <p:cNvPr id="4" name="Slide Number Placeholder 3"/>
          <p:cNvSpPr>
            <a:spLocks noGrp="1"/>
          </p:cNvSpPr>
          <p:nvPr>
            <p:ph type="sldNum" sz="quarter" idx="5"/>
          </p:nvPr>
        </p:nvSpPr>
        <p:spPr/>
        <p:txBody>
          <a:bodyPr/>
          <a:lstStyle/>
          <a:p>
            <a:fld id="{2029F9C7-E141-A741-B63F-D7B8C257FFBE}" type="slidenum">
              <a:rPr lang="en-US" smtClean="0"/>
              <a:t>3</a:t>
            </a:fld>
            <a:endParaRPr lang="en-US"/>
          </a:p>
        </p:txBody>
      </p:sp>
    </p:spTree>
    <p:extLst>
      <p:ext uri="{BB962C8B-B14F-4D97-AF65-F5344CB8AC3E}">
        <p14:creationId xmlns:p14="http://schemas.microsoft.com/office/powerpoint/2010/main" val="38374626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
            <a:extLst>
              <a:ext uri="{FF2B5EF4-FFF2-40B4-BE49-F238E27FC236}">
                <a16:creationId xmlns:a16="http://schemas.microsoft.com/office/drawing/2014/main" id="{665C28C7-D54E-2B66-99D2-DB398492716D}"/>
              </a:ext>
            </a:extLst>
          </p:cNvPr>
          <p:cNvSpPr>
            <a:spLocks noGrp="1" noRot="1" noChangeAspect="1" noChangeArrowheads="1" noTextEdit="1"/>
          </p:cNvSpPr>
          <p:nvPr>
            <p:ph type="sldImg"/>
          </p:nvPr>
        </p:nvSpPr>
        <p:spPr/>
      </p:sp>
      <p:sp>
        <p:nvSpPr>
          <p:cNvPr id="86019" name="Rectangle 2">
            <a:extLst>
              <a:ext uri="{FF2B5EF4-FFF2-40B4-BE49-F238E27FC236}">
                <a16:creationId xmlns:a16="http://schemas.microsoft.com/office/drawing/2014/main" id="{58BBCA86-5574-4A47-97DD-E0F3BF877B9E}"/>
              </a:ext>
            </a:extLst>
          </p:cNvPr>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a:r>
              <a:rPr lang="en-US" altLang="en-US" dirty="0">
                <a:latin typeface="Noteworthy Bold" panose="02000400000000000000" pitchFamily="2" charset="77"/>
                <a:ea typeface="Noteworthy Bold" panose="02000400000000000000" pitchFamily="2" charset="77"/>
                <a:cs typeface="Noteworthy Bold" panose="02000400000000000000" pitchFamily="2" charset="77"/>
              </a:rPr>
              <a:t>transactions taking place in bronze coinage, exchange rates</a:t>
            </a:r>
          </a:p>
          <a:p>
            <a:pPr eaLnBrk="1"/>
            <a:r>
              <a:rPr lang="en-US" altLang="en-US" dirty="0">
                <a:latin typeface="Noteworthy Bold" panose="02000400000000000000" pitchFamily="2" charset="77"/>
                <a:ea typeface="Noteworthy Bold" panose="02000400000000000000" pitchFamily="2" charset="77"/>
                <a:cs typeface="Noteworthy Bold" panose="02000400000000000000" pitchFamily="2" charset="77"/>
              </a:rPr>
              <a:t>two kinds of bank: in and outside Alexandria</a:t>
            </a:r>
          </a:p>
          <a:p>
            <a:pPr eaLnBrk="1"/>
            <a:r>
              <a:rPr lang="en-US" altLang="en-US" dirty="0">
                <a:latin typeface="Noteworthy Bold" panose="02000400000000000000" pitchFamily="2" charset="77"/>
                <a:ea typeface="Noteworthy Bold" panose="02000400000000000000" pitchFamily="2" charset="77"/>
                <a:cs typeface="Noteworthy Bold" panose="02000400000000000000" pitchFamily="2" charset="77"/>
              </a:rPr>
              <a:t>Right to change money was restricted to approved operators</a:t>
            </a:r>
          </a:p>
          <a:p>
            <a:pPr eaLnBrk="1"/>
            <a:r>
              <a:rPr lang="en-US" altLang="en-US" dirty="0">
                <a:latin typeface="Noteworthy Bold" panose="02000400000000000000" pitchFamily="2" charset="77"/>
                <a:ea typeface="Noteworthy Bold" panose="02000400000000000000" pitchFamily="2" charset="77"/>
                <a:cs typeface="Noteworthy Bold" panose="02000400000000000000" pitchFamily="2" charset="77"/>
              </a:rPr>
              <a:t>network of royal banks: penalties if counterfeit coinage discovered.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Importance of also using the book in addition to the databases that exist these days.</a:t>
            </a:r>
          </a:p>
        </p:txBody>
      </p:sp>
      <p:sp>
        <p:nvSpPr>
          <p:cNvPr id="4" name="Slide Number Placeholder 3"/>
          <p:cNvSpPr>
            <a:spLocks noGrp="1"/>
          </p:cNvSpPr>
          <p:nvPr>
            <p:ph type="sldNum" sz="quarter" idx="5"/>
          </p:nvPr>
        </p:nvSpPr>
        <p:spPr/>
        <p:txBody>
          <a:bodyPr/>
          <a:lstStyle/>
          <a:p>
            <a:fld id="{2029F9C7-E141-A741-B63F-D7B8C257FFBE}" type="slidenum">
              <a:rPr lang="en-US" smtClean="0"/>
              <a:t>28</a:t>
            </a:fld>
            <a:endParaRPr lang="en-US"/>
          </a:p>
        </p:txBody>
      </p:sp>
    </p:spTree>
    <p:extLst>
      <p:ext uri="{BB962C8B-B14F-4D97-AF65-F5344CB8AC3E}">
        <p14:creationId xmlns:p14="http://schemas.microsoft.com/office/powerpoint/2010/main" val="89695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Economic – safe keeping</a:t>
            </a:r>
          </a:p>
          <a:p>
            <a:pPr marL="171450" indent="-171450">
              <a:buFontTx/>
              <a:buChar char="-"/>
            </a:pPr>
            <a:r>
              <a:rPr lang="en-US" dirty="0"/>
              <a:t>Ritual</a:t>
            </a:r>
          </a:p>
          <a:p>
            <a:pPr marL="171450" indent="-171450">
              <a:buFontTx/>
              <a:buChar char="-"/>
            </a:pPr>
            <a:r>
              <a:rPr lang="en-US" dirty="0"/>
              <a:t>Savings</a:t>
            </a:r>
          </a:p>
          <a:p>
            <a:pPr marL="171450" indent="-171450">
              <a:buFontTx/>
              <a:buChar char="-"/>
            </a:pPr>
            <a:r>
              <a:rPr lang="en-US" dirty="0"/>
              <a:t>‘purses’</a:t>
            </a:r>
          </a:p>
          <a:p>
            <a:pPr marL="171450" indent="-171450">
              <a:buFontTx/>
              <a:buChar char="-"/>
            </a:pPr>
            <a:endParaRPr lang="en-US" dirty="0"/>
          </a:p>
          <a:p>
            <a:pPr marL="171450" indent="-171450">
              <a:buFontTx/>
              <a:buChar char="-"/>
            </a:pPr>
            <a:r>
              <a:rPr lang="en-US" dirty="0"/>
              <a:t>Reasons for burial and non-recovery</a:t>
            </a:r>
          </a:p>
        </p:txBody>
      </p:sp>
      <p:sp>
        <p:nvSpPr>
          <p:cNvPr id="4" name="Slide Number Placeholder 3"/>
          <p:cNvSpPr>
            <a:spLocks noGrp="1"/>
          </p:cNvSpPr>
          <p:nvPr>
            <p:ph type="sldNum" sz="quarter" idx="5"/>
          </p:nvPr>
        </p:nvSpPr>
        <p:spPr/>
        <p:txBody>
          <a:bodyPr/>
          <a:lstStyle/>
          <a:p>
            <a:fld id="{2029F9C7-E141-A741-B63F-D7B8C257FFBE}" type="slidenum">
              <a:rPr lang="en-US" smtClean="0"/>
              <a:t>4</a:t>
            </a:fld>
            <a:endParaRPr lang="en-US"/>
          </a:p>
        </p:txBody>
      </p:sp>
    </p:spTree>
    <p:extLst>
      <p:ext uri="{BB962C8B-B14F-4D97-AF65-F5344CB8AC3E}">
        <p14:creationId xmlns:p14="http://schemas.microsoft.com/office/powerpoint/2010/main" val="2445234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u="none" strike="noStrike" dirty="0">
                <a:solidFill>
                  <a:srgbClr val="242424"/>
                </a:solidFill>
                <a:effectLst/>
                <a:latin typeface="inherit"/>
              </a:rPr>
              <a:t>“Emergency hoard”</a:t>
            </a:r>
            <a:endParaRPr lang="en-GB" b="0" i="0" u="none" strike="noStrike" dirty="0">
              <a:solidFill>
                <a:srgbClr val="242424"/>
              </a:solidFill>
              <a:effectLst/>
              <a:latin typeface="Segoe UI" panose="020B0502040204020203" pitchFamily="34" charset="0"/>
            </a:endParaRPr>
          </a:p>
          <a:p>
            <a:pPr algn="l"/>
            <a:r>
              <a:rPr lang="en-GB" b="0" i="0" u="none" strike="noStrike" dirty="0">
                <a:solidFill>
                  <a:srgbClr val="242424"/>
                </a:solidFill>
                <a:effectLst/>
                <a:latin typeface="inherit"/>
              </a:rPr>
              <a:t>£20 still about- a sub hoard to be uncovered. Either on highway or still in the garden </a:t>
            </a:r>
            <a:endParaRPr lang="en-GB" b="0" i="0" u="none" strike="noStrike" dirty="0">
              <a:solidFill>
                <a:srgbClr val="242424"/>
              </a:solidFill>
              <a:effectLst/>
              <a:latin typeface="Segoe UI" panose="020B0502040204020203" pitchFamily="34" charset="0"/>
            </a:endParaRPr>
          </a:p>
          <a:p>
            <a:pPr algn="l"/>
            <a:br>
              <a:rPr lang="en-GB" b="0" i="0" u="none" strike="noStrike" dirty="0">
                <a:solidFill>
                  <a:srgbClr val="242424"/>
                </a:solidFill>
                <a:effectLst/>
                <a:latin typeface="Segoe UI" panose="020B0502040204020203" pitchFamily="34" charset="0"/>
              </a:rPr>
            </a:br>
            <a:endParaRPr lang="en-GB" b="0" i="0" u="none" strike="noStrike" dirty="0">
              <a:solidFill>
                <a:srgbClr val="242424"/>
              </a:solidFill>
              <a:effectLst/>
              <a:latin typeface="Segoe UI" panose="020B0502040204020203" pitchFamily="34" charset="0"/>
            </a:endParaRPr>
          </a:p>
          <a:p>
            <a:pPr algn="l"/>
            <a:r>
              <a:rPr lang="en-GB" b="0" i="0" u="none" strike="noStrike" dirty="0">
                <a:solidFill>
                  <a:srgbClr val="242424"/>
                </a:solidFill>
                <a:effectLst/>
                <a:latin typeface="inherit"/>
              </a:rPr>
              <a:t>Brompton not his house at London </a:t>
            </a:r>
            <a:endParaRPr lang="en-GB" b="0" i="0" u="none" strike="noStrike" dirty="0">
              <a:solidFill>
                <a:srgbClr val="242424"/>
              </a:solidFill>
              <a:effectLst/>
              <a:latin typeface="Segoe UI" panose="020B0502040204020203" pitchFamily="34" charset="0"/>
            </a:endParaRPr>
          </a:p>
          <a:p>
            <a:pPr algn="l"/>
            <a:r>
              <a:rPr lang="en-GB" b="0" i="0" u="none" strike="noStrike" dirty="0">
                <a:solidFill>
                  <a:srgbClr val="242424"/>
                </a:solidFill>
                <a:effectLst/>
                <a:latin typeface="inherit"/>
              </a:rPr>
              <a:t>Front garden- city abandoned? </a:t>
            </a:r>
            <a:endParaRPr lang="en-GB" b="0" i="0" u="none" strike="noStrike" dirty="0">
              <a:solidFill>
                <a:srgbClr val="242424"/>
              </a:solidFill>
              <a:effectLst/>
              <a:latin typeface="Segoe UI" panose="020B0502040204020203" pitchFamily="34" charset="0"/>
            </a:endParaRPr>
          </a:p>
          <a:p>
            <a:pPr algn="l"/>
            <a:r>
              <a:rPr lang="en-GB" b="0" i="0" u="none" strike="noStrike" dirty="0" err="1">
                <a:solidFill>
                  <a:srgbClr val="242424"/>
                </a:solidFill>
                <a:effectLst/>
                <a:latin typeface="inherit"/>
              </a:rPr>
              <a:t>Ie</a:t>
            </a:r>
            <a:r>
              <a:rPr lang="en-GB" b="0" i="0" u="none" strike="noStrike" dirty="0">
                <a:solidFill>
                  <a:srgbClr val="242424"/>
                </a:solidFill>
                <a:effectLst/>
                <a:latin typeface="inherit"/>
              </a:rPr>
              <a:t> as archaeologists if the hoard was found intact what would we deduce?</a:t>
            </a:r>
            <a:endParaRPr lang="en-GB" b="0" i="0" u="none" strike="noStrike" dirty="0">
              <a:solidFill>
                <a:srgbClr val="242424"/>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2029F9C7-E141-A741-B63F-D7B8C257FFBE}" type="slidenum">
              <a:rPr lang="en-US" smtClean="0"/>
              <a:t>6</a:t>
            </a:fld>
            <a:endParaRPr lang="en-US"/>
          </a:p>
        </p:txBody>
      </p:sp>
    </p:spTree>
    <p:extLst>
      <p:ext uri="{BB962C8B-B14F-4D97-AF65-F5344CB8AC3E}">
        <p14:creationId xmlns:p14="http://schemas.microsoft.com/office/powerpoint/2010/main" val="3500084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this a hoard or not?</a:t>
            </a:r>
          </a:p>
          <a:p>
            <a:r>
              <a:rPr lang="en-GB" dirty="0"/>
              <a:t>Known to us only through the market, not excavation.</a:t>
            </a:r>
            <a:endParaRPr lang="en-US" dirty="0"/>
          </a:p>
          <a:p>
            <a:r>
              <a:rPr lang="en-US" dirty="0"/>
              <a:t>Tells us nothing about what circulated in magna Graecia – but something about the way </a:t>
            </a:r>
            <a:r>
              <a:rPr lang="en-US" dirty="0" err="1"/>
              <a:t>coinahge</a:t>
            </a:r>
            <a:r>
              <a:rPr lang="en-US" dirty="0"/>
              <a:t> </a:t>
            </a:r>
            <a:r>
              <a:rPr lang="en-US" dirty="0" err="1"/>
              <a:t>funcionted</a:t>
            </a:r>
            <a:r>
              <a:rPr lang="en-US" dirty="0"/>
              <a:t> in archaic Greece.</a:t>
            </a:r>
          </a:p>
          <a:p>
            <a:endParaRPr lang="en-US" dirty="0"/>
          </a:p>
          <a:p>
            <a:r>
              <a:rPr lang="en-US" dirty="0"/>
              <a:t>Not a single coin of </a:t>
            </a:r>
            <a:r>
              <a:rPr lang="en-US" dirty="0" err="1"/>
              <a:t>Taras</a:t>
            </a:r>
            <a:r>
              <a:rPr lang="en-US" dirty="0"/>
              <a:t> in this hoard. Holloway – none of these coins ever circulated in Tarentum. Hoard created as a store of silver value. Silver from outside not used as currency – kept separate.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Kroll: </a:t>
            </a:r>
            <a:r>
              <a:rPr lang="en-GB" dirty="0">
                <a:solidFill>
                  <a:srgbClr val="000000"/>
                </a:solidFill>
                <a:effectLst/>
                <a:latin typeface="Helvetica Neue" panose="02000503000000020004" pitchFamily="2" charset="0"/>
              </a:rPr>
              <a:t>wo thirds of the silver by weight was in the form of chopped up ingots and silver scrap, making it the largest assemblage of silver bullion known from the ancient Greek world. 600 coins, mostly from south </a:t>
            </a:r>
            <a:r>
              <a:rPr lang="en-GB" dirty="0" err="1">
                <a:solidFill>
                  <a:srgbClr val="000000"/>
                </a:solidFill>
                <a:effectLst/>
                <a:latin typeface="Helvetica Neue" panose="02000503000000020004" pitchFamily="2" charset="0"/>
              </a:rPr>
              <a:t>italian</a:t>
            </a:r>
            <a:r>
              <a:rPr lang="en-GB" dirty="0">
                <a:solidFill>
                  <a:srgbClr val="000000"/>
                </a:solidFill>
                <a:effectLst/>
                <a:latin typeface="Helvetica Neue" panose="02000503000000020004" pitchFamily="2" charset="0"/>
              </a:rPr>
              <a:t> cities but including over 100 from Sicily </a:t>
            </a:r>
            <a:r>
              <a:rPr lang="en-GB" dirty="0" err="1">
                <a:solidFill>
                  <a:srgbClr val="000000"/>
                </a:solidFill>
                <a:effectLst/>
                <a:latin typeface="Helvetica Neue" panose="02000503000000020004" pitchFamily="2" charset="0"/>
              </a:rPr>
              <a:t>andf</a:t>
            </a:r>
            <a:r>
              <a:rPr lang="en-GB" dirty="0">
                <a:solidFill>
                  <a:srgbClr val="000000"/>
                </a:solidFill>
                <a:effectLst/>
                <a:latin typeface="Helvetica Neue" panose="02000503000000020004" pitchFamily="2" charset="0"/>
              </a:rPr>
              <a:t> Aegean Greece, made up the remaining third of the deposit. Since coins from Tarentum itself are </a:t>
            </a:r>
            <a:r>
              <a:rPr lang="en-GB" dirty="0" err="1">
                <a:solidFill>
                  <a:srgbClr val="000000"/>
                </a:solidFill>
                <a:effectLst/>
                <a:latin typeface="Helvetica Neue" panose="02000503000000020004" pitchFamily="2" charset="0"/>
              </a:rPr>
              <a:t>conspicusouly</a:t>
            </a:r>
            <a:r>
              <a:rPr lang="en-GB" dirty="0">
                <a:solidFill>
                  <a:srgbClr val="000000"/>
                </a:solidFill>
                <a:effectLst/>
                <a:latin typeface="Helvetica Neue" panose="02000503000000020004" pitchFamily="2" charset="0"/>
              </a:rPr>
              <a:t> absent, deposit appears to have been the stock of a </a:t>
            </a:r>
            <a:r>
              <a:rPr lang="en-GB" i="1" dirty="0" err="1">
                <a:solidFill>
                  <a:srgbClr val="000000"/>
                </a:solidFill>
                <a:effectLst/>
                <a:latin typeface="Helvetica Neue" panose="02000503000000020004" pitchFamily="2" charset="0"/>
              </a:rPr>
              <a:t>trapezites</a:t>
            </a:r>
            <a:r>
              <a:rPr lang="en-GB" dirty="0">
                <a:solidFill>
                  <a:srgbClr val="000000"/>
                </a:solidFill>
                <a:effectLst/>
                <a:latin typeface="Helvetica Neue" panose="02000503000000020004" pitchFamily="2" charset="0"/>
              </a:rPr>
              <a:t>, or money changer, who received this foreign currency in exchange for local coinage, presumably the sole legal tender for transactions in the city.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0000"/>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1012 – </a:t>
            </a:r>
            <a:r>
              <a:rPr lang="en-GB" dirty="0" err="1">
                <a:solidFill>
                  <a:srgbClr val="000000"/>
                </a:solidFill>
                <a:effectLst/>
                <a:latin typeface="Helvetica Neue" panose="02000503000000020004" pitchFamily="2" charset="0"/>
              </a:rPr>
              <a:t>Babelon</a:t>
            </a:r>
            <a:r>
              <a:rPr lang="en-GB" dirty="0">
                <a:solidFill>
                  <a:srgbClr val="000000"/>
                </a:solidFill>
                <a:effectLst/>
                <a:latin typeface="Helvetica Neue" panose="02000503000000020004" pitchFamily="2" charset="0"/>
              </a:rPr>
              <a:t> published an account in which he quoted an unnamed by distinguished numismatist (</a:t>
            </a:r>
            <a:r>
              <a:rPr lang="en-GB" dirty="0" err="1">
                <a:solidFill>
                  <a:srgbClr val="000000"/>
                </a:solidFill>
                <a:effectLst/>
                <a:latin typeface="Helvetica Neue" panose="02000503000000020004" pitchFamily="2" charset="0"/>
              </a:rPr>
              <a:t>Vlasto</a:t>
            </a:r>
            <a:r>
              <a:rPr lang="en-GB" dirty="0">
                <a:solidFill>
                  <a:srgbClr val="000000"/>
                </a:solidFill>
                <a:effectLst/>
                <a:latin typeface="Helvetica Neue" panose="02000503000000020004" pitchFamily="2" charset="0"/>
              </a:rPr>
              <a:t>) who </a:t>
            </a:r>
            <a:r>
              <a:rPr lang="en-GB" dirty="0" err="1">
                <a:solidFill>
                  <a:srgbClr val="000000"/>
                </a:solidFill>
                <a:effectLst/>
                <a:latin typeface="Helvetica Neue" panose="02000503000000020004" pitchFamily="2" charset="0"/>
              </a:rPr>
              <a:t>hads</a:t>
            </a:r>
            <a:r>
              <a:rPr lang="en-GB" dirty="0">
                <a:solidFill>
                  <a:srgbClr val="000000"/>
                </a:solidFill>
                <a:effectLst/>
                <a:latin typeface="Helvetica Neue" panose="02000503000000020004" pitchFamily="2" charset="0"/>
              </a:rPr>
              <a:t> sent him a letter to say that on 22 June 1911 a mass of silver coins, </a:t>
            </a:r>
            <a:r>
              <a:rPr lang="en-GB" dirty="0" err="1">
                <a:solidFill>
                  <a:srgbClr val="000000"/>
                </a:solidFill>
                <a:effectLst/>
                <a:latin typeface="Helvetica Neue" panose="02000503000000020004" pitchFamily="2" charset="0"/>
              </a:rPr>
              <a:t>jewellerty</a:t>
            </a:r>
            <a:r>
              <a:rPr lang="en-GB" dirty="0">
                <a:solidFill>
                  <a:srgbClr val="000000"/>
                </a:solidFill>
                <a:effectLst/>
                <a:latin typeface="Helvetica Neue" panose="02000503000000020004" pitchFamily="2" charset="0"/>
              </a:rPr>
              <a:t>, silver ingots and miscellaneous silver items had been found in a broken vase in the district of Nuovo Borgo, at a depth of c. 3m, by people digging the foundations of a factory (in the ancient settlement of </a:t>
            </a:r>
            <a:r>
              <a:rPr lang="en-GB" dirty="0" err="1">
                <a:solidFill>
                  <a:srgbClr val="000000"/>
                </a:solidFill>
                <a:effectLst/>
                <a:latin typeface="Helvetica Neue" panose="02000503000000020004" pitchFamily="2" charset="0"/>
              </a:rPr>
              <a:t>Taras</a:t>
            </a:r>
            <a:r>
              <a:rPr lang="en-GB" dirty="0">
                <a:solidFill>
                  <a:srgbClr val="000000"/>
                </a:solidFill>
                <a:effectLst/>
                <a:latin typeface="Helvetica Neue" panose="02000503000000020004" pitchFamily="2" charset="0"/>
              </a:rPr>
              <a:t>). The source was able to purchase the greater part (but not all) of the hoard.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Italians ordered an inquest, which </a:t>
            </a:r>
            <a:r>
              <a:rPr lang="en-GB" dirty="0" err="1">
                <a:solidFill>
                  <a:srgbClr val="000000"/>
                </a:solidFill>
                <a:effectLst/>
                <a:latin typeface="Helvetica Neue" panose="02000503000000020004" pitchFamily="2" charset="0"/>
              </a:rPr>
              <a:t>declrared</a:t>
            </a:r>
            <a:r>
              <a:rPr lang="en-GB" dirty="0">
                <a:solidFill>
                  <a:srgbClr val="000000"/>
                </a:solidFill>
                <a:effectLst/>
                <a:latin typeface="Helvetica Neue" panose="02000503000000020004" pitchFamily="2" charset="0"/>
              </a:rPr>
              <a:t> that the hoard, which was </a:t>
            </a:r>
            <a:r>
              <a:rPr lang="en-GB" dirty="0" err="1">
                <a:solidFill>
                  <a:srgbClr val="000000"/>
                </a:solidFill>
                <a:effectLst/>
                <a:latin typeface="Helvetica Neue" panose="02000503000000020004" pitchFamily="2" charset="0"/>
              </a:rPr>
              <a:t>unparalleld</a:t>
            </a:r>
            <a:r>
              <a:rPr lang="en-GB" dirty="0">
                <a:solidFill>
                  <a:srgbClr val="000000"/>
                </a:solidFill>
                <a:effectLst/>
                <a:latin typeface="Helvetica Neue" panose="02000503000000020004" pitchFamily="2" charset="0"/>
              </a:rPr>
              <a:t>, must have been an archaeological fiction, created by coin dealers who gave false information to deceive </a:t>
            </a:r>
            <a:r>
              <a:rPr lang="en-GB" dirty="0" err="1">
                <a:solidFill>
                  <a:srgbClr val="000000"/>
                </a:solidFill>
                <a:effectLst/>
                <a:latin typeface="Helvetica Neue" panose="02000503000000020004" pitchFamily="2" charset="0"/>
              </a:rPr>
              <a:t>Vlasto</a:t>
            </a:r>
            <a:r>
              <a:rPr lang="en-GB" dirty="0">
                <a:solidFill>
                  <a:srgbClr val="000000"/>
                </a:solidFill>
                <a:effectLst/>
                <a:latin typeface="Helvetica Neue" panose="02000503000000020004" pitchFamily="2" charset="0"/>
              </a:rPr>
              <a:t>. Investigation by the Italian authorities was </a:t>
            </a:r>
            <a:r>
              <a:rPr lang="en-GB" dirty="0" err="1">
                <a:solidFill>
                  <a:srgbClr val="000000"/>
                </a:solidFill>
                <a:effectLst/>
                <a:latin typeface="Helvetica Neue" panose="02000503000000020004" pitchFamily="2" charset="0"/>
              </a:rPr>
              <a:t>fone</a:t>
            </a:r>
            <a:r>
              <a:rPr lang="en-GB" dirty="0">
                <a:solidFill>
                  <a:srgbClr val="000000"/>
                </a:solidFill>
                <a:effectLst/>
                <a:latin typeface="Helvetica Neue" panose="02000503000000020004" pitchFamily="2" charset="0"/>
              </a:rPr>
              <a:t> by Paolo </a:t>
            </a:r>
            <a:r>
              <a:rPr lang="en-GB" dirty="0" err="1">
                <a:solidFill>
                  <a:srgbClr val="000000"/>
                </a:solidFill>
                <a:effectLst/>
                <a:latin typeface="Helvetica Neue" panose="02000503000000020004" pitchFamily="2" charset="0"/>
              </a:rPr>
              <a:t>Orsi</a:t>
            </a:r>
            <a:r>
              <a:rPr lang="en-GB" dirty="0">
                <a:solidFill>
                  <a:srgbClr val="000000"/>
                </a:solidFill>
                <a:effectLst/>
                <a:latin typeface="Helvetica Neue" panose="02000503000000020004" pitchFamily="2" charset="0"/>
              </a:rPr>
              <a:t>. Argued the fiction was made of of hoards found elsewhere </a:t>
            </a:r>
            <a:r>
              <a:rPr lang="en-GB" dirty="0" err="1">
                <a:solidFill>
                  <a:srgbClr val="000000"/>
                </a:solidFill>
                <a:effectLst/>
                <a:latin typeface="Helvetica Neue" panose="02000503000000020004" pitchFamily="2" charset="0"/>
              </a:rPr>
              <a:t>ein</a:t>
            </a:r>
            <a:r>
              <a:rPr lang="en-GB" dirty="0">
                <a:solidFill>
                  <a:srgbClr val="000000"/>
                </a:solidFill>
                <a:effectLst/>
                <a:latin typeface="Helvetica Neue" panose="02000503000000020004" pitchFamily="2" charset="0"/>
              </a:rPr>
              <a:t> the city. View may have fed into the proposal that </a:t>
            </a:r>
            <a:r>
              <a:rPr lang="en-GB" dirty="0" err="1">
                <a:solidFill>
                  <a:srgbClr val="000000"/>
                </a:solidFill>
                <a:effectLst/>
                <a:latin typeface="Helvetica Neue" panose="02000503000000020004" pitchFamily="2" charset="0"/>
              </a:rPr>
              <a:t>thewre</a:t>
            </a:r>
            <a:r>
              <a:rPr lang="en-GB" dirty="0">
                <a:solidFill>
                  <a:srgbClr val="000000"/>
                </a:solidFill>
                <a:effectLst/>
                <a:latin typeface="Helvetica Neue" panose="02000503000000020004" pitchFamily="2" charset="0"/>
              </a:rPr>
              <a:t> were two separate finds, one of western Greek coins and one of mainland and northern Greece, found in two jars.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Holloway – probably evidence of exchange of silver for local Tarentine coinage.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IGCH – </a:t>
            </a:r>
            <a:r>
              <a:rPr lang="en-GB" dirty="0" err="1">
                <a:solidFill>
                  <a:srgbClr val="000000"/>
                </a:solidFill>
                <a:effectLst/>
                <a:latin typeface="Helvetica Neue" panose="02000503000000020004" pitchFamily="2" charset="0"/>
              </a:rPr>
              <a:t>Kraay</a:t>
            </a:r>
            <a:r>
              <a:rPr lang="en-GB" dirty="0">
                <a:solidFill>
                  <a:srgbClr val="000000"/>
                </a:solidFill>
                <a:effectLst/>
                <a:latin typeface="Helvetica Neue" panose="02000503000000020004" pitchFamily="2" charset="0"/>
              </a:rPr>
              <a:t> – argued that </a:t>
            </a:r>
            <a:r>
              <a:rPr lang="en-GB" dirty="0" err="1">
                <a:solidFill>
                  <a:srgbClr val="000000"/>
                </a:solidFill>
                <a:effectLst/>
                <a:latin typeface="Helvetica Neue" panose="02000503000000020004" pitchFamily="2" charset="0"/>
              </a:rPr>
              <a:t>Vlasto’s</a:t>
            </a:r>
            <a:r>
              <a:rPr lang="en-GB" dirty="0">
                <a:solidFill>
                  <a:srgbClr val="000000"/>
                </a:solidFill>
                <a:effectLst/>
                <a:latin typeface="Helvetica Neue" panose="02000503000000020004" pitchFamily="2" charset="0"/>
              </a:rPr>
              <a:t> opinion should hold weight. Probably knew about the other letters sent to Noe.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0000"/>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H</a:t>
            </a:r>
          </a:p>
          <a:p>
            <a:endParaRPr lang="en-US" dirty="0"/>
          </a:p>
        </p:txBody>
      </p:sp>
      <p:sp>
        <p:nvSpPr>
          <p:cNvPr id="4" name="Slide Number Placeholder 3"/>
          <p:cNvSpPr>
            <a:spLocks noGrp="1"/>
          </p:cNvSpPr>
          <p:nvPr>
            <p:ph type="sldNum" sz="quarter" idx="5"/>
          </p:nvPr>
        </p:nvSpPr>
        <p:spPr/>
        <p:txBody>
          <a:bodyPr/>
          <a:lstStyle/>
          <a:p>
            <a:fld id="{2029F9C7-E141-A741-B63F-D7B8C257FFBE}" type="slidenum">
              <a:rPr lang="en-US" smtClean="0"/>
              <a:t>7</a:t>
            </a:fld>
            <a:endParaRPr lang="en-US"/>
          </a:p>
        </p:txBody>
      </p:sp>
    </p:spTree>
    <p:extLst>
      <p:ext uri="{BB962C8B-B14F-4D97-AF65-F5344CB8AC3E}">
        <p14:creationId xmlns:p14="http://schemas.microsoft.com/office/powerpoint/2010/main" val="1448194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of hoard from IGCH</a:t>
            </a:r>
          </a:p>
        </p:txBody>
      </p:sp>
      <p:sp>
        <p:nvSpPr>
          <p:cNvPr id="4" name="Slide Number Placeholder 3"/>
          <p:cNvSpPr>
            <a:spLocks noGrp="1"/>
          </p:cNvSpPr>
          <p:nvPr>
            <p:ph type="sldNum" sz="quarter" idx="5"/>
          </p:nvPr>
        </p:nvSpPr>
        <p:spPr/>
        <p:txBody>
          <a:bodyPr/>
          <a:lstStyle/>
          <a:p>
            <a:fld id="{2029F9C7-E141-A741-B63F-D7B8C257FFBE}" type="slidenum">
              <a:rPr lang="en-US" smtClean="0"/>
              <a:t>8</a:t>
            </a:fld>
            <a:endParaRPr lang="en-US"/>
          </a:p>
        </p:txBody>
      </p:sp>
    </p:spTree>
    <p:extLst>
      <p:ext uri="{BB962C8B-B14F-4D97-AF65-F5344CB8AC3E}">
        <p14:creationId xmlns:p14="http://schemas.microsoft.com/office/powerpoint/2010/main" val="2109087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India</a:t>
            </a:r>
            <a:r>
              <a:rPr lang="en-GB" baseline="0" dirty="0"/>
              <a:t> – Hellenistic coinage goes east – influences Indian coinage, etc.</a:t>
            </a:r>
          </a:p>
          <a:p>
            <a:endParaRPr lang="en-GB" baseline="0" dirty="0"/>
          </a:p>
          <a:p>
            <a:r>
              <a:rPr lang="en-GB" baseline="0"/>
              <a:t>ONLINE</a:t>
            </a:r>
            <a:endParaRPr lang="en-GB" dirty="0"/>
          </a:p>
        </p:txBody>
      </p:sp>
      <p:sp>
        <p:nvSpPr>
          <p:cNvPr id="4" name="Slide Number Placeholder 3"/>
          <p:cNvSpPr>
            <a:spLocks noGrp="1"/>
          </p:cNvSpPr>
          <p:nvPr>
            <p:ph type="sldNum" sz="quarter" idx="10"/>
          </p:nvPr>
        </p:nvSpPr>
        <p:spPr/>
        <p:txBody>
          <a:bodyPr/>
          <a:lstStyle/>
          <a:p>
            <a:fld id="{EE996DCC-02EB-4547-9EA2-FFBC0DD04451}" type="slidenum">
              <a:rPr lang="en-GB" smtClean="0"/>
              <a:t>10</a:t>
            </a:fld>
            <a:endParaRPr lang="en-GB"/>
          </a:p>
        </p:txBody>
      </p:sp>
    </p:spTree>
    <p:extLst>
      <p:ext uri="{BB962C8B-B14F-4D97-AF65-F5344CB8AC3E}">
        <p14:creationId xmlns:p14="http://schemas.microsoft.com/office/powerpoint/2010/main" val="1266505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GB" b="1" dirty="0">
                <a:solidFill>
                  <a:srgbClr val="000000"/>
                </a:solidFill>
                <a:effectLst/>
                <a:latin typeface="Times"/>
              </a:rPr>
              <a:t>The " White Sack" hoard (WS) was certainly found in </a:t>
            </a:r>
            <a:r>
              <a:rPr lang="en-GB" b="1" dirty="0" err="1">
                <a:solidFill>
                  <a:srgbClr val="000000"/>
                </a:solidFill>
                <a:effectLst/>
                <a:latin typeface="Times"/>
              </a:rPr>
              <a:t>Boiotia</a:t>
            </a:r>
            <a:r>
              <a:rPr lang="en-GB" b="1" dirty="0">
                <a:solidFill>
                  <a:srgbClr val="000000"/>
                </a:solidFill>
                <a:effectLst/>
                <a:latin typeface="Times"/>
              </a:rPr>
              <a:t>. This is the</a:t>
            </a:r>
            <a:endParaRPr lang="en-GB" dirty="0">
              <a:solidFill>
                <a:srgbClr val="000000"/>
              </a:solidFill>
              <a:effectLst/>
              <a:latin typeface="Times"/>
            </a:endParaRPr>
          </a:p>
          <a:p>
            <a:pPr>
              <a:buNone/>
            </a:pPr>
            <a:r>
              <a:rPr lang="en-GB" b="1" dirty="0">
                <a:solidFill>
                  <a:srgbClr val="000000"/>
                </a:solidFill>
                <a:effectLst/>
                <a:latin typeface="Times"/>
              </a:rPr>
              <a:t>only hoard with any intrusions (see below) and looks like a group of coins acquired</a:t>
            </a:r>
            <a:endParaRPr lang="en-GB" dirty="0">
              <a:solidFill>
                <a:srgbClr val="000000"/>
              </a:solidFill>
              <a:effectLst/>
              <a:latin typeface="Times"/>
            </a:endParaRPr>
          </a:p>
          <a:p>
            <a:pPr>
              <a:buNone/>
            </a:pPr>
            <a:r>
              <a:rPr lang="en-GB" b="1" dirty="0">
                <a:solidFill>
                  <a:srgbClr val="000000"/>
                </a:solidFill>
                <a:effectLst/>
                <a:latin typeface="Times"/>
              </a:rPr>
              <a:t>during a protracted stay in some area of </a:t>
            </a:r>
            <a:r>
              <a:rPr lang="en-GB" b="1" dirty="0" err="1">
                <a:solidFill>
                  <a:srgbClr val="000000"/>
                </a:solidFill>
                <a:effectLst/>
                <a:latin typeface="Times"/>
              </a:rPr>
              <a:t>Boiotia</a:t>
            </a:r>
            <a:r>
              <a:rPr lang="en-GB" b="1" dirty="0">
                <a:solidFill>
                  <a:srgbClr val="000000"/>
                </a:solidFill>
                <a:effectLst/>
                <a:latin typeface="Times"/>
              </a:rPr>
              <a:t> (or possibly in </a:t>
            </a:r>
            <a:r>
              <a:rPr lang="en-GB" b="1" dirty="0" err="1">
                <a:solidFill>
                  <a:srgbClr val="000000"/>
                </a:solidFill>
                <a:effectLst/>
                <a:latin typeface="Times"/>
              </a:rPr>
              <a:t>Euboia</a:t>
            </a:r>
            <a:r>
              <a:rPr lang="en-GB" b="1" dirty="0">
                <a:solidFill>
                  <a:srgbClr val="000000"/>
                </a:solidFill>
                <a:effectLst/>
                <a:latin typeface="Times"/>
              </a:rPr>
              <a:t>) on </a:t>
            </a:r>
            <a:r>
              <a:rPr lang="en-GB" b="1" dirty="0" err="1">
                <a:solidFill>
                  <a:srgbClr val="000000"/>
                </a:solidFill>
                <a:effectLst/>
                <a:latin typeface="Times"/>
              </a:rPr>
              <a:t>excava</a:t>
            </a:r>
            <a:r>
              <a:rPr lang="en-GB" b="1" dirty="0">
                <a:solidFill>
                  <a:srgbClr val="000000"/>
                </a:solidFill>
                <a:effectLst/>
                <a:latin typeface="Times"/>
              </a:rPr>
              <a:t>-</a:t>
            </a:r>
            <a:endParaRPr lang="en-GB" dirty="0">
              <a:solidFill>
                <a:srgbClr val="000000"/>
              </a:solidFill>
              <a:effectLst/>
              <a:latin typeface="Times"/>
            </a:endParaRPr>
          </a:p>
          <a:p>
            <a:r>
              <a:rPr lang="en-GB" b="1" dirty="0" err="1">
                <a:solidFill>
                  <a:srgbClr val="000000"/>
                </a:solidFill>
                <a:effectLst/>
                <a:latin typeface="Times"/>
              </a:rPr>
              <a:t>tion</a:t>
            </a:r>
            <a:r>
              <a:rPr lang="en-GB" b="1" dirty="0">
                <a:solidFill>
                  <a:srgbClr val="000000"/>
                </a:solidFill>
                <a:effectLst/>
                <a:latin typeface="Times"/>
              </a:rPr>
              <a:t> or during a survey</a:t>
            </a:r>
          </a:p>
          <a:p>
            <a:pPr>
              <a:buNone/>
            </a:pPr>
            <a:r>
              <a:rPr lang="en-GB" b="1" dirty="0">
                <a:solidFill>
                  <a:srgbClr val="000000"/>
                </a:solidFill>
                <a:effectLst/>
                <a:latin typeface="Times"/>
              </a:rPr>
              <a:t>This sack contained two clearly distinct lots of coins: the first was composed of one hundred</a:t>
            </a:r>
            <a:endParaRPr lang="en-GB" dirty="0">
              <a:solidFill>
                <a:srgbClr val="000000"/>
              </a:solidFill>
              <a:effectLst/>
              <a:latin typeface="Times"/>
            </a:endParaRPr>
          </a:p>
          <a:p>
            <a:pPr>
              <a:buNone/>
            </a:pPr>
            <a:r>
              <a:rPr lang="en-GB" b="1" dirty="0">
                <a:solidFill>
                  <a:srgbClr val="000000"/>
                </a:solidFill>
                <a:effectLst/>
                <a:latin typeface="Times"/>
              </a:rPr>
              <a:t>and nineteen AE coins of </a:t>
            </a:r>
            <a:r>
              <a:rPr lang="en-GB" b="1" dirty="0" err="1">
                <a:solidFill>
                  <a:srgbClr val="000000"/>
                </a:solidFill>
                <a:effectLst/>
                <a:latin typeface="Times"/>
              </a:rPr>
              <a:t>Boiotia</a:t>
            </a:r>
            <a:r>
              <a:rPr lang="en-GB" b="1" dirty="0">
                <a:solidFill>
                  <a:srgbClr val="000000"/>
                </a:solidFill>
                <a:effectLst/>
                <a:latin typeface="Times"/>
              </a:rPr>
              <a:t> with the types Facing head of Demeter/Poseidon standing 1.; the</a:t>
            </a:r>
            <a:endParaRPr lang="en-GB" dirty="0">
              <a:solidFill>
                <a:srgbClr val="000000"/>
              </a:solidFill>
              <a:effectLst/>
              <a:latin typeface="Times"/>
            </a:endParaRPr>
          </a:p>
          <a:p>
            <a:pPr>
              <a:buNone/>
            </a:pPr>
            <a:r>
              <a:rPr lang="en-GB" b="1" dirty="0">
                <a:solidFill>
                  <a:srgbClr val="000000"/>
                </a:solidFill>
                <a:effectLst/>
                <a:latin typeface="Times"/>
              </a:rPr>
              <a:t>second lot contained twenty-four AE coins from a variety of mints in areas around </a:t>
            </a:r>
            <a:r>
              <a:rPr lang="en-GB" b="1" dirty="0" err="1">
                <a:solidFill>
                  <a:srgbClr val="000000"/>
                </a:solidFill>
                <a:effectLst/>
                <a:latin typeface="Times"/>
              </a:rPr>
              <a:t>Boiotia</a:t>
            </a:r>
            <a:r>
              <a:rPr lang="en-GB" b="1" dirty="0">
                <a:solidFill>
                  <a:srgbClr val="000000"/>
                </a:solidFill>
                <a:effectLst/>
                <a:latin typeface="Times"/>
              </a:rPr>
              <a:t>. It is</a:t>
            </a:r>
            <a:endParaRPr lang="en-GB" dirty="0">
              <a:solidFill>
                <a:srgbClr val="000000"/>
              </a:solidFill>
              <a:effectLst/>
              <a:latin typeface="Times"/>
            </a:endParaRPr>
          </a:p>
          <a:p>
            <a:pPr>
              <a:buNone/>
            </a:pPr>
            <a:r>
              <a:rPr lang="en-GB" b="1" dirty="0">
                <a:solidFill>
                  <a:srgbClr val="000000"/>
                </a:solidFill>
                <a:effectLst/>
                <a:latin typeface="Times"/>
              </a:rPr>
              <a:t>difficult to say whether any of the latter group was found with the former but they have been listed</a:t>
            </a:r>
            <a:endParaRPr lang="en-GB" dirty="0">
              <a:solidFill>
                <a:srgbClr val="000000"/>
              </a:solidFill>
              <a:effectLst/>
              <a:latin typeface="Times"/>
            </a:endParaRPr>
          </a:p>
          <a:p>
            <a:r>
              <a:rPr lang="en-GB" b="1" dirty="0">
                <a:solidFill>
                  <a:srgbClr val="000000"/>
                </a:solidFill>
                <a:effectLst/>
                <a:latin typeface="Times"/>
              </a:rPr>
              <a:t>here for the sake of completeness.</a:t>
            </a:r>
            <a:endParaRPr lang="en-GB" dirty="0">
              <a:solidFill>
                <a:srgbClr val="000000"/>
              </a:solidFill>
              <a:effectLst/>
              <a:latin typeface="Times"/>
            </a:endParaRPr>
          </a:p>
          <a:p>
            <a:endParaRPr lang="en-GB" dirty="0">
              <a:solidFill>
                <a:srgbClr val="000000"/>
              </a:solidFill>
              <a:effectLst/>
              <a:latin typeface="Times"/>
            </a:endParaRPr>
          </a:p>
          <a:p>
            <a:endParaRPr lang="en-US" dirty="0"/>
          </a:p>
          <a:p>
            <a:pPr>
              <a:buNone/>
            </a:pPr>
            <a:r>
              <a:rPr lang="en-GB" b="1" dirty="0">
                <a:solidFill>
                  <a:srgbClr val="000000"/>
                </a:solidFill>
                <a:effectLst/>
                <a:latin typeface="Times"/>
              </a:rPr>
              <a:t>The "Cigar Box" hoard (CB) was certainly found in Attica, probably in</a:t>
            </a:r>
            <a:endParaRPr lang="en-GB" dirty="0">
              <a:solidFill>
                <a:srgbClr val="000000"/>
              </a:solidFill>
              <a:effectLst/>
              <a:latin typeface="Times"/>
            </a:endParaRPr>
          </a:p>
          <a:p>
            <a:r>
              <a:rPr lang="en-GB" b="1" dirty="0">
                <a:solidFill>
                  <a:srgbClr val="000000"/>
                </a:solidFill>
                <a:effectLst/>
                <a:latin typeface="Times"/>
              </a:rPr>
              <a:t>Athens or Piraeus.”</a:t>
            </a:r>
          </a:p>
          <a:p>
            <a:pPr>
              <a:buNone/>
            </a:pPr>
            <a:r>
              <a:rPr lang="en-GB" b="1" dirty="0">
                <a:solidFill>
                  <a:srgbClr val="000000"/>
                </a:solidFill>
                <a:effectLst/>
                <a:latin typeface="Times"/>
              </a:rPr>
              <a:t>This hoard contains ninety-eight bronze coins all of which are corroded and rather overcleaned.</a:t>
            </a:r>
            <a:endParaRPr lang="en-GB" dirty="0">
              <a:solidFill>
                <a:srgbClr val="000000"/>
              </a:solidFill>
              <a:effectLst/>
              <a:latin typeface="Times"/>
            </a:endParaRPr>
          </a:p>
          <a:p>
            <a:pPr>
              <a:buNone/>
            </a:pPr>
            <a:r>
              <a:rPr lang="en-GB" b="1" dirty="0">
                <a:solidFill>
                  <a:srgbClr val="000000"/>
                </a:solidFill>
                <a:effectLst/>
                <a:latin typeface="Times"/>
              </a:rPr>
              <a:t>The type of corrosion is characteristic of coins found in Athens and is paralleled by thousands</a:t>
            </a:r>
            <a:endParaRPr lang="en-GB" dirty="0">
              <a:solidFill>
                <a:srgbClr val="000000"/>
              </a:solidFill>
              <a:effectLst/>
              <a:latin typeface="Times"/>
            </a:endParaRPr>
          </a:p>
          <a:p>
            <a:pPr>
              <a:buNone/>
            </a:pPr>
            <a:r>
              <a:rPr lang="en-GB" b="1" dirty="0">
                <a:solidFill>
                  <a:srgbClr val="000000"/>
                </a:solidFill>
                <a:effectLst/>
                <a:latin typeface="Times"/>
              </a:rPr>
              <a:t>found in the Agora Excavations. The coins also seem to have been burnt and are quite similar to</a:t>
            </a:r>
            <a:endParaRPr lang="en-GB" dirty="0">
              <a:solidFill>
                <a:srgbClr val="000000"/>
              </a:solidFill>
              <a:effectLst/>
              <a:latin typeface="Times"/>
            </a:endParaRPr>
          </a:p>
          <a:p>
            <a:pPr>
              <a:buNone/>
            </a:pPr>
            <a:r>
              <a:rPr lang="en-GB" b="1" dirty="0">
                <a:solidFill>
                  <a:srgbClr val="000000"/>
                </a:solidFill>
                <a:effectLst/>
                <a:latin typeface="Times"/>
              </a:rPr>
              <a:t>the coins in the 1973 hoard from the Pjraeus.7 It seems certain that these coins were found in either</a:t>
            </a:r>
            <a:endParaRPr lang="en-GB" dirty="0">
              <a:solidFill>
                <a:srgbClr val="000000"/>
              </a:solidFill>
              <a:effectLst/>
              <a:latin typeface="Times"/>
            </a:endParaRPr>
          </a:p>
          <a:p>
            <a:r>
              <a:rPr lang="en-GB" b="1" dirty="0">
                <a:solidFill>
                  <a:srgbClr val="000000"/>
                </a:solidFill>
                <a:effectLst/>
                <a:latin typeface="Times"/>
              </a:rPr>
              <a:t>Athens or the Piraeus and very likely from a level of </a:t>
            </a:r>
            <a:r>
              <a:rPr lang="en-GB" b="1" dirty="0" err="1">
                <a:solidFill>
                  <a:srgbClr val="000000"/>
                </a:solidFill>
                <a:effectLst/>
                <a:latin typeface="Times"/>
              </a:rPr>
              <a:t>Sullan</a:t>
            </a:r>
            <a:r>
              <a:rPr lang="en-GB" b="1" dirty="0">
                <a:solidFill>
                  <a:srgbClr val="000000"/>
                </a:solidFill>
                <a:effectLst/>
                <a:latin typeface="Times"/>
              </a:rPr>
              <a:t> Destruction.</a:t>
            </a:r>
            <a:endParaRPr lang="en-GB" dirty="0">
              <a:solidFill>
                <a:srgbClr val="000000"/>
              </a:solidFill>
              <a:effectLst/>
              <a:latin typeface="Times"/>
            </a:endParaRPr>
          </a:p>
          <a:p>
            <a:r>
              <a:rPr lang="en-GB" b="1" dirty="0">
                <a:solidFill>
                  <a:srgbClr val="000000"/>
                </a:solidFill>
                <a:effectLst/>
                <a:latin typeface="Times"/>
              </a:rPr>
              <a:t>Athenian bronzes, Thessalian League coin, and one Antigonos Gonatas. Nos. 89-98 – ‘uncertain Greek’</a:t>
            </a:r>
            <a:endParaRPr lang="en-GB" dirty="0">
              <a:solidFill>
                <a:srgbClr val="000000"/>
              </a:solidFill>
              <a:effectLst/>
              <a:latin typeface="Times"/>
            </a:endParaRPr>
          </a:p>
          <a:p>
            <a:endParaRPr lang="en-US" dirty="0"/>
          </a:p>
        </p:txBody>
      </p:sp>
      <p:sp>
        <p:nvSpPr>
          <p:cNvPr id="4" name="Slide Number Placeholder 3"/>
          <p:cNvSpPr>
            <a:spLocks noGrp="1"/>
          </p:cNvSpPr>
          <p:nvPr>
            <p:ph type="sldNum" sz="quarter" idx="5"/>
          </p:nvPr>
        </p:nvSpPr>
        <p:spPr/>
        <p:txBody>
          <a:bodyPr/>
          <a:lstStyle/>
          <a:p>
            <a:fld id="{2029F9C7-E141-A741-B63F-D7B8C257FFBE}" type="slidenum">
              <a:rPr lang="en-US" smtClean="0"/>
              <a:t>11</a:t>
            </a:fld>
            <a:endParaRPr lang="en-US"/>
          </a:p>
        </p:txBody>
      </p:sp>
    </p:spTree>
    <p:extLst>
      <p:ext uri="{BB962C8B-B14F-4D97-AF65-F5344CB8AC3E}">
        <p14:creationId xmlns:p14="http://schemas.microsoft.com/office/powerpoint/2010/main" val="1828634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Could be a gap between the majority of the coins and the last coin</a:t>
            </a:r>
          </a:p>
          <a:p>
            <a:r>
              <a:rPr lang="en-US" dirty="0"/>
              <a:t>Some hoards could have been accumulated over a longer period of time</a:t>
            </a:r>
          </a:p>
        </p:txBody>
      </p:sp>
      <p:sp>
        <p:nvSpPr>
          <p:cNvPr id="4" name="Slide Number Placeholder 3"/>
          <p:cNvSpPr>
            <a:spLocks noGrp="1"/>
          </p:cNvSpPr>
          <p:nvPr>
            <p:ph type="sldNum" sz="quarter" idx="5"/>
          </p:nvPr>
        </p:nvSpPr>
        <p:spPr/>
        <p:txBody>
          <a:bodyPr/>
          <a:lstStyle/>
          <a:p>
            <a:fld id="{2029F9C7-E141-A741-B63F-D7B8C257FFBE}" type="slidenum">
              <a:rPr lang="en-US" smtClean="0"/>
              <a:t>12</a:t>
            </a:fld>
            <a:endParaRPr lang="en-US"/>
          </a:p>
        </p:txBody>
      </p:sp>
    </p:spTree>
    <p:extLst>
      <p:ext uri="{BB962C8B-B14F-4D97-AF65-F5344CB8AC3E}">
        <p14:creationId xmlns:p14="http://schemas.microsoft.com/office/powerpoint/2010/main" val="2127686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6C55E-00BD-A133-82C8-1A78179E59F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53C92E7-6C77-4951-2D2A-DA9341746F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1DBFAC3-A8FB-767F-A6BE-7C8C2C706EE6}"/>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5" name="Footer Placeholder 4">
            <a:extLst>
              <a:ext uri="{FF2B5EF4-FFF2-40B4-BE49-F238E27FC236}">
                <a16:creationId xmlns:a16="http://schemas.microsoft.com/office/drawing/2014/main" id="{40A1D0A5-546E-1357-AA63-A8C94931C1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D00304-CCC8-2820-7D9A-DCEC2FC1C436}"/>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3403759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1187A-F7FD-F043-C58B-31DBF2C2E52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F9CCD26-8934-F209-BEEB-EDF82739B80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81BFD9-E2FA-A8DA-9B1E-FC701F0BBA0E}"/>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5" name="Footer Placeholder 4">
            <a:extLst>
              <a:ext uri="{FF2B5EF4-FFF2-40B4-BE49-F238E27FC236}">
                <a16:creationId xmlns:a16="http://schemas.microsoft.com/office/drawing/2014/main" id="{809552A1-8A9D-DF7F-733D-4D7146A43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B33176-D6E0-945D-8533-C217EFCAFA8E}"/>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2546041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0FE91F-FA66-67C5-FAF0-2A158E44E06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CF41A84-D05B-3209-977F-E4D58F10B0D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A425041-E6EF-3050-42BC-754CDD8210F9}"/>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5" name="Footer Placeholder 4">
            <a:extLst>
              <a:ext uri="{FF2B5EF4-FFF2-40B4-BE49-F238E27FC236}">
                <a16:creationId xmlns:a16="http://schemas.microsoft.com/office/drawing/2014/main" id="{960AC24F-BC2F-AA6C-6C56-6806A67BC9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EBE351-3248-63AE-CB46-DF4CB21F083A}"/>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58011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850D4-9CF8-338E-4C8D-53528725693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6CB51C8-EA42-FB69-F872-B3A0E908516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5E01F6-9216-4E4A-D577-F08586FD122A}"/>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5" name="Footer Placeholder 4">
            <a:extLst>
              <a:ext uri="{FF2B5EF4-FFF2-40B4-BE49-F238E27FC236}">
                <a16:creationId xmlns:a16="http://schemas.microsoft.com/office/drawing/2014/main" id="{94AB2F70-72BF-170C-5DCD-70F639591D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25683D-2316-A142-52D8-B0DA1FCCEB9B}"/>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21581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F30ED-B678-0A96-38B5-00A14C30E26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2A960AA-AEB8-E084-E0CB-85F6F8BEEF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8EF3B0B-E0BD-1A33-14B9-B8FF51EBF2B9}"/>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5" name="Footer Placeholder 4">
            <a:extLst>
              <a:ext uri="{FF2B5EF4-FFF2-40B4-BE49-F238E27FC236}">
                <a16:creationId xmlns:a16="http://schemas.microsoft.com/office/drawing/2014/main" id="{1CE51115-6FBF-D5B8-CF8F-D6717AF16B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182FA4-C00A-B4E2-B10E-8B5044D6A0AF}"/>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3151509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570BE-A1A9-0C10-C2BF-03490F2371C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E7B5DEF-B7C2-3868-3B32-26916208B1F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261CCF1-64C9-D227-BDD2-294858272CD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27E9EC1-77A2-DA0B-6C98-07E357744FE4}"/>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6" name="Footer Placeholder 5">
            <a:extLst>
              <a:ext uri="{FF2B5EF4-FFF2-40B4-BE49-F238E27FC236}">
                <a16:creationId xmlns:a16="http://schemas.microsoft.com/office/drawing/2014/main" id="{440F7BE8-EC44-F122-978C-F52A1C3695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D13B37-D78F-F879-054C-83F55D21F3AC}"/>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3994106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5CC7B-C7CE-2C50-4C22-1714619BB17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FA373B1-53EF-0C4D-071B-2D5990196E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1AC8EE8-2D84-C293-EBF4-EBA0CAE0DC9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DB50956-3BCE-3830-BB76-87AE2CEF7A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FD9835A-5B48-81C3-0D2D-98B283DD2BA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BBC71A6-1668-2B46-9D7A-B78EFBDA5345}"/>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8" name="Footer Placeholder 7">
            <a:extLst>
              <a:ext uri="{FF2B5EF4-FFF2-40B4-BE49-F238E27FC236}">
                <a16:creationId xmlns:a16="http://schemas.microsoft.com/office/drawing/2014/main" id="{9C4621C7-9A85-B0B8-2AB6-42FF1B6F7C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C71094-E319-E0D8-7E28-A15D65CC5846}"/>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3732695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94B1D-A140-7984-8957-099BC810FA0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274131C-6241-751B-7D75-AC8C21895AF7}"/>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4" name="Footer Placeholder 3">
            <a:extLst>
              <a:ext uri="{FF2B5EF4-FFF2-40B4-BE49-F238E27FC236}">
                <a16:creationId xmlns:a16="http://schemas.microsoft.com/office/drawing/2014/main" id="{077975CC-1244-DA22-6BE5-4ECC006B0C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A2601E-4E05-B248-5280-4090ADA7D035}"/>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2535437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1DC6E5-F923-9286-2CF5-5ED098F8407B}"/>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3" name="Footer Placeholder 2">
            <a:extLst>
              <a:ext uri="{FF2B5EF4-FFF2-40B4-BE49-F238E27FC236}">
                <a16:creationId xmlns:a16="http://schemas.microsoft.com/office/drawing/2014/main" id="{DDB7F17B-126D-1C71-1AD7-A5A2C49477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F4F64D1-C507-799C-9BB4-B8C21A1741AA}"/>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1982865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F2FE9-9DF6-BF2D-5DB9-65AD2A2ADAA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79E16FD-5E54-FF06-1975-E718D71601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BA8F246-8836-546B-BC98-8AC5A6D049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A69BEA8-893F-4F35-9E8A-5189A479935F}"/>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6" name="Footer Placeholder 5">
            <a:extLst>
              <a:ext uri="{FF2B5EF4-FFF2-40B4-BE49-F238E27FC236}">
                <a16:creationId xmlns:a16="http://schemas.microsoft.com/office/drawing/2014/main" id="{297F371D-BFEF-5132-8671-DEC61D6CAB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B69F4F-B779-990D-26D6-CE95749A3695}"/>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183775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D87CA-4A78-AE08-6D52-16E7C74B8AE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DA5327F-E881-F38F-E815-BFFE1D6A11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99E8956-2F7A-6B3B-00CE-25F9FA4F1D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CBA58AE-2C43-F74B-0F0D-900CDEBA1B51}"/>
              </a:ext>
            </a:extLst>
          </p:cNvPr>
          <p:cNvSpPr>
            <a:spLocks noGrp="1"/>
          </p:cNvSpPr>
          <p:nvPr>
            <p:ph type="dt" sz="half" idx="10"/>
          </p:nvPr>
        </p:nvSpPr>
        <p:spPr/>
        <p:txBody>
          <a:bodyPr/>
          <a:lstStyle/>
          <a:p>
            <a:fld id="{99BC4D83-C1D4-9E4D-B182-973BF40D73D4}" type="datetimeFigureOut">
              <a:rPr lang="en-US" smtClean="0"/>
              <a:t>3/18/25</a:t>
            </a:fld>
            <a:endParaRPr lang="en-US"/>
          </a:p>
        </p:txBody>
      </p:sp>
      <p:sp>
        <p:nvSpPr>
          <p:cNvPr id="6" name="Footer Placeholder 5">
            <a:extLst>
              <a:ext uri="{FF2B5EF4-FFF2-40B4-BE49-F238E27FC236}">
                <a16:creationId xmlns:a16="http://schemas.microsoft.com/office/drawing/2014/main" id="{FE48FD3F-86F6-8CC3-6BCB-B792B3EF40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E4E6F7-659B-AF36-A365-E613136E4C4C}"/>
              </a:ext>
            </a:extLst>
          </p:cNvPr>
          <p:cNvSpPr>
            <a:spLocks noGrp="1"/>
          </p:cNvSpPr>
          <p:nvPr>
            <p:ph type="sldNum" sz="quarter" idx="12"/>
          </p:nvPr>
        </p:nvSpPr>
        <p:spPr/>
        <p:txBody>
          <a:bodyPr/>
          <a:lstStyle/>
          <a:p>
            <a:fld id="{A13B64A0-2694-9F4D-AD58-13C36E6C956E}" type="slidenum">
              <a:rPr lang="en-US" smtClean="0"/>
              <a:t>‹#›</a:t>
            </a:fld>
            <a:endParaRPr lang="en-US"/>
          </a:p>
        </p:txBody>
      </p:sp>
    </p:spTree>
    <p:extLst>
      <p:ext uri="{BB962C8B-B14F-4D97-AF65-F5344CB8AC3E}">
        <p14:creationId xmlns:p14="http://schemas.microsoft.com/office/powerpoint/2010/main" val="4272873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F161C8-E189-F404-9564-6536807C55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9650851-76DF-BE7C-CEB2-E2069AEB65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AEF4520-B45D-A0C4-7465-259E5C4E12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C4D83-C1D4-9E4D-B182-973BF40D73D4}" type="datetimeFigureOut">
              <a:rPr lang="en-US" smtClean="0"/>
              <a:t>3/18/25</a:t>
            </a:fld>
            <a:endParaRPr lang="en-US"/>
          </a:p>
        </p:txBody>
      </p:sp>
      <p:sp>
        <p:nvSpPr>
          <p:cNvPr id="5" name="Footer Placeholder 4">
            <a:extLst>
              <a:ext uri="{FF2B5EF4-FFF2-40B4-BE49-F238E27FC236}">
                <a16:creationId xmlns:a16="http://schemas.microsoft.com/office/drawing/2014/main" id="{703E570F-285C-95F1-2BAF-71BC82B033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FBE1953-5B90-E9C3-864E-05E6F2FB59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B64A0-2694-9F4D-AD58-13C36E6C956E}" type="slidenum">
              <a:rPr lang="en-US" smtClean="0"/>
              <a:t>‹#›</a:t>
            </a:fld>
            <a:endParaRPr lang="en-US"/>
          </a:p>
        </p:txBody>
      </p:sp>
    </p:spTree>
    <p:extLst>
      <p:ext uri="{BB962C8B-B14F-4D97-AF65-F5344CB8AC3E}">
        <p14:creationId xmlns:p14="http://schemas.microsoft.com/office/powerpoint/2010/main" val="3752058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numismatics.org.uk/society-publications-2/special-publications-and-coin-hoard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coinhoards.org/id/igch1874"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E2919-D446-A5DB-BA35-5288735B2012}"/>
              </a:ext>
            </a:extLst>
          </p:cNvPr>
          <p:cNvSpPr>
            <a:spLocks noGrp="1"/>
          </p:cNvSpPr>
          <p:nvPr>
            <p:ph type="ctrTitle"/>
          </p:nvPr>
        </p:nvSpPr>
        <p:spPr>
          <a:xfrm>
            <a:off x="7464614" y="1783959"/>
            <a:ext cx="4087306" cy="2889114"/>
          </a:xfrm>
        </p:spPr>
        <p:txBody>
          <a:bodyPr anchor="b">
            <a:normAutofit/>
          </a:bodyPr>
          <a:lstStyle/>
          <a:p>
            <a:pPr algn="l"/>
            <a:r>
              <a:rPr lang="en-US" sz="5400"/>
              <a:t>Hoards</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2" descr="The Taranto Hoard">
            <a:extLst>
              <a:ext uri="{FF2B5EF4-FFF2-40B4-BE49-F238E27FC236}">
                <a16:creationId xmlns:a16="http://schemas.microsoft.com/office/drawing/2014/main" id="{236901DE-F555-B78F-7CEA-FD2CA5039A8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328" b="18518"/>
          <a:stretch/>
        </p:blipFill>
        <p:spPr bwMode="auto">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08279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81342" y="214323"/>
            <a:ext cx="4248472" cy="6429354"/>
          </a:xfrm>
          <a:prstGeom prst="rect">
            <a:avLst/>
          </a:prstGeom>
        </p:spPr>
      </p:pic>
      <p:pic>
        <p:nvPicPr>
          <p:cNvPr id="6" name="Picture 5"/>
          <p:cNvPicPr>
            <a:picLocks noChangeAspect="1"/>
          </p:cNvPicPr>
          <p:nvPr/>
        </p:nvPicPr>
        <p:blipFill rotWithShape="1">
          <a:blip r:embed="rId4"/>
          <a:srcRect l="34921" t="31430" r="44344" b="28411"/>
          <a:stretch/>
        </p:blipFill>
        <p:spPr>
          <a:xfrm>
            <a:off x="5497182" y="1030240"/>
            <a:ext cx="4637187" cy="5613437"/>
          </a:xfrm>
          <a:prstGeom prst="rect">
            <a:avLst/>
          </a:prstGeom>
        </p:spPr>
      </p:pic>
      <p:sp>
        <p:nvSpPr>
          <p:cNvPr id="7" name="TextBox 6"/>
          <p:cNvSpPr txBox="1"/>
          <p:nvPr/>
        </p:nvSpPr>
        <p:spPr>
          <a:xfrm>
            <a:off x="5839905" y="341476"/>
            <a:ext cx="1800200" cy="523220"/>
          </a:xfrm>
          <a:prstGeom prst="rect">
            <a:avLst/>
          </a:prstGeom>
          <a:noFill/>
        </p:spPr>
        <p:txBody>
          <a:bodyPr wrap="square" rtlCol="0">
            <a:spAutoFit/>
          </a:bodyPr>
          <a:lstStyle/>
          <a:p>
            <a:r>
              <a:rPr lang="en-GB" sz="2800" b="1" dirty="0"/>
              <a:t>IGCH 75</a:t>
            </a:r>
          </a:p>
        </p:txBody>
      </p:sp>
    </p:spTree>
    <p:extLst>
      <p:ext uri="{BB962C8B-B14F-4D97-AF65-F5344CB8AC3E}">
        <p14:creationId xmlns:p14="http://schemas.microsoft.com/office/powerpoint/2010/main" val="1647432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1BB52-1344-3E44-1A00-124A5EDB019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F271791-8952-EF68-5196-48740B4FF1B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625DADA2-7E46-1953-769F-201F181A5911}"/>
              </a:ext>
            </a:extLst>
          </p:cNvPr>
          <p:cNvPicPr>
            <a:picLocks noChangeAspect="1"/>
          </p:cNvPicPr>
          <p:nvPr/>
        </p:nvPicPr>
        <p:blipFill>
          <a:blip r:embed="rId3"/>
          <a:stretch>
            <a:fillRect/>
          </a:stretch>
        </p:blipFill>
        <p:spPr>
          <a:xfrm>
            <a:off x="-1" y="0"/>
            <a:ext cx="10360241" cy="6858000"/>
          </a:xfrm>
          <a:prstGeom prst="rect">
            <a:avLst/>
          </a:prstGeom>
        </p:spPr>
      </p:pic>
    </p:spTree>
    <p:extLst>
      <p:ext uri="{BB962C8B-B14F-4D97-AF65-F5344CB8AC3E}">
        <p14:creationId xmlns:p14="http://schemas.microsoft.com/office/powerpoint/2010/main" val="1342777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940C-0BB3-35B7-B2FB-137F17C4AADA}"/>
              </a:ext>
            </a:extLst>
          </p:cNvPr>
          <p:cNvSpPr>
            <a:spLocks noGrp="1"/>
          </p:cNvSpPr>
          <p:nvPr>
            <p:ph type="title"/>
          </p:nvPr>
        </p:nvSpPr>
        <p:spPr/>
        <p:txBody>
          <a:bodyPr/>
          <a:lstStyle/>
          <a:p>
            <a:r>
              <a:rPr lang="en-US" b="1" dirty="0"/>
              <a:t>Dating hoards</a:t>
            </a:r>
          </a:p>
        </p:txBody>
      </p:sp>
      <p:sp>
        <p:nvSpPr>
          <p:cNvPr id="3" name="Content Placeholder 2">
            <a:extLst>
              <a:ext uri="{FF2B5EF4-FFF2-40B4-BE49-F238E27FC236}">
                <a16:creationId xmlns:a16="http://schemas.microsoft.com/office/drawing/2014/main" id="{D44A39C2-B279-D49B-A2B1-7D5E1BEEC039}"/>
              </a:ext>
            </a:extLst>
          </p:cNvPr>
          <p:cNvSpPr>
            <a:spLocks noGrp="1"/>
          </p:cNvSpPr>
          <p:nvPr>
            <p:ph idx="1"/>
          </p:nvPr>
        </p:nvSpPr>
        <p:spPr/>
        <p:txBody>
          <a:bodyPr/>
          <a:lstStyle/>
          <a:p>
            <a:r>
              <a:rPr lang="en-US" i="1" dirty="0"/>
              <a:t>Terminus post </a:t>
            </a:r>
            <a:r>
              <a:rPr lang="en-US" i="1" dirty="0" err="1"/>
              <a:t>quem</a:t>
            </a:r>
            <a:r>
              <a:rPr lang="en-US" dirty="0"/>
              <a:t> on the basis of latest coin in the hoard</a:t>
            </a:r>
            <a:endParaRPr lang="en-US" i="1" dirty="0"/>
          </a:p>
        </p:txBody>
      </p:sp>
    </p:spTree>
    <p:extLst>
      <p:ext uri="{BB962C8B-B14F-4D97-AF65-F5344CB8AC3E}">
        <p14:creationId xmlns:p14="http://schemas.microsoft.com/office/powerpoint/2010/main" val="1388957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D3C9-3DB1-38BD-7018-7D4FDB5211CE}"/>
              </a:ext>
            </a:extLst>
          </p:cNvPr>
          <p:cNvSpPr>
            <a:spLocks noGrp="1"/>
          </p:cNvSpPr>
          <p:nvPr>
            <p:ph type="title"/>
          </p:nvPr>
        </p:nvSpPr>
        <p:spPr>
          <a:xfrm>
            <a:off x="381000" y="365125"/>
            <a:ext cx="10515600" cy="1325563"/>
          </a:xfrm>
        </p:spPr>
        <p:txBody>
          <a:bodyPr/>
          <a:lstStyle/>
          <a:p>
            <a:r>
              <a:rPr lang="en-US" b="1" dirty="0"/>
              <a:t>Coin Hoards (CH)</a:t>
            </a:r>
          </a:p>
        </p:txBody>
      </p:sp>
      <p:sp>
        <p:nvSpPr>
          <p:cNvPr id="3" name="Content Placeholder 2">
            <a:extLst>
              <a:ext uri="{FF2B5EF4-FFF2-40B4-BE49-F238E27FC236}">
                <a16:creationId xmlns:a16="http://schemas.microsoft.com/office/drawing/2014/main" id="{6AD8A16A-BBDC-4B6C-9267-6520F22CDD6E}"/>
              </a:ext>
            </a:extLst>
          </p:cNvPr>
          <p:cNvSpPr>
            <a:spLocks noGrp="1"/>
          </p:cNvSpPr>
          <p:nvPr>
            <p:ph idx="1"/>
          </p:nvPr>
        </p:nvSpPr>
        <p:spPr>
          <a:xfrm>
            <a:off x="838200" y="1690688"/>
            <a:ext cx="3213652" cy="4486275"/>
          </a:xfrm>
        </p:spPr>
        <p:txBody>
          <a:bodyPr/>
          <a:lstStyle/>
          <a:p>
            <a:r>
              <a:rPr lang="en-US" dirty="0">
                <a:hlinkClick r:id="rId2"/>
              </a:rPr>
              <a:t>https://numismatics.org.uk/society-publications-2/special-publications-and-coin-hoards/</a:t>
            </a:r>
            <a:endParaRPr lang="en-US" dirty="0"/>
          </a:p>
          <a:p>
            <a:endParaRPr lang="en-US" dirty="0"/>
          </a:p>
          <a:p>
            <a:r>
              <a:rPr lang="en-US" dirty="0"/>
              <a:t>CH VIII.1</a:t>
            </a:r>
          </a:p>
        </p:txBody>
      </p:sp>
      <p:pic>
        <p:nvPicPr>
          <p:cNvPr id="4" name="Picture 3">
            <a:extLst>
              <a:ext uri="{FF2B5EF4-FFF2-40B4-BE49-F238E27FC236}">
                <a16:creationId xmlns:a16="http://schemas.microsoft.com/office/drawing/2014/main" id="{0AA0AF83-9EF1-01BD-7095-0DAE8909CA13}"/>
              </a:ext>
            </a:extLst>
          </p:cNvPr>
          <p:cNvPicPr>
            <a:picLocks noChangeAspect="1"/>
          </p:cNvPicPr>
          <p:nvPr/>
        </p:nvPicPr>
        <p:blipFill>
          <a:blip r:embed="rId3"/>
          <a:stretch>
            <a:fillRect/>
          </a:stretch>
        </p:blipFill>
        <p:spPr>
          <a:xfrm>
            <a:off x="4890052" y="0"/>
            <a:ext cx="7301948" cy="6832232"/>
          </a:xfrm>
          <a:prstGeom prst="rect">
            <a:avLst/>
          </a:prstGeom>
        </p:spPr>
      </p:pic>
    </p:spTree>
    <p:extLst>
      <p:ext uri="{BB962C8B-B14F-4D97-AF65-F5344CB8AC3E}">
        <p14:creationId xmlns:p14="http://schemas.microsoft.com/office/powerpoint/2010/main" val="2938584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593EF-240E-6432-202D-4AFE56EA19A1}"/>
              </a:ext>
            </a:extLst>
          </p:cNvPr>
          <p:cNvSpPr>
            <a:spLocks noGrp="1"/>
          </p:cNvSpPr>
          <p:nvPr>
            <p:ph type="title"/>
          </p:nvPr>
        </p:nvSpPr>
        <p:spPr/>
        <p:txBody>
          <a:bodyPr/>
          <a:lstStyle/>
          <a:p>
            <a:r>
              <a:rPr lang="en-US" b="1" i="1" dirty="0"/>
              <a:t>IGCH </a:t>
            </a:r>
            <a:r>
              <a:rPr lang="en-US" b="1" dirty="0"/>
              <a:t>353 (Corinth)</a:t>
            </a:r>
          </a:p>
        </p:txBody>
      </p:sp>
      <p:sp>
        <p:nvSpPr>
          <p:cNvPr id="3" name="Content Placeholder 2">
            <a:extLst>
              <a:ext uri="{FF2B5EF4-FFF2-40B4-BE49-F238E27FC236}">
                <a16:creationId xmlns:a16="http://schemas.microsoft.com/office/drawing/2014/main" id="{E4855945-ECAF-ADF3-3A41-7E520A971C38}"/>
              </a:ext>
            </a:extLst>
          </p:cNvPr>
          <p:cNvSpPr>
            <a:spLocks noGrp="1"/>
          </p:cNvSpPr>
          <p:nvPr>
            <p:ph idx="1"/>
          </p:nvPr>
        </p:nvSpPr>
        <p:spPr>
          <a:xfrm>
            <a:off x="838200" y="1825625"/>
            <a:ext cx="10515600" cy="4351338"/>
          </a:xfrm>
        </p:spPr>
        <p:txBody>
          <a:bodyPr/>
          <a:lstStyle/>
          <a:p>
            <a:r>
              <a:rPr lang="en-US" dirty="0"/>
              <a:t>13 May 1931, 11 bronze coins found in the lower part of a </a:t>
            </a:r>
            <a:r>
              <a:rPr lang="en-US" i="1" dirty="0"/>
              <a:t>thesaurus</a:t>
            </a:r>
            <a:r>
              <a:rPr lang="en-US" dirty="0"/>
              <a:t> in the sanctuary of </a:t>
            </a:r>
            <a:r>
              <a:rPr lang="en-US" dirty="0" err="1"/>
              <a:t>Asklepios</a:t>
            </a:r>
            <a:r>
              <a:rPr lang="en-US" dirty="0"/>
              <a:t> at Corinth.</a:t>
            </a:r>
          </a:p>
          <a:p>
            <a:r>
              <a:rPr lang="en-US" dirty="0"/>
              <a:t>de </a:t>
            </a:r>
            <a:r>
              <a:rPr lang="en-US" dirty="0" err="1"/>
              <a:t>Waele</a:t>
            </a:r>
            <a:r>
              <a:rPr lang="en-US" dirty="0"/>
              <a:t>: “ for some curious reason, the date of this hoard falls either in the period of centennial desolation of the city or shortly after the rebuilding of the city by Julius Caesar’…. ‘was the sanctuary still in use?’</a:t>
            </a:r>
          </a:p>
          <a:p>
            <a:r>
              <a:rPr lang="en-US" dirty="0"/>
              <a:t>Roebuck: ‘the nature of the deposit would seem to indicate the sanctuary was being cleaned and the debris swept into convenient holes of which the receptacle provided one’.</a:t>
            </a:r>
          </a:p>
        </p:txBody>
      </p:sp>
    </p:spTree>
    <p:extLst>
      <p:ext uri="{BB962C8B-B14F-4D97-AF65-F5344CB8AC3E}">
        <p14:creationId xmlns:p14="http://schemas.microsoft.com/office/powerpoint/2010/main" val="3563792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F7A6E-1BBF-D4CD-3818-1B4A65DCFD0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6B2E4A4-2960-98B1-B9E2-3DFDB9E55455}"/>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40FCC08-AA8C-8AFC-64DE-91E4B9735919}"/>
              </a:ext>
            </a:extLst>
          </p:cNvPr>
          <p:cNvPicPr>
            <a:picLocks noChangeAspect="1"/>
          </p:cNvPicPr>
          <p:nvPr/>
        </p:nvPicPr>
        <p:blipFill>
          <a:blip r:embed="rId2"/>
          <a:stretch>
            <a:fillRect/>
          </a:stretch>
        </p:blipFill>
        <p:spPr>
          <a:xfrm>
            <a:off x="0" y="-1"/>
            <a:ext cx="10312400" cy="6635937"/>
          </a:xfrm>
          <a:prstGeom prst="rect">
            <a:avLst/>
          </a:prstGeom>
        </p:spPr>
      </p:pic>
    </p:spTree>
    <p:extLst>
      <p:ext uri="{BB962C8B-B14F-4D97-AF65-F5344CB8AC3E}">
        <p14:creationId xmlns:p14="http://schemas.microsoft.com/office/powerpoint/2010/main" val="495383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1A71E4-4ACF-8D2D-9A2C-FD44CA606F9F}"/>
              </a:ext>
            </a:extLst>
          </p:cNvPr>
          <p:cNvSpPr>
            <a:spLocks noGrp="1"/>
          </p:cNvSpPr>
          <p:nvPr>
            <p:ph idx="1"/>
          </p:nvPr>
        </p:nvSpPr>
        <p:spPr>
          <a:xfrm>
            <a:off x="5888952" y="362527"/>
            <a:ext cx="5901266" cy="5668963"/>
          </a:xfrm>
        </p:spPr>
        <p:txBody>
          <a:bodyPr/>
          <a:lstStyle/>
          <a:p>
            <a:pPr>
              <a:buFontTx/>
              <a:buChar char="-"/>
            </a:pPr>
            <a:r>
              <a:rPr lang="en-US" dirty="0"/>
              <a:t>Nos. 1-6: </a:t>
            </a:r>
            <a:r>
              <a:rPr lang="en-US" dirty="0" err="1"/>
              <a:t>Lakedaimon</a:t>
            </a:r>
            <a:r>
              <a:rPr lang="en-US" dirty="0"/>
              <a:t> (3 1/3 obols, 2 </a:t>
            </a:r>
            <a:r>
              <a:rPr lang="en-US" dirty="0" err="1"/>
              <a:t>hemibols</a:t>
            </a:r>
            <a:r>
              <a:rPr lang="en-US" dirty="0"/>
              <a:t>, one </a:t>
            </a:r>
            <a:r>
              <a:rPr lang="en-US" dirty="0" err="1"/>
              <a:t>assarion</a:t>
            </a:r>
            <a:r>
              <a:rPr lang="en-US" dirty="0"/>
              <a:t>) dating from 42-31 BC</a:t>
            </a:r>
          </a:p>
          <a:p>
            <a:pPr>
              <a:buFontTx/>
              <a:buChar char="-"/>
            </a:pPr>
            <a:r>
              <a:rPr lang="en-US" dirty="0"/>
              <a:t>Nos 7-8: Elis (2 1/6 obols, 2</a:t>
            </a:r>
            <a:r>
              <a:rPr lang="en-US" baseline="30000" dirty="0"/>
              <a:t>nd</a:t>
            </a:r>
            <a:r>
              <a:rPr lang="en-US" dirty="0"/>
              <a:t> century BC)</a:t>
            </a:r>
          </a:p>
          <a:p>
            <a:pPr>
              <a:buFontTx/>
              <a:buChar char="-"/>
            </a:pPr>
            <a:r>
              <a:rPr lang="en-US" dirty="0"/>
              <a:t>Nos 9-10: Corcyra  (2x uncertain denomination, 229-48 BC)</a:t>
            </a:r>
          </a:p>
          <a:p>
            <a:pPr>
              <a:buFontTx/>
              <a:buChar char="-"/>
            </a:pPr>
            <a:r>
              <a:rPr lang="en-US" dirty="0"/>
              <a:t>No. 11: Uncertain, illegible, 1</a:t>
            </a:r>
            <a:r>
              <a:rPr lang="en-US" baseline="30000" dirty="0"/>
              <a:t>st</a:t>
            </a:r>
            <a:r>
              <a:rPr lang="en-US" dirty="0"/>
              <a:t> century BC?</a:t>
            </a:r>
          </a:p>
          <a:p>
            <a:pPr>
              <a:buFontTx/>
              <a:buChar char="-"/>
            </a:pPr>
            <a:endParaRPr lang="en-US" dirty="0"/>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DE90B263-4B49-6F90-73F4-1E29954E80DB}"/>
              </a:ext>
            </a:extLst>
          </p:cNvPr>
          <p:cNvPicPr>
            <a:picLocks noChangeAspect="1"/>
          </p:cNvPicPr>
          <p:nvPr/>
        </p:nvPicPr>
        <p:blipFill>
          <a:blip r:embed="rId3"/>
          <a:stretch>
            <a:fillRect/>
          </a:stretch>
        </p:blipFill>
        <p:spPr>
          <a:xfrm>
            <a:off x="0" y="0"/>
            <a:ext cx="5592061" cy="6858000"/>
          </a:xfrm>
          <a:prstGeom prst="rect">
            <a:avLst/>
          </a:prstGeom>
        </p:spPr>
      </p:pic>
    </p:spTree>
    <p:extLst>
      <p:ext uri="{BB962C8B-B14F-4D97-AF65-F5344CB8AC3E}">
        <p14:creationId xmlns:p14="http://schemas.microsoft.com/office/powerpoint/2010/main" val="2846021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32B2B0-247E-8A03-DC9C-59E4AD9ABB93}"/>
              </a:ext>
            </a:extLst>
          </p:cNvPr>
          <p:cNvPicPr>
            <a:picLocks noChangeAspect="1"/>
          </p:cNvPicPr>
          <p:nvPr/>
        </p:nvPicPr>
        <p:blipFill>
          <a:blip r:embed="rId3"/>
          <a:stretch>
            <a:fillRect/>
          </a:stretch>
        </p:blipFill>
        <p:spPr>
          <a:xfrm rot="5400000">
            <a:off x="1166571" y="-1166572"/>
            <a:ext cx="6751222" cy="9084365"/>
          </a:xfrm>
          <a:prstGeom prst="rect">
            <a:avLst/>
          </a:prstGeom>
        </p:spPr>
      </p:pic>
      <p:pic>
        <p:nvPicPr>
          <p:cNvPr id="5" name="Picture 4">
            <a:extLst>
              <a:ext uri="{FF2B5EF4-FFF2-40B4-BE49-F238E27FC236}">
                <a16:creationId xmlns:a16="http://schemas.microsoft.com/office/drawing/2014/main" id="{3C3D78BD-3F75-B048-2564-F12BFC55F5DE}"/>
              </a:ext>
            </a:extLst>
          </p:cNvPr>
          <p:cNvPicPr>
            <a:picLocks noChangeAspect="1"/>
          </p:cNvPicPr>
          <p:nvPr/>
        </p:nvPicPr>
        <p:blipFill>
          <a:blip r:embed="rId4"/>
          <a:stretch>
            <a:fillRect/>
          </a:stretch>
        </p:blipFill>
        <p:spPr>
          <a:xfrm>
            <a:off x="8727961" y="106778"/>
            <a:ext cx="3464039" cy="2294835"/>
          </a:xfrm>
          <a:prstGeom prst="rect">
            <a:avLst/>
          </a:prstGeom>
        </p:spPr>
      </p:pic>
    </p:spTree>
    <p:extLst>
      <p:ext uri="{BB962C8B-B14F-4D97-AF65-F5344CB8AC3E}">
        <p14:creationId xmlns:p14="http://schemas.microsoft.com/office/powerpoint/2010/main" val="807169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C9D19-CC34-38F2-CCF6-143963A0DF42}"/>
              </a:ext>
            </a:extLst>
          </p:cNvPr>
          <p:cNvSpPr>
            <a:spLocks noGrp="1"/>
          </p:cNvSpPr>
          <p:nvPr>
            <p:ph type="title"/>
          </p:nvPr>
        </p:nvSpPr>
        <p:spPr/>
        <p:txBody>
          <a:bodyPr/>
          <a:lstStyle/>
          <a:p>
            <a:r>
              <a:rPr lang="en-US" b="1" i="1" dirty="0"/>
              <a:t>IGCH</a:t>
            </a:r>
            <a:r>
              <a:rPr lang="en-US" b="1" dirty="0"/>
              <a:t> and Hellenistic Egypt</a:t>
            </a:r>
            <a:endParaRPr lang="en-US" b="1" i="1" dirty="0"/>
          </a:p>
        </p:txBody>
      </p:sp>
      <p:sp>
        <p:nvSpPr>
          <p:cNvPr id="3" name="Content Placeholder 2">
            <a:extLst>
              <a:ext uri="{FF2B5EF4-FFF2-40B4-BE49-F238E27FC236}">
                <a16:creationId xmlns:a16="http://schemas.microsoft.com/office/drawing/2014/main" id="{8561DADB-32E2-C19F-243F-4AF2626E62E0}"/>
              </a:ext>
            </a:extLst>
          </p:cNvPr>
          <p:cNvSpPr>
            <a:spLocks noGrp="1"/>
          </p:cNvSpPr>
          <p:nvPr>
            <p:ph idx="1"/>
          </p:nvPr>
        </p:nvSpPr>
        <p:spPr/>
        <p:txBody>
          <a:bodyPr/>
          <a:lstStyle/>
          <a:p>
            <a:r>
              <a:rPr lang="en-US" dirty="0"/>
              <a:t>Examine the collection of coin hoards published in </a:t>
            </a:r>
            <a:r>
              <a:rPr lang="en-US" i="1" dirty="0"/>
              <a:t>IGCH</a:t>
            </a:r>
            <a:r>
              <a:rPr lang="en-US" dirty="0"/>
              <a:t> for Greece and Egypt from the Hellenistic period onwards. </a:t>
            </a:r>
          </a:p>
          <a:p>
            <a:r>
              <a:rPr lang="en-US" dirty="0"/>
              <a:t>What trends do you notice? What are the differences between the regions?</a:t>
            </a:r>
          </a:p>
          <a:p>
            <a:r>
              <a:rPr lang="en-US" dirty="0"/>
              <a:t>Does anything else strike you?</a:t>
            </a:r>
          </a:p>
        </p:txBody>
      </p:sp>
    </p:spTree>
    <p:extLst>
      <p:ext uri="{BB962C8B-B14F-4D97-AF65-F5344CB8AC3E}">
        <p14:creationId xmlns:p14="http://schemas.microsoft.com/office/powerpoint/2010/main" val="2690192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4910" y="1280517"/>
            <a:ext cx="9891370" cy="5577483"/>
          </a:xfrm>
        </p:spPr>
        <p:txBody>
          <a:bodyPr>
            <a:normAutofit/>
          </a:bodyPr>
          <a:lstStyle/>
          <a:p>
            <a:pPr marL="0" indent="0">
              <a:buNone/>
            </a:pPr>
            <a:endParaRPr lang="en-GB" dirty="0"/>
          </a:p>
          <a:p>
            <a:r>
              <a:rPr lang="en-GB" dirty="0"/>
              <a:t>Battle between Ptolemy I and Demetrius </a:t>
            </a:r>
            <a:r>
              <a:rPr lang="en-GB" dirty="0" err="1"/>
              <a:t>Poliorcetes</a:t>
            </a:r>
            <a:r>
              <a:rPr lang="en-GB" dirty="0"/>
              <a:t> in 306 BC at Salamis. Destruction of Ptolemaic fleet.</a:t>
            </a:r>
          </a:p>
          <a:p>
            <a:r>
              <a:rPr lang="en-GB" dirty="0"/>
              <a:t>Fiscal crisis</a:t>
            </a:r>
          </a:p>
          <a:p>
            <a:r>
              <a:rPr lang="en-GB" dirty="0"/>
              <a:t>Attic weight coins pulled from circulation and reissued 1.5g less in weight (15.7g). Same types as previous coinage.</a:t>
            </a:r>
          </a:p>
          <a:p>
            <a:r>
              <a:rPr lang="en-US" altLang="en-US" dirty="0">
                <a:cs typeface="Helvetica" panose="020B0604020202020204" pitchFamily="34" charset="0"/>
                <a:sym typeface="Helvetica" panose="020B0604020202020204" pitchFamily="34" charset="0"/>
              </a:rPr>
              <a:t>drachms and half drachms struck on a lighter metrology (3.5g instead of 4.3g)</a:t>
            </a:r>
          </a:p>
          <a:p>
            <a:r>
              <a:rPr lang="en-GB" dirty="0"/>
              <a:t>But everyone else was issuing silver coins of 17.2g!</a:t>
            </a:r>
          </a:p>
        </p:txBody>
      </p:sp>
      <p:sp>
        <p:nvSpPr>
          <p:cNvPr id="2" name="Rectangle 1">
            <a:extLst>
              <a:ext uri="{FF2B5EF4-FFF2-40B4-BE49-F238E27FC236}">
                <a16:creationId xmlns:a16="http://schemas.microsoft.com/office/drawing/2014/main" id="{CB99D488-2575-AB8A-3A54-2095E007B534}"/>
              </a:ext>
            </a:extLst>
          </p:cNvPr>
          <p:cNvSpPr>
            <a:spLocks/>
          </p:cNvSpPr>
          <p:nvPr/>
        </p:nvSpPr>
        <p:spPr bwMode="auto">
          <a:xfrm>
            <a:off x="727649" y="187525"/>
            <a:ext cx="8228707"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8896" tIns="50798" rIns="88896" bIns="50798" anchor="ctr"/>
          <a:lstStyle>
            <a:lvl1pPr defTabSz="1300163" eaLnBrk="0">
              <a:defRPr sz="3600">
                <a:solidFill>
                  <a:srgbClr val="000000"/>
                </a:solidFill>
                <a:latin typeface="Helvetica Light" charset="0"/>
                <a:ea typeface="Helvetica Light" charset="0"/>
                <a:cs typeface="Helvetica Light" charset="0"/>
                <a:sym typeface="Helvetica Light" charset="0"/>
              </a:defRPr>
            </a:lvl1pPr>
            <a:lvl2pPr marL="742950" indent="-285750" defTabSz="1300163" eaLnBrk="0">
              <a:defRPr sz="3600">
                <a:solidFill>
                  <a:srgbClr val="000000"/>
                </a:solidFill>
                <a:latin typeface="Helvetica Light" charset="0"/>
                <a:ea typeface="Helvetica Light" charset="0"/>
                <a:cs typeface="Helvetica Light" charset="0"/>
                <a:sym typeface="Helvetica Light" charset="0"/>
              </a:defRPr>
            </a:lvl2pPr>
            <a:lvl3pPr marL="1143000" indent="-228600" defTabSz="1300163" eaLnBrk="0">
              <a:defRPr sz="3600">
                <a:solidFill>
                  <a:srgbClr val="000000"/>
                </a:solidFill>
                <a:latin typeface="Helvetica Light" charset="0"/>
                <a:ea typeface="Helvetica Light" charset="0"/>
                <a:cs typeface="Helvetica Light" charset="0"/>
                <a:sym typeface="Helvetica Light" charset="0"/>
              </a:defRPr>
            </a:lvl3pPr>
            <a:lvl4pPr marL="1600200" indent="-228600" defTabSz="1300163" eaLnBrk="0">
              <a:defRPr sz="3600">
                <a:solidFill>
                  <a:srgbClr val="000000"/>
                </a:solidFill>
                <a:latin typeface="Helvetica Light" charset="0"/>
                <a:ea typeface="Helvetica Light" charset="0"/>
                <a:cs typeface="Helvetica Light" charset="0"/>
                <a:sym typeface="Helvetica Light" charset="0"/>
              </a:defRPr>
            </a:lvl4pPr>
            <a:lvl5pPr marL="2057400" indent="-228600" defTabSz="1300163" eaLnBrk="0">
              <a:defRPr sz="3600">
                <a:solidFill>
                  <a:srgbClr val="000000"/>
                </a:solidFill>
                <a:latin typeface="Helvetica Light" charset="0"/>
                <a:ea typeface="Helvetica Light" charset="0"/>
                <a:cs typeface="Helvetica Light" charset="0"/>
                <a:sym typeface="Helvetica Light" charset="0"/>
              </a:defRPr>
            </a:lvl5pPr>
            <a:lvl6pPr marL="2514600" indent="-228600" algn="ctr" defTabSz="1300163"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algn="ctr" defTabSz="1300163"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algn="ctr" defTabSz="1300163"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algn="ctr" defTabSz="1300163"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eaLnBrk="1"/>
            <a:r>
              <a:rPr lang="en-US" altLang="en-US" sz="4400" dirty="0">
                <a:latin typeface="Helvetica" pitchFamily="-96" charset="0"/>
                <a:cs typeface="Helvetica" pitchFamily="-96" charset="0"/>
                <a:sym typeface="Helvetica" pitchFamily="-96" charset="0"/>
              </a:rPr>
              <a:t>Ptolemaic Kingdom</a:t>
            </a:r>
            <a:endParaRPr lang="en-US" altLang="en-US" dirty="0"/>
          </a:p>
        </p:txBody>
      </p:sp>
    </p:spTree>
    <p:extLst>
      <p:ext uri="{BB962C8B-B14F-4D97-AF65-F5344CB8AC3E}">
        <p14:creationId xmlns:p14="http://schemas.microsoft.com/office/powerpoint/2010/main" val="593672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B94BF-99AC-1C2B-A4B8-868E77300B18}"/>
              </a:ext>
            </a:extLst>
          </p:cNvPr>
          <p:cNvSpPr>
            <a:spLocks noGrp="1"/>
          </p:cNvSpPr>
          <p:nvPr>
            <p:ph type="title"/>
          </p:nvPr>
        </p:nvSpPr>
        <p:spPr/>
        <p:txBody>
          <a:bodyPr/>
          <a:lstStyle/>
          <a:p>
            <a:r>
              <a:rPr lang="en-US" b="1" dirty="0"/>
              <a:t>What is a hoard?</a:t>
            </a:r>
          </a:p>
        </p:txBody>
      </p:sp>
      <p:sp>
        <p:nvSpPr>
          <p:cNvPr id="3" name="Content Placeholder 2">
            <a:extLst>
              <a:ext uri="{FF2B5EF4-FFF2-40B4-BE49-F238E27FC236}">
                <a16:creationId xmlns:a16="http://schemas.microsoft.com/office/drawing/2014/main" id="{C9BE0BC6-A877-13AE-6499-454C88FF2132}"/>
              </a:ext>
            </a:extLst>
          </p:cNvPr>
          <p:cNvSpPr>
            <a:spLocks noGrp="1"/>
          </p:cNvSpPr>
          <p:nvPr>
            <p:ph idx="1"/>
          </p:nvPr>
        </p:nvSpPr>
        <p:spPr/>
        <p:txBody>
          <a:bodyPr>
            <a:normAutofit fontScale="85000" lnSpcReduction="20000"/>
          </a:bodyPr>
          <a:lstStyle/>
          <a:p>
            <a:pPr marL="0" indent="0">
              <a:buNone/>
            </a:pPr>
            <a:r>
              <a:rPr lang="en-US" dirty="0"/>
              <a:t>‘For practical purposes the minimum size for a hoard is just two coins and the qualifying factor which creates a hoard is that the coins should have been brought together in a deliberate manner’. Casey p. 51</a:t>
            </a:r>
          </a:p>
          <a:p>
            <a:pPr marL="0" indent="0">
              <a:buNone/>
            </a:pPr>
            <a:endParaRPr lang="en-US" dirty="0"/>
          </a:p>
          <a:p>
            <a:pPr marL="0" indent="0">
              <a:buNone/>
            </a:pPr>
            <a:r>
              <a:rPr lang="en-US" dirty="0"/>
              <a:t>‘A group of coins deposited together in antiquity, and thus forming a single archaeological context for multiple objects. The reasons for deposit are varied, and they are rarely recoverable with certainty from the deposits themselves. The two main categories are </a:t>
            </a:r>
            <a:r>
              <a:rPr lang="en-US" b="1" dirty="0"/>
              <a:t>savings hoards</a:t>
            </a:r>
            <a:r>
              <a:rPr lang="en-US" dirty="0"/>
              <a:t> and </a:t>
            </a:r>
            <a:r>
              <a:rPr lang="en-US" b="1" dirty="0"/>
              <a:t>emergency hoards’.</a:t>
            </a:r>
          </a:p>
          <a:p>
            <a:pPr marL="0" indent="0" algn="r">
              <a:buNone/>
            </a:pPr>
            <a:r>
              <a:rPr lang="en-US" dirty="0" err="1"/>
              <a:t>Kallet</a:t>
            </a:r>
            <a:r>
              <a:rPr lang="en-US" dirty="0"/>
              <a:t> and Kroll 2020</a:t>
            </a:r>
          </a:p>
          <a:p>
            <a:pPr marL="0" indent="0" algn="r">
              <a:buNone/>
            </a:pPr>
            <a:endParaRPr lang="en-US" dirty="0"/>
          </a:p>
          <a:p>
            <a:pPr marL="0" indent="0">
              <a:buNone/>
            </a:pPr>
            <a:r>
              <a:rPr lang="en-GB" dirty="0"/>
              <a:t>‘Categories of hoard include (but are perhaps not limited to) savings hoards, emergency hoards and ritual deposits’</a:t>
            </a:r>
            <a:r>
              <a:rPr lang="en-US" dirty="0"/>
              <a:t> </a:t>
            </a:r>
          </a:p>
          <a:p>
            <a:pPr marL="0" indent="0" algn="r">
              <a:buNone/>
            </a:pPr>
            <a:r>
              <a:rPr lang="en-US" dirty="0" err="1"/>
              <a:t>Thonemann</a:t>
            </a:r>
            <a:r>
              <a:rPr lang="en-US" dirty="0"/>
              <a:t> 2016</a:t>
            </a:r>
          </a:p>
        </p:txBody>
      </p:sp>
    </p:spTree>
    <p:extLst>
      <p:ext uri="{BB962C8B-B14F-4D97-AF65-F5344CB8AC3E}">
        <p14:creationId xmlns:p14="http://schemas.microsoft.com/office/powerpoint/2010/main" val="1385262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Grp="1" noChangeArrowheads="1"/>
          </p:cNvSpPr>
          <p:nvPr>
            <p:ph type="title"/>
          </p:nvPr>
        </p:nvSpPr>
        <p:spPr>
          <a:xfrm>
            <a:off x="692728" y="260733"/>
            <a:ext cx="8229823" cy="1143000"/>
          </a:xfrm>
        </p:spPr>
        <p:txBody>
          <a:bodyPr vert="horz" lIns="88896" tIns="50798" rIns="88896" bIns="50798" rtlCol="0" anchor="ctr">
            <a:normAutofit/>
          </a:bodyPr>
          <a:lstStyle/>
          <a:p>
            <a:pPr defTabSz="914145"/>
            <a:r>
              <a:rPr lang="en-US" altLang="en-US" dirty="0">
                <a:solidFill>
                  <a:srgbClr val="C00000"/>
                </a:solidFill>
                <a:latin typeface="Helvetica" pitchFamily="-96" charset="0"/>
                <a:cs typeface="Helvetica" pitchFamily="-96" charset="0"/>
                <a:sym typeface="Helvetica" pitchFamily="-96" charset="0"/>
              </a:rPr>
              <a:t>Solution: The closed economy</a:t>
            </a:r>
            <a:endParaRPr lang="en-US" altLang="en-US" dirty="0">
              <a:solidFill>
                <a:srgbClr val="C00000"/>
              </a:solidFill>
            </a:endParaRPr>
          </a:p>
        </p:txBody>
      </p:sp>
      <p:sp>
        <p:nvSpPr>
          <p:cNvPr id="30723" name="Rectangle 2"/>
          <p:cNvSpPr>
            <a:spLocks noGrp="1" noChangeArrowheads="1"/>
          </p:cNvSpPr>
          <p:nvPr>
            <p:ph type="body" idx="1"/>
          </p:nvPr>
        </p:nvSpPr>
        <p:spPr>
          <a:xfrm>
            <a:off x="692728" y="1673424"/>
            <a:ext cx="10515600" cy="5184576"/>
          </a:xfrm>
        </p:spPr>
        <p:txBody>
          <a:bodyPr vert="horz" lIns="88896" tIns="50798" rIns="88896" bIns="50798" rtlCol="0" anchor="t">
            <a:normAutofit/>
          </a:bodyPr>
          <a:lstStyle/>
          <a:p>
            <a:pPr marL="342665" indent="-342665" defTabSz="914145">
              <a:spcBef>
                <a:spcPts val="492"/>
              </a:spcBef>
              <a:buClr>
                <a:srgbClr val="000000"/>
              </a:buClr>
              <a:buFont typeface="ArialMT" charset="0"/>
              <a:buChar char="•"/>
            </a:pPr>
            <a:r>
              <a:rPr lang="en-US" altLang="en-US" sz="2400" dirty="0">
                <a:cs typeface="Helvetica" pitchFamily="-96" charset="0"/>
                <a:sym typeface="Helvetica" pitchFamily="-96" charset="0"/>
              </a:rPr>
              <a:t>Foreign coin forbidden to be used in Ptolemaic possessions (Egypt, Cyrene, Cyprus and </a:t>
            </a:r>
            <a:r>
              <a:rPr lang="en-US" altLang="en-US" sz="2400" dirty="0" err="1">
                <a:cs typeface="Helvetica" pitchFamily="-96" charset="0"/>
                <a:sym typeface="Helvetica" pitchFamily="-96" charset="0"/>
              </a:rPr>
              <a:t>Coele</a:t>
            </a:r>
            <a:r>
              <a:rPr lang="en-US" altLang="en-US" sz="2400" dirty="0">
                <a:cs typeface="Helvetica" pitchFamily="-96" charset="0"/>
                <a:sym typeface="Helvetica" pitchFamily="-96" charset="0"/>
              </a:rPr>
              <a:t> Syria)</a:t>
            </a:r>
          </a:p>
          <a:p>
            <a:pPr marL="342665" indent="-342665" defTabSz="914145">
              <a:spcBef>
                <a:spcPts val="492"/>
              </a:spcBef>
              <a:buClr>
                <a:srgbClr val="000000"/>
              </a:buClr>
              <a:buFont typeface="ArialMT" charset="0"/>
              <a:buChar char="•"/>
            </a:pPr>
            <a:r>
              <a:rPr lang="en-US" altLang="en-US" sz="2400" dirty="0">
                <a:cs typeface="Helvetica" pitchFamily="-96" charset="0"/>
                <a:sym typeface="Helvetica" pitchFamily="-96" charset="0"/>
              </a:rPr>
              <a:t>Merchants had to exchange their coinage for Ptolemaic coinage (paying a fee for this!)</a:t>
            </a:r>
          </a:p>
          <a:p>
            <a:pPr marL="342665" indent="-342665" defTabSz="914145">
              <a:spcBef>
                <a:spcPts val="492"/>
              </a:spcBef>
              <a:buClr>
                <a:srgbClr val="000000"/>
              </a:buClr>
              <a:buFont typeface="ArialMT" charset="0"/>
              <a:buChar char="•"/>
            </a:pPr>
            <a:r>
              <a:rPr lang="en-US" altLang="en-US" sz="2400" dirty="0">
                <a:cs typeface="Helvetica" pitchFamily="-96" charset="0"/>
                <a:sym typeface="Helvetica" pitchFamily="-96" charset="0"/>
              </a:rPr>
              <a:t>1.5g silver per </a:t>
            </a:r>
            <a:r>
              <a:rPr lang="en-US" altLang="en-US" sz="2400" dirty="0" err="1">
                <a:cs typeface="Helvetica" pitchFamily="-96" charset="0"/>
                <a:sym typeface="Helvetica" pitchFamily="-96" charset="0"/>
              </a:rPr>
              <a:t>tetradrachm</a:t>
            </a:r>
            <a:r>
              <a:rPr lang="en-US" altLang="en-US" sz="2400" dirty="0">
                <a:cs typeface="Helvetica" pitchFamily="-96" charset="0"/>
                <a:sym typeface="Helvetica" pitchFamily="-96" charset="0"/>
              </a:rPr>
              <a:t> exchanged</a:t>
            </a:r>
          </a:p>
          <a:p>
            <a:pPr marL="342665" indent="-342665" defTabSz="914145">
              <a:spcBef>
                <a:spcPts val="492"/>
              </a:spcBef>
              <a:buClr>
                <a:srgbClr val="000000"/>
              </a:buClr>
              <a:buFont typeface="ArialMT" charset="0"/>
              <a:buChar char="•"/>
            </a:pPr>
            <a:r>
              <a:rPr lang="en-US" altLang="en-US" sz="2400" dirty="0">
                <a:cs typeface="Helvetica" pitchFamily="-96" charset="0"/>
                <a:sym typeface="Helvetica" pitchFamily="-96" charset="0"/>
              </a:rPr>
              <a:t>Gresham’s Law (bad currency drives good currency out)</a:t>
            </a:r>
          </a:p>
          <a:p>
            <a:pPr marL="342665" indent="-342665" defTabSz="914145">
              <a:spcBef>
                <a:spcPts val="492"/>
              </a:spcBef>
              <a:buClr>
                <a:srgbClr val="000000"/>
              </a:buClr>
              <a:buFont typeface="ArialMT" charset="0"/>
              <a:buChar char="•"/>
            </a:pPr>
            <a:r>
              <a:rPr lang="en-US" altLang="en-US" sz="2400" dirty="0">
                <a:cs typeface="Helvetica" pitchFamily="-96" charset="0"/>
                <a:sym typeface="Helvetica" pitchFamily="-96" charset="0"/>
              </a:rPr>
              <a:t>Closed economy also meant that future manipulations were possible (e.g. </a:t>
            </a:r>
            <a:r>
              <a:rPr lang="en-US" altLang="en-US" sz="2400" dirty="0" err="1">
                <a:cs typeface="Helvetica" pitchFamily="-96" charset="0"/>
                <a:sym typeface="Helvetica" pitchFamily="-96" charset="0"/>
              </a:rPr>
              <a:t>gold:silver</a:t>
            </a:r>
            <a:r>
              <a:rPr lang="en-US" altLang="en-US" sz="2400" dirty="0">
                <a:cs typeface="Helvetica" pitchFamily="-96" charset="0"/>
                <a:sym typeface="Helvetica" pitchFamily="-96" charset="0"/>
              </a:rPr>
              <a:t> ratio, use of fiduciary bronze coinage).</a:t>
            </a:r>
          </a:p>
          <a:p>
            <a:pPr marL="342665" indent="-342665" defTabSz="914145">
              <a:spcBef>
                <a:spcPts val="492"/>
              </a:spcBef>
              <a:buClr>
                <a:srgbClr val="000000"/>
              </a:buClr>
              <a:buFont typeface="ArialMT" charset="0"/>
              <a:buChar char="•"/>
            </a:pPr>
            <a:r>
              <a:rPr lang="en-US" altLang="en-US" sz="2400" dirty="0" err="1">
                <a:cs typeface="Helvetica" pitchFamily="-96" charset="0"/>
                <a:sym typeface="Helvetica" pitchFamily="-96" charset="0"/>
              </a:rPr>
              <a:t>Tetradrachms</a:t>
            </a:r>
            <a:r>
              <a:rPr lang="en-US" altLang="en-US" sz="2400" dirty="0">
                <a:cs typeface="Helvetica" pitchFamily="-96" charset="0"/>
                <a:sym typeface="Helvetica" pitchFamily="-96" charset="0"/>
              </a:rPr>
              <a:t> later reduced again to 14.27g (Phoenician standard)</a:t>
            </a:r>
          </a:p>
          <a:p>
            <a:pPr marL="342665" indent="-342665" defTabSz="914145">
              <a:spcBef>
                <a:spcPts val="492"/>
              </a:spcBef>
              <a:buClr>
                <a:srgbClr val="000000"/>
              </a:buClr>
              <a:buFont typeface="ArialMT" charset="0"/>
              <a:buChar char="•"/>
            </a:pPr>
            <a:r>
              <a:rPr lang="en-US" altLang="en-US" sz="2400" dirty="0">
                <a:cs typeface="Helvetica" pitchFamily="-96" charset="0"/>
                <a:sym typeface="Helvetica" pitchFamily="-96" charset="0"/>
              </a:rPr>
              <a:t>Money to rebuild fleet, and implement other </a:t>
            </a:r>
            <a:r>
              <a:rPr lang="en-US" altLang="en-US" sz="2400" dirty="0" err="1">
                <a:cs typeface="Helvetica" pitchFamily="-96" charset="0"/>
                <a:sym typeface="Helvetica" pitchFamily="-96" charset="0"/>
              </a:rPr>
              <a:t>programmes</a:t>
            </a:r>
            <a:endParaRPr lang="en-US" altLang="en-US" sz="2400" dirty="0"/>
          </a:p>
        </p:txBody>
      </p:sp>
    </p:spTree>
    <p:extLst>
      <p:ext uri="{BB962C8B-B14F-4D97-AF65-F5344CB8AC3E}">
        <p14:creationId xmlns:p14="http://schemas.microsoft.com/office/powerpoint/2010/main" val="9790015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E462ACF-10F2-14F6-710B-1F833461E7E7}"/>
              </a:ext>
            </a:extLst>
          </p:cNvPr>
          <p:cNvSpPr txBox="1"/>
          <p:nvPr/>
        </p:nvSpPr>
        <p:spPr>
          <a:xfrm>
            <a:off x="1037113" y="237989"/>
            <a:ext cx="9822872" cy="1384995"/>
          </a:xfrm>
          <a:prstGeom prst="rect">
            <a:avLst/>
          </a:prstGeom>
          <a:noFill/>
        </p:spPr>
        <p:txBody>
          <a:bodyPr wrap="square">
            <a:spAutoFit/>
          </a:bodyPr>
          <a:lstStyle/>
          <a:p>
            <a:pPr algn="just"/>
            <a:r>
              <a:rPr lang="fr-FR" sz="2800" b="1" dirty="0">
                <a:effectLst/>
                <a:latin typeface="Times New Roman" panose="02020603050405020304" pitchFamily="18" charset="0"/>
                <a:ea typeface="Times New Roman" panose="02020603050405020304" pitchFamily="18" charset="0"/>
                <a:cs typeface="Times-Bold" pitchFamily="2" charset="0"/>
              </a:rPr>
              <a:t>IGCH 1678 </a:t>
            </a:r>
            <a:r>
              <a:rPr lang="fr-FR" sz="2800" b="1" dirty="0" err="1">
                <a:effectLst/>
                <a:latin typeface="Times New Roman" panose="02020603050405020304" pitchFamily="18" charset="0"/>
                <a:ea typeface="Times New Roman" panose="02020603050405020304" pitchFamily="18" charset="0"/>
                <a:cs typeface="Times-Bold" pitchFamily="2" charset="0"/>
              </a:rPr>
              <a:t>Phacous</a:t>
            </a:r>
            <a:r>
              <a:rPr lang="fr-FR" sz="2800" b="1" dirty="0">
                <a:effectLst/>
                <a:latin typeface="Times New Roman" panose="02020603050405020304" pitchFamily="18" charset="0"/>
                <a:ea typeface="Times New Roman" panose="02020603050405020304" pitchFamily="18" charset="0"/>
                <a:cs typeface="Times-Bold" pitchFamily="2" charset="0"/>
              </a:rPr>
              <a:t>, </a:t>
            </a:r>
            <a:r>
              <a:rPr lang="fr-FR" sz="2800" dirty="0">
                <a:effectLst/>
                <a:latin typeface="Times New Roman" panose="02020603050405020304" pitchFamily="18" charset="0"/>
                <a:ea typeface="Times New Roman" panose="02020603050405020304" pitchFamily="18" charset="0"/>
                <a:cs typeface="Times-Bold" pitchFamily="2" charset="0"/>
              </a:rPr>
              <a:t>30 km. NE of Zagazig, 1956</a:t>
            </a:r>
            <a:endParaRPr lang="en-GB" sz="2800" dirty="0">
              <a:effectLst/>
              <a:latin typeface="Times New Roman" panose="02020603050405020304" pitchFamily="18" charset="0"/>
              <a:ea typeface="Times New Roman" panose="02020603050405020304" pitchFamily="18" charset="0"/>
            </a:endParaRPr>
          </a:p>
          <a:p>
            <a:pPr algn="just"/>
            <a:r>
              <a:rPr lang="fr-FR" sz="2800" i="1" dirty="0">
                <a:effectLst/>
                <a:latin typeface="Times New Roman" panose="02020603050405020304" pitchFamily="18" charset="0"/>
                <a:ea typeface="Times New Roman" panose="02020603050405020304" pitchFamily="18" charset="0"/>
                <a:cs typeface="Times-Bold" pitchFamily="2" charset="0"/>
              </a:rPr>
              <a:t>Contents: </a:t>
            </a:r>
            <a:r>
              <a:rPr lang="fr-FR" sz="2800" dirty="0">
                <a:effectLst/>
                <a:latin typeface="Times New Roman" panose="02020603050405020304" pitchFamily="18" charset="0"/>
                <a:ea typeface="Times New Roman" panose="02020603050405020304" pitchFamily="18" charset="0"/>
                <a:cs typeface="Times-Bold" pitchFamily="2" charset="0"/>
              </a:rPr>
              <a:t>2400 AR. </a:t>
            </a:r>
            <a:r>
              <a:rPr lang="fr-FR" sz="2800" dirty="0" err="1">
                <a:effectLst/>
                <a:latin typeface="Times New Roman" panose="02020603050405020304" pitchFamily="18" charset="0"/>
                <a:ea typeface="Times New Roman" panose="02020603050405020304" pitchFamily="18" charset="0"/>
                <a:cs typeface="Times-Bold" pitchFamily="2" charset="0"/>
              </a:rPr>
              <a:t>Two</a:t>
            </a:r>
            <a:r>
              <a:rPr lang="fr-FR" sz="2800" dirty="0">
                <a:effectLst/>
                <a:latin typeface="Times New Roman" panose="02020603050405020304" pitchFamily="18" charset="0"/>
                <a:ea typeface="Times New Roman" panose="02020603050405020304" pitchFamily="18" charset="0"/>
                <a:cs typeface="Times-Bold" pitchFamily="2" charset="0"/>
              </a:rPr>
              <a:t> pots, </a:t>
            </a:r>
            <a:r>
              <a:rPr lang="fr-FR" sz="2800" dirty="0" err="1">
                <a:effectLst/>
                <a:latin typeface="Times New Roman" panose="02020603050405020304" pitchFamily="18" charset="0"/>
                <a:ea typeface="Times New Roman" panose="02020603050405020304" pitchFamily="18" charset="0"/>
                <a:cs typeface="Times-Bold" pitchFamily="2" charset="0"/>
              </a:rPr>
              <a:t>containing</a:t>
            </a:r>
            <a:r>
              <a:rPr lang="fr-FR" sz="2800" dirty="0">
                <a:effectLst/>
                <a:latin typeface="Times New Roman" panose="02020603050405020304" pitchFamily="18" charset="0"/>
                <a:ea typeface="Times New Roman" panose="02020603050405020304" pitchFamily="18" charset="0"/>
                <a:cs typeface="Times-Bold" pitchFamily="2" charset="0"/>
              </a:rPr>
              <a:t> groups a and b. </a:t>
            </a:r>
            <a:endParaRPr lang="en-GB" sz="2800" dirty="0">
              <a:effectLst/>
              <a:latin typeface="Times New Roman" panose="02020603050405020304" pitchFamily="18" charset="0"/>
              <a:ea typeface="Times New Roman" panose="02020603050405020304" pitchFamily="18" charset="0"/>
            </a:endParaRPr>
          </a:p>
          <a:p>
            <a:pPr algn="just"/>
            <a:r>
              <a:rPr lang="fr-FR" sz="2800" i="1" dirty="0" err="1">
                <a:effectLst/>
                <a:latin typeface="Times New Roman" panose="02020603050405020304" pitchFamily="18" charset="0"/>
                <a:ea typeface="Times New Roman" panose="02020603050405020304" pitchFamily="18" charset="0"/>
                <a:cs typeface="Times-Bold" pitchFamily="2" charset="0"/>
              </a:rPr>
              <a:t>Burial</a:t>
            </a:r>
            <a:r>
              <a:rPr lang="fr-FR" sz="2800" i="1" dirty="0">
                <a:effectLst/>
                <a:latin typeface="Times New Roman" panose="02020603050405020304" pitchFamily="18" charset="0"/>
                <a:ea typeface="Times New Roman" panose="02020603050405020304" pitchFamily="18" charset="0"/>
                <a:cs typeface="Times-Bold" pitchFamily="2" charset="0"/>
              </a:rPr>
              <a:t>: </a:t>
            </a:r>
            <a:r>
              <a:rPr lang="fr-FR" sz="2800" dirty="0">
                <a:effectLst/>
                <a:latin typeface="Times New Roman" panose="02020603050405020304" pitchFamily="18" charset="0"/>
                <a:ea typeface="Times New Roman" panose="02020603050405020304" pitchFamily="18" charset="0"/>
                <a:cs typeface="Times-Bold" pitchFamily="2" charset="0"/>
              </a:rPr>
              <a:t>c. 283 BC	</a:t>
            </a:r>
            <a:r>
              <a:rPr lang="fr-FR" sz="2800" i="1" dirty="0">
                <a:effectLst/>
                <a:latin typeface="Times New Roman" panose="02020603050405020304" pitchFamily="18" charset="0"/>
                <a:ea typeface="Times New Roman" panose="02020603050405020304" pitchFamily="18" charset="0"/>
                <a:cs typeface="Times-Bold" pitchFamily="2" charset="0"/>
              </a:rPr>
              <a:t>Disposition: </a:t>
            </a:r>
            <a:r>
              <a:rPr lang="fr-FR" sz="2800" dirty="0" err="1">
                <a:effectLst/>
                <a:latin typeface="Times New Roman" panose="02020603050405020304" pitchFamily="18" charset="0"/>
                <a:ea typeface="Times New Roman" panose="02020603050405020304" pitchFamily="18" charset="0"/>
                <a:cs typeface="Times-Bold" pitchFamily="2" charset="0"/>
              </a:rPr>
              <a:t>dispersed</a:t>
            </a:r>
            <a:r>
              <a:rPr lang="fr-FR" sz="2800" dirty="0">
                <a:effectLst/>
                <a:latin typeface="Times New Roman" panose="02020603050405020304" pitchFamily="18" charset="0"/>
                <a:ea typeface="Times New Roman" panose="02020603050405020304" pitchFamily="18" charset="0"/>
                <a:cs typeface="Times-Bold" pitchFamily="2" charset="0"/>
              </a:rPr>
              <a:t>. </a:t>
            </a:r>
            <a:endParaRPr lang="en-GB" sz="2800" dirty="0">
              <a:effectLst/>
              <a:latin typeface="Times New Roman" panose="02020603050405020304" pitchFamily="18" charset="0"/>
              <a:ea typeface="Times New Roman" panose="02020603050405020304" pitchFamily="18" charset="0"/>
            </a:endParaRPr>
          </a:p>
        </p:txBody>
      </p:sp>
      <p:graphicFrame>
        <p:nvGraphicFramePr>
          <p:cNvPr id="10" name="Table 9">
            <a:extLst>
              <a:ext uri="{FF2B5EF4-FFF2-40B4-BE49-F238E27FC236}">
                <a16:creationId xmlns:a16="http://schemas.microsoft.com/office/drawing/2014/main" id="{32103C5B-C4C8-56BB-48E2-EAE4E2C6AB3E}"/>
              </a:ext>
            </a:extLst>
          </p:cNvPr>
          <p:cNvGraphicFramePr>
            <a:graphicFrameLocks noGrp="1"/>
          </p:cNvGraphicFramePr>
          <p:nvPr>
            <p:extLst>
              <p:ext uri="{D42A27DB-BD31-4B8C-83A1-F6EECF244321}">
                <p14:modId xmlns:p14="http://schemas.microsoft.com/office/powerpoint/2010/main" val="1038184786"/>
              </p:ext>
            </p:extLst>
          </p:nvPr>
        </p:nvGraphicFramePr>
        <p:xfrm>
          <a:off x="1037113" y="1954876"/>
          <a:ext cx="10117774" cy="4267200"/>
        </p:xfrm>
        <a:graphic>
          <a:graphicData uri="http://schemas.openxmlformats.org/drawingml/2006/table">
            <a:tbl>
              <a:tblPr firstRow="1" firstCol="1" bandRow="1"/>
              <a:tblGrid>
                <a:gridCol w="6434531">
                  <a:extLst>
                    <a:ext uri="{9D8B030D-6E8A-4147-A177-3AD203B41FA5}">
                      <a16:colId xmlns:a16="http://schemas.microsoft.com/office/drawing/2014/main" val="1840034373"/>
                    </a:ext>
                  </a:extLst>
                </a:gridCol>
                <a:gridCol w="3683243">
                  <a:extLst>
                    <a:ext uri="{9D8B030D-6E8A-4147-A177-3AD203B41FA5}">
                      <a16:colId xmlns:a16="http://schemas.microsoft.com/office/drawing/2014/main" val="3108158319"/>
                    </a:ext>
                  </a:extLst>
                </a:gridCol>
              </a:tblGrid>
              <a:tr h="303535">
                <a:tc>
                  <a:txBody>
                    <a:bodyPr/>
                    <a:lstStyle/>
                    <a:p>
                      <a:pPr algn="just"/>
                      <a:r>
                        <a:rPr lang="fr-FR" sz="2000" b="1">
                          <a:effectLst/>
                          <a:latin typeface="Times New Roman" panose="02020603050405020304" pitchFamily="18" charset="0"/>
                          <a:ea typeface="Times New Roman" panose="02020603050405020304" pitchFamily="18" charset="0"/>
                          <a:cs typeface="Times-Bold" pitchFamily="2" charset="0"/>
                        </a:rPr>
                        <a:t>Group A</a:t>
                      </a:r>
                      <a:endParaRPr lang="en-GB" sz="2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fr-FR" sz="2000" b="1">
                          <a:effectLst/>
                          <a:latin typeface="Times New Roman" panose="02020603050405020304" pitchFamily="18" charset="0"/>
                          <a:ea typeface="Times New Roman" panose="02020603050405020304" pitchFamily="18" charset="0"/>
                          <a:cs typeface="Times-Bold" pitchFamily="2" charset="0"/>
                        </a:rPr>
                        <a:t>Group B</a:t>
                      </a:r>
                      <a:endParaRPr lang="en-GB" sz="2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3811875"/>
                  </a:ext>
                </a:extLst>
              </a:tr>
              <a:tr h="3945963">
                <a:tc>
                  <a:txBody>
                    <a:bodyPr/>
                    <a:lstStyle/>
                    <a:p>
                      <a:pPr algn="just"/>
                      <a:r>
                        <a:rPr lang="fr-FR" sz="2000" b="1" dirty="0">
                          <a:effectLst/>
                          <a:latin typeface="Times New Roman" panose="02020603050405020304" pitchFamily="18" charset="0"/>
                          <a:ea typeface="Times New Roman" panose="02020603050405020304" pitchFamily="18" charset="0"/>
                          <a:cs typeface="Times-Bold" pitchFamily="2" charset="0"/>
                        </a:rPr>
                        <a:t>Alexander III</a:t>
                      </a:r>
                      <a:r>
                        <a:rPr lang="fr-FR" sz="2000" dirty="0">
                          <a:effectLst/>
                          <a:latin typeface="Times New Roman" panose="02020603050405020304" pitchFamily="18" charset="0"/>
                          <a:ea typeface="Times New Roman" panose="02020603050405020304" pitchFamily="18" charset="0"/>
                          <a:cs typeface="Times-Bold" pitchFamily="2" charset="0"/>
                        </a:rPr>
                        <a:t>: 408 </a:t>
                      </a:r>
                      <a:r>
                        <a:rPr lang="fr-FR" sz="2000" dirty="0" err="1">
                          <a:effectLst/>
                          <a:latin typeface="Times New Roman" panose="02020603050405020304" pitchFamily="18" charset="0"/>
                          <a:ea typeface="Times New Roman" panose="02020603050405020304" pitchFamily="18" charset="0"/>
                          <a:cs typeface="Times-Bold" pitchFamily="2" charset="0"/>
                        </a:rPr>
                        <a:t>lifetime</a:t>
                      </a:r>
                      <a:r>
                        <a:rPr lang="fr-FR" sz="2000" dirty="0">
                          <a:effectLst/>
                          <a:latin typeface="Times New Roman" panose="02020603050405020304" pitchFamily="18" charset="0"/>
                          <a:ea typeface="Times New Roman" panose="02020603050405020304" pitchFamily="18" charset="0"/>
                          <a:cs typeface="Times-Bold" pitchFamily="2" charset="0"/>
                        </a:rPr>
                        <a:t> and </a:t>
                      </a:r>
                      <a:r>
                        <a:rPr lang="fr-FR" sz="2000" dirty="0" err="1">
                          <a:effectLst/>
                          <a:latin typeface="Times New Roman" panose="02020603050405020304" pitchFamily="18" charset="0"/>
                          <a:ea typeface="Times New Roman" panose="02020603050405020304" pitchFamily="18" charset="0"/>
                          <a:cs typeface="Times-Bold" pitchFamily="2" charset="0"/>
                        </a:rPr>
                        <a:t>early</a:t>
                      </a:r>
                      <a:r>
                        <a:rPr lang="fr-FR" sz="2000" dirty="0">
                          <a:effectLst/>
                          <a:latin typeface="Times New Roman" panose="02020603050405020304" pitchFamily="18" charset="0"/>
                          <a:ea typeface="Times New Roman" panose="02020603050405020304" pitchFamily="18" charset="0"/>
                          <a:cs typeface="Times-Bold" pitchFamily="2" charset="0"/>
                        </a:rPr>
                        <a:t> </a:t>
                      </a:r>
                      <a:r>
                        <a:rPr lang="fr-FR" sz="2000" dirty="0" err="1">
                          <a:effectLst/>
                          <a:latin typeface="Times New Roman" panose="02020603050405020304" pitchFamily="18" charset="0"/>
                          <a:ea typeface="Times New Roman" panose="02020603050405020304" pitchFamily="18" charset="0"/>
                          <a:cs typeface="Times-Bold" pitchFamily="2" charset="0"/>
                        </a:rPr>
                        <a:t>posthumous</a:t>
                      </a:r>
                      <a:r>
                        <a:rPr lang="fr-FR" sz="2000" dirty="0">
                          <a:effectLst/>
                          <a:latin typeface="Times New Roman" panose="02020603050405020304" pitchFamily="18" charset="0"/>
                          <a:ea typeface="Times New Roman" panose="02020603050405020304" pitchFamily="18" charset="0"/>
                          <a:cs typeface="Times-Bold" pitchFamily="2" charset="0"/>
                        </a:rPr>
                        <a:t> </a:t>
                      </a:r>
                      <a:r>
                        <a:rPr lang="fr-FR" sz="2000" dirty="0" err="1">
                          <a:effectLst/>
                          <a:latin typeface="Times New Roman" panose="02020603050405020304" pitchFamily="18" charset="0"/>
                          <a:ea typeface="Times New Roman" panose="02020603050405020304" pitchFamily="18" charset="0"/>
                          <a:cs typeface="Times-Bold" pitchFamily="2" charset="0"/>
                        </a:rPr>
                        <a:t>tetradrachms</a:t>
                      </a:r>
                      <a:r>
                        <a:rPr lang="fr-FR" sz="2000" dirty="0">
                          <a:effectLst/>
                          <a:latin typeface="Times New Roman" panose="02020603050405020304" pitchFamily="18" charset="0"/>
                          <a:ea typeface="Times New Roman" panose="02020603050405020304" pitchFamily="18" charset="0"/>
                          <a:cs typeface="Times-Bold" pitchFamily="2" charset="0"/>
                        </a:rPr>
                        <a:t> (Amphipolis 69, Pella 10, </a:t>
                      </a:r>
                      <a:r>
                        <a:rPr lang="fr-FR" sz="2000" dirty="0" err="1">
                          <a:effectLst/>
                          <a:latin typeface="Times New Roman" panose="02020603050405020304" pitchFamily="18" charset="0"/>
                          <a:ea typeface="Times New Roman" panose="02020603050405020304" pitchFamily="18" charset="0"/>
                          <a:cs typeface="Times-Bold" pitchFamily="2" charset="0"/>
                        </a:rPr>
                        <a:t>Lytuus</a:t>
                      </a:r>
                      <a:r>
                        <a:rPr lang="fr-FR" sz="2000" dirty="0">
                          <a:effectLst/>
                          <a:latin typeface="Times New Roman" panose="02020603050405020304" pitchFamily="18" charset="0"/>
                          <a:ea typeface="Times New Roman" panose="02020603050405020304" pitchFamily="18" charset="0"/>
                          <a:cs typeface="Times-Bold" pitchFamily="2" charset="0"/>
                        </a:rPr>
                        <a:t>? 3, </a:t>
                      </a:r>
                      <a:r>
                        <a:rPr lang="fr-FR" sz="2000" dirty="0" err="1">
                          <a:effectLst/>
                          <a:latin typeface="Times New Roman" panose="02020603050405020304" pitchFamily="18" charset="0"/>
                          <a:ea typeface="Times New Roman" panose="02020603050405020304" pitchFamily="18" charset="0"/>
                          <a:cs typeface="Times-Bold" pitchFamily="2" charset="0"/>
                        </a:rPr>
                        <a:t>Lampsacus</a:t>
                      </a:r>
                      <a:r>
                        <a:rPr lang="fr-FR" sz="2000" dirty="0">
                          <a:effectLst/>
                          <a:latin typeface="Times New Roman" panose="02020603050405020304" pitchFamily="18" charset="0"/>
                          <a:ea typeface="Times New Roman" panose="02020603050405020304" pitchFamily="18" charset="0"/>
                          <a:cs typeface="Times-Bold" pitchFamily="2" charset="0"/>
                        </a:rPr>
                        <a:t> 1, Sardes 5, </a:t>
                      </a:r>
                      <a:r>
                        <a:rPr lang="fr-FR" sz="2000" dirty="0" err="1">
                          <a:effectLst/>
                          <a:latin typeface="Times New Roman" panose="02020603050405020304" pitchFamily="18" charset="0"/>
                          <a:ea typeface="Times New Roman" panose="02020603050405020304" pitchFamily="18" charset="0"/>
                          <a:cs typeface="Times-Bold" pitchFamily="2" charset="0"/>
                        </a:rPr>
                        <a:t>Miletus</a:t>
                      </a:r>
                      <a:r>
                        <a:rPr lang="fr-FR" sz="2000" dirty="0">
                          <a:effectLst/>
                          <a:latin typeface="Times New Roman" panose="02020603050405020304" pitchFamily="18" charset="0"/>
                          <a:ea typeface="Times New Roman" panose="02020603050405020304" pitchFamily="18" charset="0"/>
                          <a:cs typeface="Times-Bold" pitchFamily="2" charset="0"/>
                        </a:rPr>
                        <a:t> 10, </a:t>
                      </a:r>
                      <a:r>
                        <a:rPr lang="fr-FR" sz="2000" dirty="0" err="1">
                          <a:effectLst/>
                          <a:latin typeface="Times New Roman" panose="02020603050405020304" pitchFamily="18" charset="0"/>
                          <a:ea typeface="Times New Roman" panose="02020603050405020304" pitchFamily="18" charset="0"/>
                          <a:cs typeface="Times-Bold" pitchFamily="2" charset="0"/>
                        </a:rPr>
                        <a:t>Side</a:t>
                      </a:r>
                      <a:r>
                        <a:rPr lang="fr-FR" sz="2000" dirty="0">
                          <a:effectLst/>
                          <a:latin typeface="Times New Roman" panose="02020603050405020304" pitchFamily="18" charset="0"/>
                          <a:ea typeface="Times New Roman" panose="02020603050405020304" pitchFamily="18" charset="0"/>
                          <a:cs typeface="Times-Bold" pitchFamily="2" charset="0"/>
                        </a:rPr>
                        <a:t> 21, Tarsus 15, Salamis 2, </a:t>
                      </a:r>
                      <a:r>
                        <a:rPr lang="fr-FR" sz="2000" dirty="0" err="1">
                          <a:effectLst/>
                          <a:latin typeface="Times New Roman" panose="02020603050405020304" pitchFamily="18" charset="0"/>
                          <a:ea typeface="Times New Roman" panose="02020603050405020304" pitchFamily="18" charset="0"/>
                          <a:cs typeface="Times-Bold" pitchFamily="2" charset="0"/>
                        </a:rPr>
                        <a:t>Citium</a:t>
                      </a:r>
                      <a:r>
                        <a:rPr lang="fr-FR" sz="2000" dirty="0">
                          <a:effectLst/>
                          <a:latin typeface="Times New Roman" panose="02020603050405020304" pitchFamily="18" charset="0"/>
                          <a:ea typeface="Times New Roman" panose="02020603050405020304" pitchFamily="18" charset="0"/>
                          <a:cs typeface="Times-Bold" pitchFamily="2" charset="0"/>
                        </a:rPr>
                        <a:t> 10, </a:t>
                      </a:r>
                      <a:r>
                        <a:rPr lang="fr-FR" sz="2000" dirty="0" err="1">
                          <a:effectLst/>
                          <a:latin typeface="Times New Roman" panose="02020603050405020304" pitchFamily="18" charset="0"/>
                          <a:ea typeface="Times New Roman" panose="02020603050405020304" pitchFamily="18" charset="0"/>
                          <a:cs typeface="Times-Bold" pitchFamily="2" charset="0"/>
                        </a:rPr>
                        <a:t>Amathus</a:t>
                      </a:r>
                      <a:r>
                        <a:rPr lang="fr-FR" sz="2000" dirty="0">
                          <a:effectLst/>
                          <a:latin typeface="Times New Roman" panose="02020603050405020304" pitchFamily="18" charset="0"/>
                          <a:ea typeface="Times New Roman" panose="02020603050405020304" pitchFamily="18" charset="0"/>
                          <a:cs typeface="Times-Bold" pitchFamily="2" charset="0"/>
                        </a:rPr>
                        <a:t> 1, </a:t>
                      </a:r>
                      <a:r>
                        <a:rPr lang="fr-FR" sz="2000" dirty="0" err="1">
                          <a:effectLst/>
                          <a:latin typeface="Times New Roman" panose="02020603050405020304" pitchFamily="18" charset="0"/>
                          <a:ea typeface="Times New Roman" panose="02020603050405020304" pitchFamily="18" charset="0"/>
                          <a:cs typeface="Times-Bold" pitchFamily="2" charset="0"/>
                        </a:rPr>
                        <a:t>Myriandrus</a:t>
                      </a:r>
                      <a:r>
                        <a:rPr lang="fr-FR" sz="2000" dirty="0">
                          <a:effectLst/>
                          <a:latin typeface="Times New Roman" panose="02020603050405020304" pitchFamily="18" charset="0"/>
                          <a:ea typeface="Times New Roman" panose="02020603050405020304" pitchFamily="18" charset="0"/>
                          <a:cs typeface="Times-Bold" pitchFamily="2" charset="0"/>
                        </a:rPr>
                        <a:t> 11, </a:t>
                      </a:r>
                      <a:r>
                        <a:rPr lang="fr-FR" sz="2000" dirty="0" err="1">
                          <a:effectLst/>
                          <a:latin typeface="Times New Roman" panose="02020603050405020304" pitchFamily="18" charset="0"/>
                          <a:ea typeface="Times New Roman" panose="02020603050405020304" pitchFamily="18" charset="0"/>
                          <a:cs typeface="Times-Bold" pitchFamily="2" charset="0"/>
                        </a:rPr>
                        <a:t>Side</a:t>
                      </a:r>
                      <a:r>
                        <a:rPr lang="fr-FR" sz="2000" dirty="0">
                          <a:effectLst/>
                          <a:latin typeface="Times New Roman" panose="02020603050405020304" pitchFamily="18" charset="0"/>
                          <a:ea typeface="Times New Roman" panose="02020603050405020304" pitchFamily="18" charset="0"/>
                          <a:cs typeface="Times-Bold" pitchFamily="2" charset="0"/>
                        </a:rPr>
                        <a:t> 21, Tarsus 15, Salamis 2, </a:t>
                      </a:r>
                      <a:r>
                        <a:rPr lang="fr-FR" sz="2000" dirty="0" err="1">
                          <a:effectLst/>
                          <a:latin typeface="Times New Roman" panose="02020603050405020304" pitchFamily="18" charset="0"/>
                          <a:ea typeface="Times New Roman" panose="02020603050405020304" pitchFamily="18" charset="0"/>
                          <a:cs typeface="Times-Bold" pitchFamily="2" charset="0"/>
                        </a:rPr>
                        <a:t>Citium</a:t>
                      </a:r>
                      <a:r>
                        <a:rPr lang="fr-FR" sz="2000" dirty="0">
                          <a:effectLst/>
                          <a:latin typeface="Times New Roman" panose="02020603050405020304" pitchFamily="18" charset="0"/>
                          <a:ea typeface="Times New Roman" panose="02020603050405020304" pitchFamily="18" charset="0"/>
                          <a:cs typeface="Times-Bold" pitchFamily="2" charset="0"/>
                        </a:rPr>
                        <a:t> 10, </a:t>
                      </a:r>
                      <a:r>
                        <a:rPr lang="fr-FR" sz="2000" dirty="0" err="1">
                          <a:effectLst/>
                          <a:latin typeface="Times New Roman" panose="02020603050405020304" pitchFamily="18" charset="0"/>
                          <a:ea typeface="Times New Roman" panose="02020603050405020304" pitchFamily="18" charset="0"/>
                          <a:cs typeface="Times-Bold" pitchFamily="2" charset="0"/>
                        </a:rPr>
                        <a:t>Amathus</a:t>
                      </a:r>
                      <a:r>
                        <a:rPr lang="fr-FR" sz="2000" dirty="0">
                          <a:effectLst/>
                          <a:latin typeface="Times New Roman" panose="02020603050405020304" pitchFamily="18" charset="0"/>
                          <a:ea typeface="Times New Roman" panose="02020603050405020304" pitchFamily="18" charset="0"/>
                          <a:cs typeface="Times-Bold" pitchFamily="2" charset="0"/>
                        </a:rPr>
                        <a:t> 1, </a:t>
                      </a:r>
                      <a:r>
                        <a:rPr lang="fr-FR" sz="2000" dirty="0" err="1">
                          <a:effectLst/>
                          <a:latin typeface="Times New Roman" panose="02020603050405020304" pitchFamily="18" charset="0"/>
                          <a:ea typeface="Times New Roman" panose="02020603050405020304" pitchFamily="18" charset="0"/>
                          <a:cs typeface="Times-Bold" pitchFamily="2" charset="0"/>
                        </a:rPr>
                        <a:t>Myriandus</a:t>
                      </a:r>
                      <a:r>
                        <a:rPr lang="fr-FR" sz="2000" dirty="0">
                          <a:effectLst/>
                          <a:latin typeface="Times New Roman" panose="02020603050405020304" pitchFamily="18" charset="0"/>
                          <a:ea typeface="Times New Roman" panose="02020603050405020304" pitchFamily="18" charset="0"/>
                          <a:cs typeface="Times-Bold" pitchFamily="2" charset="0"/>
                        </a:rPr>
                        <a:t> 11, </a:t>
                      </a:r>
                      <a:r>
                        <a:rPr lang="fr-FR" sz="2000" dirty="0" err="1">
                          <a:effectLst/>
                          <a:latin typeface="Times New Roman" panose="02020603050405020304" pitchFamily="18" charset="0"/>
                          <a:ea typeface="Times New Roman" panose="02020603050405020304" pitchFamily="18" charset="0"/>
                          <a:cs typeface="Times-Bold" pitchFamily="2" charset="0"/>
                        </a:rPr>
                        <a:t>Damascus</a:t>
                      </a:r>
                      <a:r>
                        <a:rPr lang="fr-FR" sz="2000" dirty="0">
                          <a:effectLst/>
                          <a:latin typeface="Times New Roman" panose="02020603050405020304" pitchFamily="18" charset="0"/>
                          <a:ea typeface="Times New Roman" panose="02020603050405020304" pitchFamily="18" charset="0"/>
                          <a:cs typeface="Times-Bold" pitchFamily="2" charset="0"/>
                        </a:rPr>
                        <a:t> 17, </a:t>
                      </a:r>
                      <a:r>
                        <a:rPr lang="fr-FR" sz="2000" dirty="0" err="1">
                          <a:effectLst/>
                          <a:latin typeface="Times New Roman" panose="02020603050405020304" pitchFamily="18" charset="0"/>
                          <a:ea typeface="Times New Roman" panose="02020603050405020304" pitchFamily="18" charset="0"/>
                          <a:cs typeface="Times-Bold" pitchFamily="2" charset="0"/>
                        </a:rPr>
                        <a:t>Aradus</a:t>
                      </a:r>
                      <a:r>
                        <a:rPr lang="fr-FR" sz="2000" dirty="0">
                          <a:effectLst/>
                          <a:latin typeface="Times New Roman" panose="02020603050405020304" pitchFamily="18" charset="0"/>
                          <a:ea typeface="Times New Roman" panose="02020603050405020304" pitchFamily="18" charset="0"/>
                          <a:cs typeface="Times-Bold" pitchFamily="2" charset="0"/>
                        </a:rPr>
                        <a:t> 13, </a:t>
                      </a:r>
                      <a:r>
                        <a:rPr lang="fr-FR" sz="2000" dirty="0" err="1">
                          <a:effectLst/>
                          <a:latin typeface="Times New Roman" panose="02020603050405020304" pitchFamily="18" charset="0"/>
                          <a:ea typeface="Times New Roman" panose="02020603050405020304" pitchFamily="18" charset="0"/>
                          <a:cs typeface="Times-Bold" pitchFamily="2" charset="0"/>
                        </a:rPr>
                        <a:t>Byblus</a:t>
                      </a:r>
                      <a:r>
                        <a:rPr lang="fr-FR" sz="2000" dirty="0">
                          <a:effectLst/>
                          <a:latin typeface="Times New Roman" panose="02020603050405020304" pitchFamily="18" charset="0"/>
                          <a:ea typeface="Times New Roman" panose="02020603050405020304" pitchFamily="18" charset="0"/>
                          <a:cs typeface="Times-Bold" pitchFamily="2" charset="0"/>
                        </a:rPr>
                        <a:t> 14, </a:t>
                      </a:r>
                      <a:r>
                        <a:rPr lang="fr-FR" sz="2000" dirty="0" err="1">
                          <a:effectLst/>
                          <a:latin typeface="Times New Roman" panose="02020603050405020304" pitchFamily="18" charset="0"/>
                          <a:ea typeface="Times New Roman" panose="02020603050405020304" pitchFamily="18" charset="0"/>
                          <a:cs typeface="Times-Bold" pitchFamily="2" charset="0"/>
                        </a:rPr>
                        <a:t>uncertain</a:t>
                      </a:r>
                      <a:r>
                        <a:rPr lang="fr-FR" sz="2000" dirty="0">
                          <a:effectLst/>
                          <a:latin typeface="Times New Roman" panose="02020603050405020304" pitchFamily="18" charset="0"/>
                          <a:ea typeface="Times New Roman" panose="02020603050405020304" pitchFamily="18" charset="0"/>
                          <a:cs typeface="Times-Bold" pitchFamily="2" charset="0"/>
                        </a:rPr>
                        <a:t> </a:t>
                      </a:r>
                      <a:r>
                        <a:rPr lang="fr-FR" sz="2000" dirty="0" err="1">
                          <a:effectLst/>
                          <a:latin typeface="Times New Roman" panose="02020603050405020304" pitchFamily="18" charset="0"/>
                          <a:ea typeface="Times New Roman" panose="02020603050405020304" pitchFamily="18" charset="0"/>
                          <a:cs typeface="Times-Bold" pitchFamily="2" charset="0"/>
                        </a:rPr>
                        <a:t>Phoenicia</a:t>
                      </a:r>
                      <a:r>
                        <a:rPr lang="fr-FR" sz="2000" dirty="0">
                          <a:effectLst/>
                          <a:latin typeface="Times New Roman" panose="02020603050405020304" pitchFamily="18" charset="0"/>
                          <a:ea typeface="Times New Roman" panose="02020603050405020304" pitchFamily="18" charset="0"/>
                          <a:cs typeface="Times-Bold" pitchFamily="2" charset="0"/>
                        </a:rPr>
                        <a:t> 1, Sidon to 306/5 BC 11, Ace to 307/6 BC, Ace to 307/6 BC 46, Babylon 108, Susa 1, </a:t>
                      </a:r>
                      <a:r>
                        <a:rPr lang="fr-FR" sz="2000" dirty="0" err="1">
                          <a:effectLst/>
                          <a:latin typeface="Times New Roman" panose="02020603050405020304" pitchFamily="18" charset="0"/>
                          <a:ea typeface="Times New Roman" panose="02020603050405020304" pitchFamily="18" charset="0"/>
                          <a:cs typeface="Times-Bold" pitchFamily="2" charset="0"/>
                        </a:rPr>
                        <a:t>Alexandreia</a:t>
                      </a:r>
                      <a:r>
                        <a:rPr lang="fr-FR" sz="2000" dirty="0">
                          <a:effectLst/>
                          <a:latin typeface="Times New Roman" panose="02020603050405020304" pitchFamily="18" charset="0"/>
                          <a:ea typeface="Times New Roman" panose="02020603050405020304" pitchFamily="18" charset="0"/>
                          <a:cs typeface="Times-Bold" pitchFamily="2" charset="0"/>
                        </a:rPr>
                        <a:t> 20, </a:t>
                      </a:r>
                      <a:r>
                        <a:rPr lang="fr-FR" sz="2000" dirty="0" err="1">
                          <a:effectLst/>
                          <a:latin typeface="Times New Roman" panose="02020603050405020304" pitchFamily="18" charset="0"/>
                          <a:ea typeface="Times New Roman" panose="02020603050405020304" pitchFamily="18" charset="0"/>
                          <a:cs typeface="Times-Bold" pitchFamily="2" charset="0"/>
                        </a:rPr>
                        <a:t>uncertain</a:t>
                      </a:r>
                      <a:r>
                        <a:rPr lang="fr-FR" sz="2000" dirty="0">
                          <a:effectLst/>
                          <a:latin typeface="Times New Roman" panose="02020603050405020304" pitchFamily="18" charset="0"/>
                          <a:ea typeface="Times New Roman" panose="02020603050405020304" pitchFamily="18" charset="0"/>
                          <a:cs typeface="Times-Bold" pitchFamily="2" charset="0"/>
                        </a:rPr>
                        <a:t> 18.)</a:t>
                      </a:r>
                      <a:endParaRPr lang="en-GB" sz="2000" dirty="0">
                        <a:effectLst/>
                        <a:latin typeface="Times New Roman" panose="02020603050405020304" pitchFamily="18" charset="0"/>
                        <a:ea typeface="Times New Roman" panose="02020603050405020304" pitchFamily="18" charset="0"/>
                      </a:endParaRPr>
                    </a:p>
                    <a:p>
                      <a:pPr algn="just"/>
                      <a:r>
                        <a:rPr lang="fr-FR" sz="2000" b="1" dirty="0">
                          <a:effectLst/>
                          <a:latin typeface="Times New Roman" panose="02020603050405020304" pitchFamily="18" charset="0"/>
                          <a:ea typeface="Times New Roman" panose="02020603050405020304" pitchFamily="18" charset="0"/>
                          <a:cs typeface="Times-Bold" pitchFamily="2" charset="0"/>
                        </a:rPr>
                        <a:t>Philip III: </a:t>
                      </a:r>
                      <a:r>
                        <a:rPr lang="fr-FR" sz="2000" dirty="0">
                          <a:effectLst/>
                          <a:latin typeface="Times New Roman" panose="02020603050405020304" pitchFamily="18" charset="0"/>
                          <a:ea typeface="Times New Roman" panose="02020603050405020304" pitchFamily="18" charset="0"/>
                          <a:cs typeface="Times-Bold" pitchFamily="2" charset="0"/>
                        </a:rPr>
                        <a:t>48 </a:t>
                      </a:r>
                      <a:r>
                        <a:rPr lang="fr-FR" sz="2000" dirty="0" err="1">
                          <a:effectLst/>
                          <a:latin typeface="Times New Roman" panose="02020603050405020304" pitchFamily="18" charset="0"/>
                          <a:ea typeface="Times New Roman" panose="02020603050405020304" pitchFamily="18" charset="0"/>
                          <a:cs typeface="Times-Bold" pitchFamily="2" charset="0"/>
                        </a:rPr>
                        <a:t>tetradrachms</a:t>
                      </a:r>
                      <a:r>
                        <a:rPr lang="fr-FR" sz="2000" dirty="0">
                          <a:effectLst/>
                          <a:latin typeface="Times New Roman" panose="02020603050405020304" pitchFamily="18" charset="0"/>
                          <a:ea typeface="Times New Roman" panose="02020603050405020304" pitchFamily="18" charset="0"/>
                          <a:cs typeface="Times-Bold" pitchFamily="2" charset="0"/>
                        </a:rPr>
                        <a:t> (Pella 1, Salamis 1, </a:t>
                      </a:r>
                      <a:r>
                        <a:rPr lang="fr-FR" sz="2000" dirty="0" err="1">
                          <a:effectLst/>
                          <a:latin typeface="Times New Roman" panose="02020603050405020304" pitchFamily="18" charset="0"/>
                          <a:ea typeface="Times New Roman" panose="02020603050405020304" pitchFamily="18" charset="0"/>
                          <a:cs typeface="Times-Bold" pitchFamily="2" charset="0"/>
                        </a:rPr>
                        <a:t>Aradus</a:t>
                      </a:r>
                      <a:r>
                        <a:rPr lang="fr-FR" sz="2000" dirty="0">
                          <a:effectLst/>
                          <a:latin typeface="Times New Roman" panose="02020603050405020304" pitchFamily="18" charset="0"/>
                          <a:ea typeface="Times New Roman" panose="02020603050405020304" pitchFamily="18" charset="0"/>
                          <a:cs typeface="Times-Bold" pitchFamily="2" charset="0"/>
                        </a:rPr>
                        <a:t> 6, </a:t>
                      </a:r>
                      <a:r>
                        <a:rPr lang="fr-FR" sz="2000" dirty="0" err="1">
                          <a:effectLst/>
                          <a:latin typeface="Times New Roman" panose="02020603050405020304" pitchFamily="18" charset="0"/>
                          <a:ea typeface="Times New Roman" panose="02020603050405020304" pitchFamily="18" charset="0"/>
                          <a:cs typeface="Times-Bold" pitchFamily="2" charset="0"/>
                        </a:rPr>
                        <a:t>Marathus</a:t>
                      </a:r>
                      <a:r>
                        <a:rPr lang="fr-FR" sz="2000" dirty="0">
                          <a:effectLst/>
                          <a:latin typeface="Times New Roman" panose="02020603050405020304" pitchFamily="18" charset="0"/>
                          <a:ea typeface="Times New Roman" panose="02020603050405020304" pitchFamily="18" charset="0"/>
                          <a:cs typeface="Times-Bold" pitchFamily="2" charset="0"/>
                        </a:rPr>
                        <a:t> 4, </a:t>
                      </a:r>
                      <a:r>
                        <a:rPr lang="fr-FR" sz="2000" dirty="0" err="1">
                          <a:effectLst/>
                          <a:latin typeface="Times New Roman" panose="02020603050405020304" pitchFamily="18" charset="0"/>
                          <a:ea typeface="Times New Roman" panose="02020603050405020304" pitchFamily="18" charset="0"/>
                          <a:cs typeface="Times-Bold" pitchFamily="2" charset="0"/>
                        </a:rPr>
                        <a:t>Bablyon</a:t>
                      </a:r>
                      <a:r>
                        <a:rPr lang="fr-FR" sz="2000" dirty="0">
                          <a:effectLst/>
                          <a:latin typeface="Times New Roman" panose="02020603050405020304" pitchFamily="18" charset="0"/>
                          <a:ea typeface="Times New Roman" panose="02020603050405020304" pitchFamily="18" charset="0"/>
                          <a:cs typeface="Times-Bold" pitchFamily="2" charset="0"/>
                        </a:rPr>
                        <a:t> 33, Susa 1, </a:t>
                      </a:r>
                      <a:r>
                        <a:rPr lang="fr-FR" sz="2000" dirty="0" err="1">
                          <a:effectLst/>
                          <a:latin typeface="Times New Roman" panose="02020603050405020304" pitchFamily="18" charset="0"/>
                          <a:ea typeface="Times New Roman" panose="02020603050405020304" pitchFamily="18" charset="0"/>
                          <a:cs typeface="Times-Bold" pitchFamily="2" charset="0"/>
                        </a:rPr>
                        <a:t>uncertain</a:t>
                      </a:r>
                      <a:r>
                        <a:rPr lang="fr-FR" sz="2000" dirty="0">
                          <a:effectLst/>
                          <a:latin typeface="Times New Roman" panose="02020603050405020304" pitchFamily="18" charset="0"/>
                          <a:ea typeface="Times New Roman" panose="02020603050405020304" pitchFamily="18" charset="0"/>
                          <a:cs typeface="Times-Bold" pitchFamily="2" charset="0"/>
                        </a:rPr>
                        <a:t> 2)</a:t>
                      </a:r>
                      <a:endParaRPr lang="en-GB" sz="2000" dirty="0">
                        <a:effectLst/>
                        <a:latin typeface="Times New Roman" panose="02020603050405020304" pitchFamily="18" charset="0"/>
                        <a:ea typeface="Times New Roman" panose="02020603050405020304" pitchFamily="18" charset="0"/>
                      </a:endParaRPr>
                    </a:p>
                    <a:p>
                      <a:pPr algn="just"/>
                      <a:r>
                        <a:rPr lang="fr-FR" sz="2000" b="1" dirty="0" err="1">
                          <a:effectLst/>
                          <a:latin typeface="Times New Roman" panose="02020603050405020304" pitchFamily="18" charset="0"/>
                          <a:ea typeface="Times New Roman" panose="02020603050405020304" pitchFamily="18" charset="0"/>
                          <a:cs typeface="Times-Bold" pitchFamily="2" charset="0"/>
                        </a:rPr>
                        <a:t>Ptolemy</a:t>
                      </a:r>
                      <a:r>
                        <a:rPr lang="fr-FR" sz="2000" b="1" dirty="0">
                          <a:effectLst/>
                          <a:latin typeface="Times New Roman" panose="02020603050405020304" pitchFamily="18" charset="0"/>
                          <a:ea typeface="Times New Roman" panose="02020603050405020304" pitchFamily="18" charset="0"/>
                          <a:cs typeface="Times-Bold" pitchFamily="2" charset="0"/>
                        </a:rPr>
                        <a:t> I: </a:t>
                      </a:r>
                      <a:r>
                        <a:rPr lang="fr-FR" sz="2000" dirty="0">
                          <a:effectLst/>
                          <a:latin typeface="Times New Roman" panose="02020603050405020304" pitchFamily="18" charset="0"/>
                          <a:ea typeface="Times New Roman" panose="02020603050405020304" pitchFamily="18" charset="0"/>
                          <a:cs typeface="Times-Bold" pitchFamily="2" charset="0"/>
                        </a:rPr>
                        <a:t>21 </a:t>
                      </a:r>
                      <a:r>
                        <a:rPr lang="fr-FR" sz="2000" dirty="0" err="1">
                          <a:effectLst/>
                          <a:latin typeface="Times New Roman" panose="02020603050405020304" pitchFamily="18" charset="0"/>
                          <a:ea typeface="Times New Roman" panose="02020603050405020304" pitchFamily="18" charset="0"/>
                          <a:cs typeface="Times-Bold" pitchFamily="2" charset="0"/>
                        </a:rPr>
                        <a:t>tetradrachms</a:t>
                      </a:r>
                      <a:r>
                        <a:rPr lang="fr-FR" sz="2000" dirty="0">
                          <a:effectLst/>
                          <a:latin typeface="Times New Roman" panose="02020603050405020304" pitchFamily="18" charset="0"/>
                          <a:ea typeface="Times New Roman" panose="02020603050405020304" pitchFamily="18" charset="0"/>
                          <a:cs typeface="Times-Bold" pitchFamily="2" charset="0"/>
                        </a:rPr>
                        <a:t> (</a:t>
                      </a:r>
                      <a:r>
                        <a:rPr lang="fr-FR" sz="2000" dirty="0" err="1">
                          <a:effectLst/>
                          <a:latin typeface="Times New Roman" panose="02020603050405020304" pitchFamily="18" charset="0"/>
                          <a:ea typeface="Times New Roman" panose="02020603050405020304" pitchFamily="18" charset="0"/>
                          <a:cs typeface="Times-Bold" pitchFamily="2" charset="0"/>
                        </a:rPr>
                        <a:t>head</a:t>
                      </a:r>
                      <a:r>
                        <a:rPr lang="fr-FR" sz="2000" dirty="0">
                          <a:effectLst/>
                          <a:latin typeface="Times New Roman" panose="02020603050405020304" pitchFamily="18" charset="0"/>
                          <a:ea typeface="Times New Roman" panose="02020603050405020304" pitchFamily="18" charset="0"/>
                          <a:cs typeface="Times-Bold" pitchFamily="2" charset="0"/>
                        </a:rPr>
                        <a:t> of Alexander / Zeus)</a:t>
                      </a:r>
                      <a:endParaRPr lang="en-GB" sz="2000" dirty="0">
                        <a:effectLst/>
                        <a:latin typeface="Times New Roman" panose="02020603050405020304" pitchFamily="18" charset="0"/>
                        <a:ea typeface="Times New Roman" panose="02020603050405020304" pitchFamily="18" charset="0"/>
                      </a:endParaRPr>
                    </a:p>
                    <a:p>
                      <a:pPr algn="just"/>
                      <a:r>
                        <a:rPr lang="fr-FR" sz="2000" b="1" dirty="0" err="1">
                          <a:effectLst/>
                          <a:latin typeface="Times New Roman" panose="02020603050405020304" pitchFamily="18" charset="0"/>
                          <a:ea typeface="Times New Roman" panose="02020603050405020304" pitchFamily="18" charset="0"/>
                          <a:cs typeface="Times-Bold" pitchFamily="2" charset="0"/>
                        </a:rPr>
                        <a:t>Ptolemy</a:t>
                      </a:r>
                      <a:r>
                        <a:rPr lang="fr-FR" sz="2000" b="1" dirty="0">
                          <a:effectLst/>
                          <a:latin typeface="Times New Roman" panose="02020603050405020304" pitchFamily="18" charset="0"/>
                          <a:ea typeface="Times New Roman" panose="02020603050405020304" pitchFamily="18" charset="0"/>
                          <a:cs typeface="Times-Bold" pitchFamily="2" charset="0"/>
                        </a:rPr>
                        <a:t> I: </a:t>
                      </a:r>
                      <a:r>
                        <a:rPr lang="fr-FR" sz="2000" dirty="0">
                          <a:effectLst/>
                          <a:latin typeface="Times New Roman" panose="02020603050405020304" pitchFamily="18" charset="0"/>
                          <a:ea typeface="Times New Roman" panose="02020603050405020304" pitchFamily="18" charset="0"/>
                          <a:cs typeface="Times-Bold" pitchFamily="2" charset="0"/>
                        </a:rPr>
                        <a:t>37 </a:t>
                      </a:r>
                      <a:r>
                        <a:rPr lang="fr-FR" sz="2000" dirty="0" err="1">
                          <a:effectLst/>
                          <a:latin typeface="Times New Roman" panose="02020603050405020304" pitchFamily="18" charset="0"/>
                          <a:ea typeface="Times New Roman" panose="02020603050405020304" pitchFamily="18" charset="0"/>
                          <a:cs typeface="Times-Bold" pitchFamily="2" charset="0"/>
                        </a:rPr>
                        <a:t>tetradrachms</a:t>
                      </a:r>
                      <a:r>
                        <a:rPr lang="fr-FR" sz="2000" dirty="0">
                          <a:effectLst/>
                          <a:latin typeface="Times New Roman" panose="02020603050405020304" pitchFamily="18" charset="0"/>
                          <a:ea typeface="Times New Roman" panose="02020603050405020304" pitchFamily="18" charset="0"/>
                          <a:cs typeface="Times-Bold" pitchFamily="2" charset="0"/>
                        </a:rPr>
                        <a:t> (</a:t>
                      </a:r>
                      <a:r>
                        <a:rPr lang="fr-FR" sz="2000" dirty="0" err="1">
                          <a:effectLst/>
                          <a:latin typeface="Times New Roman" panose="02020603050405020304" pitchFamily="18" charset="0"/>
                          <a:ea typeface="Times New Roman" panose="02020603050405020304" pitchFamily="18" charset="0"/>
                          <a:cs typeface="Times-Bold" pitchFamily="2" charset="0"/>
                        </a:rPr>
                        <a:t>head</a:t>
                      </a:r>
                      <a:r>
                        <a:rPr lang="fr-FR" sz="2000" dirty="0">
                          <a:effectLst/>
                          <a:latin typeface="Times New Roman" panose="02020603050405020304" pitchFamily="18" charset="0"/>
                          <a:ea typeface="Times New Roman" panose="02020603050405020304" pitchFamily="18" charset="0"/>
                          <a:cs typeface="Times-Bold" pitchFamily="2" charset="0"/>
                        </a:rPr>
                        <a:t> of Alexander / </a:t>
                      </a:r>
                      <a:r>
                        <a:rPr lang="fr-FR" sz="2000" dirty="0" err="1">
                          <a:effectLst/>
                          <a:latin typeface="Times New Roman" panose="02020603050405020304" pitchFamily="18" charset="0"/>
                          <a:ea typeface="Times New Roman" panose="02020603050405020304" pitchFamily="18" charset="0"/>
                          <a:cs typeface="Times-Bold" pitchFamily="2" charset="0"/>
                        </a:rPr>
                        <a:t>Athena</a:t>
                      </a:r>
                      <a:r>
                        <a:rPr lang="fr-FR" sz="2000" dirty="0">
                          <a:effectLst/>
                          <a:latin typeface="Times New Roman" panose="02020603050405020304" pitchFamily="18" charset="0"/>
                          <a:ea typeface="Times New Roman" panose="02020603050405020304" pitchFamily="18" charset="0"/>
                          <a:cs typeface="Times-Bold" pitchFamily="2" charset="0"/>
                        </a:rPr>
                        <a:t>; </a:t>
                      </a:r>
                      <a:r>
                        <a:rPr lang="fr-FR" sz="2000" dirty="0" err="1">
                          <a:effectLst/>
                          <a:latin typeface="Times New Roman" panose="02020603050405020304" pitchFamily="18" charset="0"/>
                          <a:ea typeface="Times New Roman" panose="02020603050405020304" pitchFamily="18" charset="0"/>
                          <a:cs typeface="Times-Bold" pitchFamily="2" charset="0"/>
                        </a:rPr>
                        <a:t>Alexandreia</a:t>
                      </a:r>
                      <a:r>
                        <a:rPr lang="fr-FR" sz="2000" dirty="0">
                          <a:effectLst/>
                          <a:latin typeface="Times New Roman" panose="02020603050405020304" pitchFamily="18" charset="0"/>
                          <a:ea typeface="Times New Roman" panose="02020603050405020304" pitchFamily="18" charset="0"/>
                          <a:cs typeface="Times-Bold" pitchFamily="2" charset="0"/>
                        </a:rPr>
                        <a:t> 35, </a:t>
                      </a:r>
                      <a:r>
                        <a:rPr lang="fr-FR" sz="2000" dirty="0" err="1">
                          <a:effectLst/>
                          <a:latin typeface="Times New Roman" panose="02020603050405020304" pitchFamily="18" charset="0"/>
                          <a:ea typeface="Times New Roman" panose="02020603050405020304" pitchFamily="18" charset="0"/>
                          <a:cs typeface="Times-Bold" pitchFamily="2" charset="0"/>
                        </a:rPr>
                        <a:t>Cyprus</a:t>
                      </a:r>
                      <a:r>
                        <a:rPr lang="fr-FR" sz="2000" dirty="0">
                          <a:effectLst/>
                          <a:latin typeface="Times New Roman" panose="02020603050405020304" pitchFamily="18" charset="0"/>
                          <a:ea typeface="Times New Roman" panose="02020603050405020304" pitchFamily="18" charset="0"/>
                          <a:cs typeface="Times-Bold" pitchFamily="2" charset="0"/>
                        </a:rPr>
                        <a:t> 2)</a:t>
                      </a:r>
                      <a:endParaRPr lang="en-GB"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fr-FR" sz="2000" b="1" dirty="0" err="1">
                          <a:effectLst/>
                          <a:latin typeface="Times New Roman" panose="02020603050405020304" pitchFamily="18" charset="0"/>
                          <a:ea typeface="Times New Roman" panose="02020603050405020304" pitchFamily="18" charset="0"/>
                          <a:cs typeface="Times-Bold" pitchFamily="2" charset="0"/>
                        </a:rPr>
                        <a:t>Ptolemy</a:t>
                      </a:r>
                      <a:r>
                        <a:rPr lang="fr-FR" sz="2000" b="1" dirty="0">
                          <a:effectLst/>
                          <a:latin typeface="Times New Roman" panose="02020603050405020304" pitchFamily="18" charset="0"/>
                          <a:ea typeface="Times New Roman" panose="02020603050405020304" pitchFamily="18" charset="0"/>
                          <a:cs typeface="Times-Bold" pitchFamily="2" charset="0"/>
                        </a:rPr>
                        <a:t> I: </a:t>
                      </a:r>
                      <a:r>
                        <a:rPr lang="fr-FR" sz="2000" dirty="0">
                          <a:effectLst/>
                          <a:latin typeface="Times New Roman" panose="02020603050405020304" pitchFamily="18" charset="0"/>
                          <a:ea typeface="Times New Roman" panose="02020603050405020304" pitchFamily="18" charset="0"/>
                          <a:cs typeface="Times-Bold" pitchFamily="2" charset="0"/>
                        </a:rPr>
                        <a:t>4 </a:t>
                      </a:r>
                      <a:r>
                        <a:rPr lang="fr-FR" sz="2000" dirty="0" err="1">
                          <a:effectLst/>
                          <a:latin typeface="Times New Roman" panose="02020603050405020304" pitchFamily="18" charset="0"/>
                          <a:ea typeface="Times New Roman" panose="02020603050405020304" pitchFamily="18" charset="0"/>
                          <a:cs typeface="Times-Bold" pitchFamily="2" charset="0"/>
                        </a:rPr>
                        <a:t>octadrachms</a:t>
                      </a:r>
                      <a:r>
                        <a:rPr lang="fr-FR" sz="2000" dirty="0">
                          <a:effectLst/>
                          <a:latin typeface="Times New Roman" panose="02020603050405020304" pitchFamily="18" charset="0"/>
                          <a:ea typeface="Times New Roman" panose="02020603050405020304" pitchFamily="18" charset="0"/>
                          <a:cs typeface="Times-Bold" pitchFamily="2" charset="0"/>
                        </a:rPr>
                        <a:t>, 341 </a:t>
                      </a:r>
                      <a:r>
                        <a:rPr lang="fr-FR" sz="2000" dirty="0" err="1">
                          <a:effectLst/>
                          <a:latin typeface="Times New Roman" panose="02020603050405020304" pitchFamily="18" charset="0"/>
                          <a:ea typeface="Times New Roman" panose="02020603050405020304" pitchFamily="18" charset="0"/>
                          <a:cs typeface="Times-Bold" pitchFamily="2" charset="0"/>
                        </a:rPr>
                        <a:t>tetradrachms</a:t>
                      </a:r>
                      <a:r>
                        <a:rPr lang="fr-FR" sz="2000" dirty="0">
                          <a:effectLst/>
                          <a:latin typeface="Times New Roman" panose="02020603050405020304" pitchFamily="18" charset="0"/>
                          <a:ea typeface="Times New Roman" panose="02020603050405020304" pitchFamily="18" charset="0"/>
                          <a:cs typeface="Times-Bold" pitchFamily="2" charset="0"/>
                        </a:rPr>
                        <a:t> (</a:t>
                      </a:r>
                      <a:r>
                        <a:rPr lang="fr-FR" sz="2000" dirty="0" err="1">
                          <a:effectLst/>
                          <a:latin typeface="Times New Roman" panose="02020603050405020304" pitchFamily="18" charset="0"/>
                          <a:ea typeface="Times New Roman" panose="02020603050405020304" pitchFamily="18" charset="0"/>
                          <a:cs typeface="Times-Bold" pitchFamily="2" charset="0"/>
                        </a:rPr>
                        <a:t>Soter</a:t>
                      </a:r>
                      <a:r>
                        <a:rPr lang="fr-FR" sz="2000" dirty="0">
                          <a:effectLst/>
                          <a:latin typeface="Times New Roman" panose="02020603050405020304" pitchFamily="18" charset="0"/>
                          <a:ea typeface="Times New Roman" panose="02020603050405020304" pitchFamily="18" charset="0"/>
                          <a:cs typeface="Times-Bold" pitchFamily="2" charset="0"/>
                        </a:rPr>
                        <a:t> type)</a:t>
                      </a:r>
                      <a:endParaRPr lang="en-GB" sz="2000" dirty="0">
                        <a:effectLst/>
                        <a:latin typeface="Times New Roman" panose="02020603050405020304" pitchFamily="18" charset="0"/>
                        <a:ea typeface="Times New Roman" panose="02020603050405020304" pitchFamily="18" charset="0"/>
                      </a:endParaRPr>
                    </a:p>
                    <a:p>
                      <a:pPr algn="just"/>
                      <a:r>
                        <a:rPr lang="fr-FR" sz="2000" b="1" dirty="0" err="1">
                          <a:effectLst/>
                          <a:latin typeface="Times New Roman" panose="02020603050405020304" pitchFamily="18" charset="0"/>
                          <a:ea typeface="Times New Roman" panose="02020603050405020304" pitchFamily="18" charset="0"/>
                          <a:cs typeface="Times-Bold" pitchFamily="2" charset="0"/>
                        </a:rPr>
                        <a:t>Ptolemy</a:t>
                      </a:r>
                      <a:r>
                        <a:rPr lang="fr-FR" sz="2000" b="1" dirty="0">
                          <a:effectLst/>
                          <a:latin typeface="Times New Roman" panose="02020603050405020304" pitchFamily="18" charset="0"/>
                          <a:ea typeface="Times New Roman" panose="02020603050405020304" pitchFamily="18" charset="0"/>
                          <a:cs typeface="Times-Bold" pitchFamily="2" charset="0"/>
                        </a:rPr>
                        <a:t> II: </a:t>
                      </a:r>
                      <a:r>
                        <a:rPr lang="fr-FR" sz="2000" dirty="0">
                          <a:effectLst/>
                          <a:latin typeface="Times New Roman" panose="02020603050405020304" pitchFamily="18" charset="0"/>
                          <a:ea typeface="Times New Roman" panose="02020603050405020304" pitchFamily="18" charset="0"/>
                          <a:cs typeface="Times-Bold" pitchFamily="2" charset="0"/>
                        </a:rPr>
                        <a:t>18 </a:t>
                      </a:r>
                      <a:r>
                        <a:rPr lang="fr-FR" sz="2000" dirty="0" err="1">
                          <a:effectLst/>
                          <a:latin typeface="Times New Roman" panose="02020603050405020304" pitchFamily="18" charset="0"/>
                          <a:ea typeface="Times New Roman" panose="02020603050405020304" pitchFamily="18" charset="0"/>
                          <a:cs typeface="Times-Bold" pitchFamily="2" charset="0"/>
                        </a:rPr>
                        <a:t>tetradrachms</a:t>
                      </a:r>
                      <a:endParaRPr lang="en-GB"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164690"/>
                  </a:ext>
                </a:extLst>
              </a:tr>
            </a:tbl>
          </a:graphicData>
        </a:graphic>
      </p:graphicFrame>
    </p:spTree>
    <p:extLst>
      <p:ext uri="{BB962C8B-B14F-4D97-AF65-F5344CB8AC3E}">
        <p14:creationId xmlns:p14="http://schemas.microsoft.com/office/powerpoint/2010/main" val="2182207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a:extLst>
              <a:ext uri="{FF2B5EF4-FFF2-40B4-BE49-F238E27FC236}">
                <a16:creationId xmlns:a16="http://schemas.microsoft.com/office/drawing/2014/main" id="{2611CBF6-97A1-B139-43DD-A932E22B3D99}"/>
              </a:ext>
            </a:extLst>
          </p:cNvPr>
          <p:cNvSpPr>
            <a:spLocks noGrp="1" noChangeArrowheads="1"/>
          </p:cNvSpPr>
          <p:nvPr>
            <p:ph type="title"/>
          </p:nvPr>
        </p:nvSpPr>
        <p:spPr>
          <a:xfrm>
            <a:off x="575733" y="246682"/>
            <a:ext cx="8229823" cy="1143000"/>
          </a:xfrm>
        </p:spPr>
        <p:txBody>
          <a:bodyPr vert="horz" lIns="88900" tIns="50799" rIns="88900" bIns="50799" rtlCol="0" anchor="ctr">
            <a:normAutofit/>
          </a:bodyPr>
          <a:lstStyle/>
          <a:p>
            <a:pPr defTabSz="914145"/>
            <a:r>
              <a:rPr lang="en-US" altLang="en-US" sz="4359" dirty="0">
                <a:latin typeface="Helvetica" pitchFamily="2" charset="0"/>
                <a:ea typeface="Helvetica" pitchFamily="2" charset="0"/>
                <a:cs typeface="Helvetica" pitchFamily="2" charset="0"/>
                <a:sym typeface="Helvetica" pitchFamily="2" charset="0"/>
              </a:rPr>
              <a:t>Taxation and Monetization</a:t>
            </a:r>
            <a:endParaRPr lang="en-US" altLang="en-US" dirty="0"/>
          </a:p>
        </p:txBody>
      </p:sp>
      <p:sp>
        <p:nvSpPr>
          <p:cNvPr id="33795" name="Rectangle 2">
            <a:extLst>
              <a:ext uri="{FF2B5EF4-FFF2-40B4-BE49-F238E27FC236}">
                <a16:creationId xmlns:a16="http://schemas.microsoft.com/office/drawing/2014/main" id="{BDEC8670-4F46-D427-13C4-44234BF488BE}"/>
              </a:ext>
            </a:extLst>
          </p:cNvPr>
          <p:cNvSpPr>
            <a:spLocks noGrp="1" noChangeArrowheads="1"/>
          </p:cNvSpPr>
          <p:nvPr>
            <p:ph type="body" idx="1"/>
          </p:nvPr>
        </p:nvSpPr>
        <p:spPr>
          <a:xfrm>
            <a:off x="575733" y="1513582"/>
            <a:ext cx="9634621" cy="4526236"/>
          </a:xfrm>
        </p:spPr>
        <p:txBody>
          <a:bodyPr vert="horz" lIns="88900" tIns="50799" rIns="88900" bIns="50799" rtlCol="0" anchor="t">
            <a:normAutofit/>
          </a:bodyPr>
          <a:lstStyle/>
          <a:p>
            <a:pPr marL="342665" indent="-342665" defTabSz="914145">
              <a:spcBef>
                <a:spcPts val="492"/>
              </a:spcBef>
              <a:buClr>
                <a:srgbClr val="000000"/>
              </a:buClr>
              <a:buFont typeface="ArialMT" charset="0"/>
              <a:buChar char="•"/>
            </a:pPr>
            <a:r>
              <a:rPr lang="en-US" altLang="en-US" sz="3164" dirty="0">
                <a:latin typeface="Helvetica" pitchFamily="2" charset="0"/>
                <a:ea typeface="Helvetica" pitchFamily="2" charset="0"/>
                <a:cs typeface="Helvetica" pitchFamily="2" charset="0"/>
                <a:sym typeface="Helvetica" pitchFamily="2" charset="0"/>
              </a:rPr>
              <a:t>Salt tax in 266/5 BC (Ptolemy II)</a:t>
            </a:r>
          </a:p>
          <a:p>
            <a:pPr marL="342665" indent="-342665" defTabSz="914145">
              <a:spcBef>
                <a:spcPts val="492"/>
              </a:spcBef>
              <a:buClr>
                <a:srgbClr val="000000"/>
              </a:buClr>
              <a:buFont typeface="ArialMT" charset="0"/>
              <a:buChar char="•"/>
            </a:pPr>
            <a:r>
              <a:rPr lang="en-US" altLang="en-US" sz="3164" dirty="0">
                <a:latin typeface="Helvetica" pitchFamily="2" charset="0"/>
                <a:ea typeface="Helvetica" pitchFamily="2" charset="0"/>
                <a:cs typeface="Helvetica" pitchFamily="2" charset="0"/>
                <a:sym typeface="Helvetica" pitchFamily="2" charset="0"/>
              </a:rPr>
              <a:t>Change in bronze coinage</a:t>
            </a:r>
            <a:endParaRPr lang="en-US" altLang="en-US"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a:extLst>
              <a:ext uri="{FF2B5EF4-FFF2-40B4-BE49-F238E27FC236}">
                <a16:creationId xmlns:a16="http://schemas.microsoft.com/office/drawing/2014/main" id="{F2C8A4F4-B8A5-8E7F-A6E3-0FDEB5716CC2}"/>
              </a:ext>
            </a:extLst>
          </p:cNvPr>
          <p:cNvSpPr>
            <a:spLocks noGrp="1" noChangeArrowheads="1"/>
          </p:cNvSpPr>
          <p:nvPr>
            <p:ph type="title"/>
          </p:nvPr>
        </p:nvSpPr>
        <p:spPr>
          <a:xfrm>
            <a:off x="1980531" y="274588"/>
            <a:ext cx="8229823" cy="1143000"/>
          </a:xfrm>
        </p:spPr>
        <p:txBody>
          <a:bodyPr vert="horz" lIns="88900" tIns="50799" rIns="88900" bIns="50799" rtlCol="0" anchor="ctr">
            <a:normAutofit/>
          </a:bodyPr>
          <a:lstStyle/>
          <a:p>
            <a:pPr defTabSz="914145"/>
            <a:r>
              <a:rPr lang="en-US" altLang="en-US" sz="3586">
                <a:latin typeface="Helvetica" pitchFamily="2" charset="0"/>
                <a:ea typeface="Helvetica" pitchFamily="2" charset="0"/>
                <a:cs typeface="Helvetica" pitchFamily="2" charset="0"/>
                <a:sym typeface="Helvetica" pitchFamily="2" charset="0"/>
              </a:rPr>
              <a:t>The bronze coinage of the Ptolemies</a:t>
            </a:r>
            <a:endParaRPr lang="en-US" altLang="en-US"/>
          </a:p>
        </p:txBody>
      </p:sp>
      <p:pic>
        <p:nvPicPr>
          <p:cNvPr id="34819" name="Picture 2" descr="Ptolemy II ae">
            <a:extLst>
              <a:ext uri="{FF2B5EF4-FFF2-40B4-BE49-F238E27FC236}">
                <a16:creationId xmlns:a16="http://schemas.microsoft.com/office/drawing/2014/main" id="{01528D94-6B9B-5AB8-31FA-EE0FEB4E3C5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4080" y="1294805"/>
            <a:ext cx="7162725" cy="362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820" name="Rectangle 3">
            <a:extLst>
              <a:ext uri="{FF2B5EF4-FFF2-40B4-BE49-F238E27FC236}">
                <a16:creationId xmlns:a16="http://schemas.microsoft.com/office/drawing/2014/main" id="{79E4155A-B9A5-F4DB-465A-A0FC14A22F0A}"/>
              </a:ext>
            </a:extLst>
          </p:cNvPr>
          <p:cNvSpPr>
            <a:spLocks/>
          </p:cNvSpPr>
          <p:nvPr/>
        </p:nvSpPr>
        <p:spPr bwMode="auto">
          <a:xfrm>
            <a:off x="2285256" y="5028531"/>
            <a:ext cx="7849195" cy="14667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8900" tIns="50799" rIns="88900" bIns="50799"/>
          <a:lstStyle>
            <a:lvl1pPr defTabSz="1300163"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1pPr>
            <a:lvl2pPr marL="742950" indent="-285750" defTabSz="1300163"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2pPr>
            <a:lvl3pPr marL="1143000" indent="-228600" defTabSz="1300163"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3pPr>
            <a:lvl4pPr marL="1600200" indent="-228600" defTabSz="1300163"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4pPr>
            <a:lvl5pPr marL="2057400" indent="-228600" defTabSz="1300163"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5pPr>
            <a:lvl6pPr marL="2514600" indent="-228600" algn="ctr" defTabSz="1300163"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6pPr>
            <a:lvl7pPr marL="2971800" indent="-228600" algn="ctr" defTabSz="1300163"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7pPr>
            <a:lvl8pPr marL="3429000" indent="-228600" algn="ctr" defTabSz="1300163"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8pPr>
            <a:lvl9pPr marL="3886200" indent="-228600" algn="ctr" defTabSz="1300163"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9pPr>
          </a:lstStyle>
          <a:p>
            <a:pPr eaLnBrk="1">
              <a:spcBef>
                <a:spcPts val="703"/>
              </a:spcBef>
            </a:pPr>
            <a:r>
              <a:rPr lang="en-US" altLang="en-US" sz="1758" dirty="0">
                <a:latin typeface="Arial" panose="020B0604020202020204" pitchFamily="34" charset="0"/>
                <a:cs typeface="Arial" panose="020B0604020202020204" pitchFamily="34" charset="0"/>
                <a:sym typeface="Arial" panose="020B0604020202020204" pitchFamily="34" charset="0"/>
              </a:rPr>
              <a:t>Ptolemy II, Egypt, Alexandria Mint, AE Obol, 285-246 BC, 27mm, 17.18g. SNG </a:t>
            </a:r>
            <a:r>
              <a:rPr lang="en-US" altLang="en-US" sz="1758" i="1" dirty="0">
                <a:latin typeface="Arial" panose="020B0604020202020204" pitchFamily="34" charset="0"/>
                <a:cs typeface="Arial" panose="020B0604020202020204" pitchFamily="34" charset="0"/>
                <a:sym typeface="Arial" panose="020B0604020202020204" pitchFamily="34" charset="0"/>
              </a:rPr>
              <a:t>Cop</a:t>
            </a:r>
            <a:r>
              <a:rPr lang="en-US" altLang="en-US" sz="1758" dirty="0">
                <a:latin typeface="Arial" panose="020B0604020202020204" pitchFamily="34" charset="0"/>
                <a:cs typeface="Arial" panose="020B0604020202020204" pitchFamily="34" charset="0"/>
                <a:sym typeface="Arial" panose="020B0604020202020204" pitchFamily="34" charset="0"/>
              </a:rPr>
              <a:t> 114</a:t>
            </a:r>
          </a:p>
          <a:p>
            <a:pPr eaLnBrk="1">
              <a:spcBef>
                <a:spcPts val="703"/>
              </a:spcBef>
            </a:pPr>
            <a:r>
              <a:rPr lang="en-US" altLang="en-US" sz="1758" dirty="0" err="1">
                <a:latin typeface="Arial" panose="020B0604020202020204" pitchFamily="34" charset="0"/>
                <a:cs typeface="Arial" panose="020B0604020202020204" pitchFamily="34" charset="0"/>
                <a:sym typeface="Arial" panose="020B0604020202020204" pitchFamily="34" charset="0"/>
              </a:rPr>
              <a:t>Obv</a:t>
            </a:r>
            <a:r>
              <a:rPr lang="en-US" altLang="en-US" sz="1758" dirty="0">
                <a:latin typeface="Arial" panose="020B0604020202020204" pitchFamily="34" charset="0"/>
                <a:cs typeface="Arial" panose="020B0604020202020204" pitchFamily="34" charset="0"/>
                <a:sym typeface="Arial" panose="020B0604020202020204" pitchFamily="34" charset="0"/>
              </a:rPr>
              <a:t>: Laureate head of Zeus, r.</a:t>
            </a:r>
          </a:p>
          <a:p>
            <a:pPr eaLnBrk="1">
              <a:spcBef>
                <a:spcPts val="703"/>
              </a:spcBef>
            </a:pPr>
            <a:r>
              <a:rPr lang="en-US" altLang="en-US" sz="1758" dirty="0">
                <a:latin typeface="Arial" panose="020B0604020202020204" pitchFamily="34" charset="0"/>
                <a:cs typeface="Arial" panose="020B0604020202020204" pitchFamily="34" charset="0"/>
                <a:sym typeface="Arial" panose="020B0604020202020204" pitchFamily="34" charset="0"/>
              </a:rPr>
              <a:t>Rev: </a:t>
            </a:r>
            <a:r>
              <a:rPr lang="en-US" altLang="en-US" sz="1758" dirty="0">
                <a:latin typeface="Helvetica" pitchFamily="2" charset="0"/>
                <a:ea typeface="Helvetica" pitchFamily="2" charset="0"/>
                <a:cs typeface="Helvetica" pitchFamily="2" charset="0"/>
                <a:sym typeface="Helvetica" pitchFamily="2" charset="0"/>
              </a:rPr>
              <a:t>ΠTOΛEMAIOY BAΣIΛEΩΣ, Eagle on thunderbolt r., at l. shield.</a:t>
            </a:r>
            <a:endParaRPr lang="en-US" altLang="en-US" sz="253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a:extLst>
              <a:ext uri="{FF2B5EF4-FFF2-40B4-BE49-F238E27FC236}">
                <a16:creationId xmlns:a16="http://schemas.microsoft.com/office/drawing/2014/main" id="{BEF5A45A-5CC4-54FA-51DC-8956B5904839}"/>
              </a:ext>
            </a:extLst>
          </p:cNvPr>
          <p:cNvSpPr>
            <a:spLocks noGrp="1" noChangeArrowheads="1"/>
          </p:cNvSpPr>
          <p:nvPr>
            <p:ph type="title"/>
          </p:nvPr>
        </p:nvSpPr>
        <p:spPr>
          <a:xfrm>
            <a:off x="2415853" y="0"/>
            <a:ext cx="7958584" cy="1050355"/>
          </a:xfrm>
        </p:spPr>
        <p:txBody>
          <a:bodyPr/>
          <a:lstStyle/>
          <a:p>
            <a:pPr eaLnBrk="1"/>
            <a:r>
              <a:rPr lang="en-US" altLang="en-US" b="1" dirty="0"/>
              <a:t>BIG coins....</a:t>
            </a:r>
          </a:p>
        </p:txBody>
      </p:sp>
      <p:pic>
        <p:nvPicPr>
          <p:cNvPr id="35843" name="Picture 2" descr="InsertedImage">
            <a:extLst>
              <a:ext uri="{FF2B5EF4-FFF2-40B4-BE49-F238E27FC236}">
                <a16:creationId xmlns:a16="http://schemas.microsoft.com/office/drawing/2014/main" id="{E8C6F1D1-8C2B-418E-C1F8-7213A4D3AAA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59125" y="1099468"/>
            <a:ext cx="7601396" cy="377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5844" name="Rectangle 3">
            <a:extLst>
              <a:ext uri="{FF2B5EF4-FFF2-40B4-BE49-F238E27FC236}">
                <a16:creationId xmlns:a16="http://schemas.microsoft.com/office/drawing/2014/main" id="{58E3573E-A8CC-A9F9-328F-CF76E9C4AF02}"/>
              </a:ext>
            </a:extLst>
          </p:cNvPr>
          <p:cNvSpPr>
            <a:spLocks/>
          </p:cNvSpPr>
          <p:nvPr/>
        </p:nvSpPr>
        <p:spPr bwMode="auto">
          <a:xfrm>
            <a:off x="1855515" y="4920258"/>
            <a:ext cx="8479854" cy="1357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5719" tIns="35719" rIns="35719" bIns="35719" anchor="ctr"/>
          <a:lstStyle>
            <a:lvl1pPr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1pPr>
            <a:lvl2pPr marL="742950" indent="-28575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2pPr>
            <a:lvl3pPr marL="1143000" indent="-22860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3pPr>
            <a:lvl4pPr marL="1600200" indent="-22860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4pPr>
            <a:lvl5pPr marL="2057400" indent="-22860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5pPr>
            <a:lvl6pPr marL="25146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6pPr>
            <a:lvl7pPr marL="29718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7pPr>
            <a:lvl8pPr marL="34290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8pPr>
            <a:lvl9pPr marL="38862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9pPr>
          </a:lstStyle>
          <a:p>
            <a:pPr eaLnBrk="1"/>
            <a:endParaRPr lang="en-US" altLang="en-US" sz="1406"/>
          </a:p>
          <a:p>
            <a:pPr algn="l" eaLnBrk="1"/>
            <a:r>
              <a:rPr lang="en-US" altLang="en-US" sz="1406"/>
              <a:t>Ptolemy II Philadelphos, Egypt, Alexandria Mint, 261-246 BC. AE triobol, 43mm, 73.71g, 12h. Svoronos 463.</a:t>
            </a:r>
          </a:p>
          <a:p>
            <a:pPr algn="l" eaLnBrk="1"/>
            <a:r>
              <a:rPr lang="en-US" altLang="en-US" sz="1406"/>
              <a:t>Obv: head of Zeus Ammon, r.</a:t>
            </a:r>
          </a:p>
          <a:p>
            <a:pPr algn="l" eaLnBrk="1"/>
            <a:r>
              <a:rPr lang="en-US" altLang="en-US" sz="1406"/>
              <a:t>Rev: two eagles with closed wings standing l. in thunderbolt, filleted cornucopia over wing of r. eagle. Θ between legs of l. eagle. </a:t>
            </a:r>
            <a:r>
              <a:rPr lang="el-GR" altLang="en-US" sz="1406"/>
              <a:t>ΠΤΟΛΕΜΑΙΟΥ ΒΑΣΙΛΕΩΣ</a:t>
            </a:r>
            <a:r>
              <a:rPr lang="en-GB" altLang="en-US" sz="1406"/>
              <a:t>.</a:t>
            </a:r>
            <a:endParaRPr lang="en-US" altLang="en-US" sz="1406"/>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a:extLst>
              <a:ext uri="{FF2B5EF4-FFF2-40B4-BE49-F238E27FC236}">
                <a16:creationId xmlns:a16="http://schemas.microsoft.com/office/drawing/2014/main" id="{903F389F-496E-0D9B-DCB0-8E21E29A48A2}"/>
              </a:ext>
            </a:extLst>
          </p:cNvPr>
          <p:cNvSpPr>
            <a:spLocks noGrp="1" noChangeArrowheads="1"/>
          </p:cNvSpPr>
          <p:nvPr>
            <p:ph type="title"/>
          </p:nvPr>
        </p:nvSpPr>
        <p:spPr/>
        <p:txBody>
          <a:bodyPr/>
          <a:lstStyle/>
          <a:p>
            <a:pPr eaLnBrk="1"/>
            <a:r>
              <a:rPr lang="en-US" altLang="en-US" sz="3094" b="1" dirty="0"/>
              <a:t>Tax and Documentary Evidence</a:t>
            </a:r>
            <a:endParaRPr lang="en-US" altLang="en-US" b="1" dirty="0"/>
          </a:p>
        </p:txBody>
      </p:sp>
      <p:sp>
        <p:nvSpPr>
          <p:cNvPr id="36867" name="Rectangle 2">
            <a:extLst>
              <a:ext uri="{FF2B5EF4-FFF2-40B4-BE49-F238E27FC236}">
                <a16:creationId xmlns:a16="http://schemas.microsoft.com/office/drawing/2014/main" id="{CAB7193A-1BCA-E82F-7B65-2F88AE5499CA}"/>
              </a:ext>
            </a:extLst>
          </p:cNvPr>
          <p:cNvSpPr>
            <a:spLocks noGrp="1" noChangeArrowheads="1"/>
          </p:cNvSpPr>
          <p:nvPr>
            <p:ph type="body" idx="1"/>
          </p:nvPr>
        </p:nvSpPr>
        <p:spPr>
          <a:xfrm>
            <a:off x="601133" y="2259144"/>
            <a:ext cx="10515600" cy="4018359"/>
          </a:xfrm>
        </p:spPr>
        <p:txBody>
          <a:bodyPr/>
          <a:lstStyle/>
          <a:p>
            <a:pPr marL="0" indent="0">
              <a:buNone/>
            </a:pPr>
            <a:r>
              <a:rPr lang="en-US" altLang="en-US" i="1" dirty="0" err="1"/>
              <a:t>Hibeh</a:t>
            </a:r>
            <a:r>
              <a:rPr lang="en-US" altLang="en-US" i="1" dirty="0"/>
              <a:t>, receipt for brewing tax (</a:t>
            </a:r>
            <a:r>
              <a:rPr lang="en-US" altLang="en-US" i="1" dirty="0" err="1"/>
              <a:t>P.Hibeh</a:t>
            </a:r>
            <a:r>
              <a:rPr lang="en-US" altLang="en-US" i="1" dirty="0"/>
              <a:t> 106)</a:t>
            </a:r>
          </a:p>
          <a:p>
            <a:pPr marL="0" indent="0">
              <a:buNone/>
            </a:pPr>
            <a:endParaRPr lang="en-US" altLang="en-US" i="1" dirty="0"/>
          </a:p>
          <a:p>
            <a:pPr marL="0" indent="0">
              <a:buNone/>
            </a:pPr>
            <a:r>
              <a:rPr lang="en-US" altLang="en-US" dirty="0"/>
              <a:t>Year 2, </a:t>
            </a:r>
            <a:r>
              <a:rPr lang="en-US" altLang="en-US" dirty="0" err="1"/>
              <a:t>Athur</a:t>
            </a:r>
            <a:r>
              <a:rPr lang="en-US" altLang="en-US" dirty="0"/>
              <a:t> 30. There has been paid to the office at </a:t>
            </a:r>
            <a:r>
              <a:rPr lang="en-US" altLang="en-US" dirty="0" err="1"/>
              <a:t>Phebichis</a:t>
            </a:r>
            <a:r>
              <a:rPr lang="en-US" altLang="en-US" dirty="0"/>
              <a:t> of the </a:t>
            </a:r>
            <a:r>
              <a:rPr lang="en-US" altLang="en-US" dirty="0" err="1"/>
              <a:t>Koïte</a:t>
            </a:r>
            <a:r>
              <a:rPr lang="en-US" altLang="en-US" dirty="0"/>
              <a:t> to the money changer </a:t>
            </a:r>
            <a:r>
              <a:rPr lang="en-US" altLang="en-US" dirty="0" err="1"/>
              <a:t>Pason</a:t>
            </a:r>
            <a:r>
              <a:rPr lang="en-US" altLang="en-US" dirty="0"/>
              <a:t> and to </a:t>
            </a:r>
            <a:r>
              <a:rPr lang="en-US" altLang="en-US" dirty="0" err="1"/>
              <a:t>Stotoëtis</a:t>
            </a:r>
            <a:r>
              <a:rPr lang="en-US" altLang="en-US" dirty="0"/>
              <a:t> the certifier, from </a:t>
            </a:r>
            <a:r>
              <a:rPr lang="en-US" altLang="en-US" dirty="0" err="1"/>
              <a:t>Harendotes</a:t>
            </a:r>
            <a:r>
              <a:rPr lang="en-US" altLang="en-US" dirty="0"/>
              <a:t> on behalf of </a:t>
            </a:r>
            <a:r>
              <a:rPr lang="en-US" altLang="en-US" dirty="0" err="1"/>
              <a:t>Taëmbes</a:t>
            </a:r>
            <a:r>
              <a:rPr lang="en-US" altLang="en-US" dirty="0"/>
              <a:t> from </a:t>
            </a:r>
            <a:r>
              <a:rPr lang="en-US" altLang="en-US" dirty="0" err="1"/>
              <a:t>Talaë</a:t>
            </a:r>
            <a:r>
              <a:rPr lang="en-US" altLang="en-US" dirty="0"/>
              <a:t>, for he brewing tax, for </a:t>
            </a:r>
            <a:r>
              <a:rPr lang="en-US" altLang="en-US" dirty="0" err="1"/>
              <a:t>Athur</a:t>
            </a:r>
            <a:r>
              <a:rPr lang="en-US" altLang="en-US" dirty="0"/>
              <a:t>, twenty drachmas in bronze at 24 (?1/4). In the presence of </a:t>
            </a:r>
            <a:r>
              <a:rPr lang="en-US" altLang="en-US" dirty="0" err="1"/>
              <a:t>Dorion</a:t>
            </a:r>
            <a:r>
              <a:rPr lang="en-US" altLang="en-US" dirty="0"/>
              <a:t>.</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a:extLst>
              <a:ext uri="{FF2B5EF4-FFF2-40B4-BE49-F238E27FC236}">
                <a16:creationId xmlns:a16="http://schemas.microsoft.com/office/drawing/2014/main" id="{4C6A63B9-4557-4D81-59DC-A4FA54B68D8F}"/>
              </a:ext>
            </a:extLst>
          </p:cNvPr>
          <p:cNvSpPr>
            <a:spLocks noGrp="1" noChangeArrowheads="1"/>
          </p:cNvSpPr>
          <p:nvPr>
            <p:ph type="title"/>
          </p:nvPr>
        </p:nvSpPr>
        <p:spPr>
          <a:xfrm>
            <a:off x="2595563" y="214312"/>
            <a:ext cx="6715125" cy="892969"/>
          </a:xfrm>
        </p:spPr>
        <p:txBody>
          <a:bodyPr/>
          <a:lstStyle/>
          <a:p>
            <a:pPr eaLnBrk="1"/>
            <a:r>
              <a:rPr lang="en-US" altLang="en-US" sz="3094" b="1" dirty="0"/>
              <a:t>P. Rev</a:t>
            </a:r>
            <a:endParaRPr lang="en-US" altLang="en-US" b="1" dirty="0"/>
          </a:p>
        </p:txBody>
      </p:sp>
      <p:sp>
        <p:nvSpPr>
          <p:cNvPr id="37891" name="Rectangle 2">
            <a:extLst>
              <a:ext uri="{FF2B5EF4-FFF2-40B4-BE49-F238E27FC236}">
                <a16:creationId xmlns:a16="http://schemas.microsoft.com/office/drawing/2014/main" id="{590BF871-D8EE-D725-FBF2-8FD06C3B6273}"/>
              </a:ext>
            </a:extLst>
          </p:cNvPr>
          <p:cNvSpPr>
            <a:spLocks/>
          </p:cNvSpPr>
          <p:nvPr/>
        </p:nvSpPr>
        <p:spPr bwMode="auto">
          <a:xfrm>
            <a:off x="1134533" y="1125140"/>
            <a:ext cx="10634133" cy="5357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5719" tIns="35719" rIns="35719" bIns="35719" anchor="ctr"/>
          <a:lstStyle>
            <a:lvl1pPr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1pPr>
            <a:lvl2pPr marL="742950" indent="-28575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2pPr>
            <a:lvl3pPr marL="1143000" indent="-22860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3pPr>
            <a:lvl4pPr marL="1600200" indent="-22860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4pPr>
            <a:lvl5pPr marL="2057400" indent="-228600" eaLnBrk="0">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5pPr>
            <a:lvl6pPr marL="25146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6pPr>
            <a:lvl7pPr marL="29718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7pPr>
            <a:lvl8pPr marL="34290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8pPr>
            <a:lvl9pPr marL="3886200" indent="-228600" algn="ctr" defTabSz="584200" eaLnBrk="0" fontAlgn="base" hangingPunct="0">
              <a:spcBef>
                <a:spcPct val="0"/>
              </a:spcBef>
              <a:spcAft>
                <a:spcPct val="0"/>
              </a:spcAft>
              <a:defRPr sz="3600">
                <a:solidFill>
                  <a:srgbClr val="000000"/>
                </a:solidFill>
                <a:latin typeface="Helvetica Light" panose="020B0403020202020204" pitchFamily="34" charset="0"/>
                <a:ea typeface="Helvetica Light" panose="020B0403020202020204" pitchFamily="34" charset="0"/>
                <a:cs typeface="Helvetica Light" panose="020B0403020202020204" pitchFamily="34" charset="0"/>
                <a:sym typeface="Helvetica Light" panose="020B0403020202020204" pitchFamily="34" charset="0"/>
              </a:defRPr>
            </a:lvl9pPr>
          </a:lstStyle>
          <a:p>
            <a:pPr eaLnBrk="1">
              <a:spcBef>
                <a:spcPts val="2953"/>
              </a:spcBef>
            </a:pPr>
            <a:r>
              <a:rPr lang="en-US" altLang="en-US" sz="2200" dirty="0"/>
              <a:t>We sell the contract for (payment in) copper, and we shall accept 24 obols to the stater.</a:t>
            </a:r>
            <a:endParaRPr lang="en-US" altLang="en-US" sz="2200" i="1" dirty="0"/>
          </a:p>
          <a:p>
            <a:pPr eaLnBrk="1">
              <a:spcBef>
                <a:spcPts val="2953"/>
              </a:spcBef>
            </a:pPr>
            <a:r>
              <a:rPr lang="en-US" altLang="en-US" sz="2200" dirty="0"/>
              <a:t>Regulations concerning the banks. </a:t>
            </a:r>
          </a:p>
          <a:p>
            <a:pPr eaLnBrk="1">
              <a:spcBef>
                <a:spcPts val="2953"/>
              </a:spcBef>
            </a:pPr>
            <a:r>
              <a:rPr lang="en-US" altLang="en-US" sz="2200" dirty="0"/>
              <a:t>We sell the banks (? which are at Alexandria) and in the countryside.... ?silver-changing (?or royal) bank...</a:t>
            </a:r>
          </a:p>
          <a:p>
            <a:pPr eaLnBrk="1">
              <a:spcBef>
                <a:spcPts val="2953"/>
              </a:spcBef>
            </a:pPr>
            <a:r>
              <a:rPr lang="en-US" altLang="en-US" sz="2200" dirty="0"/>
              <a:t>It is not permitted for anyone else to sell or to buy or to exchange silver on any pretext whatsoever, as.....</a:t>
            </a:r>
          </a:p>
          <a:p>
            <a:pPr eaLnBrk="1">
              <a:spcBef>
                <a:spcPts val="2953"/>
              </a:spcBef>
            </a:pPr>
            <a:r>
              <a:rPr lang="en-US" altLang="en-US" sz="2200" dirty="0"/>
              <a:t>The royal banks in the cities or the villages are not to ?make deductions, but are to make a transfer to the aforesaid bank within ten days. And if they do not make the transfer, they are to pay a fine to the purchaser of the bank of .... per day...</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CED5C-2886-AEAB-5843-1BF0C6E9E593}"/>
              </a:ext>
            </a:extLst>
          </p:cNvPr>
          <p:cNvSpPr>
            <a:spLocks noGrp="1"/>
          </p:cNvSpPr>
          <p:nvPr>
            <p:ph type="title"/>
          </p:nvPr>
        </p:nvSpPr>
        <p:spPr/>
        <p:txBody>
          <a:bodyPr/>
          <a:lstStyle/>
          <a:p>
            <a:r>
              <a:rPr lang="en-US" b="1" dirty="0"/>
              <a:t>Additional publications focused on hoards</a:t>
            </a:r>
          </a:p>
        </p:txBody>
      </p:sp>
      <p:sp>
        <p:nvSpPr>
          <p:cNvPr id="3" name="TextBox 2">
            <a:extLst>
              <a:ext uri="{FF2B5EF4-FFF2-40B4-BE49-F238E27FC236}">
                <a16:creationId xmlns:a16="http://schemas.microsoft.com/office/drawing/2014/main" id="{61C542C4-FBA2-9A17-A494-38EEE9DEBE74}"/>
              </a:ext>
            </a:extLst>
          </p:cNvPr>
          <p:cNvSpPr txBox="1"/>
          <p:nvPr/>
        </p:nvSpPr>
        <p:spPr>
          <a:xfrm>
            <a:off x="989045" y="2313992"/>
            <a:ext cx="10364755" cy="3046988"/>
          </a:xfrm>
          <a:prstGeom prst="rect">
            <a:avLst/>
          </a:prstGeom>
          <a:noFill/>
        </p:spPr>
        <p:txBody>
          <a:bodyPr wrap="square" rtlCol="0">
            <a:spAutoFit/>
          </a:bodyPr>
          <a:lstStyle/>
          <a:p>
            <a:pPr marL="285750" indent="-285750">
              <a:buFont typeface="Arial" panose="020B0604020202020204" pitchFamily="34" charset="0"/>
              <a:buChar char="•"/>
            </a:pPr>
            <a:r>
              <a:rPr lang="en-US" sz="3200" dirty="0"/>
              <a:t>IGCH = </a:t>
            </a:r>
            <a:r>
              <a:rPr lang="en-US" sz="3200" i="1" dirty="0"/>
              <a:t>Inventory of Greek Coin Hoards</a:t>
            </a:r>
          </a:p>
          <a:p>
            <a:pPr marL="285750" indent="-285750">
              <a:buFont typeface="Arial" panose="020B0604020202020204" pitchFamily="34" charset="0"/>
              <a:buChar char="•"/>
            </a:pPr>
            <a:r>
              <a:rPr lang="en-US" sz="3200" i="1" dirty="0"/>
              <a:t>CH</a:t>
            </a:r>
            <a:r>
              <a:rPr lang="en-US" sz="3200" dirty="0"/>
              <a:t> – Coin Hoards</a:t>
            </a:r>
          </a:p>
          <a:p>
            <a:pPr marL="285750" indent="-285750">
              <a:buFont typeface="Arial" panose="020B0604020202020204" pitchFamily="34" charset="0"/>
              <a:buChar char="•"/>
            </a:pPr>
            <a:r>
              <a:rPr lang="en-US" sz="3200" i="1" dirty="0"/>
              <a:t>TM</a:t>
            </a:r>
            <a:r>
              <a:rPr lang="en-US" sz="3200" dirty="0"/>
              <a:t> - </a:t>
            </a:r>
            <a:r>
              <a:rPr lang="en-US" sz="3200" dirty="0" err="1"/>
              <a:t>Trésors</a:t>
            </a:r>
            <a:r>
              <a:rPr lang="en-US" sz="3200" dirty="0"/>
              <a:t> </a:t>
            </a:r>
            <a:r>
              <a:rPr lang="en-US" sz="3200" dirty="0" err="1"/>
              <a:t>monétaires</a:t>
            </a:r>
            <a:endParaRPr lang="en-US" sz="3200" dirty="0"/>
          </a:p>
          <a:p>
            <a:pPr marL="285750" indent="-285750">
              <a:buFont typeface="Arial" panose="020B0604020202020204" pitchFamily="34" charset="0"/>
              <a:buChar char="•"/>
            </a:pPr>
            <a:r>
              <a:rPr lang="en-US" sz="3200" dirty="0"/>
              <a:t>Hoards section in the </a:t>
            </a:r>
            <a:r>
              <a:rPr lang="en-US" sz="3200" i="1" dirty="0"/>
              <a:t>Numismatic Chronicle</a:t>
            </a:r>
            <a:endParaRPr lang="en-US" sz="3200" dirty="0"/>
          </a:p>
          <a:p>
            <a:pPr marL="285750" indent="-285750">
              <a:buFont typeface="Arial" panose="020B0604020202020204" pitchFamily="34" charset="0"/>
              <a:buChar char="•"/>
            </a:pPr>
            <a:r>
              <a:rPr lang="en-US" sz="3200" dirty="0"/>
              <a:t>Other journals also publish hoards</a:t>
            </a:r>
          </a:p>
          <a:p>
            <a:pPr marL="285750" indent="-285750">
              <a:buFont typeface="Arial" panose="020B0604020202020204" pitchFamily="34" charset="0"/>
              <a:buChar char="•"/>
            </a:pPr>
            <a:endParaRPr lang="en-US" sz="3200" i="1" dirty="0"/>
          </a:p>
        </p:txBody>
      </p:sp>
    </p:spTree>
    <p:extLst>
      <p:ext uri="{BB962C8B-B14F-4D97-AF65-F5344CB8AC3E}">
        <p14:creationId xmlns:p14="http://schemas.microsoft.com/office/powerpoint/2010/main" val="1953716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E8EBE-C017-903F-FF7A-04FE43C4F008}"/>
              </a:ext>
            </a:extLst>
          </p:cNvPr>
          <p:cNvSpPr>
            <a:spLocks noGrp="1"/>
          </p:cNvSpPr>
          <p:nvPr>
            <p:ph type="title"/>
          </p:nvPr>
        </p:nvSpPr>
        <p:spPr/>
        <p:txBody>
          <a:bodyPr/>
          <a:lstStyle/>
          <a:p>
            <a:r>
              <a:rPr lang="en-US" b="1" dirty="0"/>
              <a:t>The task</a:t>
            </a:r>
          </a:p>
        </p:txBody>
      </p:sp>
      <p:sp>
        <p:nvSpPr>
          <p:cNvPr id="3" name="TextBox 2">
            <a:extLst>
              <a:ext uri="{FF2B5EF4-FFF2-40B4-BE49-F238E27FC236}">
                <a16:creationId xmlns:a16="http://schemas.microsoft.com/office/drawing/2014/main" id="{2CA7AA19-C22F-CB3A-0E89-A91F24F41953}"/>
              </a:ext>
            </a:extLst>
          </p:cNvPr>
          <p:cNvSpPr txBox="1"/>
          <p:nvPr/>
        </p:nvSpPr>
        <p:spPr>
          <a:xfrm>
            <a:off x="838200" y="2438400"/>
            <a:ext cx="9762067" cy="2554545"/>
          </a:xfrm>
          <a:prstGeom prst="rect">
            <a:avLst/>
          </a:prstGeom>
          <a:noFill/>
        </p:spPr>
        <p:txBody>
          <a:bodyPr wrap="square" rtlCol="0">
            <a:spAutoFit/>
          </a:bodyPr>
          <a:lstStyle/>
          <a:p>
            <a:pPr marL="285750" indent="-285750">
              <a:buFont typeface="Arial" panose="020B0604020202020204" pitchFamily="34" charset="0"/>
              <a:buChar char="•"/>
            </a:pPr>
            <a:r>
              <a:rPr lang="en-US" sz="3200" dirty="0"/>
              <a:t>Look at the hoards gathered in </a:t>
            </a:r>
            <a:r>
              <a:rPr lang="en-US" sz="3200" i="1" dirty="0"/>
              <a:t>IGCH </a:t>
            </a:r>
            <a:r>
              <a:rPr lang="en-US" sz="3200" dirty="0"/>
              <a:t> for the Hellenistic period. </a:t>
            </a:r>
          </a:p>
          <a:p>
            <a:pPr marL="285750" indent="-285750">
              <a:buFont typeface="Arial" panose="020B0604020202020204" pitchFamily="34" charset="0"/>
              <a:buChar char="•"/>
            </a:pPr>
            <a:r>
              <a:rPr lang="en-US" sz="3200" dirty="0"/>
              <a:t>Can you spot any broad patterns?</a:t>
            </a:r>
          </a:p>
          <a:p>
            <a:pPr marL="285750" indent="-285750">
              <a:buFont typeface="Arial" panose="020B0604020202020204" pitchFamily="34" charset="0"/>
              <a:buChar char="•"/>
            </a:pPr>
            <a:r>
              <a:rPr lang="en-US" sz="3200" dirty="0"/>
              <a:t>Are there any hoards of particular interest? What makes them interesting?</a:t>
            </a:r>
          </a:p>
        </p:txBody>
      </p:sp>
    </p:spTree>
    <p:extLst>
      <p:ext uri="{BB962C8B-B14F-4D97-AF65-F5344CB8AC3E}">
        <p14:creationId xmlns:p14="http://schemas.microsoft.com/office/powerpoint/2010/main" val="1403891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E3D76-2C0F-5A88-D40D-F4FA20FDF43B}"/>
              </a:ext>
            </a:extLst>
          </p:cNvPr>
          <p:cNvSpPr>
            <a:spLocks noGrp="1"/>
          </p:cNvSpPr>
          <p:nvPr>
            <p:ph type="title"/>
          </p:nvPr>
        </p:nvSpPr>
        <p:spPr/>
        <p:txBody>
          <a:bodyPr/>
          <a:lstStyle/>
          <a:p>
            <a:r>
              <a:rPr lang="en-US" b="1" dirty="0"/>
              <a:t>Further Reading</a:t>
            </a:r>
          </a:p>
        </p:txBody>
      </p:sp>
      <p:sp>
        <p:nvSpPr>
          <p:cNvPr id="3" name="Content Placeholder 2">
            <a:extLst>
              <a:ext uri="{FF2B5EF4-FFF2-40B4-BE49-F238E27FC236}">
                <a16:creationId xmlns:a16="http://schemas.microsoft.com/office/drawing/2014/main" id="{614D7DDF-5B42-FE22-3302-8B0CF17AA9E5}"/>
              </a:ext>
            </a:extLst>
          </p:cNvPr>
          <p:cNvSpPr>
            <a:spLocks noGrp="1"/>
          </p:cNvSpPr>
          <p:nvPr>
            <p:ph idx="1"/>
          </p:nvPr>
        </p:nvSpPr>
        <p:spPr/>
        <p:txBody>
          <a:bodyPr>
            <a:normAutofit fontScale="92500" lnSpcReduction="20000"/>
          </a:bodyPr>
          <a:lstStyle/>
          <a:p>
            <a:r>
              <a:rPr lang="en-US" dirty="0"/>
              <a:t>Casey, J., (1986). </a:t>
            </a:r>
            <a:r>
              <a:rPr lang="en-US" i="1" dirty="0"/>
              <a:t>Understanding Ancient Coins</a:t>
            </a:r>
            <a:r>
              <a:rPr lang="en-US" dirty="0"/>
              <a:t>. </a:t>
            </a:r>
          </a:p>
          <a:p>
            <a:r>
              <a:rPr lang="en-US" dirty="0"/>
              <a:t>Holloway, R. R. (2000). "Remarks on the Taranto Hoard of 1911." </a:t>
            </a:r>
            <a:r>
              <a:rPr lang="en-US" i="1" dirty="0"/>
              <a:t>Revue </a:t>
            </a:r>
            <a:r>
              <a:rPr lang="en-US" i="1" dirty="0" err="1"/>
              <a:t>Belge</a:t>
            </a:r>
            <a:r>
              <a:rPr lang="en-US" i="1" dirty="0"/>
              <a:t> de </a:t>
            </a:r>
            <a:r>
              <a:rPr lang="en-US" i="1" dirty="0" err="1"/>
              <a:t>Numismatique</a:t>
            </a:r>
            <a:r>
              <a:rPr lang="en-US" i="1" dirty="0"/>
              <a:t> </a:t>
            </a:r>
            <a:r>
              <a:rPr lang="en-US" dirty="0"/>
              <a:t>146: 1-8.</a:t>
            </a:r>
          </a:p>
          <a:p>
            <a:r>
              <a:rPr lang="en-US" dirty="0"/>
              <a:t>Kroll, J. H. (2008). The Monetary Use of Weighed Bullion in Archaic Greece</a:t>
            </a:r>
            <a:r>
              <a:rPr lang="en-US" i="1" dirty="0"/>
              <a:t>. The Monetary Systems of the Greeks and Romans</a:t>
            </a:r>
            <a:r>
              <a:rPr lang="en-US" dirty="0"/>
              <a:t>. ed. W. V. Harris. Oxford: 12-37.</a:t>
            </a:r>
          </a:p>
          <a:p>
            <a:r>
              <a:rPr lang="en-US" dirty="0" err="1"/>
              <a:t>Melfi</a:t>
            </a:r>
            <a:r>
              <a:rPr lang="en-US" dirty="0"/>
              <a:t>, M., (2014). ‘Religion and Society in Early Roman Corinth: A Forgotten Coin Hoard and the Sanctuary of </a:t>
            </a:r>
            <a:r>
              <a:rPr lang="en-US" dirty="0" err="1"/>
              <a:t>Asklepios</a:t>
            </a:r>
            <a:r>
              <a:rPr lang="en-US" dirty="0"/>
              <a:t>’, </a:t>
            </a:r>
            <a:r>
              <a:rPr lang="en-US" i="1" dirty="0"/>
              <a:t>Hesperia</a:t>
            </a:r>
            <a:r>
              <a:rPr lang="en-US" dirty="0"/>
              <a:t> 83, pp. 747-76.</a:t>
            </a:r>
          </a:p>
          <a:p>
            <a:r>
              <a:rPr lang="en-US" dirty="0"/>
              <a:t>Sheedy, K., (2022). ‘The evidence for three Archaic Greek Hoards: </a:t>
            </a:r>
            <a:r>
              <a:rPr lang="en-US" i="1" dirty="0"/>
              <a:t>IGCH</a:t>
            </a:r>
            <a:r>
              <a:rPr lang="en-US" dirty="0"/>
              <a:t> 3, 1165 and 1874’, </a:t>
            </a:r>
            <a:r>
              <a:rPr lang="en-US" i="1" dirty="0"/>
              <a:t>Numismatic Chronicle</a:t>
            </a:r>
            <a:r>
              <a:rPr lang="en-US" dirty="0"/>
              <a:t> 182, pp. 17-27</a:t>
            </a:r>
          </a:p>
          <a:p>
            <a:r>
              <a:rPr lang="en-US" dirty="0"/>
              <a:t>Thompson, M., et al. (1973). </a:t>
            </a:r>
            <a:r>
              <a:rPr lang="en-US" i="1" dirty="0"/>
              <a:t>An Inventory of Greek Coins Hoards</a:t>
            </a:r>
            <a:r>
              <a:rPr lang="en-US" dirty="0"/>
              <a:t>. New York, American Numismatic Society.</a:t>
            </a:r>
          </a:p>
          <a:p>
            <a:endParaRPr lang="en-US" dirty="0"/>
          </a:p>
        </p:txBody>
      </p:sp>
    </p:spTree>
    <p:extLst>
      <p:ext uri="{BB962C8B-B14F-4D97-AF65-F5344CB8AC3E}">
        <p14:creationId xmlns:p14="http://schemas.microsoft.com/office/powerpoint/2010/main" val="2466017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C3369-FE7B-A852-DF16-CB77DD86C8C7}"/>
              </a:ext>
            </a:extLst>
          </p:cNvPr>
          <p:cNvSpPr>
            <a:spLocks noGrp="1"/>
          </p:cNvSpPr>
          <p:nvPr>
            <p:ph type="title"/>
          </p:nvPr>
        </p:nvSpPr>
        <p:spPr/>
        <p:txBody>
          <a:bodyPr/>
          <a:lstStyle/>
          <a:p>
            <a:r>
              <a:rPr lang="en-US" b="1" dirty="0"/>
              <a:t>What can we learn from hoards?</a:t>
            </a:r>
          </a:p>
        </p:txBody>
      </p:sp>
      <p:sp>
        <p:nvSpPr>
          <p:cNvPr id="3" name="Content Placeholder 2">
            <a:extLst>
              <a:ext uri="{FF2B5EF4-FFF2-40B4-BE49-F238E27FC236}">
                <a16:creationId xmlns:a16="http://schemas.microsoft.com/office/drawing/2014/main" id="{32AA3A26-0341-D632-B972-B13EEC8CE1DE}"/>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199655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A5B37-2348-0778-03F6-44D2FCDA779B}"/>
              </a:ext>
            </a:extLst>
          </p:cNvPr>
          <p:cNvSpPr>
            <a:spLocks noGrp="1"/>
          </p:cNvSpPr>
          <p:nvPr>
            <p:ph type="title"/>
          </p:nvPr>
        </p:nvSpPr>
        <p:spPr/>
        <p:txBody>
          <a:bodyPr>
            <a:normAutofit/>
          </a:bodyPr>
          <a:lstStyle/>
          <a:p>
            <a:r>
              <a:rPr lang="en-US" sz="3600" b="1" dirty="0"/>
              <a:t>Motivations, frequency and discovery of hoards</a:t>
            </a:r>
          </a:p>
        </p:txBody>
      </p:sp>
      <p:sp>
        <p:nvSpPr>
          <p:cNvPr id="3" name="Content Placeholder 2">
            <a:extLst>
              <a:ext uri="{FF2B5EF4-FFF2-40B4-BE49-F238E27FC236}">
                <a16:creationId xmlns:a16="http://schemas.microsoft.com/office/drawing/2014/main" id="{94FA24B1-126C-6A65-E60D-349C18AD837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671405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4A19C-6111-3E41-8671-E3EDCDB022B7}"/>
              </a:ext>
            </a:extLst>
          </p:cNvPr>
          <p:cNvSpPr>
            <a:spLocks noGrp="1"/>
          </p:cNvSpPr>
          <p:nvPr>
            <p:ph type="title"/>
          </p:nvPr>
        </p:nvSpPr>
        <p:spPr>
          <a:xfrm>
            <a:off x="838200" y="0"/>
            <a:ext cx="10515600" cy="1325563"/>
          </a:xfrm>
        </p:spPr>
        <p:txBody>
          <a:bodyPr/>
          <a:lstStyle/>
          <a:p>
            <a:r>
              <a:rPr lang="en-US" b="1" dirty="0"/>
              <a:t>Samuel Pepys, 1667</a:t>
            </a:r>
          </a:p>
        </p:txBody>
      </p:sp>
      <p:sp>
        <p:nvSpPr>
          <p:cNvPr id="3" name="Content Placeholder 2">
            <a:extLst>
              <a:ext uri="{FF2B5EF4-FFF2-40B4-BE49-F238E27FC236}">
                <a16:creationId xmlns:a16="http://schemas.microsoft.com/office/drawing/2014/main" id="{29D4D3A0-3C15-2210-28CB-D223DED377E3}"/>
              </a:ext>
            </a:extLst>
          </p:cNvPr>
          <p:cNvSpPr>
            <a:spLocks noGrp="1"/>
          </p:cNvSpPr>
          <p:nvPr>
            <p:ph idx="1"/>
          </p:nvPr>
        </p:nvSpPr>
        <p:spPr>
          <a:xfrm>
            <a:off x="838200" y="1325564"/>
            <a:ext cx="4834467" cy="5532436"/>
          </a:xfrm>
        </p:spPr>
        <p:txBody>
          <a:bodyPr>
            <a:noAutofit/>
          </a:bodyPr>
          <a:lstStyle/>
          <a:p>
            <a:pPr algn="l">
              <a:buFont typeface="Arial" panose="020B0604020202020204" pitchFamily="34" charset="0"/>
              <a:buChar char="•"/>
            </a:pPr>
            <a:r>
              <a:rPr lang="en-GB" sz="1800" b="0" i="0" u="none" strike="noStrike" dirty="0">
                <a:solidFill>
                  <a:srgbClr val="242424"/>
                </a:solidFill>
                <a:effectLst/>
                <a:latin typeface="inherit"/>
              </a:rPr>
              <a:t>Early June 1667 Dutch fleet penetrated the Medway and destroyed the English fleet </a:t>
            </a:r>
            <a:endParaRPr lang="en-GB" sz="1800"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sz="1800" b="0" i="0" u="none" strike="noStrike" dirty="0">
                <a:solidFill>
                  <a:srgbClr val="242424"/>
                </a:solidFill>
                <a:effectLst/>
                <a:latin typeface="inherit"/>
              </a:rPr>
              <a:t>Pepys feared an attack on London so gathered his wealth and sent it to his country house at Brampton</a:t>
            </a:r>
            <a:endParaRPr lang="en-GB" sz="1800"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sz="1800" b="0" i="0" u="none" strike="noStrike" dirty="0" err="1">
                <a:solidFill>
                  <a:srgbClr val="242424"/>
                </a:solidFill>
                <a:effectLst/>
                <a:latin typeface="inherit"/>
              </a:rPr>
              <a:t>En</a:t>
            </a:r>
            <a:r>
              <a:rPr lang="en-GB" sz="1800" b="0" i="0" u="none" strike="noStrike" dirty="0">
                <a:solidFill>
                  <a:srgbClr val="242424"/>
                </a:solidFill>
                <a:effectLst/>
                <a:latin typeface="inherit"/>
              </a:rPr>
              <a:t> route the money bags (£1300 in gold) flew out of the coach and split open on the public highway </a:t>
            </a:r>
            <a:endParaRPr lang="en-GB" sz="1800"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sz="1800" b="0" i="0" u="none" strike="noStrike" dirty="0">
                <a:solidFill>
                  <a:srgbClr val="242424"/>
                </a:solidFill>
                <a:effectLst/>
                <a:latin typeface="inherit"/>
              </a:rPr>
              <a:t>Pepys’ wife and father receive this money and £3000 more sent by a different messenger.</a:t>
            </a:r>
          </a:p>
          <a:p>
            <a:pPr marL="0" indent="0" algn="l">
              <a:buNone/>
            </a:pPr>
            <a:r>
              <a:rPr lang="en-GB" sz="1800" b="0" i="0" u="none" strike="noStrike" dirty="0">
                <a:solidFill>
                  <a:srgbClr val="242424"/>
                </a:solidFill>
                <a:effectLst/>
                <a:latin typeface="inherit"/>
              </a:rPr>
              <a:t> “</a:t>
            </a:r>
            <a:r>
              <a:rPr lang="en-GB" sz="1800" b="0" i="1" u="none" strike="noStrike" dirty="0">
                <a:solidFill>
                  <a:srgbClr val="242424"/>
                </a:solidFill>
                <a:effectLst/>
                <a:latin typeface="inherit"/>
              </a:rPr>
              <a:t>Neither was equipped by nature or temperament for hard physical labour nor were they equipped with any large measure of common sense, though their unique situation may have contributed to their subsequent actions</a:t>
            </a:r>
            <a:r>
              <a:rPr lang="en-GB" sz="1800" b="0" i="0" u="none" strike="noStrike" dirty="0">
                <a:solidFill>
                  <a:srgbClr val="242424"/>
                </a:solidFill>
                <a:effectLst/>
                <a:latin typeface="inherit"/>
              </a:rPr>
              <a:t>”.</a:t>
            </a:r>
            <a:endParaRPr lang="en-GB" sz="1800"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sz="1800" b="0" i="0" u="none" strike="noStrike" dirty="0">
                <a:solidFill>
                  <a:srgbClr val="242424"/>
                </a:solidFill>
                <a:effectLst/>
                <a:latin typeface="inherit"/>
              </a:rPr>
              <a:t>Buried the gold in broad daylight in the front garden of the house (Sunday when neighbours at church) and then promptly forgot where they buried it </a:t>
            </a:r>
            <a:endParaRPr lang="en-GB" sz="1800" b="0" i="0" u="none" strike="noStrike" dirty="0">
              <a:solidFill>
                <a:srgbClr val="242424"/>
              </a:solidFill>
              <a:effectLst/>
              <a:latin typeface="Segoe UI" panose="020B0502040204020203" pitchFamily="34" charset="0"/>
            </a:endParaRPr>
          </a:p>
          <a:p>
            <a:pPr marL="0" indent="0">
              <a:buNone/>
            </a:pPr>
            <a:endParaRPr lang="en-US" sz="1800" dirty="0"/>
          </a:p>
        </p:txBody>
      </p:sp>
      <p:pic>
        <p:nvPicPr>
          <p:cNvPr id="1026" name="Picture 2">
            <a:extLst>
              <a:ext uri="{FF2B5EF4-FFF2-40B4-BE49-F238E27FC236}">
                <a16:creationId xmlns:a16="http://schemas.microsoft.com/office/drawing/2014/main" id="{E74C8CAD-ECB5-601F-4F9E-89BB0F0516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0475" y="0"/>
            <a:ext cx="585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89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DEFFE2-E7C1-D48F-428D-ADBA7257A3F7}"/>
              </a:ext>
            </a:extLst>
          </p:cNvPr>
          <p:cNvSpPr>
            <a:spLocks noGrp="1"/>
          </p:cNvSpPr>
          <p:nvPr>
            <p:ph idx="1"/>
          </p:nvPr>
        </p:nvSpPr>
        <p:spPr>
          <a:xfrm>
            <a:off x="838200" y="1477433"/>
            <a:ext cx="5257800" cy="5228696"/>
          </a:xfrm>
        </p:spPr>
        <p:txBody>
          <a:bodyPr>
            <a:normAutofit fontScale="85000" lnSpcReduction="20000"/>
          </a:bodyPr>
          <a:lstStyle/>
          <a:p>
            <a:pPr algn="l">
              <a:buFont typeface="Arial" panose="020B0604020202020204" pitchFamily="34" charset="0"/>
              <a:buChar char="•"/>
            </a:pPr>
            <a:r>
              <a:rPr lang="en-GB" b="0" i="0" u="none" strike="noStrike" dirty="0">
                <a:solidFill>
                  <a:srgbClr val="242424"/>
                </a:solidFill>
                <a:effectLst/>
                <a:latin typeface="inherit"/>
              </a:rPr>
              <a:t>4 months later Pepys felt it was safe enough to recover the money. Furious to discover it was in the front garden. Decided to dig it out on a dark night. (Father also deaf so was worried about shouting questions at him in case the neighbours overheard)</a:t>
            </a:r>
            <a:endParaRPr lang="en-GB"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b="0" i="0" u="none" strike="noStrike" dirty="0">
                <a:solidFill>
                  <a:srgbClr val="242424"/>
                </a:solidFill>
                <a:effectLst/>
                <a:latin typeface="inherit"/>
              </a:rPr>
              <a:t>Lantern digging/probing with a spit </a:t>
            </a:r>
            <a:endParaRPr lang="en-GB"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b="0" i="0" u="none" strike="noStrike" dirty="0">
                <a:solidFill>
                  <a:srgbClr val="242424"/>
                </a:solidFill>
                <a:effectLst/>
                <a:latin typeface="inherit"/>
              </a:rPr>
              <a:t>Eventually found the bags but digging them out meant the coins spread all over, bags had also rotted during interment. </a:t>
            </a:r>
            <a:endParaRPr lang="en-GB"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b="0" i="0" u="none" strike="noStrike" dirty="0">
                <a:solidFill>
                  <a:srgbClr val="242424"/>
                </a:solidFill>
                <a:effectLst/>
                <a:latin typeface="inherit"/>
              </a:rPr>
              <a:t>Had to sieve and wash lumps of souls in a bucket of water </a:t>
            </a:r>
            <a:endParaRPr lang="en-GB" b="0" i="0" u="none" strike="noStrike" dirty="0">
              <a:solidFill>
                <a:srgbClr val="242424"/>
              </a:solidFill>
              <a:effectLst/>
              <a:latin typeface="Segoe UI" panose="020B0502040204020203" pitchFamily="34" charset="0"/>
            </a:endParaRPr>
          </a:p>
          <a:p>
            <a:pPr algn="l">
              <a:buFont typeface="Arial" panose="020B0604020202020204" pitchFamily="34" charset="0"/>
              <a:buChar char="•"/>
            </a:pPr>
            <a:r>
              <a:rPr lang="en-GB" b="0" i="0" u="none" strike="noStrike" dirty="0">
                <a:solidFill>
                  <a:srgbClr val="242424"/>
                </a:solidFill>
                <a:effectLst/>
                <a:latin typeface="inherit"/>
              </a:rPr>
              <a:t>All but £20 recovered </a:t>
            </a:r>
            <a:endParaRPr lang="en-GB" b="0" i="0" u="none" strike="noStrike" dirty="0">
              <a:solidFill>
                <a:srgbClr val="242424"/>
              </a:solidFill>
              <a:effectLst/>
              <a:latin typeface="Segoe UI" panose="020B0502040204020203" pitchFamily="34" charset="0"/>
            </a:endParaRPr>
          </a:p>
          <a:p>
            <a:pPr marL="0" indent="0">
              <a:buNone/>
            </a:pPr>
            <a:br>
              <a:rPr lang="en-GB" dirty="0"/>
            </a:br>
            <a:endParaRPr lang="en-US" dirty="0"/>
          </a:p>
        </p:txBody>
      </p:sp>
      <p:sp>
        <p:nvSpPr>
          <p:cNvPr id="4" name="Title 1">
            <a:extLst>
              <a:ext uri="{FF2B5EF4-FFF2-40B4-BE49-F238E27FC236}">
                <a16:creationId xmlns:a16="http://schemas.microsoft.com/office/drawing/2014/main" id="{68E8D9FF-5A5A-E737-D0C5-335B50098A34}"/>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Samuel Pepys, 1667</a:t>
            </a:r>
            <a:endParaRPr lang="en-US" b="1" dirty="0"/>
          </a:p>
        </p:txBody>
      </p:sp>
      <p:pic>
        <p:nvPicPr>
          <p:cNvPr id="5" name="Picture 2">
            <a:extLst>
              <a:ext uri="{FF2B5EF4-FFF2-40B4-BE49-F238E27FC236}">
                <a16:creationId xmlns:a16="http://schemas.microsoft.com/office/drawing/2014/main" id="{0485D3A9-939D-45E3-5FB6-9A90763623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0475" y="0"/>
            <a:ext cx="585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502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9372-733D-8FA8-6ABE-ACBC9EF523C9}"/>
              </a:ext>
            </a:extLst>
          </p:cNvPr>
          <p:cNvSpPr>
            <a:spLocks noGrp="1"/>
          </p:cNvSpPr>
          <p:nvPr>
            <p:ph type="title"/>
          </p:nvPr>
        </p:nvSpPr>
        <p:spPr>
          <a:xfrm>
            <a:off x="268357" y="345246"/>
            <a:ext cx="10515600" cy="1325563"/>
          </a:xfrm>
        </p:spPr>
        <p:txBody>
          <a:bodyPr/>
          <a:lstStyle/>
          <a:p>
            <a:r>
              <a:rPr lang="en-US" b="1" dirty="0"/>
              <a:t>Taranto 1911 hoard (</a:t>
            </a:r>
            <a:r>
              <a:rPr lang="en-US" b="1" i="1" dirty="0"/>
              <a:t>IGCH </a:t>
            </a:r>
            <a:r>
              <a:rPr lang="en-US" b="1" dirty="0"/>
              <a:t>1874)</a:t>
            </a:r>
          </a:p>
        </p:txBody>
      </p:sp>
      <p:sp>
        <p:nvSpPr>
          <p:cNvPr id="3" name="Content Placeholder 2">
            <a:extLst>
              <a:ext uri="{FF2B5EF4-FFF2-40B4-BE49-F238E27FC236}">
                <a16:creationId xmlns:a16="http://schemas.microsoft.com/office/drawing/2014/main" id="{69060C35-DBC6-5060-2994-62B82A5996CF}"/>
              </a:ext>
            </a:extLst>
          </p:cNvPr>
          <p:cNvSpPr>
            <a:spLocks noGrp="1"/>
          </p:cNvSpPr>
          <p:nvPr>
            <p:ph idx="1"/>
          </p:nvPr>
        </p:nvSpPr>
        <p:spPr>
          <a:xfrm>
            <a:off x="838200" y="1825625"/>
            <a:ext cx="4687957" cy="4351338"/>
          </a:xfrm>
        </p:spPr>
        <p:txBody>
          <a:bodyPr/>
          <a:lstStyle/>
          <a:p>
            <a:r>
              <a:rPr lang="en-US" dirty="0">
                <a:hlinkClick r:id="rId3"/>
              </a:rPr>
              <a:t>http://coinhoards.org/id/igch1874</a:t>
            </a:r>
            <a:endParaRPr lang="en-US" dirty="0"/>
          </a:p>
          <a:p>
            <a:r>
              <a:rPr lang="en-US" dirty="0" err="1"/>
              <a:t>Babelon</a:t>
            </a:r>
            <a:r>
              <a:rPr lang="en-US" dirty="0"/>
              <a:t> 1912, </a:t>
            </a:r>
            <a:r>
              <a:rPr lang="en-US" dirty="0" err="1"/>
              <a:t>Vlasto</a:t>
            </a:r>
            <a:r>
              <a:rPr lang="en-US" dirty="0"/>
              <a:t>, Nuovo Borgo, </a:t>
            </a:r>
            <a:r>
              <a:rPr lang="en-US" dirty="0" err="1"/>
              <a:t>Taras</a:t>
            </a:r>
            <a:r>
              <a:rPr lang="en-US" dirty="0"/>
              <a:t>, Paolo </a:t>
            </a:r>
            <a:r>
              <a:rPr lang="en-US" dirty="0" err="1"/>
              <a:t>Orsi</a:t>
            </a:r>
            <a:r>
              <a:rPr lang="en-US" dirty="0"/>
              <a:t> (1927).</a:t>
            </a:r>
          </a:p>
          <a:p>
            <a:r>
              <a:rPr lang="en-US" dirty="0"/>
              <a:t>Holloway – hoard consists of a series of different ‘parcels’ which need not have been in circulation at the same time. </a:t>
            </a:r>
          </a:p>
          <a:p>
            <a:pPr marL="0" indent="0">
              <a:buNone/>
            </a:pPr>
            <a:endParaRPr lang="en-US" dirty="0"/>
          </a:p>
          <a:p>
            <a:endParaRPr lang="en-US" dirty="0"/>
          </a:p>
        </p:txBody>
      </p:sp>
      <p:pic>
        <p:nvPicPr>
          <p:cNvPr id="2050" name="Picture 2" descr="The Taranto Hoard">
            <a:extLst>
              <a:ext uri="{FF2B5EF4-FFF2-40B4-BE49-F238E27FC236}">
                <a16:creationId xmlns:a16="http://schemas.microsoft.com/office/drawing/2014/main" id="{969D25CC-0F55-9526-57CF-7A68D72904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8825" y="0"/>
            <a:ext cx="3813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595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69F28-7459-3DB0-94F1-B72B144A1F37}"/>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B860C78-EAB8-01BE-58AE-02A7C69B9453}"/>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B85491B1-D13D-4B61-597D-B6E0669D009A}"/>
              </a:ext>
            </a:extLst>
          </p:cNvPr>
          <p:cNvPicPr>
            <a:picLocks noChangeAspect="1"/>
          </p:cNvPicPr>
          <p:nvPr/>
        </p:nvPicPr>
        <p:blipFill>
          <a:blip r:embed="rId3"/>
          <a:stretch>
            <a:fillRect/>
          </a:stretch>
        </p:blipFill>
        <p:spPr>
          <a:xfrm>
            <a:off x="0" y="-1"/>
            <a:ext cx="9166302" cy="6874727"/>
          </a:xfrm>
          <a:prstGeom prst="rect">
            <a:avLst/>
          </a:prstGeom>
        </p:spPr>
      </p:pic>
    </p:spTree>
    <p:extLst>
      <p:ext uri="{BB962C8B-B14F-4D97-AF65-F5344CB8AC3E}">
        <p14:creationId xmlns:p14="http://schemas.microsoft.com/office/powerpoint/2010/main" val="4048584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865D9-2E85-DD40-F6FC-932DBF9A0AE7}"/>
              </a:ext>
            </a:extLst>
          </p:cNvPr>
          <p:cNvSpPr>
            <a:spLocks noGrp="1"/>
          </p:cNvSpPr>
          <p:nvPr>
            <p:ph type="title"/>
          </p:nvPr>
        </p:nvSpPr>
        <p:spPr/>
        <p:txBody>
          <a:bodyPr/>
          <a:lstStyle/>
          <a:p>
            <a:r>
              <a:rPr lang="en-US" b="1" dirty="0"/>
              <a:t>Letter to Noe from </a:t>
            </a:r>
            <a:r>
              <a:rPr lang="en-US" b="1" dirty="0" err="1"/>
              <a:t>Vlasto</a:t>
            </a:r>
            <a:r>
              <a:rPr lang="en-US" b="1" dirty="0"/>
              <a:t> 12/9/1920</a:t>
            </a:r>
          </a:p>
        </p:txBody>
      </p:sp>
      <p:pic>
        <p:nvPicPr>
          <p:cNvPr id="4" name="Picture 3">
            <a:extLst>
              <a:ext uri="{FF2B5EF4-FFF2-40B4-BE49-F238E27FC236}">
                <a16:creationId xmlns:a16="http://schemas.microsoft.com/office/drawing/2014/main" id="{8FCD68A0-1326-9D1D-35BA-293D5B150C08}"/>
              </a:ext>
            </a:extLst>
          </p:cNvPr>
          <p:cNvPicPr>
            <a:picLocks noChangeAspect="1"/>
          </p:cNvPicPr>
          <p:nvPr/>
        </p:nvPicPr>
        <p:blipFill>
          <a:blip r:embed="rId2"/>
          <a:stretch>
            <a:fillRect/>
          </a:stretch>
        </p:blipFill>
        <p:spPr>
          <a:xfrm>
            <a:off x="889554" y="1690688"/>
            <a:ext cx="6477000" cy="4699000"/>
          </a:xfrm>
          <a:prstGeom prst="rect">
            <a:avLst/>
          </a:prstGeom>
        </p:spPr>
      </p:pic>
    </p:spTree>
    <p:extLst>
      <p:ext uri="{BB962C8B-B14F-4D97-AF65-F5344CB8AC3E}">
        <p14:creationId xmlns:p14="http://schemas.microsoft.com/office/powerpoint/2010/main" val="3602332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348</TotalTime>
  <Words>3613</Words>
  <Application>Microsoft Macintosh PowerPoint</Application>
  <PresentationFormat>Widescreen</PresentationFormat>
  <Paragraphs>259</Paragraphs>
  <Slides>29</Slides>
  <Notes>21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29</vt:i4>
      </vt:variant>
    </vt:vector>
  </HeadingPairs>
  <TitlesOfParts>
    <vt:vector size="42" baseType="lpstr">
      <vt:lpstr>Arial</vt:lpstr>
      <vt:lpstr>ArialMT</vt:lpstr>
      <vt:lpstr>Calibri</vt:lpstr>
      <vt:lpstr>Calibri Light</vt:lpstr>
      <vt:lpstr>Helvetica</vt:lpstr>
      <vt:lpstr>Helvetica Neue</vt:lpstr>
      <vt:lpstr>HelveticaNeue-Light</vt:lpstr>
      <vt:lpstr>inherit</vt:lpstr>
      <vt:lpstr>Noteworthy Bold</vt:lpstr>
      <vt:lpstr>Segoe UI</vt:lpstr>
      <vt:lpstr>Times</vt:lpstr>
      <vt:lpstr>Times New Roman</vt:lpstr>
      <vt:lpstr>Office Theme</vt:lpstr>
      <vt:lpstr>Hoards</vt:lpstr>
      <vt:lpstr>What is a hoard?</vt:lpstr>
      <vt:lpstr>What can we learn from hoards?</vt:lpstr>
      <vt:lpstr>Motivations, frequency and discovery of hoards</vt:lpstr>
      <vt:lpstr>Samuel Pepys, 1667</vt:lpstr>
      <vt:lpstr>PowerPoint Presentation</vt:lpstr>
      <vt:lpstr>Taranto 1911 hoard (IGCH 1874)</vt:lpstr>
      <vt:lpstr>PowerPoint Presentation</vt:lpstr>
      <vt:lpstr>Letter to Noe from Vlasto 12/9/1920</vt:lpstr>
      <vt:lpstr>PowerPoint Presentation</vt:lpstr>
      <vt:lpstr>PowerPoint Presentation</vt:lpstr>
      <vt:lpstr>Dating hoards</vt:lpstr>
      <vt:lpstr>Coin Hoards (CH)</vt:lpstr>
      <vt:lpstr>IGCH 353 (Corinth)</vt:lpstr>
      <vt:lpstr>PowerPoint Presentation</vt:lpstr>
      <vt:lpstr>PowerPoint Presentation</vt:lpstr>
      <vt:lpstr>PowerPoint Presentation</vt:lpstr>
      <vt:lpstr>IGCH and Hellenistic Egypt</vt:lpstr>
      <vt:lpstr>PowerPoint Presentation</vt:lpstr>
      <vt:lpstr>Solution: The closed economy</vt:lpstr>
      <vt:lpstr>PowerPoint Presentation</vt:lpstr>
      <vt:lpstr>Taxation and Monetization</vt:lpstr>
      <vt:lpstr>The bronze coinage of the Ptolemies</vt:lpstr>
      <vt:lpstr>BIG coins....</vt:lpstr>
      <vt:lpstr>Tax and Documentary Evidence</vt:lpstr>
      <vt:lpstr>P. Rev</vt:lpstr>
      <vt:lpstr>Additional publications focused on hoards</vt:lpstr>
      <vt:lpstr>The task</vt:lpstr>
      <vt:lpstr>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Hoards</dc:title>
  <dc:creator>Rowan, Clare</dc:creator>
  <cp:lastModifiedBy>Rowan, Clare</cp:lastModifiedBy>
  <cp:revision>148</cp:revision>
  <dcterms:created xsi:type="dcterms:W3CDTF">2023-02-21T13:05:47Z</dcterms:created>
  <dcterms:modified xsi:type="dcterms:W3CDTF">2025-03-18T14:53:32Z</dcterms:modified>
</cp:coreProperties>
</file>