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sldIdLst>
    <p:sldId id="256" r:id="rId2"/>
    <p:sldId id="257" r:id="rId3"/>
    <p:sldId id="258" r:id="rId4"/>
    <p:sldId id="259" r:id="rId5"/>
    <p:sldId id="278" r:id="rId6"/>
    <p:sldId id="260" r:id="rId7"/>
    <p:sldId id="261" r:id="rId8"/>
    <p:sldId id="275" r:id="rId9"/>
    <p:sldId id="262" r:id="rId10"/>
    <p:sldId id="263" r:id="rId11"/>
    <p:sldId id="264" r:id="rId12"/>
    <p:sldId id="265" r:id="rId13"/>
    <p:sldId id="272" r:id="rId14"/>
    <p:sldId id="266" r:id="rId15"/>
    <p:sldId id="267" r:id="rId16"/>
    <p:sldId id="280" r:id="rId17"/>
    <p:sldId id="480" r:id="rId18"/>
    <p:sldId id="926" r:id="rId19"/>
    <p:sldId id="408" r:id="rId20"/>
    <p:sldId id="328" r:id="rId21"/>
    <p:sldId id="411" r:id="rId22"/>
    <p:sldId id="430" r:id="rId23"/>
    <p:sldId id="348" r:id="rId24"/>
    <p:sldId id="364" r:id="rId25"/>
    <p:sldId id="276" r:id="rId26"/>
    <p:sldId id="277" r:id="rId27"/>
    <p:sldId id="268" r:id="rId28"/>
    <p:sldId id="274" r:id="rId29"/>
    <p:sldId id="282" r:id="rId30"/>
    <p:sldId id="273" r:id="rId31"/>
    <p:sldId id="269" r:id="rId32"/>
    <p:sldId id="270" r:id="rId33"/>
    <p:sldId id="279" r:id="rId34"/>
    <p:sldId id="271"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586"/>
    <p:restoredTop sz="70736"/>
  </p:normalViewPr>
  <p:slideViewPr>
    <p:cSldViewPr snapToGrid="0">
      <p:cViewPr varScale="1">
        <p:scale>
          <a:sx n="70" d="100"/>
          <a:sy n="70" d="100"/>
        </p:scale>
        <p:origin x="328"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6C97CF-D42E-8847-B761-C3DF964E0818}" type="datetimeFigureOut">
              <a:rPr lang="en-US" smtClean="0"/>
              <a:t>3/15/25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855054-DBD6-8541-A116-BA9441697152}" type="slidenum">
              <a:rPr lang="en-US" smtClean="0"/>
              <a:t>‹#›</a:t>
            </a:fld>
            <a:endParaRPr lang="en-US"/>
          </a:p>
        </p:txBody>
      </p:sp>
    </p:spTree>
    <p:extLst>
      <p:ext uri="{BB962C8B-B14F-4D97-AF65-F5344CB8AC3E}">
        <p14:creationId xmlns:p14="http://schemas.microsoft.com/office/powerpoint/2010/main" val="1150251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855054-DBD6-8541-A116-BA9441697152}" type="slidenum">
              <a:rPr lang="en-US" smtClean="0"/>
              <a:t>5</a:t>
            </a:fld>
            <a:endParaRPr lang="en-US"/>
          </a:p>
        </p:txBody>
      </p:sp>
    </p:spTree>
    <p:extLst>
      <p:ext uri="{BB962C8B-B14F-4D97-AF65-F5344CB8AC3E}">
        <p14:creationId xmlns:p14="http://schemas.microsoft.com/office/powerpoint/2010/main" val="2930127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1 </a:t>
            </a:r>
            <a:r>
              <a:rPr lang="en-US" dirty="0" err="1"/>
              <a:t>Wappenmuenzen</a:t>
            </a:r>
            <a:r>
              <a:rPr lang="en-US" dirty="0"/>
              <a:t> </a:t>
            </a:r>
            <a:r>
              <a:rPr lang="en-US" dirty="0" err="1"/>
              <a:t>laurion</a:t>
            </a:r>
            <a:r>
              <a:rPr lang="en-US" dirty="0"/>
              <a:t>, but it  was a ‘wheel’ obol, which supports the independently derived conclusion that the wheel fractions do not belong to the </a:t>
            </a:r>
            <a:r>
              <a:rPr lang="en-US" dirty="0" err="1"/>
              <a:t>wappenmusenzen</a:t>
            </a:r>
            <a:r>
              <a:rPr lang="en-US" dirty="0"/>
              <a:t> series and instead are end of 6</a:t>
            </a:r>
            <a:r>
              <a:rPr lang="en-US" baseline="30000" dirty="0"/>
              <a:t>th</a:t>
            </a:r>
            <a:r>
              <a:rPr lang="en-US" dirty="0"/>
              <a:t>, beginning of 5</a:t>
            </a:r>
            <a:r>
              <a:rPr lang="en-US" baseline="30000" dirty="0"/>
              <a:t>th</a:t>
            </a:r>
            <a:r>
              <a:rPr lang="en-US" dirty="0"/>
              <a:t> century BC.</a:t>
            </a:r>
          </a:p>
          <a:p>
            <a:endParaRPr lang="en-US" dirty="0"/>
          </a:p>
          <a:p>
            <a:r>
              <a:rPr lang="en-US" dirty="0"/>
              <a:t>BMC 3 amphora and BMC 18 gorgoneion – northern Greece (the southern Rhodope-Macedonia or Thrace). </a:t>
            </a:r>
          </a:p>
          <a:p>
            <a:r>
              <a:rPr lang="en-US" dirty="0"/>
              <a:t>BMC 1 </a:t>
            </a:r>
            <a:r>
              <a:rPr lang="en-US" dirty="0" err="1"/>
              <a:t>Histiaea</a:t>
            </a:r>
            <a:r>
              <a:rPr lang="en-US" dirty="0"/>
              <a:t> matches ores from </a:t>
            </a:r>
            <a:r>
              <a:rPr lang="en-US" dirty="0" err="1"/>
              <a:t>Nakhlak</a:t>
            </a:r>
            <a:r>
              <a:rPr lang="en-US" dirty="0"/>
              <a:t> in Iran</a:t>
            </a:r>
          </a:p>
          <a:p>
            <a:endParaRPr lang="en-US" dirty="0"/>
          </a:p>
          <a:p>
            <a:r>
              <a:rPr lang="en-US" dirty="0"/>
              <a:t>Owls – </a:t>
            </a:r>
            <a:r>
              <a:rPr lang="en-US" dirty="0" err="1"/>
              <a:t>Laurion</a:t>
            </a:r>
            <a:r>
              <a:rPr lang="en-US" dirty="0"/>
              <a:t> – can also begin to match with specific deposits/mines. </a:t>
            </a:r>
            <a:r>
              <a:rPr lang="en-US" dirty="0" err="1"/>
              <a:t>Agrileza</a:t>
            </a:r>
            <a:endParaRPr lang="en-US" dirty="0"/>
          </a:p>
          <a:p>
            <a:endParaRPr lang="en-US" dirty="0"/>
          </a:p>
          <a:p>
            <a:r>
              <a:rPr lang="en-US" dirty="0" err="1"/>
              <a:t>Wappenmuenzen</a:t>
            </a:r>
            <a:r>
              <a:rPr lang="en-US" dirty="0"/>
              <a:t> in 6</a:t>
            </a:r>
            <a:r>
              <a:rPr lang="en-US" baseline="30000" dirty="0"/>
              <a:t>th</a:t>
            </a:r>
            <a:r>
              <a:rPr lang="en-US" dirty="0"/>
              <a:t> century BC minted with any silver that was to hand from Spain to Iran</a:t>
            </a:r>
          </a:p>
          <a:p>
            <a:endParaRPr lang="en-US" dirty="0"/>
          </a:p>
          <a:p>
            <a:r>
              <a:rPr lang="en-US" dirty="0"/>
              <a:t>Aegina – only some from </a:t>
            </a:r>
            <a:r>
              <a:rPr lang="en-US" dirty="0" err="1"/>
              <a:t>Siphnos</a:t>
            </a:r>
            <a:r>
              <a:rPr lang="en-US" dirty="0"/>
              <a:t>, which changes our understanding from earlier publications. Also a remarkable amount from </a:t>
            </a:r>
            <a:r>
              <a:rPr lang="en-US" dirty="0" err="1"/>
              <a:t>Laurion</a:t>
            </a:r>
            <a:r>
              <a:rPr lang="en-US" dirty="0"/>
              <a:t> (5</a:t>
            </a:r>
            <a:r>
              <a:rPr lang="en-US" baseline="30000" dirty="0"/>
              <a:t>th</a:t>
            </a:r>
            <a:r>
              <a:rPr lang="en-US" dirty="0"/>
              <a:t> century BC) – can’t be a direct source since Athens and Aegina were in a commercial rivalry. But acquired through other forms of trade?  </a:t>
            </a:r>
          </a:p>
          <a:p>
            <a:r>
              <a:rPr lang="en-US" dirty="0" err="1"/>
              <a:t>Suggestoin</a:t>
            </a:r>
            <a:r>
              <a:rPr lang="en-US" dirty="0"/>
              <a:t> now is that silver is largely coming from Northern Greece, then </a:t>
            </a:r>
            <a:r>
              <a:rPr lang="en-US" dirty="0" err="1"/>
              <a:t>Lavrion</a:t>
            </a:r>
            <a:r>
              <a:rPr lang="en-US" dirty="0"/>
              <a:t>, then </a:t>
            </a:r>
            <a:r>
              <a:rPr lang="en-US" dirty="0" err="1"/>
              <a:t>Siphnos</a:t>
            </a:r>
            <a:r>
              <a:rPr lang="en-US" dirty="0"/>
              <a:t>, with a trickle from other places, possibly reusing </a:t>
            </a:r>
            <a:r>
              <a:rPr lang="en-US" dirty="0" err="1"/>
              <a:t>bullkion</a:t>
            </a:r>
            <a:r>
              <a:rPr lang="en-US" dirty="0"/>
              <a:t>.</a:t>
            </a:r>
          </a:p>
          <a:p>
            <a:endParaRPr lang="en-US" dirty="0"/>
          </a:p>
          <a:p>
            <a:r>
              <a:rPr lang="en-US" dirty="0"/>
              <a:t>Little or no evidence for mixing of silver. Mints struck silver from discrete sources – maybe easier </a:t>
            </a:r>
            <a:r>
              <a:rPr lang="en-US" dirty="0" err="1"/>
              <a:t>tyo</a:t>
            </a:r>
            <a:r>
              <a:rPr lang="en-US" dirty="0"/>
              <a:t> overstrike, trim or fold to achieve the </a:t>
            </a:r>
            <a:r>
              <a:rPr lang="en-US" dirty="0" err="1"/>
              <a:t>dsesired</a:t>
            </a:r>
            <a:r>
              <a:rPr lang="en-US" dirty="0"/>
              <a:t> result rather than melting down. </a:t>
            </a:r>
          </a:p>
        </p:txBody>
      </p:sp>
      <p:sp>
        <p:nvSpPr>
          <p:cNvPr id="4" name="Slide Number Placeholder 3"/>
          <p:cNvSpPr>
            <a:spLocks noGrp="1"/>
          </p:cNvSpPr>
          <p:nvPr>
            <p:ph type="sldNum" sz="quarter" idx="5"/>
          </p:nvPr>
        </p:nvSpPr>
        <p:spPr/>
        <p:txBody>
          <a:bodyPr/>
          <a:lstStyle/>
          <a:p>
            <a:fld id="{A3855054-DBD6-8541-A116-BA9441697152}" type="slidenum">
              <a:rPr lang="en-US" smtClean="0"/>
              <a:t>26</a:t>
            </a:fld>
            <a:endParaRPr lang="en-US"/>
          </a:p>
        </p:txBody>
      </p:sp>
    </p:spTree>
    <p:extLst>
      <p:ext uri="{BB962C8B-B14F-4D97-AF65-F5344CB8AC3E}">
        <p14:creationId xmlns:p14="http://schemas.microsoft.com/office/powerpoint/2010/main" val="22334247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Gale et. Al – lead isotope analysis of eastern Greek coinage reveals silver mainly came from </a:t>
            </a:r>
            <a:r>
              <a:rPr lang="en-US" dirty="0" err="1"/>
              <a:t>Laurion</a:t>
            </a:r>
            <a:r>
              <a:rPr lang="en-US" dirty="0"/>
              <a:t> and </a:t>
            </a:r>
            <a:r>
              <a:rPr lang="en-US" dirty="0" err="1"/>
              <a:t>Siphnos</a:t>
            </a:r>
            <a:r>
              <a:rPr lang="en-US" dirty="0"/>
              <a:t> and a third source, perhaps Macedonia or Lydia.</a:t>
            </a:r>
          </a:p>
          <a:p>
            <a:endParaRPr lang="en-US" dirty="0"/>
          </a:p>
          <a:p>
            <a:r>
              <a:rPr lang="en-US" dirty="0"/>
              <a:t>How silver acquired – trade, war </a:t>
            </a:r>
            <a:r>
              <a:rPr lang="en-US" dirty="0" err="1"/>
              <a:t>bvooty</a:t>
            </a:r>
            <a:r>
              <a:rPr lang="en-US" dirty="0"/>
              <a:t>, gifts, recycling of existing objects including old or foreign coinage.</a:t>
            </a:r>
          </a:p>
        </p:txBody>
      </p:sp>
      <p:sp>
        <p:nvSpPr>
          <p:cNvPr id="4" name="Slide Number Placeholder 3"/>
          <p:cNvSpPr>
            <a:spLocks noGrp="1"/>
          </p:cNvSpPr>
          <p:nvPr>
            <p:ph type="sldNum" sz="quarter" idx="5"/>
          </p:nvPr>
        </p:nvSpPr>
        <p:spPr/>
        <p:txBody>
          <a:bodyPr/>
          <a:lstStyle/>
          <a:p>
            <a:fld id="{A3855054-DBD6-8541-A116-BA9441697152}" type="slidenum">
              <a:rPr lang="en-US" smtClean="0"/>
              <a:t>27</a:t>
            </a:fld>
            <a:endParaRPr lang="en-US"/>
          </a:p>
        </p:txBody>
      </p:sp>
    </p:spTree>
    <p:extLst>
      <p:ext uri="{BB962C8B-B14F-4D97-AF65-F5344CB8AC3E}">
        <p14:creationId xmlns:p14="http://schemas.microsoft.com/office/powerpoint/2010/main" val="3066771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231F20"/>
                </a:solidFill>
                <a:effectLst/>
                <a:latin typeface="ff18"/>
              </a:rPr>
              <a:t>Overall, all studied mints apparently used very comparable raw material to produce their </a:t>
            </a:r>
            <a:r>
              <a:rPr lang="en-GB" b="0" i="0" dirty="0" err="1">
                <a:solidFill>
                  <a:srgbClr val="231F20"/>
                </a:solidFill>
                <a:effectLst/>
                <a:latin typeface="ff18"/>
              </a:rPr>
              <a:t>coinage,which</a:t>
            </a:r>
            <a:r>
              <a:rPr lang="en-GB" b="0" i="0" dirty="0">
                <a:solidFill>
                  <a:srgbClr val="231F20"/>
                </a:solidFill>
                <a:effectLst/>
                <a:latin typeface="ff18"/>
              </a:rPr>
              <a:t> primarily was almost exclusively derived from deposits in the broader Aegean region.</a:t>
            </a:r>
          </a:p>
          <a:p>
            <a:endParaRPr lang="en-GB" b="0" i="0" dirty="0">
              <a:solidFill>
                <a:srgbClr val="231F20"/>
              </a:solidFill>
              <a:effectLst/>
              <a:latin typeface="ff18"/>
            </a:endParaRPr>
          </a:p>
          <a:p>
            <a:r>
              <a:rPr lang="en-GB" b="0" i="0" dirty="0">
                <a:solidFill>
                  <a:srgbClr val="231F20"/>
                </a:solidFill>
                <a:effectLst/>
                <a:latin typeface="ff18"/>
              </a:rPr>
              <a:t>The Pb isotope data of the investigated coins clearly imply that Magna Graecia did not use </a:t>
            </a:r>
            <a:r>
              <a:rPr lang="en-GB" b="0" i="0" dirty="0" err="1">
                <a:solidFill>
                  <a:srgbClr val="231F20"/>
                </a:solidFill>
                <a:effectLst/>
                <a:latin typeface="ff18"/>
              </a:rPr>
              <a:t>localsources</a:t>
            </a:r>
            <a:r>
              <a:rPr lang="en-GB" b="0" i="0" dirty="0">
                <a:solidFill>
                  <a:srgbClr val="231F20"/>
                </a:solidFill>
                <a:effectLst/>
                <a:latin typeface="ff18"/>
              </a:rPr>
              <a:t>, that is, argentiferous </a:t>
            </a:r>
            <a:r>
              <a:rPr lang="en-GB" b="0" i="0" dirty="0" err="1">
                <a:solidFill>
                  <a:srgbClr val="231F20"/>
                </a:solidFill>
                <a:effectLst/>
                <a:latin typeface="ff18"/>
              </a:rPr>
              <a:t>mineralizations</a:t>
            </a:r>
            <a:r>
              <a:rPr lang="en-GB" b="0" i="0" dirty="0">
                <a:solidFill>
                  <a:srgbClr val="231F20"/>
                </a:solidFill>
                <a:effectLst/>
                <a:latin typeface="ff18"/>
              </a:rPr>
              <a:t> of the Italian mainland or Sardinia (</a:t>
            </a:r>
          </a:p>
          <a:p>
            <a:endParaRPr lang="en-GB" b="0" i="0" dirty="0">
              <a:solidFill>
                <a:srgbClr val="231F20"/>
              </a:solidFill>
              <a:effectLst/>
              <a:latin typeface="ff18"/>
            </a:endParaRPr>
          </a:p>
          <a:p>
            <a:r>
              <a:rPr lang="en-GB" b="0" i="0" dirty="0">
                <a:solidFill>
                  <a:srgbClr val="231F20"/>
                </a:solidFill>
                <a:effectLst/>
                <a:latin typeface="ff18"/>
              </a:rPr>
              <a:t>Of the coins investigated, however, only two </a:t>
            </a:r>
            <a:r>
              <a:rPr lang="en-GB" b="0" i="0" dirty="0" err="1">
                <a:solidFill>
                  <a:srgbClr val="231F20"/>
                </a:solidFill>
                <a:effectLst/>
                <a:latin typeface="ff18"/>
              </a:rPr>
              <a:t>poten-tially</a:t>
            </a:r>
            <a:r>
              <a:rPr lang="en-GB" b="0" i="0" dirty="0">
                <a:solidFill>
                  <a:srgbClr val="231F20"/>
                </a:solidFill>
                <a:effectLst/>
                <a:latin typeface="ff18"/>
              </a:rPr>
              <a:t> argue for a contribution of Iberian metal (see above) and hence the Iberian Peninsula </a:t>
            </a:r>
            <a:r>
              <a:rPr lang="en-GB" b="0" i="0" dirty="0" err="1">
                <a:solidFill>
                  <a:srgbClr val="231F20"/>
                </a:solidFill>
                <a:effectLst/>
                <a:latin typeface="ff18"/>
              </a:rPr>
              <a:t>doesnot</a:t>
            </a:r>
            <a:r>
              <a:rPr lang="en-GB" b="0" i="0" dirty="0">
                <a:solidFill>
                  <a:srgbClr val="231F20"/>
                </a:solidFill>
                <a:effectLst/>
                <a:latin typeface="ff18"/>
              </a:rPr>
              <a:t> seem to have been an important metal supplier for Magna Graecia. In fact, the metal </a:t>
            </a:r>
            <a:r>
              <a:rPr lang="en-GB" b="0" i="0" dirty="0" err="1">
                <a:solidFill>
                  <a:srgbClr val="231F20"/>
                </a:solidFill>
                <a:effectLst/>
                <a:latin typeface="ff18"/>
              </a:rPr>
              <a:t>sourcesof</a:t>
            </a:r>
            <a:r>
              <a:rPr lang="en-GB" b="0" i="0" dirty="0">
                <a:solidFill>
                  <a:srgbClr val="231F20"/>
                </a:solidFill>
                <a:effectLst/>
                <a:latin typeface="ff18"/>
              </a:rPr>
              <a:t> the colonial mints apparently were equal to those of mainland Greece</a:t>
            </a:r>
            <a:endParaRPr lang="en-US" dirty="0"/>
          </a:p>
        </p:txBody>
      </p:sp>
      <p:sp>
        <p:nvSpPr>
          <p:cNvPr id="4" name="Slide Number Placeholder 3"/>
          <p:cNvSpPr>
            <a:spLocks noGrp="1"/>
          </p:cNvSpPr>
          <p:nvPr>
            <p:ph type="sldNum" sz="quarter" idx="5"/>
          </p:nvPr>
        </p:nvSpPr>
        <p:spPr/>
        <p:txBody>
          <a:bodyPr/>
          <a:lstStyle/>
          <a:p>
            <a:fld id="{A3855054-DBD6-8541-A116-BA9441697152}" type="slidenum">
              <a:rPr lang="en-US" smtClean="0"/>
              <a:t>28</a:t>
            </a:fld>
            <a:endParaRPr lang="en-US"/>
          </a:p>
        </p:txBody>
      </p:sp>
    </p:spTree>
    <p:extLst>
      <p:ext uri="{BB962C8B-B14F-4D97-AF65-F5344CB8AC3E}">
        <p14:creationId xmlns:p14="http://schemas.microsoft.com/office/powerpoint/2010/main" val="2163507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role did the </a:t>
            </a:r>
            <a:r>
              <a:rPr lang="en-US" dirty="0" err="1"/>
              <a:t>connectiojn</a:t>
            </a:r>
            <a:r>
              <a:rPr lang="en-US" dirty="0"/>
              <a:t> with the mother city actually play, or did local sources of silver also happen?</a:t>
            </a:r>
          </a:p>
          <a:p>
            <a:endParaRPr lang="en-US" dirty="0"/>
          </a:p>
          <a:p>
            <a:r>
              <a:rPr lang="en-US" dirty="0"/>
              <a:t>17 coins tested</a:t>
            </a:r>
          </a:p>
          <a:p>
            <a:endParaRPr lang="en-US" dirty="0"/>
          </a:p>
          <a:p>
            <a:r>
              <a:rPr lang="en-US" dirty="0"/>
              <a:t>Reveals multiple silver sources</a:t>
            </a:r>
          </a:p>
          <a:p>
            <a:r>
              <a:rPr lang="en-US" dirty="0"/>
              <a:t>13 appear to relate to mining zones in the Aegean (</a:t>
            </a:r>
            <a:r>
              <a:rPr lang="en-US" dirty="0" err="1"/>
              <a:t>Laurion</a:t>
            </a:r>
            <a:r>
              <a:rPr lang="en-US" dirty="0"/>
              <a:t>, Macedonia, Eastern Rhodope mountains)</a:t>
            </a:r>
          </a:p>
          <a:p>
            <a:r>
              <a:rPr lang="en-US" dirty="0"/>
              <a:t>5 </a:t>
            </a:r>
            <a:r>
              <a:rPr lang="en-US" dirty="0" err="1"/>
              <a:t>Laurion</a:t>
            </a:r>
            <a:r>
              <a:rPr lang="en-US" dirty="0"/>
              <a:t> – Metapontum, Taras, </a:t>
            </a:r>
            <a:r>
              <a:rPr lang="en-US" dirty="0" err="1"/>
              <a:t>Himera</a:t>
            </a:r>
            <a:r>
              <a:rPr lang="en-US" dirty="0"/>
              <a:t>, Syracuse</a:t>
            </a:r>
          </a:p>
          <a:p>
            <a:r>
              <a:rPr lang="en-US" dirty="0"/>
              <a:t>3 coins from Macedonia, </a:t>
            </a:r>
            <a:r>
              <a:rPr lang="en-US" dirty="0" err="1"/>
              <a:t>Chalkikidiki</a:t>
            </a:r>
            <a:r>
              <a:rPr lang="en-US" dirty="0"/>
              <a:t> (</a:t>
            </a:r>
            <a:r>
              <a:rPr lang="en-US" dirty="0" err="1"/>
              <a:t>Himera</a:t>
            </a:r>
            <a:r>
              <a:rPr lang="en-US" dirty="0"/>
              <a:t> and Syracuse). One </a:t>
            </a:r>
            <a:r>
              <a:rPr lang="en-US" dirty="0" err="1"/>
              <a:t>maytbe</a:t>
            </a:r>
            <a:r>
              <a:rPr lang="en-US" dirty="0"/>
              <a:t> </a:t>
            </a:r>
            <a:r>
              <a:rPr lang="en-US" dirty="0" err="1"/>
              <a:t>Siphnos</a:t>
            </a:r>
            <a:r>
              <a:rPr lang="en-US" dirty="0"/>
              <a:t>.</a:t>
            </a:r>
          </a:p>
          <a:p>
            <a:endParaRPr lang="en-US" dirty="0"/>
          </a:p>
          <a:p>
            <a:r>
              <a:rPr lang="en-US" dirty="0"/>
              <a:t>Even on a mint by mint basis, different sources of silver being accessed in this early period of coining.</a:t>
            </a:r>
          </a:p>
          <a:p>
            <a:endParaRPr lang="en-US" dirty="0"/>
          </a:p>
          <a:p>
            <a:r>
              <a:rPr lang="en-US" dirty="0"/>
              <a:t>But essentially the silver is coming from the east.</a:t>
            </a:r>
          </a:p>
        </p:txBody>
      </p:sp>
      <p:sp>
        <p:nvSpPr>
          <p:cNvPr id="4" name="Slide Number Placeholder 3"/>
          <p:cNvSpPr>
            <a:spLocks noGrp="1"/>
          </p:cNvSpPr>
          <p:nvPr>
            <p:ph type="sldNum" sz="quarter" idx="5"/>
          </p:nvPr>
        </p:nvSpPr>
        <p:spPr/>
        <p:txBody>
          <a:bodyPr/>
          <a:lstStyle/>
          <a:p>
            <a:fld id="{A3855054-DBD6-8541-A116-BA9441697152}" type="slidenum">
              <a:rPr lang="en-US" smtClean="0"/>
              <a:t>29</a:t>
            </a:fld>
            <a:endParaRPr lang="en-US"/>
          </a:p>
        </p:txBody>
      </p:sp>
    </p:spTree>
    <p:extLst>
      <p:ext uri="{BB962C8B-B14F-4D97-AF65-F5344CB8AC3E}">
        <p14:creationId xmlns:p14="http://schemas.microsoft.com/office/powerpoint/2010/main" val="2616619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Group 1a: 310-212 BC</a:t>
            </a:r>
          </a:p>
          <a:p>
            <a:r>
              <a:rPr lang="en-US" dirty="0"/>
              <a:t>Group 1b: 211 and second century BC</a:t>
            </a:r>
          </a:p>
          <a:p>
            <a:r>
              <a:rPr lang="en-US" dirty="0"/>
              <a:t>Group 2: 209-101 BC</a:t>
            </a:r>
          </a:p>
          <a:p>
            <a:endParaRPr lang="en-US" dirty="0"/>
          </a:p>
          <a:p>
            <a:r>
              <a:rPr lang="en-US" dirty="0"/>
              <a:t>2a: Spain seems to be the source. History tells us Rome acquired the region towards the end of the second century BC. Indemnities in Carthage as well provided silver that may have originally come from Spain.</a:t>
            </a:r>
          </a:p>
          <a:p>
            <a:r>
              <a:rPr lang="en-US" dirty="0"/>
              <a:t>Parts of Group 1 – Aegean sources, similar to what was found in Magna Graecia. Bullion likely </a:t>
            </a:r>
            <a:r>
              <a:rPr lang="en-US" dirty="0" err="1"/>
              <a:t>acquirted</a:t>
            </a:r>
            <a:r>
              <a:rPr lang="en-US" dirty="0"/>
              <a:t> peacefully, </a:t>
            </a:r>
            <a:r>
              <a:rPr lang="en-US" dirty="0" err="1"/>
              <a:t>nbefore</a:t>
            </a:r>
            <a:r>
              <a:rPr lang="en-US" dirty="0"/>
              <a:t> Roman conquest of thew region, through trade </a:t>
            </a:r>
            <a:r>
              <a:rPr lang="en-US" dirty="0" err="1"/>
              <a:t>etc</a:t>
            </a:r>
            <a:r>
              <a:rPr lang="en-US" dirty="0"/>
              <a:t> with cities in Magna Graecia.</a:t>
            </a:r>
          </a:p>
          <a:p>
            <a:endParaRPr lang="en-US" dirty="0"/>
          </a:p>
          <a:p>
            <a:r>
              <a:rPr lang="en-US" dirty="0"/>
              <a:t>Second Punic war a turning point in Rome’s metal supply. Before the war Rome’s coins of varying fineness and have a signature close to the coins of Magna Graecia (who got their metal from the Aegean).  After Second Punic War high fineness, signature from the Iberian peninsula. Booty/reparation payments before any mining.</a:t>
            </a:r>
          </a:p>
        </p:txBody>
      </p:sp>
      <p:sp>
        <p:nvSpPr>
          <p:cNvPr id="4" name="Slide Number Placeholder 3"/>
          <p:cNvSpPr>
            <a:spLocks noGrp="1"/>
          </p:cNvSpPr>
          <p:nvPr>
            <p:ph type="sldNum" sz="quarter" idx="5"/>
          </p:nvPr>
        </p:nvSpPr>
        <p:spPr/>
        <p:txBody>
          <a:bodyPr/>
          <a:lstStyle/>
          <a:p>
            <a:fld id="{A3855054-DBD6-8541-A116-BA9441697152}" type="slidenum">
              <a:rPr lang="en-US" smtClean="0"/>
              <a:t>30</a:t>
            </a:fld>
            <a:endParaRPr lang="en-US"/>
          </a:p>
        </p:txBody>
      </p:sp>
    </p:spTree>
    <p:extLst>
      <p:ext uri="{BB962C8B-B14F-4D97-AF65-F5344CB8AC3E}">
        <p14:creationId xmlns:p14="http://schemas.microsoft.com/office/powerpoint/2010/main" val="609590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Also to see how flans prepared – if folded etc. </a:t>
            </a:r>
          </a:p>
        </p:txBody>
      </p:sp>
      <p:sp>
        <p:nvSpPr>
          <p:cNvPr id="4" name="Slide Number Placeholder 3"/>
          <p:cNvSpPr>
            <a:spLocks noGrp="1"/>
          </p:cNvSpPr>
          <p:nvPr>
            <p:ph type="sldNum" sz="quarter" idx="5"/>
          </p:nvPr>
        </p:nvSpPr>
        <p:spPr/>
        <p:txBody>
          <a:bodyPr/>
          <a:lstStyle/>
          <a:p>
            <a:fld id="{A3855054-DBD6-8541-A116-BA9441697152}" type="slidenum">
              <a:rPr lang="en-US" smtClean="0"/>
              <a:t>31</a:t>
            </a:fld>
            <a:endParaRPr lang="en-US"/>
          </a:p>
        </p:txBody>
      </p:sp>
    </p:spTree>
    <p:extLst>
      <p:ext uri="{BB962C8B-B14F-4D97-AF65-F5344CB8AC3E}">
        <p14:creationId xmlns:p14="http://schemas.microsoft.com/office/powerpoint/2010/main" val="8285040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855054-DBD6-8541-A116-BA9441697152}" type="slidenum">
              <a:rPr lang="en-US" smtClean="0"/>
              <a:t>32</a:t>
            </a:fld>
            <a:endParaRPr lang="en-US"/>
          </a:p>
        </p:txBody>
      </p:sp>
    </p:spTree>
    <p:extLst>
      <p:ext uri="{BB962C8B-B14F-4D97-AF65-F5344CB8AC3E}">
        <p14:creationId xmlns:p14="http://schemas.microsoft.com/office/powerpoint/2010/main" val="24721315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855054-DBD6-8541-A116-BA9441697152}" type="slidenum">
              <a:rPr lang="en-US" smtClean="0"/>
              <a:t>34</a:t>
            </a:fld>
            <a:endParaRPr lang="en-US"/>
          </a:p>
        </p:txBody>
      </p:sp>
    </p:spTree>
    <p:extLst>
      <p:ext uri="{BB962C8B-B14F-4D97-AF65-F5344CB8AC3E}">
        <p14:creationId xmlns:p14="http://schemas.microsoft.com/office/powerpoint/2010/main" val="793569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Done for example on electrum coins to see the silver/gold/other composition.</a:t>
            </a:r>
          </a:p>
          <a:p>
            <a:endParaRPr lang="en-US" dirty="0"/>
          </a:p>
        </p:txBody>
      </p:sp>
      <p:sp>
        <p:nvSpPr>
          <p:cNvPr id="4" name="Slide Number Placeholder 3"/>
          <p:cNvSpPr>
            <a:spLocks noGrp="1"/>
          </p:cNvSpPr>
          <p:nvPr>
            <p:ph type="sldNum" sz="quarter" idx="5"/>
          </p:nvPr>
        </p:nvSpPr>
        <p:spPr/>
        <p:txBody>
          <a:bodyPr/>
          <a:lstStyle/>
          <a:p>
            <a:fld id="{A3855054-DBD6-8541-A116-BA9441697152}" type="slidenum">
              <a:rPr lang="en-US" smtClean="0"/>
              <a:t>6</a:t>
            </a:fld>
            <a:endParaRPr lang="en-US"/>
          </a:p>
        </p:txBody>
      </p:sp>
    </p:spTree>
    <p:extLst>
      <p:ext uri="{BB962C8B-B14F-4D97-AF65-F5344CB8AC3E}">
        <p14:creationId xmlns:p14="http://schemas.microsoft.com/office/powerpoint/2010/main" val="42295610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e.g. pure silver, pure gold. Corroding materials like iron or bronze based materials there is an issue.</a:t>
            </a:r>
          </a:p>
          <a:p>
            <a:r>
              <a:rPr lang="en-US" dirty="0"/>
              <a:t>Electrum coins – trying to see WHY they were struck in electrum. Able to sample a large amount from multiple mints.</a:t>
            </a:r>
          </a:p>
        </p:txBody>
      </p:sp>
      <p:sp>
        <p:nvSpPr>
          <p:cNvPr id="4" name="Slide Number Placeholder 3"/>
          <p:cNvSpPr>
            <a:spLocks noGrp="1"/>
          </p:cNvSpPr>
          <p:nvPr>
            <p:ph type="sldNum" sz="quarter" idx="5"/>
          </p:nvPr>
        </p:nvSpPr>
        <p:spPr/>
        <p:txBody>
          <a:bodyPr/>
          <a:lstStyle/>
          <a:p>
            <a:fld id="{A3855054-DBD6-8541-A116-BA9441697152}" type="slidenum">
              <a:rPr lang="en-US" smtClean="0"/>
              <a:t>7</a:t>
            </a:fld>
            <a:endParaRPr lang="en-US"/>
          </a:p>
        </p:txBody>
      </p:sp>
    </p:spTree>
    <p:extLst>
      <p:ext uri="{BB962C8B-B14F-4D97-AF65-F5344CB8AC3E}">
        <p14:creationId xmlns:p14="http://schemas.microsoft.com/office/powerpoint/2010/main" val="1573952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Gold and silver – ratio quite standard. </a:t>
            </a:r>
          </a:p>
          <a:p>
            <a:r>
              <a:rPr lang="en-US" dirty="0"/>
              <a:t>Copper to silver or gold – more scattered.</a:t>
            </a:r>
          </a:p>
          <a:p>
            <a:r>
              <a:rPr lang="en-US" dirty="0"/>
              <a:t>So was the metal composition the same? Doesn’t seem to be the case!</a:t>
            </a:r>
          </a:p>
        </p:txBody>
      </p:sp>
      <p:sp>
        <p:nvSpPr>
          <p:cNvPr id="4" name="Slide Number Placeholder 3"/>
          <p:cNvSpPr>
            <a:spLocks noGrp="1"/>
          </p:cNvSpPr>
          <p:nvPr>
            <p:ph type="sldNum" sz="quarter" idx="5"/>
          </p:nvPr>
        </p:nvSpPr>
        <p:spPr/>
        <p:txBody>
          <a:bodyPr/>
          <a:lstStyle/>
          <a:p>
            <a:fld id="{A3855054-DBD6-8541-A116-BA9441697152}" type="slidenum">
              <a:rPr lang="en-US" smtClean="0"/>
              <a:t>8</a:t>
            </a:fld>
            <a:endParaRPr lang="en-US"/>
          </a:p>
        </p:txBody>
      </p:sp>
    </p:spTree>
    <p:extLst>
      <p:ext uri="{BB962C8B-B14F-4D97-AF65-F5344CB8AC3E}">
        <p14:creationId xmlns:p14="http://schemas.microsoft.com/office/powerpoint/2010/main" val="3232571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date been done only for Roman coins</a:t>
            </a:r>
          </a:p>
        </p:txBody>
      </p:sp>
      <p:sp>
        <p:nvSpPr>
          <p:cNvPr id="4" name="Slide Number Placeholder 3"/>
          <p:cNvSpPr>
            <a:spLocks noGrp="1"/>
          </p:cNvSpPr>
          <p:nvPr>
            <p:ph type="sldNum" sz="quarter" idx="5"/>
          </p:nvPr>
        </p:nvSpPr>
        <p:spPr/>
        <p:txBody>
          <a:bodyPr/>
          <a:lstStyle/>
          <a:p>
            <a:fld id="{A3855054-DBD6-8541-A116-BA9441697152}" type="slidenum">
              <a:rPr lang="en-US" smtClean="0"/>
              <a:t>13</a:t>
            </a:fld>
            <a:endParaRPr lang="en-US"/>
          </a:p>
        </p:txBody>
      </p:sp>
    </p:spTree>
    <p:extLst>
      <p:ext uri="{BB962C8B-B14F-4D97-AF65-F5344CB8AC3E}">
        <p14:creationId xmlns:p14="http://schemas.microsoft.com/office/powerpoint/2010/main" val="2327857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0" eaLnBrk="1" fontAlgn="auto" hangingPunct="1">
              <a:spcAft>
                <a:spcPts val="0"/>
              </a:spcAft>
              <a:buFontTx/>
              <a:buNone/>
              <a:defRPr/>
            </a:pPr>
            <a:r>
              <a:rPr lang="de-CH" altLang="en-US" sz="1200" dirty="0" err="1">
                <a:solidFill>
                  <a:srgbClr val="0070C0"/>
                </a:solidFill>
                <a:latin typeface="Verdana" panose="020B0604030504040204" pitchFamily="34" charset="0"/>
                <a:ea typeface="Verdana" panose="020B0604030504040204" pitchFamily="34" charset="0"/>
                <a:cs typeface="Verdana" panose="020B0604030504040204" pitchFamily="34" charset="0"/>
              </a:rPr>
              <a:t>Sicily</a:t>
            </a:r>
            <a:r>
              <a:rPr lang="de-CH" altLang="en-US" sz="1200" dirty="0">
                <a:latin typeface="Verdana" panose="020B0604030504040204" pitchFamily="34" charset="0"/>
                <a:ea typeface="Verdana" panose="020B0604030504040204" pitchFamily="34" charset="0"/>
                <a:cs typeface="Verdana" panose="020B0604030504040204" pitchFamily="34" charset="0"/>
              </a:rPr>
              <a:t>, a ‘</a:t>
            </a:r>
            <a:r>
              <a:rPr lang="de-CH" altLang="en-US" sz="1200" dirty="0" err="1">
                <a:latin typeface="Verdana" panose="020B0604030504040204" pitchFamily="34" charset="0"/>
                <a:ea typeface="Verdana" panose="020B0604030504040204" pitchFamily="34" charset="0"/>
                <a:cs typeface="Verdana" panose="020B0604030504040204" pitchFamily="34" charset="0"/>
              </a:rPr>
              <a:t>miniature</a:t>
            </a:r>
            <a:r>
              <a:rPr lang="de-CH" altLang="en-US" sz="1200" dirty="0">
                <a:latin typeface="Verdana" panose="020B0604030504040204" pitchFamily="34" charset="0"/>
                <a:ea typeface="Verdana" panose="020B0604030504040204" pitchFamily="34" charset="0"/>
                <a:cs typeface="Verdana" panose="020B0604030504040204" pitchFamily="34" charset="0"/>
              </a:rPr>
              <a:t> </a:t>
            </a:r>
            <a:r>
              <a:rPr lang="de-CH" altLang="en-US" sz="1200" dirty="0" err="1">
                <a:latin typeface="Verdana" panose="020B0604030504040204" pitchFamily="34" charset="0"/>
                <a:ea typeface="Verdana" panose="020B0604030504040204" pitchFamily="34" charset="0"/>
                <a:cs typeface="Verdana" panose="020B0604030504040204" pitchFamily="34" charset="0"/>
              </a:rPr>
              <a:t>continent</a:t>
            </a:r>
            <a:r>
              <a:rPr lang="de-CH" altLang="en-US" sz="1200" dirty="0">
                <a:latin typeface="Verdana" panose="020B0604030504040204" pitchFamily="34" charset="0"/>
                <a:ea typeface="Verdana" panose="020B0604030504040204" pitchFamily="34" charset="0"/>
                <a:cs typeface="Verdana" panose="020B0604030504040204" pitchFamily="34" charset="0"/>
              </a:rPr>
              <a:t>’, a </a:t>
            </a:r>
            <a:r>
              <a:rPr lang="de-CH" altLang="en-US" sz="1200" dirty="0" err="1">
                <a:solidFill>
                  <a:srgbClr val="0070C0"/>
                </a:solidFill>
                <a:latin typeface="Verdana" panose="020B0604030504040204" pitchFamily="34" charset="0"/>
                <a:ea typeface="Verdana" panose="020B0604030504040204" pitchFamily="34" charset="0"/>
                <a:cs typeface="Verdana" panose="020B0604030504040204" pitchFamily="34" charset="0"/>
              </a:rPr>
              <a:t>Mediterranean</a:t>
            </a:r>
            <a:r>
              <a:rPr lang="de-CH" altLang="en-US" sz="1200" dirty="0">
                <a:solidFill>
                  <a:srgbClr val="0070C0"/>
                </a:solidFill>
                <a:latin typeface="Verdana" panose="020B0604030504040204" pitchFamily="34" charset="0"/>
                <a:ea typeface="Verdana" panose="020B0604030504040204" pitchFamily="34" charset="0"/>
                <a:cs typeface="Verdana" panose="020B0604030504040204" pitchFamily="34" charset="0"/>
              </a:rPr>
              <a:t> </a:t>
            </a:r>
            <a:r>
              <a:rPr lang="de-CH" altLang="en-US" sz="1200" i="1" dirty="0" err="1">
                <a:solidFill>
                  <a:srgbClr val="0070C0"/>
                </a:solidFill>
                <a:latin typeface="Verdana" panose="020B0604030504040204" pitchFamily="34" charset="0"/>
                <a:ea typeface="Verdana" panose="020B0604030504040204" pitchFamily="34" charset="0"/>
                <a:cs typeface="Verdana" panose="020B0604030504040204" pitchFamily="34" charset="0"/>
              </a:rPr>
              <a:t>koine</a:t>
            </a:r>
            <a:r>
              <a:rPr lang="de-CH" altLang="en-US" sz="1200" i="1" dirty="0">
                <a:latin typeface="Verdana" panose="020B0604030504040204" pitchFamily="34" charset="0"/>
                <a:ea typeface="Verdana" panose="020B0604030504040204" pitchFamily="34" charset="0"/>
                <a:cs typeface="Verdana" panose="020B0604030504040204" pitchFamily="34" charset="0"/>
              </a:rPr>
              <a:t>, </a:t>
            </a:r>
            <a:r>
              <a:rPr lang="de-CH" altLang="en-US" sz="1200" dirty="0" err="1">
                <a:latin typeface="Verdana" panose="020B0604030504040204" pitchFamily="34" charset="0"/>
                <a:ea typeface="Verdana" panose="020B0604030504040204" pitchFamily="34" charset="0"/>
                <a:cs typeface="Verdana" panose="020B0604030504040204" pitchFamily="34" charset="0"/>
              </a:rPr>
              <a:t>where</a:t>
            </a:r>
            <a:r>
              <a:rPr lang="de-CH" altLang="en-US" sz="1200" i="1" dirty="0">
                <a:latin typeface="Verdana" panose="020B0604030504040204" pitchFamily="34" charset="0"/>
                <a:ea typeface="Verdana" panose="020B0604030504040204" pitchFamily="34" charset="0"/>
                <a:cs typeface="Verdana" panose="020B0604030504040204" pitchFamily="34" charset="0"/>
              </a:rPr>
              <a:t> </a:t>
            </a:r>
            <a:r>
              <a:rPr lang="de-CH" altLang="en-US" sz="1200" dirty="0" err="1">
                <a:latin typeface="Verdana" panose="020B0604030504040204" pitchFamily="34" charset="0"/>
                <a:ea typeface="Verdana" panose="020B0604030504040204" pitchFamily="34" charset="0"/>
                <a:cs typeface="Verdana" panose="020B0604030504040204" pitchFamily="34" charset="0"/>
              </a:rPr>
              <a:t>several</a:t>
            </a:r>
            <a:r>
              <a:rPr lang="de-CH" altLang="en-US" sz="1200" dirty="0">
                <a:latin typeface="Verdana" panose="020B0604030504040204" pitchFamily="34" charset="0"/>
                <a:ea typeface="Verdana" panose="020B0604030504040204" pitchFamily="34" charset="0"/>
                <a:cs typeface="Verdana" panose="020B0604030504040204" pitchFamily="34" charset="0"/>
              </a:rPr>
              <a:t> </a:t>
            </a:r>
            <a:r>
              <a:rPr lang="de-CH" altLang="en-US" sz="1200" dirty="0" err="1">
                <a:latin typeface="Verdana" panose="020B0604030504040204" pitchFamily="34" charset="0"/>
                <a:ea typeface="Verdana" panose="020B0604030504040204" pitchFamily="34" charset="0"/>
                <a:cs typeface="Verdana" panose="020B0604030504040204" pitchFamily="34" charset="0"/>
              </a:rPr>
              <a:t>cultures</a:t>
            </a:r>
            <a:r>
              <a:rPr lang="de-CH" altLang="en-US" sz="1200" dirty="0">
                <a:latin typeface="Verdana" panose="020B0604030504040204" pitchFamily="34" charset="0"/>
                <a:ea typeface="Verdana" panose="020B0604030504040204" pitchFamily="34" charset="0"/>
                <a:cs typeface="Verdana" panose="020B0604030504040204" pitchFamily="34" charset="0"/>
              </a:rPr>
              <a:t> </a:t>
            </a:r>
            <a:r>
              <a:rPr lang="de-CH" altLang="en-US" sz="1200" dirty="0" err="1">
                <a:latin typeface="Verdana" panose="020B0604030504040204" pitchFamily="34" charset="0"/>
                <a:ea typeface="Verdana" panose="020B0604030504040204" pitchFamily="34" charset="0"/>
                <a:cs typeface="Verdana" panose="020B0604030504040204" pitchFamily="34" charset="0"/>
              </a:rPr>
              <a:t>mingled</a:t>
            </a:r>
            <a:r>
              <a:rPr lang="de-CH" altLang="en-US" sz="1200" dirty="0">
                <a:latin typeface="Verdana" panose="020B0604030504040204" pitchFamily="34" charset="0"/>
                <a:ea typeface="Verdana" panose="020B0604030504040204" pitchFamily="34" charset="0"/>
                <a:cs typeface="Verdana" panose="020B0604030504040204" pitchFamily="34" charset="0"/>
              </a:rPr>
              <a:t>:</a:t>
            </a:r>
          </a:p>
          <a:p>
            <a:pPr indent="0" eaLnBrk="1" fontAlgn="auto" hangingPunct="1">
              <a:spcAft>
                <a:spcPts val="0"/>
              </a:spcAft>
              <a:buFontTx/>
              <a:buNone/>
              <a:defRPr/>
            </a:pPr>
            <a:endParaRPr lang="de-CH" altLang="en-US" sz="300" dirty="0">
              <a:latin typeface="Verdana" panose="020B0604030504040204" pitchFamily="34" charset="0"/>
              <a:ea typeface="Verdana" panose="020B0604030504040204" pitchFamily="34" charset="0"/>
              <a:cs typeface="Verdana" panose="020B0604030504040204" pitchFamily="34" charset="0"/>
            </a:endParaRPr>
          </a:p>
          <a:p>
            <a:pPr eaLnBrk="1" fontAlgn="auto" hangingPunct="1">
              <a:spcAft>
                <a:spcPts val="0"/>
              </a:spcAft>
              <a:buFontTx/>
              <a:buNone/>
              <a:defRPr/>
            </a:pPr>
            <a:r>
              <a:rPr lang="de-CH" altLang="en-US" sz="1200" dirty="0">
                <a:solidFill>
                  <a:srgbClr val="CC3300"/>
                </a:solidFill>
                <a:latin typeface="Verdana" panose="020B0604030504040204" pitchFamily="34" charset="0"/>
                <a:ea typeface="Verdana" panose="020B0604030504040204" pitchFamily="34" charset="0"/>
                <a:cs typeface="Verdana" panose="020B0604030504040204" pitchFamily="34" charset="0"/>
              </a:rPr>
              <a:t>	</a:t>
            </a:r>
            <a:r>
              <a:rPr lang="de-CH" altLang="en-US" sz="1200" dirty="0">
                <a:latin typeface="Verdana" panose="020B0604030504040204" pitchFamily="34" charset="0"/>
                <a:ea typeface="Verdana" panose="020B0604030504040204" pitchFamily="34" charset="0"/>
                <a:cs typeface="Verdana" panose="020B0604030504040204" pitchFamily="34" charset="0"/>
              </a:rPr>
              <a:t>- </a:t>
            </a:r>
            <a:r>
              <a:rPr lang="de-CH" altLang="en-US" sz="1200" dirty="0" err="1">
                <a:latin typeface="Verdana" panose="020B0604030504040204" pitchFamily="34" charset="0"/>
                <a:ea typeface="Verdana" panose="020B0604030504040204" pitchFamily="34" charset="0"/>
                <a:cs typeface="Verdana" panose="020B0604030504040204" pitchFamily="34" charset="0"/>
              </a:rPr>
              <a:t>Indigenous</a:t>
            </a:r>
            <a:r>
              <a:rPr lang="de-CH" altLang="en-US" sz="1200" dirty="0">
                <a:latin typeface="Verdana" panose="020B0604030504040204" pitchFamily="34" charset="0"/>
                <a:ea typeface="Verdana" panose="020B0604030504040204" pitchFamily="34" charset="0"/>
                <a:cs typeface="Verdana" panose="020B0604030504040204" pitchFamily="34" charset="0"/>
              </a:rPr>
              <a:t> </a:t>
            </a:r>
            <a:r>
              <a:rPr lang="de-CH" altLang="en-US" sz="1200" dirty="0" err="1">
                <a:latin typeface="Verdana" panose="020B0604030504040204" pitchFamily="34" charset="0"/>
                <a:ea typeface="Verdana" panose="020B0604030504040204" pitchFamily="34" charset="0"/>
                <a:cs typeface="Verdana" panose="020B0604030504040204" pitchFamily="34" charset="0"/>
              </a:rPr>
              <a:t>peoples</a:t>
            </a:r>
            <a:r>
              <a:rPr lang="de-CH" altLang="en-US" sz="1200" dirty="0">
                <a:latin typeface="Verdana" panose="020B0604030504040204" pitchFamily="34" charset="0"/>
                <a:ea typeface="Verdana" panose="020B0604030504040204" pitchFamily="34" charset="0"/>
                <a:cs typeface="Verdana" panose="020B0604030504040204" pitchFamily="34" charset="0"/>
              </a:rPr>
              <a:t> (</a:t>
            </a:r>
            <a:r>
              <a:rPr lang="de-CH" altLang="en-US" sz="1200" dirty="0" err="1">
                <a:latin typeface="Verdana" panose="020B0604030504040204" pitchFamily="34" charset="0"/>
                <a:ea typeface="Verdana" panose="020B0604030504040204" pitchFamily="34" charset="0"/>
                <a:cs typeface="Verdana" panose="020B0604030504040204" pitchFamily="34" charset="0"/>
              </a:rPr>
              <a:t>Siculi</a:t>
            </a:r>
            <a:r>
              <a:rPr lang="de-CH" altLang="en-US" sz="1200" dirty="0">
                <a:latin typeface="Verdana" panose="020B0604030504040204" pitchFamily="34" charset="0"/>
                <a:ea typeface="Verdana" panose="020B0604030504040204" pitchFamily="34" charset="0"/>
                <a:cs typeface="Verdana" panose="020B0604030504040204" pitchFamily="34" charset="0"/>
              </a:rPr>
              <a:t>, </a:t>
            </a:r>
            <a:r>
              <a:rPr lang="de-CH" altLang="en-US" sz="1200" dirty="0" err="1">
                <a:latin typeface="Verdana" panose="020B0604030504040204" pitchFamily="34" charset="0"/>
                <a:ea typeface="Verdana" panose="020B0604030504040204" pitchFamily="34" charset="0"/>
                <a:cs typeface="Verdana" panose="020B0604030504040204" pitchFamily="34" charset="0"/>
              </a:rPr>
              <a:t>Sicani</a:t>
            </a:r>
            <a:r>
              <a:rPr lang="de-CH" altLang="en-US" sz="1200" dirty="0">
                <a:latin typeface="Verdana" panose="020B0604030504040204" pitchFamily="34" charset="0"/>
                <a:ea typeface="Verdana" panose="020B0604030504040204" pitchFamily="34" charset="0"/>
                <a:cs typeface="Verdana" panose="020B0604030504040204" pitchFamily="34" charset="0"/>
              </a:rPr>
              <a:t> and </a:t>
            </a:r>
            <a:r>
              <a:rPr lang="de-CH" altLang="en-US" sz="1200" dirty="0" err="1">
                <a:latin typeface="Verdana" panose="020B0604030504040204" pitchFamily="34" charset="0"/>
                <a:ea typeface="Verdana" panose="020B0604030504040204" pitchFamily="34" charset="0"/>
                <a:cs typeface="Verdana" panose="020B0604030504040204" pitchFamily="34" charset="0"/>
              </a:rPr>
              <a:t>Elymians</a:t>
            </a:r>
            <a:r>
              <a:rPr lang="de-CH" altLang="en-US" sz="1200" dirty="0">
                <a:latin typeface="Verdana" panose="020B0604030504040204" pitchFamily="34" charset="0"/>
                <a:ea typeface="Verdana" panose="020B0604030504040204" pitchFamily="34" charset="0"/>
                <a:cs typeface="Verdana" panose="020B0604030504040204" pitchFamily="34" charset="0"/>
              </a:rPr>
              <a:t>)</a:t>
            </a:r>
          </a:p>
          <a:p>
            <a:pPr eaLnBrk="1" fontAlgn="auto" hangingPunct="1">
              <a:spcAft>
                <a:spcPts val="0"/>
              </a:spcAft>
              <a:buFontTx/>
              <a:buNone/>
              <a:defRPr/>
            </a:pPr>
            <a:r>
              <a:rPr lang="de-CH" altLang="en-US" sz="1200" dirty="0">
                <a:latin typeface="Verdana" panose="020B0604030504040204" pitchFamily="34" charset="0"/>
                <a:ea typeface="Verdana" panose="020B0604030504040204" pitchFamily="34" charset="0"/>
                <a:cs typeface="Verdana" panose="020B0604030504040204" pitchFamily="34" charset="0"/>
              </a:rPr>
              <a:t>	- Greek</a:t>
            </a:r>
          </a:p>
          <a:p>
            <a:pPr eaLnBrk="1" fontAlgn="auto" hangingPunct="1">
              <a:spcAft>
                <a:spcPts val="0"/>
              </a:spcAft>
              <a:buFontTx/>
              <a:buNone/>
              <a:defRPr/>
            </a:pPr>
            <a:r>
              <a:rPr lang="de-CH" altLang="en-US" sz="1200" dirty="0">
                <a:latin typeface="Verdana" panose="020B0604030504040204" pitchFamily="34" charset="0"/>
                <a:ea typeface="Verdana" panose="020B0604030504040204" pitchFamily="34" charset="0"/>
                <a:cs typeface="Verdana" panose="020B0604030504040204" pitchFamily="34" charset="0"/>
              </a:rPr>
              <a:t>	- </a:t>
            </a:r>
            <a:r>
              <a:rPr lang="de-CH" altLang="en-US" sz="1200" dirty="0" err="1">
                <a:latin typeface="Verdana" panose="020B0604030504040204" pitchFamily="34" charset="0"/>
                <a:ea typeface="Verdana" panose="020B0604030504040204" pitchFamily="34" charset="0"/>
                <a:cs typeface="Verdana" panose="020B0604030504040204" pitchFamily="34" charset="0"/>
              </a:rPr>
              <a:t>Carthaginian</a:t>
            </a:r>
            <a:endParaRPr lang="de-CH" altLang="en-US" sz="1200" dirty="0">
              <a:latin typeface="Verdana" panose="020B0604030504040204" pitchFamily="34" charset="0"/>
              <a:ea typeface="Verdana" panose="020B0604030504040204" pitchFamily="34" charset="0"/>
              <a:cs typeface="Verdana" panose="020B0604030504040204" pitchFamily="34" charset="0"/>
            </a:endParaRPr>
          </a:p>
          <a:p>
            <a:pPr eaLnBrk="1" fontAlgn="auto" hangingPunct="1">
              <a:spcAft>
                <a:spcPts val="0"/>
              </a:spcAft>
              <a:buFontTx/>
              <a:buNone/>
              <a:defRPr/>
            </a:pPr>
            <a:r>
              <a:rPr lang="de-CH" altLang="en-US" sz="1200" dirty="0">
                <a:latin typeface="Verdana" panose="020B0604030504040204" pitchFamily="34" charset="0"/>
                <a:ea typeface="Verdana" panose="020B0604030504040204" pitchFamily="34" charset="0"/>
                <a:cs typeface="Verdana" panose="020B0604030504040204" pitchFamily="34" charset="0"/>
              </a:rPr>
              <a:t>	- Roman</a:t>
            </a:r>
          </a:p>
          <a:p>
            <a:endParaRPr lang="en-US" dirty="0"/>
          </a:p>
        </p:txBody>
      </p:sp>
      <p:sp>
        <p:nvSpPr>
          <p:cNvPr id="4" name="Slide Number Placeholder 3"/>
          <p:cNvSpPr>
            <a:spLocks noGrp="1"/>
          </p:cNvSpPr>
          <p:nvPr>
            <p:ph type="sldNum" sz="quarter" idx="5"/>
          </p:nvPr>
        </p:nvSpPr>
        <p:spPr/>
        <p:txBody>
          <a:bodyPr/>
          <a:lstStyle/>
          <a:p>
            <a:fld id="{A3855054-DBD6-8541-A116-BA9441697152}" type="slidenum">
              <a:rPr lang="en-US" smtClean="0"/>
              <a:t>16</a:t>
            </a:fld>
            <a:endParaRPr lang="en-US"/>
          </a:p>
        </p:txBody>
      </p:sp>
    </p:spTree>
    <p:extLst>
      <p:ext uri="{BB962C8B-B14F-4D97-AF65-F5344CB8AC3E}">
        <p14:creationId xmlns:p14="http://schemas.microsoft.com/office/powerpoint/2010/main" val="3358982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a:extLst>
              <a:ext uri="{FF2B5EF4-FFF2-40B4-BE49-F238E27FC236}">
                <a16:creationId xmlns:a16="http://schemas.microsoft.com/office/drawing/2014/main" id="{F001D5CE-BB2E-AFAD-3A9D-AE69ABCF96D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fld id="{A35CD50B-1128-3A42-B20C-F36EF6031272}" type="slidenum">
              <a:rPr lang="fr-FR" altLang="en-US" sz="1200" smtClean="0"/>
              <a:pPr/>
              <a:t>17</a:t>
            </a:fld>
            <a:endParaRPr lang="fr-FR" altLang="en-US" sz="1200"/>
          </a:p>
        </p:txBody>
      </p:sp>
      <p:sp>
        <p:nvSpPr>
          <p:cNvPr id="38915" name="Rectangle 2">
            <a:extLst>
              <a:ext uri="{FF2B5EF4-FFF2-40B4-BE49-F238E27FC236}">
                <a16:creationId xmlns:a16="http://schemas.microsoft.com/office/drawing/2014/main" id="{80652366-D761-EB53-CE40-854F0A1F0A86}"/>
              </a:ext>
            </a:extLst>
          </p:cNvPr>
          <p:cNvSpPr>
            <a:spLocks noGrp="1" noRot="1" noChangeAspect="1" noChangeArrowheads="1" noTextEdit="1"/>
          </p:cNvSpPr>
          <p:nvPr>
            <p:ph type="sldImg"/>
          </p:nvPr>
        </p:nvSpPr>
        <p:spPr>
          <a:ln/>
        </p:spPr>
      </p:sp>
      <p:sp>
        <p:nvSpPr>
          <p:cNvPr id="38916" name="Rectangle 3">
            <a:extLst>
              <a:ext uri="{FF2B5EF4-FFF2-40B4-BE49-F238E27FC236}">
                <a16:creationId xmlns:a16="http://schemas.microsoft.com/office/drawing/2014/main" id="{475EAF19-4A3C-5C83-7BFB-8C912AECDA6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fr-FR"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a:extLst>
              <a:ext uri="{FF2B5EF4-FFF2-40B4-BE49-F238E27FC236}">
                <a16:creationId xmlns:a16="http://schemas.microsoft.com/office/drawing/2014/main" id="{74D977DC-F9B7-74ED-36B7-A565F2ECABC0}"/>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800">
                <a:solidFill>
                  <a:schemeClr val="tx1"/>
                </a:solidFill>
                <a:latin typeface="Times"/>
              </a:defRPr>
            </a:lvl1pPr>
            <a:lvl2pPr marL="742950" indent="-285750">
              <a:defRPr sz="2800">
                <a:solidFill>
                  <a:schemeClr val="tx1"/>
                </a:solidFill>
                <a:latin typeface="Times"/>
              </a:defRPr>
            </a:lvl2pPr>
            <a:lvl3pPr marL="1143000" indent="-228600">
              <a:defRPr sz="2800">
                <a:solidFill>
                  <a:schemeClr val="tx1"/>
                </a:solidFill>
                <a:latin typeface="Times"/>
              </a:defRPr>
            </a:lvl3pPr>
            <a:lvl4pPr marL="1600200" indent="-228600">
              <a:defRPr sz="2800">
                <a:solidFill>
                  <a:schemeClr val="tx1"/>
                </a:solidFill>
                <a:latin typeface="Times"/>
              </a:defRPr>
            </a:lvl4pPr>
            <a:lvl5pPr marL="2057400" indent="-228600">
              <a:defRPr sz="2800">
                <a:solidFill>
                  <a:schemeClr val="tx1"/>
                </a:solidFill>
                <a:latin typeface="Times"/>
              </a:defRPr>
            </a:lvl5pPr>
            <a:lvl6pPr marL="2514600" indent="-228600" eaLnBrk="0" fontAlgn="base" hangingPunct="0">
              <a:spcBef>
                <a:spcPct val="0"/>
              </a:spcBef>
              <a:spcAft>
                <a:spcPct val="0"/>
              </a:spcAft>
              <a:defRPr sz="2800">
                <a:solidFill>
                  <a:schemeClr val="tx1"/>
                </a:solidFill>
                <a:latin typeface="Times"/>
              </a:defRPr>
            </a:lvl6pPr>
            <a:lvl7pPr marL="2971800" indent="-228600" eaLnBrk="0" fontAlgn="base" hangingPunct="0">
              <a:spcBef>
                <a:spcPct val="0"/>
              </a:spcBef>
              <a:spcAft>
                <a:spcPct val="0"/>
              </a:spcAft>
              <a:defRPr sz="2800">
                <a:solidFill>
                  <a:schemeClr val="tx1"/>
                </a:solidFill>
                <a:latin typeface="Times"/>
              </a:defRPr>
            </a:lvl7pPr>
            <a:lvl8pPr marL="3429000" indent="-228600" eaLnBrk="0" fontAlgn="base" hangingPunct="0">
              <a:spcBef>
                <a:spcPct val="0"/>
              </a:spcBef>
              <a:spcAft>
                <a:spcPct val="0"/>
              </a:spcAft>
              <a:defRPr sz="2800">
                <a:solidFill>
                  <a:schemeClr val="tx1"/>
                </a:solidFill>
                <a:latin typeface="Times"/>
              </a:defRPr>
            </a:lvl8pPr>
            <a:lvl9pPr marL="3886200" indent="-228600" eaLnBrk="0" fontAlgn="base" hangingPunct="0">
              <a:spcBef>
                <a:spcPct val="0"/>
              </a:spcBef>
              <a:spcAft>
                <a:spcPct val="0"/>
              </a:spcAft>
              <a:defRPr sz="2800">
                <a:solidFill>
                  <a:schemeClr val="tx1"/>
                </a:solidFill>
                <a:latin typeface="Times"/>
              </a:defRPr>
            </a:lvl9pPr>
          </a:lstStyle>
          <a:p>
            <a:fld id="{9C5466A9-A153-564C-A698-4B10A59AC292}" type="slidenum">
              <a:rPr lang="fr-FR" altLang="en-US" sz="1200" smtClean="0"/>
              <a:pPr/>
              <a:t>24</a:t>
            </a:fld>
            <a:endParaRPr lang="fr-FR" altLang="en-US" sz="1200"/>
          </a:p>
        </p:txBody>
      </p:sp>
      <p:sp>
        <p:nvSpPr>
          <p:cNvPr id="57347" name="Rectangle 2">
            <a:extLst>
              <a:ext uri="{FF2B5EF4-FFF2-40B4-BE49-F238E27FC236}">
                <a16:creationId xmlns:a16="http://schemas.microsoft.com/office/drawing/2014/main" id="{5375857F-98F8-4C93-726E-32DA455AA365}"/>
              </a:ext>
            </a:extLst>
          </p:cNvPr>
          <p:cNvSpPr>
            <a:spLocks noGrp="1" noRot="1" noChangeAspect="1" noChangeArrowheads="1" noTextEdit="1"/>
          </p:cNvSpPr>
          <p:nvPr>
            <p:ph type="sldImg"/>
          </p:nvPr>
        </p:nvSpPr>
        <p:spPr>
          <a:ln/>
        </p:spPr>
      </p:sp>
      <p:sp>
        <p:nvSpPr>
          <p:cNvPr id="57348" name="Rectangle 3">
            <a:extLst>
              <a:ext uri="{FF2B5EF4-FFF2-40B4-BE49-F238E27FC236}">
                <a16:creationId xmlns:a16="http://schemas.microsoft.com/office/drawing/2014/main" id="{E57BBA58-C530-6B41-F138-72F9E11975FA}"/>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fr-FR"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Revisited the study </a:t>
            </a:r>
            <a:r>
              <a:rPr lang="en-US" dirty="0" err="1"/>
              <a:t>og</a:t>
            </a:r>
            <a:r>
              <a:rPr lang="en-US" dirty="0"/>
              <a:t> 1978 – not as much known about lead ores. But now have much more lead isotope data.</a:t>
            </a:r>
          </a:p>
          <a:p>
            <a:r>
              <a:rPr lang="en-US" dirty="0"/>
              <a:t>1980a – lead isotope ores was only a few hundred</a:t>
            </a:r>
          </a:p>
          <a:p>
            <a:r>
              <a:rPr lang="en-US" dirty="0"/>
              <a:t>Now – more than 6,0000</a:t>
            </a:r>
          </a:p>
          <a:p>
            <a:r>
              <a:rPr lang="en-US" dirty="0"/>
              <a:t>Silver ores exploited on </a:t>
            </a:r>
            <a:r>
              <a:rPr lang="en-US" dirty="0" err="1"/>
              <a:t>Siphnos</a:t>
            </a:r>
            <a:r>
              <a:rPr lang="en-US" dirty="0"/>
              <a:t> in the Early Bronze Age and 1</a:t>
            </a:r>
            <a:r>
              <a:rPr lang="en-US" baseline="30000" dirty="0"/>
              <a:t>st</a:t>
            </a:r>
            <a:r>
              <a:rPr lang="en-US" dirty="0"/>
              <a:t> millennium BC</a:t>
            </a:r>
          </a:p>
          <a:p>
            <a:r>
              <a:rPr lang="en-US" dirty="0"/>
              <a:t>More or less continuously in </a:t>
            </a:r>
            <a:r>
              <a:rPr lang="en-US" dirty="0" err="1"/>
              <a:t>Laurion</a:t>
            </a:r>
            <a:r>
              <a:rPr lang="en-US" dirty="0"/>
              <a:t>. From the early bronze age until the Roman period and later.</a:t>
            </a:r>
          </a:p>
          <a:p>
            <a:r>
              <a:rPr lang="en-US" dirty="0"/>
              <a:t>Archaic period - </a:t>
            </a:r>
          </a:p>
        </p:txBody>
      </p:sp>
      <p:sp>
        <p:nvSpPr>
          <p:cNvPr id="4" name="Slide Number Placeholder 3"/>
          <p:cNvSpPr>
            <a:spLocks noGrp="1"/>
          </p:cNvSpPr>
          <p:nvPr>
            <p:ph type="sldNum" sz="quarter" idx="5"/>
          </p:nvPr>
        </p:nvSpPr>
        <p:spPr/>
        <p:txBody>
          <a:bodyPr/>
          <a:lstStyle/>
          <a:p>
            <a:fld id="{A3855054-DBD6-8541-A116-BA9441697152}" type="slidenum">
              <a:rPr lang="en-US" smtClean="0"/>
              <a:t>25</a:t>
            </a:fld>
            <a:endParaRPr lang="en-US"/>
          </a:p>
        </p:txBody>
      </p:sp>
    </p:spTree>
    <p:extLst>
      <p:ext uri="{BB962C8B-B14F-4D97-AF65-F5344CB8AC3E}">
        <p14:creationId xmlns:p14="http://schemas.microsoft.com/office/powerpoint/2010/main" val="20939223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45750-7896-1817-78BE-E27D2AD61DB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2017F43-B0DC-B752-B4BC-98190058F2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0125FA69-BB61-1E91-19F2-E87D0954D952}"/>
              </a:ext>
            </a:extLst>
          </p:cNvPr>
          <p:cNvSpPr>
            <a:spLocks noGrp="1"/>
          </p:cNvSpPr>
          <p:nvPr>
            <p:ph type="dt" sz="half" idx="10"/>
          </p:nvPr>
        </p:nvSpPr>
        <p:spPr/>
        <p:txBody>
          <a:bodyPr/>
          <a:lstStyle/>
          <a:p>
            <a:fld id="{72B8EA68-22AF-2049-810E-016EB876B04A}" type="datetimeFigureOut">
              <a:rPr lang="en-US" smtClean="0"/>
              <a:t>3/15/25</a:t>
            </a:fld>
            <a:endParaRPr lang="en-US"/>
          </a:p>
        </p:txBody>
      </p:sp>
      <p:sp>
        <p:nvSpPr>
          <p:cNvPr id="5" name="Footer Placeholder 4">
            <a:extLst>
              <a:ext uri="{FF2B5EF4-FFF2-40B4-BE49-F238E27FC236}">
                <a16:creationId xmlns:a16="http://schemas.microsoft.com/office/drawing/2014/main" id="{D772678C-FD93-A24D-0695-516716FD9B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671670-6436-41BA-60CB-A927192ACA2F}"/>
              </a:ext>
            </a:extLst>
          </p:cNvPr>
          <p:cNvSpPr>
            <a:spLocks noGrp="1"/>
          </p:cNvSpPr>
          <p:nvPr>
            <p:ph type="sldNum" sz="quarter" idx="12"/>
          </p:nvPr>
        </p:nvSpPr>
        <p:spPr/>
        <p:txBody>
          <a:bodyPr/>
          <a:lstStyle/>
          <a:p>
            <a:fld id="{B0D31B92-EC02-E34D-8C1C-CAF995801A4B}" type="slidenum">
              <a:rPr lang="en-US" smtClean="0"/>
              <a:t>‹#›</a:t>
            </a:fld>
            <a:endParaRPr lang="en-US"/>
          </a:p>
        </p:txBody>
      </p:sp>
    </p:spTree>
    <p:extLst>
      <p:ext uri="{BB962C8B-B14F-4D97-AF65-F5344CB8AC3E}">
        <p14:creationId xmlns:p14="http://schemas.microsoft.com/office/powerpoint/2010/main" val="4094648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FF06D-E6B7-BDC5-C392-7CFB1EF2FB51}"/>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E23FC46-57CB-6D25-8FDD-614BD43F6CA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5D69A20-7A22-02A7-7656-529C5D39469F}"/>
              </a:ext>
            </a:extLst>
          </p:cNvPr>
          <p:cNvSpPr>
            <a:spLocks noGrp="1"/>
          </p:cNvSpPr>
          <p:nvPr>
            <p:ph type="dt" sz="half" idx="10"/>
          </p:nvPr>
        </p:nvSpPr>
        <p:spPr/>
        <p:txBody>
          <a:bodyPr/>
          <a:lstStyle/>
          <a:p>
            <a:fld id="{72B8EA68-22AF-2049-810E-016EB876B04A}" type="datetimeFigureOut">
              <a:rPr lang="en-US" smtClean="0"/>
              <a:t>3/15/25</a:t>
            </a:fld>
            <a:endParaRPr lang="en-US"/>
          </a:p>
        </p:txBody>
      </p:sp>
      <p:sp>
        <p:nvSpPr>
          <p:cNvPr id="5" name="Footer Placeholder 4">
            <a:extLst>
              <a:ext uri="{FF2B5EF4-FFF2-40B4-BE49-F238E27FC236}">
                <a16:creationId xmlns:a16="http://schemas.microsoft.com/office/drawing/2014/main" id="{59FC5F25-AD89-189A-DE94-49079EE903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B7246-578D-69D8-5B51-E97DF49E0184}"/>
              </a:ext>
            </a:extLst>
          </p:cNvPr>
          <p:cNvSpPr>
            <a:spLocks noGrp="1"/>
          </p:cNvSpPr>
          <p:nvPr>
            <p:ph type="sldNum" sz="quarter" idx="12"/>
          </p:nvPr>
        </p:nvSpPr>
        <p:spPr/>
        <p:txBody>
          <a:bodyPr/>
          <a:lstStyle/>
          <a:p>
            <a:fld id="{B0D31B92-EC02-E34D-8C1C-CAF995801A4B}" type="slidenum">
              <a:rPr lang="en-US" smtClean="0"/>
              <a:t>‹#›</a:t>
            </a:fld>
            <a:endParaRPr lang="en-US"/>
          </a:p>
        </p:txBody>
      </p:sp>
    </p:spTree>
    <p:extLst>
      <p:ext uri="{BB962C8B-B14F-4D97-AF65-F5344CB8AC3E}">
        <p14:creationId xmlns:p14="http://schemas.microsoft.com/office/powerpoint/2010/main" val="302009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9B193CF-6628-6F8D-8F7F-4EA51CBD687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ADC6267-3561-8686-896E-B4372971E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DB145CA-6A7A-C541-7762-519943D80A4D}"/>
              </a:ext>
            </a:extLst>
          </p:cNvPr>
          <p:cNvSpPr>
            <a:spLocks noGrp="1"/>
          </p:cNvSpPr>
          <p:nvPr>
            <p:ph type="dt" sz="half" idx="10"/>
          </p:nvPr>
        </p:nvSpPr>
        <p:spPr/>
        <p:txBody>
          <a:bodyPr/>
          <a:lstStyle/>
          <a:p>
            <a:fld id="{72B8EA68-22AF-2049-810E-016EB876B04A}" type="datetimeFigureOut">
              <a:rPr lang="en-US" smtClean="0"/>
              <a:t>3/15/25</a:t>
            </a:fld>
            <a:endParaRPr lang="en-US"/>
          </a:p>
        </p:txBody>
      </p:sp>
      <p:sp>
        <p:nvSpPr>
          <p:cNvPr id="5" name="Footer Placeholder 4">
            <a:extLst>
              <a:ext uri="{FF2B5EF4-FFF2-40B4-BE49-F238E27FC236}">
                <a16:creationId xmlns:a16="http://schemas.microsoft.com/office/drawing/2014/main" id="{3572D998-4417-72F1-6E43-244AD55F73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3DC7A0-CA84-2719-14C0-E14E929029D8}"/>
              </a:ext>
            </a:extLst>
          </p:cNvPr>
          <p:cNvSpPr>
            <a:spLocks noGrp="1"/>
          </p:cNvSpPr>
          <p:nvPr>
            <p:ph type="sldNum" sz="quarter" idx="12"/>
          </p:nvPr>
        </p:nvSpPr>
        <p:spPr/>
        <p:txBody>
          <a:bodyPr/>
          <a:lstStyle/>
          <a:p>
            <a:fld id="{B0D31B92-EC02-E34D-8C1C-CAF995801A4B}" type="slidenum">
              <a:rPr lang="en-US" smtClean="0"/>
              <a:t>‹#›</a:t>
            </a:fld>
            <a:endParaRPr lang="en-US"/>
          </a:p>
        </p:txBody>
      </p:sp>
    </p:spTree>
    <p:extLst>
      <p:ext uri="{BB962C8B-B14F-4D97-AF65-F5344CB8AC3E}">
        <p14:creationId xmlns:p14="http://schemas.microsoft.com/office/powerpoint/2010/main" val="480688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endParaRPr lang="en-GB"/>
          </a:p>
        </p:txBody>
      </p:sp>
      <p:sp>
        <p:nvSpPr>
          <p:cNvPr id="3" name="Content Placeholder 2"/>
          <p:cNvSpPr>
            <a:spLocks noGrp="1"/>
          </p:cNvSpPr>
          <p:nvPr>
            <p:ph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6197600" y="1981200"/>
            <a:ext cx="508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6197600" y="4114800"/>
            <a:ext cx="508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3">
            <a:extLst>
              <a:ext uri="{FF2B5EF4-FFF2-40B4-BE49-F238E27FC236}">
                <a16:creationId xmlns:a16="http://schemas.microsoft.com/office/drawing/2014/main" id="{55F455A7-CB4D-41E1-043F-DF3980683ED8}"/>
              </a:ext>
            </a:extLst>
          </p:cNvPr>
          <p:cNvSpPr>
            <a:spLocks noGrp="1"/>
          </p:cNvSpPr>
          <p:nvPr>
            <p:ph type="dt" sz="half" idx="10"/>
          </p:nvPr>
        </p:nvSpPr>
        <p:spPr/>
        <p:txBody>
          <a:bodyPr/>
          <a:lstStyle>
            <a:lvl1pPr>
              <a:defRPr/>
            </a:lvl1pPr>
          </a:lstStyle>
          <a:p>
            <a:pPr>
              <a:defRPr/>
            </a:pPr>
            <a:endParaRPr lang="de-DE" altLang="en-US"/>
          </a:p>
        </p:txBody>
      </p:sp>
      <p:sp>
        <p:nvSpPr>
          <p:cNvPr id="7" name="Footer Placeholder 4">
            <a:extLst>
              <a:ext uri="{FF2B5EF4-FFF2-40B4-BE49-F238E27FC236}">
                <a16:creationId xmlns:a16="http://schemas.microsoft.com/office/drawing/2014/main" id="{9301B9C5-A18B-2F26-6E8F-B9BC96B99727}"/>
              </a:ext>
            </a:extLst>
          </p:cNvPr>
          <p:cNvSpPr>
            <a:spLocks noGrp="1"/>
          </p:cNvSpPr>
          <p:nvPr>
            <p:ph type="ftr" sz="quarter" idx="11"/>
          </p:nvPr>
        </p:nvSpPr>
        <p:spPr/>
        <p:txBody>
          <a:bodyPr/>
          <a:lstStyle>
            <a:lvl1pPr>
              <a:defRPr/>
            </a:lvl1pPr>
          </a:lstStyle>
          <a:p>
            <a:pPr>
              <a:defRPr/>
            </a:pPr>
            <a:endParaRPr lang="de-DE" altLang="en-US"/>
          </a:p>
        </p:txBody>
      </p:sp>
      <p:sp>
        <p:nvSpPr>
          <p:cNvPr id="8" name="Slide Number Placeholder 5">
            <a:extLst>
              <a:ext uri="{FF2B5EF4-FFF2-40B4-BE49-F238E27FC236}">
                <a16:creationId xmlns:a16="http://schemas.microsoft.com/office/drawing/2014/main" id="{DF8C252D-4950-AA83-8AD0-141DF16BEC43}"/>
              </a:ext>
            </a:extLst>
          </p:cNvPr>
          <p:cNvSpPr>
            <a:spLocks noGrp="1"/>
          </p:cNvSpPr>
          <p:nvPr>
            <p:ph type="sldNum" sz="quarter" idx="12"/>
          </p:nvPr>
        </p:nvSpPr>
        <p:spPr/>
        <p:txBody>
          <a:bodyPr/>
          <a:lstStyle>
            <a:lvl1pPr>
              <a:defRPr/>
            </a:lvl1pPr>
          </a:lstStyle>
          <a:p>
            <a:pPr>
              <a:defRPr/>
            </a:pPr>
            <a:fld id="{9AF758D8-AAA1-4440-9922-44A3092D3D11}" type="slidenum">
              <a:rPr lang="de-DE" altLang="en-US"/>
              <a:pPr>
                <a:defRPr/>
              </a:pPr>
              <a:t>‹#›</a:t>
            </a:fld>
            <a:endParaRPr lang="de-DE" altLang="en-US"/>
          </a:p>
        </p:txBody>
      </p:sp>
    </p:spTree>
    <p:extLst>
      <p:ext uri="{BB962C8B-B14F-4D97-AF65-F5344CB8AC3E}">
        <p14:creationId xmlns:p14="http://schemas.microsoft.com/office/powerpoint/2010/main" val="3817996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16912-5246-7230-A20B-16388785595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1F6F4DF-A89F-1E4F-749A-EBF28E9921E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516BE34-763C-B6FA-0446-B2FA3742AB14}"/>
              </a:ext>
            </a:extLst>
          </p:cNvPr>
          <p:cNvSpPr>
            <a:spLocks noGrp="1"/>
          </p:cNvSpPr>
          <p:nvPr>
            <p:ph type="dt" sz="half" idx="10"/>
          </p:nvPr>
        </p:nvSpPr>
        <p:spPr/>
        <p:txBody>
          <a:bodyPr/>
          <a:lstStyle/>
          <a:p>
            <a:fld id="{72B8EA68-22AF-2049-810E-016EB876B04A}" type="datetimeFigureOut">
              <a:rPr lang="en-US" smtClean="0"/>
              <a:t>3/15/25</a:t>
            </a:fld>
            <a:endParaRPr lang="en-US"/>
          </a:p>
        </p:txBody>
      </p:sp>
      <p:sp>
        <p:nvSpPr>
          <p:cNvPr id="5" name="Footer Placeholder 4">
            <a:extLst>
              <a:ext uri="{FF2B5EF4-FFF2-40B4-BE49-F238E27FC236}">
                <a16:creationId xmlns:a16="http://schemas.microsoft.com/office/drawing/2014/main" id="{ECD728C7-4580-8E3E-6617-4A2538F9D1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5F4AA9-ACBA-B6FA-CFDA-A64019208088}"/>
              </a:ext>
            </a:extLst>
          </p:cNvPr>
          <p:cNvSpPr>
            <a:spLocks noGrp="1"/>
          </p:cNvSpPr>
          <p:nvPr>
            <p:ph type="sldNum" sz="quarter" idx="12"/>
          </p:nvPr>
        </p:nvSpPr>
        <p:spPr/>
        <p:txBody>
          <a:bodyPr/>
          <a:lstStyle/>
          <a:p>
            <a:fld id="{B0D31B92-EC02-E34D-8C1C-CAF995801A4B}" type="slidenum">
              <a:rPr lang="en-US" smtClean="0"/>
              <a:t>‹#›</a:t>
            </a:fld>
            <a:endParaRPr lang="en-US"/>
          </a:p>
        </p:txBody>
      </p:sp>
    </p:spTree>
    <p:extLst>
      <p:ext uri="{BB962C8B-B14F-4D97-AF65-F5344CB8AC3E}">
        <p14:creationId xmlns:p14="http://schemas.microsoft.com/office/powerpoint/2010/main" val="2518970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87AEE-65AC-D731-717A-0C7DB86251E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1F14E07F-164D-446B-BDE3-1C18CAA037B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1DAC8FA-03C5-F3EE-0050-DEEE1633D1FD}"/>
              </a:ext>
            </a:extLst>
          </p:cNvPr>
          <p:cNvSpPr>
            <a:spLocks noGrp="1"/>
          </p:cNvSpPr>
          <p:nvPr>
            <p:ph type="dt" sz="half" idx="10"/>
          </p:nvPr>
        </p:nvSpPr>
        <p:spPr/>
        <p:txBody>
          <a:bodyPr/>
          <a:lstStyle/>
          <a:p>
            <a:fld id="{72B8EA68-22AF-2049-810E-016EB876B04A}" type="datetimeFigureOut">
              <a:rPr lang="en-US" smtClean="0"/>
              <a:t>3/15/25</a:t>
            </a:fld>
            <a:endParaRPr lang="en-US"/>
          </a:p>
        </p:txBody>
      </p:sp>
      <p:sp>
        <p:nvSpPr>
          <p:cNvPr id="5" name="Footer Placeholder 4">
            <a:extLst>
              <a:ext uri="{FF2B5EF4-FFF2-40B4-BE49-F238E27FC236}">
                <a16:creationId xmlns:a16="http://schemas.microsoft.com/office/drawing/2014/main" id="{FE7D7B3B-255C-6DFE-4016-7CEC446A19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565D2C-7339-A2B8-65AB-EF6FF655285D}"/>
              </a:ext>
            </a:extLst>
          </p:cNvPr>
          <p:cNvSpPr>
            <a:spLocks noGrp="1"/>
          </p:cNvSpPr>
          <p:nvPr>
            <p:ph type="sldNum" sz="quarter" idx="12"/>
          </p:nvPr>
        </p:nvSpPr>
        <p:spPr/>
        <p:txBody>
          <a:bodyPr/>
          <a:lstStyle/>
          <a:p>
            <a:fld id="{B0D31B92-EC02-E34D-8C1C-CAF995801A4B}" type="slidenum">
              <a:rPr lang="en-US" smtClean="0"/>
              <a:t>‹#›</a:t>
            </a:fld>
            <a:endParaRPr lang="en-US"/>
          </a:p>
        </p:txBody>
      </p:sp>
    </p:spTree>
    <p:extLst>
      <p:ext uri="{BB962C8B-B14F-4D97-AF65-F5344CB8AC3E}">
        <p14:creationId xmlns:p14="http://schemas.microsoft.com/office/powerpoint/2010/main" val="2707490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5E4BAA-41FA-A332-CEA1-D05CCE25A95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9DB6150-0DA8-92C5-6AAF-749CE7F255A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2590742D-DF53-6125-3D62-AC1DA2609FD5}"/>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23F6528-DF04-A0D5-6A5C-7002DC4423C7}"/>
              </a:ext>
            </a:extLst>
          </p:cNvPr>
          <p:cNvSpPr>
            <a:spLocks noGrp="1"/>
          </p:cNvSpPr>
          <p:nvPr>
            <p:ph type="dt" sz="half" idx="10"/>
          </p:nvPr>
        </p:nvSpPr>
        <p:spPr/>
        <p:txBody>
          <a:bodyPr/>
          <a:lstStyle/>
          <a:p>
            <a:fld id="{72B8EA68-22AF-2049-810E-016EB876B04A}" type="datetimeFigureOut">
              <a:rPr lang="en-US" smtClean="0"/>
              <a:t>3/15/25</a:t>
            </a:fld>
            <a:endParaRPr lang="en-US"/>
          </a:p>
        </p:txBody>
      </p:sp>
      <p:sp>
        <p:nvSpPr>
          <p:cNvPr id="6" name="Footer Placeholder 5">
            <a:extLst>
              <a:ext uri="{FF2B5EF4-FFF2-40B4-BE49-F238E27FC236}">
                <a16:creationId xmlns:a16="http://schemas.microsoft.com/office/drawing/2014/main" id="{B21AF88C-4F50-8A67-DE37-C90CF82BC8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54294F-E64A-3F1D-E269-D6024CAAAA12}"/>
              </a:ext>
            </a:extLst>
          </p:cNvPr>
          <p:cNvSpPr>
            <a:spLocks noGrp="1"/>
          </p:cNvSpPr>
          <p:nvPr>
            <p:ph type="sldNum" sz="quarter" idx="12"/>
          </p:nvPr>
        </p:nvSpPr>
        <p:spPr/>
        <p:txBody>
          <a:bodyPr/>
          <a:lstStyle/>
          <a:p>
            <a:fld id="{B0D31B92-EC02-E34D-8C1C-CAF995801A4B}" type="slidenum">
              <a:rPr lang="en-US" smtClean="0"/>
              <a:t>‹#›</a:t>
            </a:fld>
            <a:endParaRPr lang="en-US"/>
          </a:p>
        </p:txBody>
      </p:sp>
    </p:spTree>
    <p:extLst>
      <p:ext uri="{BB962C8B-B14F-4D97-AF65-F5344CB8AC3E}">
        <p14:creationId xmlns:p14="http://schemas.microsoft.com/office/powerpoint/2010/main" val="20042742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3CEC5-4977-553F-7C13-A699295D1556}"/>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E01D1D3-66B8-492F-4BBE-B4D33359F1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0A02230D-2575-9952-AE47-0B4ADD364B8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0E19A72-F3CB-D057-8DB1-449880F10F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29DC84A-1528-08AF-7F82-3EF88718DF1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3C3130B-82F1-6001-782D-A399D538A9C8}"/>
              </a:ext>
            </a:extLst>
          </p:cNvPr>
          <p:cNvSpPr>
            <a:spLocks noGrp="1"/>
          </p:cNvSpPr>
          <p:nvPr>
            <p:ph type="dt" sz="half" idx="10"/>
          </p:nvPr>
        </p:nvSpPr>
        <p:spPr/>
        <p:txBody>
          <a:bodyPr/>
          <a:lstStyle/>
          <a:p>
            <a:fld id="{72B8EA68-22AF-2049-810E-016EB876B04A}" type="datetimeFigureOut">
              <a:rPr lang="en-US" smtClean="0"/>
              <a:t>3/15/25</a:t>
            </a:fld>
            <a:endParaRPr lang="en-US"/>
          </a:p>
        </p:txBody>
      </p:sp>
      <p:sp>
        <p:nvSpPr>
          <p:cNvPr id="8" name="Footer Placeholder 7">
            <a:extLst>
              <a:ext uri="{FF2B5EF4-FFF2-40B4-BE49-F238E27FC236}">
                <a16:creationId xmlns:a16="http://schemas.microsoft.com/office/drawing/2014/main" id="{EF75D5E4-53E3-326D-D4FD-92078ABDB10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8B1BDD6-A3CD-68AE-3FEF-8D2E3668FE76}"/>
              </a:ext>
            </a:extLst>
          </p:cNvPr>
          <p:cNvSpPr>
            <a:spLocks noGrp="1"/>
          </p:cNvSpPr>
          <p:nvPr>
            <p:ph type="sldNum" sz="quarter" idx="12"/>
          </p:nvPr>
        </p:nvSpPr>
        <p:spPr/>
        <p:txBody>
          <a:bodyPr/>
          <a:lstStyle/>
          <a:p>
            <a:fld id="{B0D31B92-EC02-E34D-8C1C-CAF995801A4B}" type="slidenum">
              <a:rPr lang="en-US" smtClean="0"/>
              <a:t>‹#›</a:t>
            </a:fld>
            <a:endParaRPr lang="en-US"/>
          </a:p>
        </p:txBody>
      </p:sp>
    </p:spTree>
    <p:extLst>
      <p:ext uri="{BB962C8B-B14F-4D97-AF65-F5344CB8AC3E}">
        <p14:creationId xmlns:p14="http://schemas.microsoft.com/office/powerpoint/2010/main" val="3175021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708B5-0313-89A4-E677-DDAD9A451DC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6A59C46-A527-3EFA-459C-7CB8AD20D8BB}"/>
              </a:ext>
            </a:extLst>
          </p:cNvPr>
          <p:cNvSpPr>
            <a:spLocks noGrp="1"/>
          </p:cNvSpPr>
          <p:nvPr>
            <p:ph type="dt" sz="half" idx="10"/>
          </p:nvPr>
        </p:nvSpPr>
        <p:spPr/>
        <p:txBody>
          <a:bodyPr/>
          <a:lstStyle/>
          <a:p>
            <a:fld id="{72B8EA68-22AF-2049-810E-016EB876B04A}" type="datetimeFigureOut">
              <a:rPr lang="en-US" smtClean="0"/>
              <a:t>3/15/25</a:t>
            </a:fld>
            <a:endParaRPr lang="en-US"/>
          </a:p>
        </p:txBody>
      </p:sp>
      <p:sp>
        <p:nvSpPr>
          <p:cNvPr id="4" name="Footer Placeholder 3">
            <a:extLst>
              <a:ext uri="{FF2B5EF4-FFF2-40B4-BE49-F238E27FC236}">
                <a16:creationId xmlns:a16="http://schemas.microsoft.com/office/drawing/2014/main" id="{8A9F5068-55F3-35CD-8CDD-E786263B64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46C86BA-B28E-41B3-5FE8-0970CB61CDAD}"/>
              </a:ext>
            </a:extLst>
          </p:cNvPr>
          <p:cNvSpPr>
            <a:spLocks noGrp="1"/>
          </p:cNvSpPr>
          <p:nvPr>
            <p:ph type="sldNum" sz="quarter" idx="12"/>
          </p:nvPr>
        </p:nvSpPr>
        <p:spPr/>
        <p:txBody>
          <a:bodyPr/>
          <a:lstStyle/>
          <a:p>
            <a:fld id="{B0D31B92-EC02-E34D-8C1C-CAF995801A4B}" type="slidenum">
              <a:rPr lang="en-US" smtClean="0"/>
              <a:t>‹#›</a:t>
            </a:fld>
            <a:endParaRPr lang="en-US"/>
          </a:p>
        </p:txBody>
      </p:sp>
    </p:spTree>
    <p:extLst>
      <p:ext uri="{BB962C8B-B14F-4D97-AF65-F5344CB8AC3E}">
        <p14:creationId xmlns:p14="http://schemas.microsoft.com/office/powerpoint/2010/main" val="1504691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011E02-D367-B8A2-947C-5A5751B3EDC7}"/>
              </a:ext>
            </a:extLst>
          </p:cNvPr>
          <p:cNvSpPr>
            <a:spLocks noGrp="1"/>
          </p:cNvSpPr>
          <p:nvPr>
            <p:ph type="dt" sz="half" idx="10"/>
          </p:nvPr>
        </p:nvSpPr>
        <p:spPr/>
        <p:txBody>
          <a:bodyPr/>
          <a:lstStyle/>
          <a:p>
            <a:fld id="{72B8EA68-22AF-2049-810E-016EB876B04A}" type="datetimeFigureOut">
              <a:rPr lang="en-US" smtClean="0"/>
              <a:t>3/15/25</a:t>
            </a:fld>
            <a:endParaRPr lang="en-US"/>
          </a:p>
        </p:txBody>
      </p:sp>
      <p:sp>
        <p:nvSpPr>
          <p:cNvPr id="3" name="Footer Placeholder 2">
            <a:extLst>
              <a:ext uri="{FF2B5EF4-FFF2-40B4-BE49-F238E27FC236}">
                <a16:creationId xmlns:a16="http://schemas.microsoft.com/office/drawing/2014/main" id="{9FA9F024-4D8B-B2C0-E339-CB6F04B7A86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0A1464D-5945-1AE2-BF08-14CD112EAC22}"/>
              </a:ext>
            </a:extLst>
          </p:cNvPr>
          <p:cNvSpPr>
            <a:spLocks noGrp="1"/>
          </p:cNvSpPr>
          <p:nvPr>
            <p:ph type="sldNum" sz="quarter" idx="12"/>
          </p:nvPr>
        </p:nvSpPr>
        <p:spPr/>
        <p:txBody>
          <a:bodyPr/>
          <a:lstStyle/>
          <a:p>
            <a:fld id="{B0D31B92-EC02-E34D-8C1C-CAF995801A4B}" type="slidenum">
              <a:rPr lang="en-US" smtClean="0"/>
              <a:t>‹#›</a:t>
            </a:fld>
            <a:endParaRPr lang="en-US"/>
          </a:p>
        </p:txBody>
      </p:sp>
    </p:spTree>
    <p:extLst>
      <p:ext uri="{BB962C8B-B14F-4D97-AF65-F5344CB8AC3E}">
        <p14:creationId xmlns:p14="http://schemas.microsoft.com/office/powerpoint/2010/main" val="566567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7690C-3F7A-FDEF-A28D-A401B48B61D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ED22DEA5-58C9-5337-8BA3-AB26F54EA6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790A155E-2B4A-3740-6B55-A47F980EAD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D43AA24-3EC7-3267-0ED3-A9059378E7FD}"/>
              </a:ext>
            </a:extLst>
          </p:cNvPr>
          <p:cNvSpPr>
            <a:spLocks noGrp="1"/>
          </p:cNvSpPr>
          <p:nvPr>
            <p:ph type="dt" sz="half" idx="10"/>
          </p:nvPr>
        </p:nvSpPr>
        <p:spPr/>
        <p:txBody>
          <a:bodyPr/>
          <a:lstStyle/>
          <a:p>
            <a:fld id="{72B8EA68-22AF-2049-810E-016EB876B04A}" type="datetimeFigureOut">
              <a:rPr lang="en-US" smtClean="0"/>
              <a:t>3/15/25</a:t>
            </a:fld>
            <a:endParaRPr lang="en-US"/>
          </a:p>
        </p:txBody>
      </p:sp>
      <p:sp>
        <p:nvSpPr>
          <p:cNvPr id="6" name="Footer Placeholder 5">
            <a:extLst>
              <a:ext uri="{FF2B5EF4-FFF2-40B4-BE49-F238E27FC236}">
                <a16:creationId xmlns:a16="http://schemas.microsoft.com/office/drawing/2014/main" id="{99275B55-9297-C184-015B-07576F5E2CC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261CB0-2012-9EAD-E045-8C8233A61932}"/>
              </a:ext>
            </a:extLst>
          </p:cNvPr>
          <p:cNvSpPr>
            <a:spLocks noGrp="1"/>
          </p:cNvSpPr>
          <p:nvPr>
            <p:ph type="sldNum" sz="quarter" idx="12"/>
          </p:nvPr>
        </p:nvSpPr>
        <p:spPr/>
        <p:txBody>
          <a:bodyPr/>
          <a:lstStyle/>
          <a:p>
            <a:fld id="{B0D31B92-EC02-E34D-8C1C-CAF995801A4B}" type="slidenum">
              <a:rPr lang="en-US" smtClean="0"/>
              <a:t>‹#›</a:t>
            </a:fld>
            <a:endParaRPr lang="en-US"/>
          </a:p>
        </p:txBody>
      </p:sp>
    </p:spTree>
    <p:extLst>
      <p:ext uri="{BB962C8B-B14F-4D97-AF65-F5344CB8AC3E}">
        <p14:creationId xmlns:p14="http://schemas.microsoft.com/office/powerpoint/2010/main" val="2505094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C83F1-232B-0B4D-1143-0B29FAB76B9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910623F6-A0A2-8C31-6C4A-927E615F173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45F4853-2DA7-0835-374D-E6F4F46E73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EF80DCB-0355-887E-BFB3-E5A87A4A4EB2}"/>
              </a:ext>
            </a:extLst>
          </p:cNvPr>
          <p:cNvSpPr>
            <a:spLocks noGrp="1"/>
          </p:cNvSpPr>
          <p:nvPr>
            <p:ph type="dt" sz="half" idx="10"/>
          </p:nvPr>
        </p:nvSpPr>
        <p:spPr/>
        <p:txBody>
          <a:bodyPr/>
          <a:lstStyle/>
          <a:p>
            <a:fld id="{72B8EA68-22AF-2049-810E-016EB876B04A}" type="datetimeFigureOut">
              <a:rPr lang="en-US" smtClean="0"/>
              <a:t>3/15/25</a:t>
            </a:fld>
            <a:endParaRPr lang="en-US"/>
          </a:p>
        </p:txBody>
      </p:sp>
      <p:sp>
        <p:nvSpPr>
          <p:cNvPr id="6" name="Footer Placeholder 5">
            <a:extLst>
              <a:ext uri="{FF2B5EF4-FFF2-40B4-BE49-F238E27FC236}">
                <a16:creationId xmlns:a16="http://schemas.microsoft.com/office/drawing/2014/main" id="{956A960C-61B7-C298-F779-833957FDB68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75C879C-21A2-BB53-5E06-E3BF55FBC7E1}"/>
              </a:ext>
            </a:extLst>
          </p:cNvPr>
          <p:cNvSpPr>
            <a:spLocks noGrp="1"/>
          </p:cNvSpPr>
          <p:nvPr>
            <p:ph type="sldNum" sz="quarter" idx="12"/>
          </p:nvPr>
        </p:nvSpPr>
        <p:spPr/>
        <p:txBody>
          <a:bodyPr/>
          <a:lstStyle/>
          <a:p>
            <a:fld id="{B0D31B92-EC02-E34D-8C1C-CAF995801A4B}" type="slidenum">
              <a:rPr lang="en-US" smtClean="0"/>
              <a:t>‹#›</a:t>
            </a:fld>
            <a:endParaRPr lang="en-US"/>
          </a:p>
        </p:txBody>
      </p:sp>
    </p:spTree>
    <p:extLst>
      <p:ext uri="{BB962C8B-B14F-4D97-AF65-F5344CB8AC3E}">
        <p14:creationId xmlns:p14="http://schemas.microsoft.com/office/powerpoint/2010/main" val="40100131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5877D75-DB7A-1EF1-75BB-91906EE06E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9A76CFB-ACF9-D47D-1911-488E4E10E3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F5A4BC0-CF5A-0ADE-EAA9-BA231B8DCE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B8EA68-22AF-2049-810E-016EB876B04A}" type="datetimeFigureOut">
              <a:rPr lang="en-US" smtClean="0"/>
              <a:t>3/15/25</a:t>
            </a:fld>
            <a:endParaRPr lang="en-US"/>
          </a:p>
        </p:txBody>
      </p:sp>
      <p:sp>
        <p:nvSpPr>
          <p:cNvPr id="5" name="Footer Placeholder 4">
            <a:extLst>
              <a:ext uri="{FF2B5EF4-FFF2-40B4-BE49-F238E27FC236}">
                <a16:creationId xmlns:a16="http://schemas.microsoft.com/office/drawing/2014/main" id="{453FC64E-DDA8-64B2-8C99-69D5992E06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9D2D9EB-CF60-E99A-3BCF-365C07D3DD3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D31B92-EC02-E34D-8C1C-CAF995801A4B}" type="slidenum">
              <a:rPr lang="en-US" smtClean="0"/>
              <a:t>‹#›</a:t>
            </a:fld>
            <a:endParaRPr lang="en-US"/>
          </a:p>
        </p:txBody>
      </p:sp>
    </p:spTree>
    <p:extLst>
      <p:ext uri="{BB962C8B-B14F-4D97-AF65-F5344CB8AC3E}">
        <p14:creationId xmlns:p14="http://schemas.microsoft.com/office/powerpoint/2010/main" val="12912863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oxalid.arch.ox.ac.uk/Using%20the%20database/Using%20the%20database.htm"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1024">
            <a:extLst>
              <a:ext uri="{FF2B5EF4-FFF2-40B4-BE49-F238E27FC236}">
                <a16:creationId xmlns:a16="http://schemas.microsoft.com/office/drawing/2014/main" id="{97FAE53F-0B30-6EC2-4A10-5759C4BEDC5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137" b="5112"/>
          <a:stretch/>
        </p:blipFill>
        <p:spPr bwMode="auto">
          <a:xfrm>
            <a:off x="20" y="10"/>
            <a:ext cx="12191980" cy="685799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411965BF-CCA2-3DB5-9BB2-1CB6F9AD0881}"/>
              </a:ext>
            </a:extLst>
          </p:cNvPr>
          <p:cNvSpPr>
            <a:spLocks noGrp="1"/>
          </p:cNvSpPr>
          <p:nvPr>
            <p:ph type="ctrTitle"/>
          </p:nvPr>
        </p:nvSpPr>
        <p:spPr>
          <a:xfrm>
            <a:off x="8022021" y="3231931"/>
            <a:ext cx="3852041" cy="1834056"/>
          </a:xfrm>
        </p:spPr>
        <p:txBody>
          <a:bodyPr>
            <a:normAutofit/>
          </a:bodyPr>
          <a:lstStyle/>
          <a:p>
            <a:r>
              <a:rPr lang="en-US" sz="4000" b="1"/>
              <a:t>Metal Analysis</a:t>
            </a:r>
          </a:p>
        </p:txBody>
      </p:sp>
      <p:cxnSp>
        <p:nvCxnSpPr>
          <p:cNvPr id="12" name="Straight Connector 11">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85672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Greek coins 1">
            <a:extLst>
              <a:ext uri="{FF2B5EF4-FFF2-40B4-BE49-F238E27FC236}">
                <a16:creationId xmlns:a16="http://schemas.microsoft.com/office/drawing/2014/main" id="{0C85FEC1-7A69-F9A2-8EF0-299A9C266B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084763" cy="677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6">
            <a:extLst>
              <a:ext uri="{FF2B5EF4-FFF2-40B4-BE49-F238E27FC236}">
                <a16:creationId xmlns:a16="http://schemas.microsoft.com/office/drawing/2014/main" id="{8889DBA1-708F-246F-CC52-E80159A09408}"/>
              </a:ext>
            </a:extLst>
          </p:cNvPr>
          <p:cNvSpPr txBox="1">
            <a:spLocks noChangeArrowheads="1"/>
          </p:cNvSpPr>
          <p:nvPr/>
        </p:nvSpPr>
        <p:spPr>
          <a:xfrm>
            <a:off x="5653087" y="4681537"/>
            <a:ext cx="6376987" cy="1676400"/>
          </a:xfrm>
          <a:prstGeom prst="rect">
            <a:avLst/>
          </a:prstGeom>
          <a:no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50000"/>
              </a:spcBef>
              <a:buFontTx/>
              <a:buNone/>
            </a:pPr>
            <a:r>
              <a:rPr lang="en-US" altLang="en-US" sz="1800" dirty="0"/>
              <a:t>From ‘The interpretation of lead isotope data’, </a:t>
            </a:r>
            <a:r>
              <a:rPr lang="en-US" altLang="en-US" sz="1800" dirty="0">
                <a:hlinkClick r:id="rId3"/>
              </a:rPr>
              <a:t>http://oxalid.arch.ox.ac.uk/Using%20the%20database/Using%20the%20database.htm</a:t>
            </a:r>
            <a:endParaRPr lang="en-US" altLang="en-US" sz="2400" dirty="0"/>
          </a:p>
        </p:txBody>
      </p:sp>
    </p:spTree>
    <p:extLst>
      <p:ext uri="{BB962C8B-B14F-4D97-AF65-F5344CB8AC3E}">
        <p14:creationId xmlns:p14="http://schemas.microsoft.com/office/powerpoint/2010/main" val="2045016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D3938-470F-9183-BDCD-1CB79F2B5023}"/>
              </a:ext>
            </a:extLst>
          </p:cNvPr>
          <p:cNvSpPr>
            <a:spLocks noGrp="1"/>
          </p:cNvSpPr>
          <p:nvPr>
            <p:ph type="title"/>
          </p:nvPr>
        </p:nvSpPr>
        <p:spPr/>
        <p:txBody>
          <a:bodyPr/>
          <a:lstStyle/>
          <a:p>
            <a:r>
              <a:rPr lang="en-US" altLang="en-US" sz="4400" b="1" dirty="0"/>
              <a:t>Lead isotope analysis - pros and coins</a:t>
            </a:r>
            <a:endParaRPr lang="en-US" dirty="0"/>
          </a:p>
        </p:txBody>
      </p:sp>
      <p:sp>
        <p:nvSpPr>
          <p:cNvPr id="3" name="Content Placeholder 2">
            <a:extLst>
              <a:ext uri="{FF2B5EF4-FFF2-40B4-BE49-F238E27FC236}">
                <a16:creationId xmlns:a16="http://schemas.microsoft.com/office/drawing/2014/main" id="{34CF94E9-562F-5930-241E-93104293A631}"/>
              </a:ext>
            </a:extLst>
          </p:cNvPr>
          <p:cNvSpPr>
            <a:spLocks noGrp="1"/>
          </p:cNvSpPr>
          <p:nvPr>
            <p:ph idx="1"/>
          </p:nvPr>
        </p:nvSpPr>
        <p:spPr>
          <a:xfrm>
            <a:off x="838200" y="1825625"/>
            <a:ext cx="10515600" cy="4232275"/>
          </a:xfrm>
        </p:spPr>
        <p:txBody>
          <a:bodyPr>
            <a:normAutofit fontScale="85000" lnSpcReduction="10000"/>
          </a:bodyPr>
          <a:lstStyle/>
          <a:p>
            <a:pPr eaLnBrk="1" hangingPunct="1">
              <a:lnSpc>
                <a:spcPct val="120000"/>
              </a:lnSpc>
              <a:spcBef>
                <a:spcPts val="0"/>
              </a:spcBef>
            </a:pPr>
            <a:r>
              <a:rPr lang="en-US" altLang="en-US" sz="2800" dirty="0"/>
              <a:t>Destructive (a sample needs to be taken) and very expensive</a:t>
            </a:r>
          </a:p>
          <a:p>
            <a:pPr eaLnBrk="1" hangingPunct="1">
              <a:lnSpc>
                <a:spcPct val="120000"/>
              </a:lnSpc>
              <a:spcBef>
                <a:spcPts val="0"/>
              </a:spcBef>
            </a:pPr>
            <a:r>
              <a:rPr lang="en-US" altLang="en-US" sz="2800" dirty="0"/>
              <a:t>But gives us a picture of the whole coin (sample taken from within the coin, not just the surface)</a:t>
            </a:r>
          </a:p>
          <a:p>
            <a:pPr eaLnBrk="1" hangingPunct="1">
              <a:lnSpc>
                <a:spcPct val="120000"/>
              </a:lnSpc>
              <a:spcBef>
                <a:spcPts val="0"/>
              </a:spcBef>
            </a:pPr>
            <a:r>
              <a:rPr lang="en-US" altLang="en-US" sz="2800" dirty="0"/>
              <a:t>If the sample is from </a:t>
            </a:r>
            <a:r>
              <a:rPr lang="en-US" altLang="en-US" sz="2800" i="1" dirty="0"/>
              <a:t>mixed</a:t>
            </a:r>
            <a:r>
              <a:rPr lang="en-US" altLang="en-US" sz="2800" dirty="0"/>
              <a:t> sources, then the results are often inconclusive</a:t>
            </a:r>
          </a:p>
          <a:p>
            <a:pPr eaLnBrk="1" hangingPunct="1">
              <a:lnSpc>
                <a:spcPct val="120000"/>
              </a:lnSpc>
              <a:spcBef>
                <a:spcPts val="0"/>
              </a:spcBef>
            </a:pPr>
            <a:r>
              <a:rPr lang="en-US" altLang="en-US" sz="2800" dirty="0"/>
              <a:t>Is dependent on matching the isotopes to known geological sources (v. little known in the early days of this technique)</a:t>
            </a:r>
          </a:p>
          <a:p>
            <a:pPr eaLnBrk="1" hangingPunct="1">
              <a:lnSpc>
                <a:spcPct val="120000"/>
              </a:lnSpc>
              <a:spcBef>
                <a:spcPts val="0"/>
              </a:spcBef>
            </a:pPr>
            <a:r>
              <a:rPr lang="en-US" altLang="en-US" sz="2800" dirty="0"/>
              <a:t>Better for ruling places out than locating places, often dependent on archaeology.</a:t>
            </a:r>
          </a:p>
          <a:p>
            <a:pPr eaLnBrk="1" hangingPunct="1">
              <a:lnSpc>
                <a:spcPct val="120000"/>
              </a:lnSpc>
              <a:spcBef>
                <a:spcPts val="0"/>
              </a:spcBef>
            </a:pPr>
            <a:r>
              <a:rPr lang="en-US" altLang="en-US" sz="2800" dirty="0"/>
              <a:t>Lead must be naturally occurring, not added after.</a:t>
            </a:r>
          </a:p>
          <a:p>
            <a:pPr eaLnBrk="1" hangingPunct="1">
              <a:lnSpc>
                <a:spcPct val="120000"/>
              </a:lnSpc>
              <a:spcBef>
                <a:spcPts val="0"/>
              </a:spcBef>
            </a:pPr>
            <a:r>
              <a:rPr lang="en-US" altLang="en-US" sz="2800" dirty="0"/>
              <a:t>Normally confined to AR, but now copper isotopes are also being </a:t>
            </a:r>
            <a:r>
              <a:rPr lang="en-US" altLang="en-US" sz="2800" dirty="0" err="1"/>
              <a:t>analysed</a:t>
            </a:r>
            <a:r>
              <a:rPr lang="en-US" altLang="en-US" sz="2800" dirty="0"/>
              <a:t> (rare skill). This analyses what type of copper deposit the metal came from.</a:t>
            </a:r>
            <a:endParaRPr lang="en-US" altLang="en-US" sz="3200" dirty="0"/>
          </a:p>
          <a:p>
            <a:pPr eaLnBrk="1" hangingPunct="1">
              <a:lnSpc>
                <a:spcPct val="120000"/>
              </a:lnSpc>
              <a:spcBef>
                <a:spcPts val="0"/>
              </a:spcBef>
              <a:buFontTx/>
              <a:buNone/>
            </a:pPr>
            <a:endParaRPr lang="en-US" altLang="en-US" sz="3200" dirty="0"/>
          </a:p>
          <a:p>
            <a:pPr>
              <a:lnSpc>
                <a:spcPct val="120000"/>
              </a:lnSpc>
              <a:spcBef>
                <a:spcPts val="0"/>
              </a:spcBef>
            </a:pPr>
            <a:endParaRPr lang="en-US" dirty="0"/>
          </a:p>
        </p:txBody>
      </p:sp>
    </p:spTree>
    <p:extLst>
      <p:ext uri="{BB962C8B-B14F-4D97-AF65-F5344CB8AC3E}">
        <p14:creationId xmlns:p14="http://schemas.microsoft.com/office/powerpoint/2010/main" val="16491226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E1C27-A1D5-7C28-B419-5E5B56ABB8F6}"/>
              </a:ext>
            </a:extLst>
          </p:cNvPr>
          <p:cNvSpPr>
            <a:spLocks noGrp="1"/>
          </p:cNvSpPr>
          <p:nvPr>
            <p:ph type="title"/>
          </p:nvPr>
        </p:nvSpPr>
        <p:spPr/>
        <p:txBody>
          <a:bodyPr/>
          <a:lstStyle/>
          <a:p>
            <a:r>
              <a:rPr lang="en-US" altLang="en-US" sz="4400" b="1" dirty="0"/>
              <a:t>Atomic Absorption Spectroscopy (AAS)</a:t>
            </a:r>
            <a:endParaRPr lang="en-US" b="1" dirty="0"/>
          </a:p>
        </p:txBody>
      </p:sp>
      <p:sp>
        <p:nvSpPr>
          <p:cNvPr id="3" name="Content Placeholder 2">
            <a:extLst>
              <a:ext uri="{FF2B5EF4-FFF2-40B4-BE49-F238E27FC236}">
                <a16:creationId xmlns:a16="http://schemas.microsoft.com/office/drawing/2014/main" id="{2C002BA4-72C0-89BA-95ED-C5915814BABF}"/>
              </a:ext>
            </a:extLst>
          </p:cNvPr>
          <p:cNvSpPr>
            <a:spLocks noGrp="1"/>
          </p:cNvSpPr>
          <p:nvPr>
            <p:ph idx="1"/>
          </p:nvPr>
        </p:nvSpPr>
        <p:spPr>
          <a:xfrm>
            <a:off x="838200" y="1570445"/>
            <a:ext cx="10515600" cy="4351338"/>
          </a:xfrm>
        </p:spPr>
        <p:txBody>
          <a:bodyPr/>
          <a:lstStyle/>
          <a:p>
            <a:pPr eaLnBrk="1" hangingPunct="1"/>
            <a:r>
              <a:rPr lang="en-US" altLang="en-US" sz="2800" dirty="0"/>
              <a:t>Analysis of the elements in an object. </a:t>
            </a:r>
          </a:p>
          <a:p>
            <a:pPr eaLnBrk="1" hangingPunct="1"/>
            <a:r>
              <a:rPr lang="en-US" altLang="en-US" sz="2800" dirty="0"/>
              <a:t>Analyses the light given off by different elements during a reaction.</a:t>
            </a:r>
          </a:p>
          <a:p>
            <a:pPr eaLnBrk="1" hangingPunct="1"/>
            <a:r>
              <a:rPr lang="en-US" altLang="en-US" sz="2800" dirty="0"/>
              <a:t>One really needs to have an idea of the composition beforehand to measure them.</a:t>
            </a:r>
          </a:p>
          <a:p>
            <a:pPr eaLnBrk="1" hangingPunct="1"/>
            <a:r>
              <a:rPr lang="en-US" altLang="en-US" sz="2800" dirty="0"/>
              <a:t>destructive</a:t>
            </a:r>
            <a:endParaRPr lang="en-US" altLang="en-US" dirty="0"/>
          </a:p>
          <a:p>
            <a:endParaRPr lang="en-US" dirty="0"/>
          </a:p>
        </p:txBody>
      </p:sp>
      <p:pic>
        <p:nvPicPr>
          <p:cNvPr id="4" name="Picture 4" descr="AASBLOCK">
            <a:extLst>
              <a:ext uri="{FF2B5EF4-FFF2-40B4-BE49-F238E27FC236}">
                <a16:creationId xmlns:a16="http://schemas.microsoft.com/office/drawing/2014/main" id="{D484973C-8CC4-CB12-4CE2-5A16C8B07A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2913" y="3290888"/>
            <a:ext cx="7609405" cy="3365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4762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956D8-5822-C6F6-0AD4-36816E2AADEC}"/>
              </a:ext>
            </a:extLst>
          </p:cNvPr>
          <p:cNvSpPr>
            <a:spLocks noGrp="1"/>
          </p:cNvSpPr>
          <p:nvPr>
            <p:ph type="title"/>
          </p:nvPr>
        </p:nvSpPr>
        <p:spPr/>
        <p:txBody>
          <a:bodyPr/>
          <a:lstStyle/>
          <a:p>
            <a:r>
              <a:rPr lang="en-US" b="1" dirty="0"/>
              <a:t>muonic X-ray emission spectroscopy</a:t>
            </a:r>
          </a:p>
        </p:txBody>
      </p:sp>
      <p:sp>
        <p:nvSpPr>
          <p:cNvPr id="3" name="Content Placeholder 2">
            <a:extLst>
              <a:ext uri="{FF2B5EF4-FFF2-40B4-BE49-F238E27FC236}">
                <a16:creationId xmlns:a16="http://schemas.microsoft.com/office/drawing/2014/main" id="{18F624FD-4028-2D31-2E15-E58AC9611892}"/>
              </a:ext>
            </a:extLst>
          </p:cNvPr>
          <p:cNvSpPr>
            <a:spLocks noGrp="1"/>
          </p:cNvSpPr>
          <p:nvPr>
            <p:ph idx="1"/>
          </p:nvPr>
        </p:nvSpPr>
        <p:spPr/>
        <p:txBody>
          <a:bodyPr/>
          <a:lstStyle/>
          <a:p>
            <a:r>
              <a:rPr lang="en-US" dirty="0"/>
              <a:t>Non destructive analysis of the </a:t>
            </a:r>
            <a:r>
              <a:rPr lang="en-US" dirty="0" err="1"/>
              <a:t>centres</a:t>
            </a:r>
            <a:r>
              <a:rPr lang="en-US" dirty="0"/>
              <a:t> of (to date) gold coinage- i.e. goes beyond surface</a:t>
            </a:r>
          </a:p>
          <a:p>
            <a:r>
              <a:rPr lang="en-US" dirty="0"/>
              <a:t>Does not require cleaning</a:t>
            </a:r>
          </a:p>
          <a:p>
            <a:r>
              <a:rPr lang="en-US" dirty="0"/>
              <a:t>Requires use of a single facility atm (ISIS in Oxford)</a:t>
            </a:r>
          </a:p>
        </p:txBody>
      </p:sp>
    </p:spTree>
    <p:extLst>
      <p:ext uri="{BB962C8B-B14F-4D97-AF65-F5344CB8AC3E}">
        <p14:creationId xmlns:p14="http://schemas.microsoft.com/office/powerpoint/2010/main" val="32961786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1FCA0-650C-142C-DAFA-DEB66B18517E}"/>
              </a:ext>
            </a:extLst>
          </p:cNvPr>
          <p:cNvSpPr>
            <a:spLocks noGrp="1"/>
          </p:cNvSpPr>
          <p:nvPr>
            <p:ph type="title"/>
          </p:nvPr>
        </p:nvSpPr>
        <p:spPr/>
        <p:txBody>
          <a:bodyPr/>
          <a:lstStyle/>
          <a:p>
            <a:r>
              <a:rPr lang="en-US" altLang="en-US" b="1" dirty="0"/>
              <a:t>Scanning electron microscopy / Optical microscopy</a:t>
            </a:r>
            <a:endParaRPr lang="en-US" b="1" dirty="0"/>
          </a:p>
        </p:txBody>
      </p:sp>
      <p:sp>
        <p:nvSpPr>
          <p:cNvPr id="3" name="Content Placeholder 2">
            <a:extLst>
              <a:ext uri="{FF2B5EF4-FFF2-40B4-BE49-F238E27FC236}">
                <a16:creationId xmlns:a16="http://schemas.microsoft.com/office/drawing/2014/main" id="{6AAC50B1-3FF3-2162-229F-40808C3F7FD7}"/>
              </a:ext>
            </a:extLst>
          </p:cNvPr>
          <p:cNvSpPr>
            <a:spLocks noGrp="1"/>
          </p:cNvSpPr>
          <p:nvPr>
            <p:ph idx="1"/>
          </p:nvPr>
        </p:nvSpPr>
        <p:spPr/>
        <p:txBody>
          <a:bodyPr/>
          <a:lstStyle/>
          <a:p>
            <a:pPr eaLnBrk="1" hangingPunct="1"/>
            <a:r>
              <a:rPr lang="en-US" altLang="en-US" dirty="0"/>
              <a:t>A CLOSE CLOSE CLOSE UP of the coin.</a:t>
            </a:r>
          </a:p>
          <a:p>
            <a:pPr eaLnBrk="1" hangingPunct="1"/>
            <a:r>
              <a:rPr lang="en-US" altLang="en-US" dirty="0"/>
              <a:t>Can reveal how the object was worked (e.g. hammered, heated, worked while cold, etc.) Can only see that last time the object was heated. </a:t>
            </a:r>
          </a:p>
          <a:p>
            <a:pPr eaLnBrk="1" hangingPunct="1"/>
            <a:r>
              <a:rPr lang="en-US" altLang="en-US" dirty="0"/>
              <a:t>Can also identify inclusions in the metal</a:t>
            </a:r>
          </a:p>
          <a:p>
            <a:endParaRPr lang="en-US" dirty="0"/>
          </a:p>
        </p:txBody>
      </p:sp>
    </p:spTree>
    <p:extLst>
      <p:ext uri="{BB962C8B-B14F-4D97-AF65-F5344CB8AC3E}">
        <p14:creationId xmlns:p14="http://schemas.microsoft.com/office/powerpoint/2010/main" val="40883723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E14BA-3E03-8D54-CAFA-670D7DA97BA6}"/>
              </a:ext>
            </a:extLst>
          </p:cNvPr>
          <p:cNvSpPr>
            <a:spLocks noGrp="1"/>
          </p:cNvSpPr>
          <p:nvPr>
            <p:ph type="title"/>
          </p:nvPr>
        </p:nvSpPr>
        <p:spPr/>
        <p:txBody>
          <a:bodyPr/>
          <a:lstStyle/>
          <a:p>
            <a:r>
              <a:rPr lang="en-US" altLang="en-US" sz="4400" b="1" dirty="0"/>
              <a:t>Punic bronzes at </a:t>
            </a:r>
            <a:r>
              <a:rPr lang="en-US" altLang="en-US" sz="4400" b="1" dirty="0" err="1"/>
              <a:t>Tharros</a:t>
            </a:r>
            <a:r>
              <a:rPr lang="en-US" altLang="en-US" sz="4400" b="1" dirty="0"/>
              <a:t> (Sardinia)</a:t>
            </a:r>
            <a:endParaRPr lang="en-US" b="1" dirty="0"/>
          </a:p>
        </p:txBody>
      </p:sp>
      <p:sp>
        <p:nvSpPr>
          <p:cNvPr id="3" name="Content Placeholder 2">
            <a:extLst>
              <a:ext uri="{FF2B5EF4-FFF2-40B4-BE49-F238E27FC236}">
                <a16:creationId xmlns:a16="http://schemas.microsoft.com/office/drawing/2014/main" id="{26E7AAAF-387B-395E-FE04-76D20AEF97BD}"/>
              </a:ext>
            </a:extLst>
          </p:cNvPr>
          <p:cNvSpPr>
            <a:spLocks noGrp="1"/>
          </p:cNvSpPr>
          <p:nvPr>
            <p:ph idx="1"/>
          </p:nvPr>
        </p:nvSpPr>
        <p:spPr/>
        <p:txBody>
          <a:bodyPr/>
          <a:lstStyle/>
          <a:p>
            <a:pPr eaLnBrk="1" hangingPunct="1"/>
            <a:r>
              <a:rPr lang="en-US" altLang="en-US" dirty="0"/>
              <a:t>Lead isotope analysis of 42 excavation coins with low lead content</a:t>
            </a:r>
          </a:p>
          <a:p>
            <a:pPr eaLnBrk="1" hangingPunct="1"/>
            <a:r>
              <a:rPr lang="en-US" altLang="en-US" dirty="0"/>
              <a:t>1/3 have a Cypriot signature</a:t>
            </a:r>
          </a:p>
          <a:p>
            <a:pPr eaLnBrk="1" hangingPunct="1"/>
            <a:r>
              <a:rPr lang="en-US" altLang="en-US" dirty="0"/>
              <a:t>The rest could not be assigned, suggesting extensive mixing and recycling. (or an unknown source - many coins lie outside the known fields).</a:t>
            </a:r>
          </a:p>
          <a:p>
            <a:pPr marL="0" indent="0">
              <a:buNone/>
            </a:pPr>
            <a:endParaRPr lang="en-US" dirty="0"/>
          </a:p>
        </p:txBody>
      </p:sp>
      <p:pic>
        <p:nvPicPr>
          <p:cNvPr id="2050" name="Picture 2">
            <a:extLst>
              <a:ext uri="{FF2B5EF4-FFF2-40B4-BE49-F238E27FC236}">
                <a16:creationId xmlns:a16="http://schemas.microsoft.com/office/drawing/2014/main" id="{934227E0-553D-1025-4050-B6F8678519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571" y="4084120"/>
            <a:ext cx="4572229" cy="240875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B6AAA92-B408-4D2E-D118-B87B76A220FE}"/>
              </a:ext>
            </a:extLst>
          </p:cNvPr>
          <p:cNvSpPr txBox="1"/>
          <p:nvPr/>
        </p:nvSpPr>
        <p:spPr>
          <a:xfrm>
            <a:off x="425302" y="4657060"/>
            <a:ext cx="5465135" cy="646331"/>
          </a:xfrm>
          <a:prstGeom prst="rect">
            <a:avLst/>
          </a:prstGeom>
          <a:noFill/>
        </p:spPr>
        <p:txBody>
          <a:bodyPr wrap="square" rtlCol="0">
            <a:spAutoFit/>
          </a:bodyPr>
          <a:lstStyle/>
          <a:p>
            <a:r>
              <a:rPr lang="en-US" dirty="0"/>
              <a:t>‘Free galloping horse’ type with head of Kore/Persephone on the obverse.</a:t>
            </a:r>
          </a:p>
        </p:txBody>
      </p:sp>
    </p:spTree>
    <p:extLst>
      <p:ext uri="{BB962C8B-B14F-4D97-AF65-F5344CB8AC3E}">
        <p14:creationId xmlns:p14="http://schemas.microsoft.com/office/powerpoint/2010/main" val="978966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73A1A-406F-DBD2-3C8B-E349810A9C23}"/>
              </a:ext>
            </a:extLst>
          </p:cNvPr>
          <p:cNvSpPr>
            <a:spLocks noGrp="1"/>
          </p:cNvSpPr>
          <p:nvPr>
            <p:ph type="title"/>
          </p:nvPr>
        </p:nvSpPr>
        <p:spPr>
          <a:xfrm>
            <a:off x="804863" y="58736"/>
            <a:ext cx="10515600" cy="1325563"/>
          </a:xfrm>
        </p:spPr>
        <p:txBody>
          <a:bodyPr/>
          <a:lstStyle/>
          <a:p>
            <a:r>
              <a:rPr lang="en-US" b="1" dirty="0"/>
              <a:t>Punic Coins: Carthage</a:t>
            </a:r>
          </a:p>
        </p:txBody>
      </p:sp>
      <p:sp>
        <p:nvSpPr>
          <p:cNvPr id="4" name="Rectangle 2">
            <a:extLst>
              <a:ext uri="{FF2B5EF4-FFF2-40B4-BE49-F238E27FC236}">
                <a16:creationId xmlns:a16="http://schemas.microsoft.com/office/drawing/2014/main" id="{F52A8082-B452-D868-8C59-698584FA81C8}"/>
              </a:ext>
            </a:extLst>
          </p:cNvPr>
          <p:cNvSpPr txBox="1">
            <a:spLocks/>
          </p:cNvSpPr>
          <p:nvPr/>
        </p:nvSpPr>
        <p:spPr>
          <a:xfrm>
            <a:off x="457200" y="-26988"/>
            <a:ext cx="8229600" cy="149701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fr-FR" altLang="en-US" sz="4000" dirty="0">
              <a:latin typeface="Verdana" panose="020B0604030504040204" pitchFamily="34" charset="0"/>
            </a:endParaRPr>
          </a:p>
        </p:txBody>
      </p:sp>
      <p:sp>
        <p:nvSpPr>
          <p:cNvPr id="5" name="Rectangle 3">
            <a:extLst>
              <a:ext uri="{FF2B5EF4-FFF2-40B4-BE49-F238E27FC236}">
                <a16:creationId xmlns:a16="http://schemas.microsoft.com/office/drawing/2014/main" id="{CA9EF103-C232-9734-463A-1690083173EF}"/>
              </a:ext>
            </a:extLst>
          </p:cNvPr>
          <p:cNvSpPr>
            <a:spLocks noGrp="1"/>
          </p:cNvSpPr>
          <p:nvPr>
            <p:ph sz="half" idx="1"/>
          </p:nvPr>
        </p:nvSpPr>
        <p:spPr>
          <a:xfrm>
            <a:off x="804863" y="1128713"/>
            <a:ext cx="8736012" cy="5395912"/>
          </a:xfrm>
        </p:spPr>
        <p:txBody>
          <a:bodyPr>
            <a:normAutofit/>
          </a:bodyPr>
          <a:lstStyle/>
          <a:p>
            <a:pPr marL="0" indent="0" eaLnBrk="1" hangingPunct="1">
              <a:lnSpc>
                <a:spcPct val="120000"/>
              </a:lnSpc>
              <a:buFont typeface="Arial" panose="020B0604020202020204" pitchFamily="34" charset="0"/>
              <a:buNone/>
              <a:defRPr/>
            </a:pPr>
            <a:r>
              <a:rPr lang="fr-FR" altLang="en-US" sz="2000" dirty="0" err="1">
                <a:latin typeface="Verdana" panose="020B0604030504040204" pitchFamily="34" charset="0"/>
              </a:rPr>
              <a:t>Silver</a:t>
            </a:r>
            <a:r>
              <a:rPr lang="fr-FR" altLang="en-US" sz="2000" dirty="0">
                <a:latin typeface="Verdana" panose="020B0604030504040204" pitchFamily="34" charset="0"/>
              </a:rPr>
              <a:t> </a:t>
            </a:r>
            <a:r>
              <a:rPr lang="fr-FR" altLang="en-US" sz="2000" dirty="0" err="1">
                <a:latin typeface="Verdana" panose="020B0604030504040204" pitchFamily="34" charset="0"/>
              </a:rPr>
              <a:t>from</a:t>
            </a:r>
            <a:r>
              <a:rPr lang="fr-FR" altLang="en-US" sz="2000" dirty="0">
                <a:latin typeface="Verdana" panose="020B0604030504040204" pitchFamily="34" charset="0"/>
              </a:rPr>
              <a:t> c. 410 BC (</a:t>
            </a:r>
            <a:r>
              <a:rPr lang="fr-FR" altLang="en-US" sz="2000" dirty="0" err="1">
                <a:latin typeface="Verdana" panose="020B0604030504040204" pitchFamily="34" charset="0"/>
              </a:rPr>
              <a:t>Attic-Euboean</a:t>
            </a:r>
            <a:r>
              <a:rPr lang="fr-FR" altLang="en-US" sz="2000" dirty="0">
                <a:latin typeface="Verdana" panose="020B0604030504040204" pitchFamily="34" charset="0"/>
              </a:rPr>
              <a:t> </a:t>
            </a:r>
            <a:r>
              <a:rPr lang="fr-FR" altLang="en-US" sz="2000" dirty="0" err="1">
                <a:latin typeface="Verdana" panose="020B0604030504040204" pitchFamily="34" charset="0"/>
              </a:rPr>
              <a:t>tetradrachms</a:t>
            </a:r>
            <a:r>
              <a:rPr lang="fr-FR" altLang="en-US" sz="2000" dirty="0">
                <a:latin typeface="Verdana" panose="020B0604030504040204" pitchFamily="34" charset="0"/>
              </a:rPr>
              <a:t>, i.e. </a:t>
            </a:r>
            <a:r>
              <a:rPr lang="fr-FR" altLang="en-US" sz="2000" dirty="0" err="1">
                <a:latin typeface="Verdana" panose="020B0604030504040204" pitchFamily="34" charset="0"/>
              </a:rPr>
              <a:t>mercenaries</a:t>
            </a:r>
            <a:r>
              <a:rPr lang="fr-FR" altLang="en-US" sz="2000" dirty="0">
                <a:latin typeface="Verdana" panose="020B0604030504040204" pitchFamily="34" charset="0"/>
              </a:rPr>
              <a:t>)</a:t>
            </a:r>
          </a:p>
          <a:p>
            <a:pPr eaLnBrk="1" hangingPunct="1">
              <a:lnSpc>
                <a:spcPct val="120000"/>
              </a:lnSpc>
              <a:defRPr/>
            </a:pPr>
            <a:r>
              <a:rPr lang="fr-FR" altLang="en-US" sz="2000" dirty="0">
                <a:latin typeface="Verdana" panose="020B0604030504040204" pitchFamily="34" charset="0"/>
              </a:rPr>
              <a:t>First in </a:t>
            </a:r>
            <a:r>
              <a:rPr lang="fr-FR" altLang="en-US" sz="2000" dirty="0" err="1">
                <a:latin typeface="Verdana" panose="020B0604030504040204" pitchFamily="34" charset="0"/>
              </a:rPr>
              <a:t>Sicily</a:t>
            </a:r>
            <a:r>
              <a:rPr lang="fr-FR" altLang="en-US" sz="2000" dirty="0">
                <a:latin typeface="Verdana" panose="020B0604030504040204" pitchFamily="34" charset="0"/>
              </a:rPr>
              <a:t> (</a:t>
            </a:r>
            <a:r>
              <a:rPr lang="fr-FR" altLang="en-US" sz="2000" dirty="0" err="1">
                <a:latin typeface="Verdana" panose="020B0604030504040204" pitchFamily="34" charset="0"/>
              </a:rPr>
              <a:t>Carthaginian</a:t>
            </a:r>
            <a:r>
              <a:rPr lang="fr-FR" altLang="en-US" sz="2000" dirty="0">
                <a:latin typeface="Verdana" panose="020B0604030504040204" pitchFamily="34" charset="0"/>
              </a:rPr>
              <a:t> </a:t>
            </a:r>
            <a:r>
              <a:rPr lang="fr-FR" altLang="en-US" sz="2000" i="1" dirty="0" err="1">
                <a:latin typeface="Verdana" panose="020B0604030504040204" pitchFamily="34" charset="0"/>
              </a:rPr>
              <a:t>eparchia</a:t>
            </a:r>
            <a:r>
              <a:rPr lang="fr-FR" altLang="en-US" sz="2000" dirty="0">
                <a:latin typeface="Verdana" panose="020B0604030504040204" pitchFamily="34" charset="0"/>
              </a:rPr>
              <a:t> = province), </a:t>
            </a:r>
            <a:br>
              <a:rPr lang="fr-FR" altLang="en-US" sz="2000" dirty="0">
                <a:latin typeface="Verdana" panose="020B0604030504040204" pitchFamily="34" charset="0"/>
              </a:rPr>
            </a:br>
            <a:r>
              <a:rPr lang="fr-FR" altLang="en-US" sz="2000" dirty="0">
                <a:latin typeface="Verdana" panose="020B0604030504040204" pitchFamily="34" charset="0"/>
              </a:rPr>
              <a:t>local issues by </a:t>
            </a:r>
            <a:r>
              <a:rPr lang="fr-FR" altLang="en-US" sz="2000" dirty="0" err="1">
                <a:latin typeface="Verdana" panose="020B0604030504040204" pitchFamily="34" charset="0"/>
              </a:rPr>
              <a:t>cities</a:t>
            </a:r>
            <a:endParaRPr lang="fr-FR" altLang="en-US" sz="2000" dirty="0">
              <a:latin typeface="Verdana" panose="020B0604030504040204" pitchFamily="34" charset="0"/>
            </a:endParaRPr>
          </a:p>
          <a:p>
            <a:pPr eaLnBrk="1" hangingPunct="1">
              <a:lnSpc>
                <a:spcPct val="120000"/>
              </a:lnSpc>
              <a:defRPr/>
            </a:pPr>
            <a:r>
              <a:rPr lang="fr-FR" altLang="en-US" sz="2000" dirty="0">
                <a:latin typeface="Verdana" panose="020B0604030504040204" pitchFamily="34" charset="0"/>
              </a:rPr>
              <a:t>But </a:t>
            </a:r>
            <a:r>
              <a:rPr lang="fr-FR" altLang="en-US" sz="2000" dirty="0" err="1">
                <a:latin typeface="Verdana" panose="020B0604030504040204" pitchFamily="34" charset="0"/>
              </a:rPr>
              <a:t>also</a:t>
            </a:r>
            <a:r>
              <a:rPr lang="fr-FR" altLang="en-US" sz="2000" dirty="0">
                <a:latin typeface="Verdana" panose="020B0604030504040204" pitchFamily="34" charset="0"/>
              </a:rPr>
              <a:t> </a:t>
            </a:r>
            <a:r>
              <a:rPr lang="fr-FR" altLang="en-US" sz="2000" dirty="0" err="1">
                <a:latin typeface="Verdana" panose="020B0604030504040204" pitchFamily="34" charset="0"/>
              </a:rPr>
              <a:t>military</a:t>
            </a:r>
            <a:r>
              <a:rPr lang="fr-FR" altLang="en-US" sz="2000" dirty="0">
                <a:latin typeface="Verdana" panose="020B0604030504040204" pitchFamily="34" charset="0"/>
              </a:rPr>
              <a:t> issues by the </a:t>
            </a:r>
            <a:r>
              <a:rPr lang="fr-FR" altLang="en-US" sz="2000" dirty="0" err="1">
                <a:latin typeface="Verdana" panose="020B0604030504040204" pitchFamily="34" charset="0"/>
              </a:rPr>
              <a:t>Carthaginian</a:t>
            </a:r>
            <a:r>
              <a:rPr lang="fr-FR" altLang="en-US" sz="2000" dirty="0">
                <a:latin typeface="Verdana" panose="020B0604030504040204" pitchFamily="34" charset="0"/>
              </a:rPr>
              <a:t> state</a:t>
            </a:r>
          </a:p>
          <a:p>
            <a:pPr marL="0" indent="0" eaLnBrk="1" hangingPunct="1">
              <a:lnSpc>
                <a:spcPct val="120000"/>
              </a:lnSpc>
              <a:buFont typeface="Arial" panose="020B0604020202020204" pitchFamily="34" charset="0"/>
              <a:buNone/>
              <a:defRPr/>
            </a:pPr>
            <a:endParaRPr lang="fr-FR" altLang="en-US" sz="2000" dirty="0">
              <a:solidFill>
                <a:srgbClr val="0070C0"/>
              </a:solidFill>
              <a:latin typeface="Verdana" panose="020B0604030504040204" pitchFamily="34" charset="0"/>
            </a:endParaRPr>
          </a:p>
          <a:p>
            <a:pPr marL="0" indent="0" eaLnBrk="1" hangingPunct="1">
              <a:lnSpc>
                <a:spcPct val="120000"/>
              </a:lnSpc>
              <a:buFont typeface="Arial" panose="020B0604020202020204" pitchFamily="34" charset="0"/>
              <a:buNone/>
              <a:defRPr/>
            </a:pPr>
            <a:r>
              <a:rPr lang="fr-FR" altLang="en-US" sz="2000" dirty="0" err="1">
                <a:latin typeface="Verdana" panose="020B0604030504040204" pitchFamily="34" charset="0"/>
              </a:rPr>
              <a:t>From</a:t>
            </a:r>
            <a:r>
              <a:rPr lang="fr-FR" altLang="en-US" sz="2000" dirty="0">
                <a:latin typeface="Verdana" panose="020B0604030504040204" pitchFamily="34" charset="0"/>
              </a:rPr>
              <a:t> </a:t>
            </a:r>
            <a:r>
              <a:rPr lang="fr-FR" altLang="en-US" sz="2000" i="1" dirty="0">
                <a:latin typeface="Verdana" panose="020B0604030504040204" pitchFamily="34" charset="0"/>
              </a:rPr>
              <a:t>c</a:t>
            </a:r>
            <a:r>
              <a:rPr lang="fr-FR" altLang="en-US" sz="2000" dirty="0">
                <a:latin typeface="Verdana" panose="020B0604030504040204" pitchFamily="34" charset="0"/>
              </a:rPr>
              <a:t>. 375/360 AV </a:t>
            </a:r>
            <a:r>
              <a:rPr lang="fr-FR" altLang="en-US" sz="2000" dirty="0" err="1">
                <a:latin typeface="Verdana" panose="020B0604030504040204" pitchFamily="34" charset="0"/>
              </a:rPr>
              <a:t>staters</a:t>
            </a:r>
            <a:r>
              <a:rPr lang="fr-FR" altLang="en-US" sz="2000" dirty="0">
                <a:latin typeface="Verdana" panose="020B0604030504040204" pitchFamily="34" charset="0"/>
              </a:rPr>
              <a:t>, </a:t>
            </a:r>
            <a:r>
              <a:rPr lang="fr-FR" altLang="en-US" sz="2000" dirty="0" err="1">
                <a:latin typeface="Verdana" panose="020B0604030504040204" pitchFamily="34" charset="0"/>
              </a:rPr>
              <a:t>from</a:t>
            </a:r>
            <a:r>
              <a:rPr lang="fr-FR" altLang="en-US" sz="2000" dirty="0">
                <a:latin typeface="Verdana" panose="020B0604030504040204" pitchFamily="34" charset="0"/>
              </a:rPr>
              <a:t> 320 AV and EL shekel</a:t>
            </a:r>
          </a:p>
          <a:p>
            <a:pPr marL="0" indent="0" eaLnBrk="1" hangingPunct="1">
              <a:lnSpc>
                <a:spcPct val="120000"/>
              </a:lnSpc>
              <a:buFont typeface="Arial" panose="020B0604020202020204" pitchFamily="34" charset="0"/>
              <a:buNone/>
              <a:defRPr/>
            </a:pPr>
            <a:endParaRPr lang="fr-FR" altLang="en-US" sz="2000" dirty="0">
              <a:latin typeface="Verdana" panose="020B0604030504040204" pitchFamily="34" charset="0"/>
            </a:endParaRPr>
          </a:p>
          <a:p>
            <a:pPr marL="0" indent="0" eaLnBrk="1" hangingPunct="1">
              <a:lnSpc>
                <a:spcPct val="120000"/>
              </a:lnSpc>
              <a:buFont typeface="Arial" panose="020B0604020202020204" pitchFamily="34" charset="0"/>
              <a:buNone/>
              <a:defRPr/>
            </a:pPr>
            <a:r>
              <a:rPr lang="fr-FR" altLang="en-US" sz="2000" dirty="0">
                <a:latin typeface="Verdana" panose="020B0604030504040204" pitchFamily="34" charset="0"/>
              </a:rPr>
              <a:t>Bronze </a:t>
            </a:r>
            <a:r>
              <a:rPr lang="fr-FR" altLang="en-US" sz="2000" dirty="0" err="1">
                <a:latin typeface="Verdana" panose="020B0604030504040204" pitchFamily="34" charset="0"/>
              </a:rPr>
              <a:t>from</a:t>
            </a:r>
            <a:r>
              <a:rPr lang="fr-FR" altLang="en-US" sz="2000" dirty="0">
                <a:latin typeface="Verdana" panose="020B0604030504040204" pitchFamily="34" charset="0"/>
              </a:rPr>
              <a:t> c. 350/340 BC</a:t>
            </a:r>
          </a:p>
          <a:p>
            <a:pPr eaLnBrk="1" hangingPunct="1">
              <a:lnSpc>
                <a:spcPct val="120000"/>
              </a:lnSpc>
              <a:defRPr/>
            </a:pPr>
            <a:r>
              <a:rPr lang="fr-FR" altLang="en-US" sz="2000" dirty="0">
                <a:latin typeface="Verdana" panose="020B0604030504040204" pitchFamily="34" charset="0"/>
              </a:rPr>
              <a:t>local issues by </a:t>
            </a:r>
            <a:r>
              <a:rPr lang="fr-FR" altLang="en-US" sz="2000" dirty="0" err="1">
                <a:latin typeface="Verdana" panose="020B0604030504040204" pitchFamily="34" charset="0"/>
              </a:rPr>
              <a:t>cities</a:t>
            </a:r>
            <a:r>
              <a:rPr lang="fr-FR" altLang="en-US" sz="2000" dirty="0">
                <a:latin typeface="Verdana" panose="020B0604030504040204" pitchFamily="34" charset="0"/>
              </a:rPr>
              <a:t> </a:t>
            </a:r>
          </a:p>
          <a:p>
            <a:pPr eaLnBrk="1" hangingPunct="1">
              <a:lnSpc>
                <a:spcPct val="120000"/>
              </a:lnSpc>
              <a:defRPr/>
            </a:pPr>
            <a:r>
              <a:rPr lang="fr-FR" altLang="en-US" sz="2000" dirty="0" err="1">
                <a:latin typeface="Verdana" panose="020B0604030504040204" pitchFamily="34" charset="0"/>
              </a:rPr>
              <a:t>Supra-regional</a:t>
            </a:r>
            <a:r>
              <a:rPr lang="fr-FR" altLang="en-US" sz="2000" dirty="0">
                <a:latin typeface="Verdana" panose="020B0604030504040204" pitchFamily="34" charset="0"/>
              </a:rPr>
              <a:t> issues, Carthage, </a:t>
            </a:r>
            <a:r>
              <a:rPr lang="fr-FR" altLang="en-US" sz="2000" dirty="0" err="1">
                <a:latin typeface="Verdana" panose="020B0604030504040204" pitchFamily="34" charset="0"/>
              </a:rPr>
              <a:t>Sicily</a:t>
            </a:r>
            <a:r>
              <a:rPr lang="fr-FR" altLang="en-US" sz="2000" dirty="0">
                <a:latin typeface="Verdana" panose="020B0604030504040204" pitchFamily="34" charset="0"/>
              </a:rPr>
              <a:t>, and </a:t>
            </a:r>
            <a:r>
              <a:rPr lang="fr-FR" altLang="en-US" sz="2000" dirty="0" err="1">
                <a:latin typeface="Verdana" panose="020B0604030504040204" pitchFamily="34" charset="0"/>
              </a:rPr>
              <a:t>Sardinia</a:t>
            </a:r>
            <a:endParaRPr lang="fr-FR" altLang="en-US" sz="2000" dirty="0">
              <a:latin typeface="Verdana" panose="020B0604030504040204" pitchFamily="34" charset="0"/>
            </a:endParaRPr>
          </a:p>
          <a:p>
            <a:pPr eaLnBrk="1" hangingPunct="1">
              <a:lnSpc>
                <a:spcPct val="120000"/>
              </a:lnSpc>
              <a:defRPr/>
            </a:pPr>
            <a:endParaRPr lang="fr-FR" altLang="en-US" sz="2400" dirty="0">
              <a:latin typeface="Verdana" panose="020B0604030504040204" pitchFamily="34" charset="0"/>
            </a:endParaRPr>
          </a:p>
          <a:p>
            <a:pPr eaLnBrk="1" hangingPunct="1">
              <a:lnSpc>
                <a:spcPct val="120000"/>
              </a:lnSpc>
              <a:defRPr/>
            </a:pPr>
            <a:endParaRPr lang="fr-FR" altLang="en-US" sz="2400" dirty="0">
              <a:latin typeface="Verdana" panose="020B0604030504040204" pitchFamily="34" charset="0"/>
            </a:endParaRPr>
          </a:p>
        </p:txBody>
      </p:sp>
    </p:spTree>
    <p:extLst>
      <p:ext uri="{BB962C8B-B14F-4D97-AF65-F5344CB8AC3E}">
        <p14:creationId xmlns:p14="http://schemas.microsoft.com/office/powerpoint/2010/main" val="11722173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4E653458-F0DA-E010-236C-4EA3EBE046E0}"/>
              </a:ext>
            </a:extLst>
          </p:cNvPr>
          <p:cNvSpPr>
            <a:spLocks noGrp="1"/>
          </p:cNvSpPr>
          <p:nvPr>
            <p:ph type="title"/>
          </p:nvPr>
        </p:nvSpPr>
        <p:spPr>
          <a:xfrm>
            <a:off x="1847850" y="404814"/>
            <a:ext cx="8134350" cy="1347787"/>
          </a:xfrm>
        </p:spPr>
        <p:txBody>
          <a:bodyPr/>
          <a:lstStyle/>
          <a:p>
            <a:pPr eaLnBrk="1" hangingPunct="1"/>
            <a:r>
              <a:rPr lang="fr-FR" altLang="en-US" sz="3600">
                <a:latin typeface="Verdana" panose="020B0604030504040204" pitchFamily="34" charset="0"/>
              </a:rPr>
              <a:t>Western and Eastern Sicily</a:t>
            </a:r>
            <a:br>
              <a:rPr lang="fr-FR" altLang="en-US" sz="3600">
                <a:latin typeface="Verdana" panose="020B0604030504040204" pitchFamily="34" charset="0"/>
              </a:rPr>
            </a:br>
            <a:r>
              <a:rPr lang="fr-FR" altLang="en-US" sz="2800">
                <a:latin typeface="Verdana" panose="020B0604030504040204" pitchFamily="34" charset="0"/>
              </a:rPr>
              <a:t>after 339 BC</a:t>
            </a:r>
            <a:endParaRPr lang="fr-FR" altLang="en-US"/>
          </a:p>
        </p:txBody>
      </p:sp>
      <p:sp>
        <p:nvSpPr>
          <p:cNvPr id="37891" name="Rectangle 9">
            <a:extLst>
              <a:ext uri="{FF2B5EF4-FFF2-40B4-BE49-F238E27FC236}">
                <a16:creationId xmlns:a16="http://schemas.microsoft.com/office/drawing/2014/main" id="{741895A8-EC7B-88C3-606E-A1026BB2311C}"/>
              </a:ext>
            </a:extLst>
          </p:cNvPr>
          <p:cNvSpPr>
            <a:spLocks noChangeArrowheads="1"/>
          </p:cNvSpPr>
          <p:nvPr/>
        </p:nvSpPr>
        <p:spPr bwMode="auto">
          <a:xfrm>
            <a:off x="8183564" y="5013325"/>
            <a:ext cx="26828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FR" altLang="en-US" sz="1200">
                <a:solidFill>
                  <a:schemeClr val="tx2"/>
                </a:solidFill>
                <a:latin typeface="Arial Unicode MS" panose="020B0604020202020204" pitchFamily="34" charset="-128"/>
              </a:rPr>
              <a:t>e</a:t>
            </a:r>
          </a:p>
        </p:txBody>
      </p:sp>
      <p:pic>
        <p:nvPicPr>
          <p:cNvPr id="37892" name="Picture 11" descr="abb_001_grenze2_2">
            <a:extLst>
              <a:ext uri="{FF2B5EF4-FFF2-40B4-BE49-F238E27FC236}">
                <a16:creationId xmlns:a16="http://schemas.microsoft.com/office/drawing/2014/main" id="{135AF5CE-02FA-D0A1-44C0-0A4F70F232B4}"/>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000376" y="1916113"/>
            <a:ext cx="6265863" cy="4322762"/>
          </a:xfrm>
          <a:noFill/>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7893" name="Rectangle 12">
            <a:extLst>
              <a:ext uri="{FF2B5EF4-FFF2-40B4-BE49-F238E27FC236}">
                <a16:creationId xmlns:a16="http://schemas.microsoft.com/office/drawing/2014/main" id="{84AE55B1-F9C8-3659-C2EC-2B35F10E954B}"/>
              </a:ext>
            </a:extLst>
          </p:cNvPr>
          <p:cNvSpPr>
            <a:spLocks noChangeArrowheads="1"/>
          </p:cNvSpPr>
          <p:nvPr/>
        </p:nvSpPr>
        <p:spPr bwMode="auto">
          <a:xfrm>
            <a:off x="4583113" y="2689226"/>
            <a:ext cx="1225550"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FR" altLang="en-US" sz="1400">
                <a:solidFill>
                  <a:schemeClr val="tx2"/>
                </a:solidFill>
                <a:latin typeface="Verdana" panose="020B0604030504040204" pitchFamily="34" charset="0"/>
                <a:ea typeface="Verdana" panose="020B0604030504040204" pitchFamily="34" charset="0"/>
                <a:cs typeface="Verdana" panose="020B0604030504040204" pitchFamily="34" charset="0"/>
              </a:rPr>
              <a:t>Monte Iato</a:t>
            </a:r>
            <a:endParaRPr lang="fr-FR" altLang="en-US" sz="1400">
              <a:solidFill>
                <a:schemeClr val="tx2"/>
              </a:solidFill>
              <a:latin typeface="Palatino Linotype" panose="02040502050505030304" pitchFamily="18" charset="0"/>
            </a:endParaRPr>
          </a:p>
        </p:txBody>
      </p:sp>
      <p:sp>
        <p:nvSpPr>
          <p:cNvPr id="37894" name="Rectangle 13">
            <a:extLst>
              <a:ext uri="{FF2B5EF4-FFF2-40B4-BE49-F238E27FC236}">
                <a16:creationId xmlns:a16="http://schemas.microsoft.com/office/drawing/2014/main" id="{6E8C63DB-1881-4678-1710-1F8D77E186D4}"/>
              </a:ext>
            </a:extLst>
          </p:cNvPr>
          <p:cNvSpPr>
            <a:spLocks noChangeArrowheads="1"/>
          </p:cNvSpPr>
          <p:nvPr/>
        </p:nvSpPr>
        <p:spPr bwMode="auto">
          <a:xfrm>
            <a:off x="2208213" y="3409950"/>
            <a:ext cx="1104900"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FR" altLang="en-US" sz="1400">
                <a:solidFill>
                  <a:schemeClr val="tx2"/>
                </a:solidFill>
                <a:latin typeface="Verdana" panose="020B0604030504040204" pitchFamily="34" charset="0"/>
                <a:ea typeface="Verdana" panose="020B0604030504040204" pitchFamily="34" charset="0"/>
                <a:cs typeface="Verdana" panose="020B0604030504040204" pitchFamily="34" charset="0"/>
              </a:rPr>
              <a:t>Lilybaeum</a:t>
            </a:r>
          </a:p>
        </p:txBody>
      </p:sp>
      <p:sp>
        <p:nvSpPr>
          <p:cNvPr id="37895" name="Rectangle 14">
            <a:extLst>
              <a:ext uri="{FF2B5EF4-FFF2-40B4-BE49-F238E27FC236}">
                <a16:creationId xmlns:a16="http://schemas.microsoft.com/office/drawing/2014/main" id="{006D4B4F-ED88-39FE-FD62-41DAECDE9BA7}"/>
              </a:ext>
            </a:extLst>
          </p:cNvPr>
          <p:cNvSpPr>
            <a:spLocks noChangeArrowheads="1"/>
          </p:cNvSpPr>
          <p:nvPr/>
        </p:nvSpPr>
        <p:spPr bwMode="auto">
          <a:xfrm>
            <a:off x="8112126" y="5084764"/>
            <a:ext cx="1008063"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FR" altLang="en-US" sz="1400">
                <a:solidFill>
                  <a:schemeClr val="tx2"/>
                </a:solidFill>
                <a:latin typeface="Verdana" panose="020B0604030504040204" pitchFamily="34" charset="0"/>
                <a:ea typeface="Verdana" panose="020B0604030504040204" pitchFamily="34" charset="0"/>
                <a:cs typeface="Verdana" panose="020B0604030504040204" pitchFamily="34" charset="0"/>
              </a:rPr>
              <a:t>Syracuse</a:t>
            </a:r>
          </a:p>
        </p:txBody>
      </p:sp>
      <p:sp>
        <p:nvSpPr>
          <p:cNvPr id="37896" name="Rectangle 19">
            <a:extLst>
              <a:ext uri="{FF2B5EF4-FFF2-40B4-BE49-F238E27FC236}">
                <a16:creationId xmlns:a16="http://schemas.microsoft.com/office/drawing/2014/main" id="{8DAD979B-62CD-82F0-8A1E-60DE480C1120}"/>
              </a:ext>
            </a:extLst>
          </p:cNvPr>
          <p:cNvSpPr>
            <a:spLocks noChangeArrowheads="1"/>
          </p:cNvSpPr>
          <p:nvPr/>
        </p:nvSpPr>
        <p:spPr bwMode="auto">
          <a:xfrm>
            <a:off x="5951539" y="4005263"/>
            <a:ext cx="1577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FR" altLang="en-US" sz="2400">
                <a:solidFill>
                  <a:srgbClr val="FF0000"/>
                </a:solidFill>
                <a:latin typeface="Verdana" panose="020B0604030504040204" pitchFamily="34" charset="0"/>
              </a:rPr>
              <a:t>Syracuse</a:t>
            </a:r>
          </a:p>
        </p:txBody>
      </p:sp>
      <p:sp>
        <p:nvSpPr>
          <p:cNvPr id="37897" name="Rectangle 20">
            <a:extLst>
              <a:ext uri="{FF2B5EF4-FFF2-40B4-BE49-F238E27FC236}">
                <a16:creationId xmlns:a16="http://schemas.microsoft.com/office/drawing/2014/main" id="{AA959EA8-C102-172F-DFDF-BAE41FB98DB2}"/>
              </a:ext>
            </a:extLst>
          </p:cNvPr>
          <p:cNvSpPr>
            <a:spLocks noChangeArrowheads="1"/>
          </p:cNvSpPr>
          <p:nvPr/>
        </p:nvSpPr>
        <p:spPr bwMode="auto">
          <a:xfrm>
            <a:off x="3432176" y="2997200"/>
            <a:ext cx="1577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FR" altLang="en-US" sz="2400">
                <a:solidFill>
                  <a:srgbClr val="FF0000"/>
                </a:solidFill>
                <a:latin typeface="Verdana" panose="020B0604030504040204" pitchFamily="34" charset="0"/>
              </a:rPr>
              <a:t>Carthage</a:t>
            </a: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F06F1988-826C-0BDE-C769-38F6B655CA03}"/>
              </a:ext>
            </a:extLst>
          </p:cNvPr>
          <p:cNvSpPr>
            <a:spLocks noGrp="1"/>
          </p:cNvSpPr>
          <p:nvPr>
            <p:ph type="title" idx="4294967295"/>
          </p:nvPr>
        </p:nvSpPr>
        <p:spPr>
          <a:xfrm>
            <a:off x="2063750" y="404813"/>
            <a:ext cx="7989888" cy="863600"/>
          </a:xfrm>
        </p:spPr>
        <p:txBody>
          <a:bodyPr>
            <a:normAutofit fontScale="90000"/>
          </a:bodyPr>
          <a:lstStyle/>
          <a:p>
            <a:pPr eaLnBrk="1" hangingPunct="1"/>
            <a:br>
              <a:rPr lang="fr-CH" altLang="fr-FR" sz="3200">
                <a:latin typeface="Verdana" panose="020B0604030504040204" pitchFamily="34" charset="0"/>
              </a:rPr>
            </a:br>
            <a:endParaRPr lang="fr-FR" altLang="fr-FR" sz="2800">
              <a:latin typeface="Verdana" panose="020B0604030504040204" pitchFamily="34" charset="0"/>
            </a:endParaRPr>
          </a:p>
        </p:txBody>
      </p:sp>
      <p:sp>
        <p:nvSpPr>
          <p:cNvPr id="73731" name="Rectangle 4">
            <a:extLst>
              <a:ext uri="{FF2B5EF4-FFF2-40B4-BE49-F238E27FC236}">
                <a16:creationId xmlns:a16="http://schemas.microsoft.com/office/drawing/2014/main" id="{CC6A8AA8-7357-55F7-0E64-66738D9BC09F}"/>
              </a:ext>
            </a:extLst>
          </p:cNvPr>
          <p:cNvSpPr>
            <a:spLocks noChangeArrowheads="1"/>
          </p:cNvSpPr>
          <p:nvPr/>
        </p:nvSpPr>
        <p:spPr bwMode="auto">
          <a:xfrm>
            <a:off x="2135188" y="4792664"/>
            <a:ext cx="8280400" cy="1876425"/>
          </a:xfrm>
          <a:prstGeom prst="rect">
            <a:avLst/>
          </a:prstGeom>
          <a:noFill/>
          <a:ln>
            <a:noFill/>
          </a:ln>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defRPr/>
            </a:pPr>
            <a:r>
              <a:rPr lang="en-GB" altLang="en-US" sz="2000" dirty="0">
                <a:ea typeface="ＭＳ Ｐゴシック" panose="020B0600070205080204" pitchFamily="34" charset="-128"/>
                <a:cs typeface="Arial" panose="020B0604020202020204" pitchFamily="34" charset="0"/>
              </a:rPr>
              <a:t>Carthaginian mint in Sicily, tetradrachm, c. 410/405-400 BC</a:t>
            </a:r>
          </a:p>
          <a:p>
            <a:pPr>
              <a:spcBef>
                <a:spcPct val="0"/>
              </a:spcBef>
              <a:buFontTx/>
              <a:buNone/>
              <a:defRPr/>
            </a:pPr>
            <a:endParaRPr lang="en-GB" altLang="en-US" sz="800" dirty="0">
              <a:ea typeface="ＭＳ Ｐゴシック" panose="020B0600070205080204" pitchFamily="34" charset="-128"/>
              <a:cs typeface="Arial" panose="020B0604020202020204" pitchFamily="34" charset="0"/>
            </a:endParaRPr>
          </a:p>
          <a:p>
            <a:pPr>
              <a:spcBef>
                <a:spcPct val="0"/>
              </a:spcBef>
              <a:buFontTx/>
              <a:buNone/>
              <a:defRPr/>
            </a:pPr>
            <a:r>
              <a:rPr lang="en-GB" altLang="en-US" sz="2000" dirty="0" err="1">
                <a:latin typeface="+mn-lt"/>
                <a:ea typeface="ＭＳ Ｐゴシック" panose="020B0600070205080204" pitchFamily="34" charset="-128"/>
                <a:cs typeface="Arial" panose="020B0604020202020204" pitchFamily="34" charset="0"/>
              </a:rPr>
              <a:t>Obv</a:t>
            </a:r>
            <a:r>
              <a:rPr lang="en-GB" altLang="en-US" sz="2000" dirty="0">
                <a:latin typeface="+mn-lt"/>
                <a:ea typeface="ＭＳ Ｐゴシック" panose="020B0600070205080204" pitchFamily="34" charset="-128"/>
                <a:cs typeface="Arial" panose="020B0604020202020204" pitchFamily="34" charset="0"/>
              </a:rPr>
              <a:t>.: Prancing horse l. crowned by Nike; in exergue </a:t>
            </a:r>
            <a:r>
              <a:rPr lang="en-GB" altLang="en-US" sz="2000" dirty="0">
                <a:latin typeface="+mn-lt"/>
              </a:rPr>
              <a:t>‘QRTHDŠT’ (Carthage)</a:t>
            </a:r>
          </a:p>
          <a:p>
            <a:pPr>
              <a:spcBef>
                <a:spcPct val="0"/>
              </a:spcBef>
              <a:buFontTx/>
              <a:buNone/>
              <a:defRPr/>
            </a:pPr>
            <a:r>
              <a:rPr lang="en-GB" altLang="en-US" sz="2000" dirty="0">
                <a:latin typeface="+mn-lt"/>
                <a:ea typeface="ＭＳ Ｐゴシック" panose="020B0600070205080204" pitchFamily="34" charset="-128"/>
                <a:cs typeface="Arial" panose="020B0604020202020204" pitchFamily="34" charset="0"/>
              </a:rPr>
              <a:t>Rev.: Palm tree; (for no. 1) MHNT (‘camp’)</a:t>
            </a:r>
          </a:p>
          <a:p>
            <a:pPr algn="ctr">
              <a:spcBef>
                <a:spcPct val="0"/>
              </a:spcBef>
              <a:buFontTx/>
              <a:buNone/>
              <a:defRPr/>
            </a:pPr>
            <a:endParaRPr lang="en-GB" altLang="en-US" sz="800" dirty="0">
              <a:ea typeface="ＭＳ Ｐゴシック" panose="020B0600070205080204" pitchFamily="34" charset="-128"/>
              <a:cs typeface="Arial" panose="020B0604020202020204" pitchFamily="34" charset="0"/>
            </a:endParaRPr>
          </a:p>
          <a:p>
            <a:pPr>
              <a:spcBef>
                <a:spcPct val="0"/>
              </a:spcBef>
              <a:buFont typeface="Arial" panose="020B0604020202020204" pitchFamily="34" charset="0"/>
              <a:buNone/>
              <a:defRPr/>
            </a:pPr>
            <a:r>
              <a:rPr lang="en-GB" altLang="en-US" sz="2000" dirty="0">
                <a:ea typeface="ＭＳ Ｐゴシック" panose="020B0600070205080204" pitchFamily="34" charset="-128"/>
                <a:cs typeface="Arial" panose="020B0604020202020204" pitchFamily="34" charset="0"/>
              </a:rPr>
              <a:t>1. London, British Museum, BM 1867,1109.49 PCG (g. 16.80): die Jenkins O11</a:t>
            </a:r>
          </a:p>
          <a:p>
            <a:pPr>
              <a:spcBef>
                <a:spcPct val="0"/>
              </a:spcBef>
              <a:buFont typeface="Arial" panose="020B0604020202020204" pitchFamily="34" charset="0"/>
              <a:buNone/>
              <a:defRPr/>
            </a:pPr>
            <a:r>
              <a:rPr lang="en-GB" altLang="en-US" sz="2000" dirty="0">
                <a:ea typeface="ＭＳ Ｐゴシック" panose="020B0600070205080204" pitchFamily="34" charset="-128"/>
                <a:cs typeface="Arial" panose="020B0604020202020204" pitchFamily="34" charset="0"/>
              </a:rPr>
              <a:t>2. London, British Museum, BM RPK,p.220A.4.Pun  (g. 17,16): die Jenkins O12</a:t>
            </a:r>
            <a:endParaRPr lang="de-DE" altLang="fr-FR" sz="2000" dirty="0">
              <a:solidFill>
                <a:srgbClr val="000000"/>
              </a:solidFill>
              <a:latin typeface="Verdana" panose="020B0604030504040204" pitchFamily="34" charset="0"/>
              <a:ea typeface="ＭＳ Ｐゴシック" panose="020B0600070205080204" pitchFamily="34" charset="-128"/>
              <a:cs typeface="Arial" panose="020B0604020202020204" pitchFamily="34" charset="0"/>
              <a:sym typeface="Arial" panose="020B0604020202020204" pitchFamily="34" charset="0"/>
            </a:endParaRPr>
          </a:p>
        </p:txBody>
      </p:sp>
      <p:pic>
        <p:nvPicPr>
          <p:cNvPr id="45060" name="Picture 2" descr="C:\Users\User\Documents\ENTELLA\Aldina\JAN\Fig. 9.tif">
            <a:extLst>
              <a:ext uri="{FF2B5EF4-FFF2-40B4-BE49-F238E27FC236}">
                <a16:creationId xmlns:a16="http://schemas.microsoft.com/office/drawing/2014/main" id="{CA3CB4C1-2C70-A305-043B-176C95DE07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7714" y="-26988"/>
            <a:ext cx="5329237" cy="4892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71A5CA57-C72B-0E19-F686-4B1E1BD8C0F1}"/>
              </a:ext>
            </a:extLst>
          </p:cNvPr>
          <p:cNvSpPr>
            <a:spLocks noGrp="1"/>
          </p:cNvSpPr>
          <p:nvPr>
            <p:ph type="title"/>
          </p:nvPr>
        </p:nvSpPr>
        <p:spPr>
          <a:xfrm>
            <a:off x="1981200" y="188913"/>
            <a:ext cx="8229600" cy="1143000"/>
          </a:xfrm>
        </p:spPr>
        <p:txBody>
          <a:bodyPr/>
          <a:lstStyle/>
          <a:p>
            <a:pPr eaLnBrk="1" hangingPunct="1"/>
            <a:r>
              <a:rPr lang="fr-CH" altLang="en-US" sz="3600">
                <a:latin typeface="Verdana" panose="020B0604030504040204" pitchFamily="34" charset="0"/>
              </a:rPr>
              <a:t>Sicily, </a:t>
            </a:r>
            <a:r>
              <a:rPr lang="fr-CH" altLang="en-US" sz="3600" i="1">
                <a:latin typeface="Verdana" panose="020B0604030504040204" pitchFamily="34" charset="0"/>
              </a:rPr>
              <a:t>c</a:t>
            </a:r>
            <a:r>
              <a:rPr lang="fr-CH" altLang="en-US" sz="3600">
                <a:latin typeface="Verdana" panose="020B0604030504040204" pitchFamily="34" charset="0"/>
              </a:rPr>
              <a:t>. 256/255 BC </a:t>
            </a:r>
            <a:br>
              <a:rPr lang="fr-CH" altLang="en-US" sz="3600">
                <a:latin typeface="Verdana" panose="020B0604030504040204" pitchFamily="34" charset="0"/>
              </a:rPr>
            </a:br>
            <a:endParaRPr lang="fr-FR" altLang="en-US" sz="2800">
              <a:latin typeface="Verdana" panose="020B0604030504040204" pitchFamily="34" charset="0"/>
            </a:endParaRPr>
          </a:p>
        </p:txBody>
      </p:sp>
      <p:pic>
        <p:nvPicPr>
          <p:cNvPr id="51203" name="Picture 3" descr="post1_1 copier">
            <a:extLst>
              <a:ext uri="{FF2B5EF4-FFF2-40B4-BE49-F238E27FC236}">
                <a16:creationId xmlns:a16="http://schemas.microsoft.com/office/drawing/2014/main" id="{ADDE279E-79EF-7310-FD00-2455D1CBCC3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1901" t="2946" r="1901" b="3191"/>
          <a:stretch>
            <a:fillRect/>
          </a:stretch>
        </p:blipFill>
        <p:spPr>
          <a:xfrm>
            <a:off x="3935414" y="1039814"/>
            <a:ext cx="4391025" cy="4535487"/>
          </a:xfrm>
          <a:noFill/>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TextBox 1">
            <a:extLst>
              <a:ext uri="{FF2B5EF4-FFF2-40B4-BE49-F238E27FC236}">
                <a16:creationId xmlns:a16="http://schemas.microsoft.com/office/drawing/2014/main" id="{1C8901F0-B9E7-5690-8E21-7416AD33E9CA}"/>
              </a:ext>
            </a:extLst>
          </p:cNvPr>
          <p:cNvSpPr txBox="1"/>
          <p:nvPr/>
        </p:nvSpPr>
        <p:spPr>
          <a:xfrm>
            <a:off x="3000375" y="5661025"/>
            <a:ext cx="8351838" cy="1138238"/>
          </a:xfrm>
          <a:prstGeom prst="rect">
            <a:avLst/>
          </a:prstGeom>
          <a:noFill/>
        </p:spPr>
        <p:txBody>
          <a:bodyPr>
            <a:spAutoFit/>
          </a:bodyPr>
          <a:lstStyle/>
          <a:p>
            <a:pPr>
              <a:defRPr/>
            </a:pPr>
            <a:r>
              <a:rPr lang="en-GB" sz="2000" dirty="0">
                <a:latin typeface="+mj-lt"/>
              </a:rPr>
              <a:t>Rev.: leg</a:t>
            </a:r>
            <a:r>
              <a:rPr lang="en-GB" sz="2000" dirty="0"/>
              <a:t>end B’RST (‘in the land’, i.e. not Carthage, but Sicily)</a:t>
            </a:r>
          </a:p>
          <a:p>
            <a:pPr>
              <a:defRPr/>
            </a:pPr>
            <a:endParaRPr lang="en-GB" sz="800" dirty="0"/>
          </a:p>
          <a:p>
            <a:pPr>
              <a:defRPr/>
            </a:pPr>
            <a:r>
              <a:rPr lang="en-GB" sz="2000" dirty="0"/>
              <a:t>Heavy coins, </a:t>
            </a:r>
            <a:r>
              <a:rPr lang="fr-CH" altLang="en-US" sz="2000" dirty="0"/>
              <a:t>3 </a:t>
            </a:r>
            <a:r>
              <a:rPr lang="fr-CH" altLang="en-US" sz="2000" dirty="0" err="1"/>
              <a:t>electrum</a:t>
            </a:r>
            <a:r>
              <a:rPr lang="fr-CH" altLang="en-US" sz="2000" dirty="0"/>
              <a:t>-shekel 22.8 g and 5 </a:t>
            </a:r>
            <a:r>
              <a:rPr lang="fr-CH" altLang="en-US" sz="2000" dirty="0" err="1"/>
              <a:t>silver</a:t>
            </a:r>
            <a:r>
              <a:rPr lang="fr-CH" altLang="en-US" sz="2000" dirty="0"/>
              <a:t>-shekel 38 g</a:t>
            </a:r>
          </a:p>
          <a:p>
            <a:pPr>
              <a:defRPr/>
            </a:pPr>
            <a:r>
              <a:rPr lang="en-GB" sz="2000" dirty="0">
                <a:latin typeface="+mj-lt"/>
              </a:rPr>
              <a:t>struck on the occasion of the Roman expedition to Carthage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1BB56-310E-2F2F-9266-312C5E5DF0A5}"/>
              </a:ext>
            </a:extLst>
          </p:cNvPr>
          <p:cNvSpPr>
            <a:spLocks noGrp="1"/>
          </p:cNvSpPr>
          <p:nvPr>
            <p:ph type="title"/>
          </p:nvPr>
        </p:nvSpPr>
        <p:spPr/>
        <p:txBody>
          <a:bodyPr/>
          <a:lstStyle/>
          <a:p>
            <a:r>
              <a:rPr lang="en-US" b="1" dirty="0"/>
              <a:t>What might metal analysis reveal?</a:t>
            </a:r>
          </a:p>
        </p:txBody>
      </p:sp>
      <p:sp>
        <p:nvSpPr>
          <p:cNvPr id="3" name="Content Placeholder 2">
            <a:extLst>
              <a:ext uri="{FF2B5EF4-FFF2-40B4-BE49-F238E27FC236}">
                <a16:creationId xmlns:a16="http://schemas.microsoft.com/office/drawing/2014/main" id="{C0C7BBDF-7BEC-CAAC-2A57-616F44CE9365}"/>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358765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A59EA3EE-202F-1853-A290-48B0DBA40377}"/>
              </a:ext>
            </a:extLst>
          </p:cNvPr>
          <p:cNvSpPr>
            <a:spLocks noGrp="1" noChangeArrowheads="1"/>
          </p:cNvSpPr>
          <p:nvPr>
            <p:ph type="title"/>
          </p:nvPr>
        </p:nvSpPr>
        <p:spPr/>
        <p:txBody>
          <a:bodyPr rtlCol="0">
            <a:normAutofit/>
          </a:bodyPr>
          <a:lstStyle/>
          <a:p>
            <a:pPr>
              <a:defRPr/>
            </a:pPr>
            <a:br>
              <a:rPr lang="fr-FR" altLang="en-US" dirty="0">
                <a:latin typeface="Verdana" pitchFamily="34" charset="0"/>
              </a:rPr>
            </a:br>
            <a:r>
              <a:rPr lang="fr-FR" altLang="en-US" dirty="0" err="1">
                <a:latin typeface="Verdana" pitchFamily="34" charset="0"/>
              </a:rPr>
              <a:t>Punic</a:t>
            </a:r>
            <a:endParaRPr lang="fr-FR" altLang="en-US" sz="2800" dirty="0">
              <a:latin typeface="Verdana" pitchFamily="34" charset="0"/>
            </a:endParaRPr>
          </a:p>
        </p:txBody>
      </p:sp>
      <p:pic>
        <p:nvPicPr>
          <p:cNvPr id="46083" name="Picture 61" descr="Qurtdsht">
            <a:extLst>
              <a:ext uri="{FF2B5EF4-FFF2-40B4-BE49-F238E27FC236}">
                <a16:creationId xmlns:a16="http://schemas.microsoft.com/office/drawing/2014/main" id="{C1F984E4-DBCD-A517-097E-89ADE46C961E}"/>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3359150" y="1700213"/>
            <a:ext cx="5608638" cy="2806700"/>
          </a:xfrm>
          <a:noFill/>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6084" name="Rectangle 62">
            <a:extLst>
              <a:ext uri="{FF2B5EF4-FFF2-40B4-BE49-F238E27FC236}">
                <a16:creationId xmlns:a16="http://schemas.microsoft.com/office/drawing/2014/main" id="{85537FA6-7F8C-E1FB-E48D-8CAFC77996D6}"/>
              </a:ext>
            </a:extLst>
          </p:cNvPr>
          <p:cNvSpPr>
            <a:spLocks noChangeArrowheads="1"/>
          </p:cNvSpPr>
          <p:nvPr/>
        </p:nvSpPr>
        <p:spPr bwMode="auto">
          <a:xfrm>
            <a:off x="2279650" y="5157788"/>
            <a:ext cx="7848600" cy="1446212"/>
          </a:xfrm>
          <a:prstGeom prst="rect">
            <a:avLst/>
          </a:prstGeom>
          <a:noFill/>
          <a:ln>
            <a:noFill/>
          </a:ln>
          <a:effec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defRPr/>
            </a:pPr>
            <a:r>
              <a:rPr lang="en-GB" altLang="en-US" sz="2000" dirty="0">
                <a:latin typeface="+mn-lt"/>
              </a:rPr>
              <a:t>‘QRTHDŠT’, tetradrachm of Attic weight standard, </a:t>
            </a:r>
            <a:br>
              <a:rPr lang="en-GB" altLang="en-US" sz="2000" dirty="0">
                <a:latin typeface="+mn-lt"/>
              </a:rPr>
            </a:br>
            <a:r>
              <a:rPr lang="en-GB" altLang="en-US" sz="2000" i="1" dirty="0">
                <a:latin typeface="+mn-lt"/>
              </a:rPr>
              <a:t>c.</a:t>
            </a:r>
            <a:r>
              <a:rPr lang="en-GB" altLang="en-US" sz="2000" dirty="0">
                <a:latin typeface="+mn-lt"/>
              </a:rPr>
              <a:t> 405/400–392 BC, 17.18 g</a:t>
            </a:r>
          </a:p>
          <a:p>
            <a:pPr algn="ctr">
              <a:spcBef>
                <a:spcPct val="0"/>
              </a:spcBef>
              <a:buFontTx/>
              <a:buNone/>
              <a:defRPr/>
            </a:pPr>
            <a:endParaRPr lang="en-GB" altLang="en-US" sz="2000" dirty="0">
              <a:latin typeface="+mn-lt"/>
            </a:endParaRPr>
          </a:p>
          <a:p>
            <a:pPr algn="ctr">
              <a:spcBef>
                <a:spcPct val="0"/>
              </a:spcBef>
              <a:buFontTx/>
              <a:buNone/>
              <a:defRPr/>
            </a:pPr>
            <a:br>
              <a:rPr lang="en-GB" altLang="en-US" sz="800" dirty="0">
                <a:latin typeface="+mn-lt"/>
              </a:rPr>
            </a:br>
            <a:r>
              <a:rPr lang="en-GB" altLang="en-US" sz="2000" dirty="0">
                <a:latin typeface="+mn-lt"/>
              </a:rPr>
              <a:t>Stack’s, LLC, New York, Auction 14 January 2008, no. 2134</a:t>
            </a:r>
            <a:r>
              <a:rPr lang="fr-FR" altLang="en-US" sz="2000" dirty="0">
                <a:latin typeface="+mn-lt"/>
              </a:rPr>
              <a:t> </a:t>
            </a:r>
          </a:p>
        </p:txBody>
      </p:sp>
      <p:sp>
        <p:nvSpPr>
          <p:cNvPr id="46085" name="TextBox 4">
            <a:extLst>
              <a:ext uri="{FF2B5EF4-FFF2-40B4-BE49-F238E27FC236}">
                <a16:creationId xmlns:a16="http://schemas.microsoft.com/office/drawing/2014/main" id="{8B03DB0D-4FE1-12E9-0EAB-12B164C5D4A3}"/>
              </a:ext>
            </a:extLst>
          </p:cNvPr>
          <p:cNvSpPr txBox="1">
            <a:spLocks noChangeArrowheads="1"/>
          </p:cNvSpPr>
          <p:nvPr/>
        </p:nvSpPr>
        <p:spPr bwMode="auto">
          <a:xfrm>
            <a:off x="4151314" y="5805488"/>
            <a:ext cx="48974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fr-FR" sz="2400">
                <a:solidFill>
                  <a:srgbClr val="0070C0"/>
                </a:solidFill>
              </a:rPr>
              <a:t>‘Phoinix’ = Palm tree (pun for Punic)</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F155AF61-FD42-D701-5504-0144234A5D8A}"/>
              </a:ext>
            </a:extLst>
          </p:cNvPr>
          <p:cNvSpPr>
            <a:spLocks noGrp="1"/>
          </p:cNvSpPr>
          <p:nvPr>
            <p:ph type="title"/>
          </p:nvPr>
        </p:nvSpPr>
        <p:spPr>
          <a:xfrm>
            <a:off x="2114550" y="557213"/>
            <a:ext cx="8229600" cy="1143000"/>
          </a:xfrm>
        </p:spPr>
        <p:txBody>
          <a:bodyPr/>
          <a:lstStyle/>
          <a:p>
            <a:pPr eaLnBrk="1" hangingPunct="1"/>
            <a:r>
              <a:rPr lang="en-GB" altLang="en-US" sz="3600">
                <a:latin typeface="Verdana" panose="020B0604030504040204" pitchFamily="34" charset="0"/>
              </a:rPr>
              <a:t>Carthage AV (gold)</a:t>
            </a:r>
            <a:br>
              <a:rPr lang="en-GB" altLang="en-US" sz="3600">
                <a:latin typeface="Verdana" panose="020B0604030504040204" pitchFamily="34" charset="0"/>
              </a:rPr>
            </a:br>
            <a:endParaRPr lang="fr-FR" altLang="en-US" sz="3600"/>
          </a:p>
        </p:txBody>
      </p:sp>
      <p:sp>
        <p:nvSpPr>
          <p:cNvPr id="6" name="TextBox 5">
            <a:extLst>
              <a:ext uri="{FF2B5EF4-FFF2-40B4-BE49-F238E27FC236}">
                <a16:creationId xmlns:a16="http://schemas.microsoft.com/office/drawing/2014/main" id="{53228A48-D8EE-249D-6F1E-6E9B34BC045C}"/>
              </a:ext>
            </a:extLst>
          </p:cNvPr>
          <p:cNvSpPr txBox="1"/>
          <p:nvPr/>
        </p:nvSpPr>
        <p:spPr>
          <a:xfrm>
            <a:off x="2135189" y="4292600"/>
            <a:ext cx="8353425" cy="2001838"/>
          </a:xfrm>
          <a:prstGeom prst="rect">
            <a:avLst/>
          </a:prstGeom>
          <a:noFill/>
        </p:spPr>
        <p:txBody>
          <a:bodyPr>
            <a:spAutoFit/>
          </a:bodyPr>
          <a:lstStyle/>
          <a:p>
            <a:pPr>
              <a:defRPr/>
            </a:pPr>
            <a:r>
              <a:rPr lang="en-GB" sz="2000" dirty="0">
                <a:latin typeface="+mj-lt"/>
              </a:rPr>
              <a:t>Carthage, 1</a:t>
            </a:r>
            <a:r>
              <a:rPr lang="en-GB" sz="2000" baseline="30000" dirty="0">
                <a:latin typeface="+mj-lt"/>
              </a:rPr>
              <a:t>2</a:t>
            </a:r>
            <a:r>
              <a:rPr lang="en-GB" sz="2000" dirty="0">
                <a:latin typeface="+mj-lt"/>
              </a:rPr>
              <a:t>/</a:t>
            </a:r>
            <a:r>
              <a:rPr lang="en-GB" sz="2000" baseline="-25000" dirty="0">
                <a:latin typeface="+mj-lt"/>
              </a:rPr>
              <a:t>3</a:t>
            </a:r>
            <a:r>
              <a:rPr lang="en-GB" sz="2000" dirty="0">
                <a:latin typeface="+mj-lt"/>
              </a:rPr>
              <a:t> shekel, 256/255 BC</a:t>
            </a:r>
          </a:p>
          <a:p>
            <a:pPr>
              <a:defRPr/>
            </a:pPr>
            <a:endParaRPr lang="en-GB" sz="800" dirty="0">
              <a:latin typeface="+mj-lt"/>
            </a:endParaRPr>
          </a:p>
          <a:p>
            <a:pPr>
              <a:defRPr/>
            </a:pPr>
            <a:r>
              <a:rPr lang="en-GB" sz="2000" dirty="0" err="1">
                <a:latin typeface="+mj-lt"/>
              </a:rPr>
              <a:t>Obv</a:t>
            </a:r>
            <a:r>
              <a:rPr lang="en-GB" sz="2000" dirty="0">
                <a:latin typeface="+mj-lt"/>
              </a:rPr>
              <a:t>.: Head of Persephone l. with wreath of corn-ears and pendant necklace </a:t>
            </a:r>
          </a:p>
          <a:p>
            <a:pPr>
              <a:defRPr/>
            </a:pPr>
            <a:r>
              <a:rPr lang="en-GB" sz="2000" dirty="0">
                <a:latin typeface="+mj-lt"/>
              </a:rPr>
              <a:t>Rev.: Horse standing r., head returned</a:t>
            </a:r>
          </a:p>
          <a:p>
            <a:pPr>
              <a:defRPr/>
            </a:pPr>
            <a:endParaRPr lang="en-GB" sz="800" dirty="0">
              <a:latin typeface="+mj-lt"/>
            </a:endParaRPr>
          </a:p>
          <a:p>
            <a:pPr>
              <a:defRPr/>
            </a:pPr>
            <a:r>
              <a:rPr lang="en-GB" sz="2000" dirty="0">
                <a:latin typeface="+mj-lt"/>
              </a:rPr>
              <a:t>Jenkins and Lewis 1963, p. 109, no. 394 </a:t>
            </a:r>
          </a:p>
          <a:p>
            <a:pPr>
              <a:defRPr/>
            </a:pPr>
            <a:endParaRPr lang="en-GB" sz="800" dirty="0">
              <a:latin typeface="+mj-lt"/>
            </a:endParaRPr>
          </a:p>
          <a:p>
            <a:pPr>
              <a:defRPr/>
            </a:pPr>
            <a:r>
              <a:rPr lang="en-GB" sz="2000" dirty="0">
                <a:latin typeface="+mj-lt"/>
              </a:rPr>
              <a:t>AV 12.64 g 22 mm 360° - NAC 23 (2002) no. 1166</a:t>
            </a:r>
          </a:p>
        </p:txBody>
      </p:sp>
      <p:pic>
        <p:nvPicPr>
          <p:cNvPr id="52228" name="Picture 4" descr="A close up of a coin&#10;&#10;Description automatically generated">
            <a:extLst>
              <a:ext uri="{FF2B5EF4-FFF2-40B4-BE49-F238E27FC236}">
                <a16:creationId xmlns:a16="http://schemas.microsoft.com/office/drawing/2014/main" id="{C6E847CD-BCB7-B56A-326D-86D4FF3E22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190"/>
          <a:stretch>
            <a:fillRect/>
          </a:stretch>
        </p:blipFill>
        <p:spPr bwMode="auto">
          <a:xfrm>
            <a:off x="3835400" y="1557339"/>
            <a:ext cx="4821238"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0" name="Rectangle 2">
            <a:extLst>
              <a:ext uri="{FF2B5EF4-FFF2-40B4-BE49-F238E27FC236}">
                <a16:creationId xmlns:a16="http://schemas.microsoft.com/office/drawing/2014/main" id="{C41CB775-AC4B-8681-5ED9-907E489A39FC}"/>
              </a:ext>
            </a:extLst>
          </p:cNvPr>
          <p:cNvSpPr>
            <a:spLocks noGrp="1" noChangeArrowheads="1"/>
          </p:cNvSpPr>
          <p:nvPr>
            <p:ph type="title"/>
          </p:nvPr>
        </p:nvSpPr>
        <p:spPr>
          <a:xfrm>
            <a:off x="1981200" y="1341438"/>
            <a:ext cx="8229600" cy="952500"/>
          </a:xfrm>
        </p:spPr>
        <p:txBody>
          <a:bodyPr rtlCol="0">
            <a:normAutofit fontScale="90000"/>
          </a:bodyPr>
          <a:lstStyle/>
          <a:p>
            <a:pPr>
              <a:defRPr/>
            </a:pPr>
            <a:r>
              <a:rPr lang="fr-FR" altLang="en-US" dirty="0">
                <a:latin typeface="Verdana" pitchFamily="34" charset="0"/>
              </a:rPr>
              <a:t>MMHNT</a:t>
            </a:r>
            <a:br>
              <a:rPr lang="fr-FR" altLang="en-US" dirty="0">
                <a:latin typeface="Verdana" pitchFamily="34" charset="0"/>
              </a:rPr>
            </a:br>
            <a:r>
              <a:rPr lang="fr-FR" altLang="en-US" sz="1000" dirty="0">
                <a:latin typeface="Verdana" pitchFamily="34" charset="0"/>
              </a:rPr>
              <a:t> </a:t>
            </a:r>
            <a:r>
              <a:rPr lang="fr-FR" altLang="en-US" sz="2800" dirty="0">
                <a:solidFill>
                  <a:srgbClr val="FF0000"/>
                </a:solidFill>
                <a:latin typeface="Verdana" pitchFamily="34" charset="0"/>
              </a:rPr>
              <a:t>’</a:t>
            </a:r>
            <a:r>
              <a:rPr lang="fr-FR" altLang="en-US" sz="1000" dirty="0">
                <a:latin typeface="Verdana" pitchFamily="34" charset="0"/>
              </a:rPr>
              <a:t> </a:t>
            </a:r>
            <a:r>
              <a:rPr lang="fr-FR" altLang="en-US" sz="2800" dirty="0" err="1">
                <a:solidFill>
                  <a:srgbClr val="FF0000"/>
                </a:solidFill>
                <a:latin typeface="Verdana" pitchFamily="34" charset="0"/>
              </a:rPr>
              <a:t>military</a:t>
            </a:r>
            <a:r>
              <a:rPr lang="fr-FR" altLang="en-US" sz="2800" dirty="0">
                <a:solidFill>
                  <a:srgbClr val="FF0000"/>
                </a:solidFill>
                <a:latin typeface="Verdana" pitchFamily="34" charset="0"/>
              </a:rPr>
              <a:t>’ </a:t>
            </a:r>
            <a:r>
              <a:rPr lang="fr-FR" altLang="en-US" sz="2800" dirty="0">
                <a:latin typeface="Verdana" pitchFamily="34" charset="0"/>
              </a:rPr>
              <a:t>(’People of the camp’)</a:t>
            </a:r>
            <a:r>
              <a:rPr lang="fr-FR" altLang="en-US" sz="2800" dirty="0">
                <a:solidFill>
                  <a:srgbClr val="FF0000"/>
                </a:solidFill>
                <a:latin typeface="Verdana" pitchFamily="34" charset="0"/>
              </a:rPr>
              <a:t> </a:t>
            </a:r>
            <a:br>
              <a:rPr lang="fr-FR" altLang="en-US" sz="2800" dirty="0">
                <a:solidFill>
                  <a:srgbClr val="FF0000"/>
                </a:solidFill>
                <a:latin typeface="Verdana" pitchFamily="34" charset="0"/>
              </a:rPr>
            </a:br>
            <a:br>
              <a:rPr lang="fr-FR" altLang="en-US" sz="2800" dirty="0">
                <a:solidFill>
                  <a:srgbClr val="FF0000"/>
                </a:solidFill>
                <a:latin typeface="Verdana" pitchFamily="34" charset="0"/>
              </a:rPr>
            </a:br>
            <a:r>
              <a:rPr lang="fr-FR" altLang="en-US" dirty="0">
                <a:latin typeface="Verdana" pitchFamily="34" charset="0"/>
              </a:rPr>
              <a:t> </a:t>
            </a:r>
            <a:br>
              <a:rPr lang="fr-FR" altLang="en-US" sz="2800" dirty="0">
                <a:solidFill>
                  <a:srgbClr val="FF0000"/>
                </a:solidFill>
                <a:latin typeface="Verdana" pitchFamily="34" charset="0"/>
              </a:rPr>
            </a:br>
            <a:r>
              <a:rPr lang="fr-FR" altLang="en-US" sz="3200" dirty="0">
                <a:latin typeface="Verdana" pitchFamily="34" charset="0"/>
              </a:rPr>
              <a:t> </a:t>
            </a:r>
            <a:br>
              <a:rPr lang="fr-FR" altLang="en-US" sz="4000" dirty="0">
                <a:latin typeface="Verdana" pitchFamily="34" charset="0"/>
              </a:rPr>
            </a:br>
            <a:endParaRPr lang="fr-FR" altLang="en-US" sz="4000" dirty="0">
              <a:latin typeface="Verdana" pitchFamily="34" charset="0"/>
            </a:endParaRPr>
          </a:p>
        </p:txBody>
      </p:sp>
      <p:pic>
        <p:nvPicPr>
          <p:cNvPr id="54275" name="Picture 3" descr="MMHNT copier">
            <a:extLst>
              <a:ext uri="{FF2B5EF4-FFF2-40B4-BE49-F238E27FC236}">
                <a16:creationId xmlns:a16="http://schemas.microsoft.com/office/drawing/2014/main" id="{4E569AEA-B767-EF7D-2BD4-3D48FA03CD1E}"/>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3705226" y="1628775"/>
            <a:ext cx="4816475" cy="2317750"/>
          </a:xfrm>
        </p:spPr>
      </p:pic>
      <p:sp>
        <p:nvSpPr>
          <p:cNvPr id="2" name="TextBox 1">
            <a:extLst>
              <a:ext uri="{FF2B5EF4-FFF2-40B4-BE49-F238E27FC236}">
                <a16:creationId xmlns:a16="http://schemas.microsoft.com/office/drawing/2014/main" id="{CEE6AE12-D75D-F652-BBA9-61D0750605AD}"/>
              </a:ext>
            </a:extLst>
          </p:cNvPr>
          <p:cNvSpPr txBox="1"/>
          <p:nvPr/>
        </p:nvSpPr>
        <p:spPr>
          <a:xfrm>
            <a:off x="1992314" y="4076700"/>
            <a:ext cx="8567737" cy="2616200"/>
          </a:xfrm>
          <a:prstGeom prst="rect">
            <a:avLst/>
          </a:prstGeom>
          <a:noFill/>
        </p:spPr>
        <p:txBody>
          <a:bodyPr>
            <a:spAutoFit/>
          </a:bodyPr>
          <a:lstStyle/>
          <a:p>
            <a:pPr>
              <a:defRPr/>
            </a:pPr>
            <a:r>
              <a:rPr lang="en-GB" sz="2000" dirty="0">
                <a:latin typeface="+mj-lt"/>
              </a:rPr>
              <a:t>Military mint of Sicily, tetradrachm, </a:t>
            </a:r>
            <a:r>
              <a:rPr lang="en-GB" sz="2000" i="1" dirty="0">
                <a:latin typeface="+mj-lt"/>
              </a:rPr>
              <a:t>c</a:t>
            </a:r>
            <a:r>
              <a:rPr lang="en-GB" sz="2000" dirty="0">
                <a:latin typeface="+mj-lt"/>
              </a:rPr>
              <a:t>. 320-310 BC</a:t>
            </a:r>
          </a:p>
          <a:p>
            <a:pPr>
              <a:defRPr/>
            </a:pPr>
            <a:endParaRPr lang="en-GB" sz="800" dirty="0">
              <a:latin typeface="+mj-lt"/>
            </a:endParaRPr>
          </a:p>
          <a:p>
            <a:pPr>
              <a:defRPr/>
            </a:pPr>
            <a:r>
              <a:rPr lang="en-GB" sz="2000" dirty="0" err="1">
                <a:latin typeface="+mj-lt"/>
              </a:rPr>
              <a:t>Obv</a:t>
            </a:r>
            <a:r>
              <a:rPr lang="en-GB" sz="2000" dirty="0">
                <a:latin typeface="+mj-lt"/>
              </a:rPr>
              <a:t>.: Head of Persephone l. with corn-ears, triple pendant earring and</a:t>
            </a:r>
            <a:br>
              <a:rPr lang="en-GB" sz="2000" dirty="0">
                <a:latin typeface="+mj-lt"/>
              </a:rPr>
            </a:br>
            <a:r>
              <a:rPr lang="en-GB" sz="2000" dirty="0">
                <a:latin typeface="+mj-lt"/>
              </a:rPr>
              <a:t>          necklace; in field three dolphins</a:t>
            </a:r>
          </a:p>
          <a:p>
            <a:pPr>
              <a:defRPr/>
            </a:pPr>
            <a:r>
              <a:rPr lang="en-GB" sz="2000" dirty="0">
                <a:latin typeface="+mj-lt"/>
              </a:rPr>
              <a:t>Rev.: </a:t>
            </a:r>
            <a:r>
              <a:rPr lang="fr-FR" altLang="en-US" sz="2000" dirty="0"/>
              <a:t>‘MMHNT; </a:t>
            </a:r>
            <a:r>
              <a:rPr lang="en-GB" sz="2000" dirty="0"/>
              <a:t>Horse’s head l., at r. palm-tree</a:t>
            </a:r>
          </a:p>
          <a:p>
            <a:pPr>
              <a:defRPr/>
            </a:pPr>
            <a:endParaRPr lang="en-GB" sz="800" dirty="0">
              <a:latin typeface="+mj-lt"/>
            </a:endParaRPr>
          </a:p>
          <a:p>
            <a:pPr>
              <a:defRPr/>
            </a:pPr>
            <a:r>
              <a:rPr lang="it-IT" sz="2000" dirty="0">
                <a:latin typeface="Calibri" panose="020F0502020204030204" pitchFamily="34" charset="0"/>
                <a:ea typeface="Calibri" panose="020F0502020204030204" pitchFamily="34" charset="0"/>
                <a:cs typeface="Times New Roman" panose="02020603050405020304" pitchFamily="18" charset="0"/>
              </a:rPr>
              <a:t>AR </a:t>
            </a:r>
            <a:r>
              <a:rPr lang="en-GB" sz="2000" dirty="0">
                <a:latin typeface="Calibri" panose="020F0502020204030204" pitchFamily="34" charset="0"/>
                <a:ea typeface="Calibri" panose="020F0502020204030204" pitchFamily="34" charset="0"/>
                <a:cs typeface="Times New Roman" panose="02020603050405020304" pitchFamily="18" charset="0"/>
              </a:rPr>
              <a:t>17.14 g 26 mm 180°</a:t>
            </a:r>
          </a:p>
          <a:p>
            <a:pPr>
              <a:defRPr/>
            </a:pPr>
            <a:endParaRPr lang="en-GB" sz="800" dirty="0">
              <a:latin typeface="Calibri" panose="020F0502020204030204" pitchFamily="34" charset="0"/>
              <a:ea typeface="Calibri" panose="020F0502020204030204" pitchFamily="34" charset="0"/>
              <a:cs typeface="Times New Roman" panose="02020603050405020304" pitchFamily="18" charset="0"/>
            </a:endParaRPr>
          </a:p>
          <a:p>
            <a:pPr>
              <a:defRPr/>
            </a:pPr>
            <a:r>
              <a:rPr lang="en-GB" sz="2000" dirty="0">
                <a:latin typeface="Calibri" panose="020F0502020204030204" pitchFamily="34" charset="0"/>
                <a:ea typeface="Calibri" panose="020F0502020204030204" pitchFamily="34" charset="0"/>
                <a:cs typeface="Times New Roman" panose="02020603050405020304" pitchFamily="18" charset="0"/>
              </a:rPr>
              <a:t>Jenkins 1977, p. 52, no. 186 (O55/R163)</a:t>
            </a:r>
            <a:r>
              <a:rPr lang="it-IT" sz="2000" dirty="0">
                <a:latin typeface="Calibri" panose="020F0502020204030204" pitchFamily="34" charset="0"/>
                <a:ea typeface="Calibri" panose="020F0502020204030204" pitchFamily="34" charset="0"/>
                <a:cs typeface="Times New Roman" panose="02020603050405020304" pitchFamily="18" charset="0"/>
              </a:rPr>
              <a:t> </a:t>
            </a:r>
            <a:br>
              <a:rPr lang="it-IT" sz="2000" dirty="0">
                <a:latin typeface="Calibri" panose="020F0502020204030204" pitchFamily="34" charset="0"/>
                <a:ea typeface="Calibri" panose="020F0502020204030204" pitchFamily="34" charset="0"/>
                <a:cs typeface="Times New Roman" panose="02020603050405020304" pitchFamily="18" charset="0"/>
              </a:rPr>
            </a:br>
            <a:r>
              <a:rPr lang="it-IT" sz="2000" dirty="0">
                <a:latin typeface="Calibri" panose="020F0502020204030204" pitchFamily="34" charset="0"/>
                <a:ea typeface="Calibri" panose="020F0502020204030204" pitchFamily="34" charset="0"/>
                <a:cs typeface="Times New Roman" panose="02020603050405020304" pitchFamily="18" charset="0"/>
              </a:rPr>
              <a:t>Roma E-Sale 53, no. 66 (7.2. 2019); ex </a:t>
            </a:r>
            <a:r>
              <a:rPr lang="it-IT" sz="2000" dirty="0" err="1">
                <a:latin typeface="Calibri" panose="020F0502020204030204" pitchFamily="34" charset="0"/>
                <a:ea typeface="Calibri" panose="020F0502020204030204" pitchFamily="34" charset="0"/>
                <a:cs typeface="Times New Roman" panose="02020603050405020304" pitchFamily="18" charset="0"/>
              </a:rPr>
              <a:t>Peus</a:t>
            </a:r>
            <a:r>
              <a:rPr lang="it-IT" sz="2000" dirty="0">
                <a:latin typeface="Calibri" panose="020F0502020204030204" pitchFamily="34" charset="0"/>
                <a:ea typeface="Calibri" panose="020F0502020204030204" pitchFamily="34" charset="0"/>
                <a:cs typeface="Times New Roman" panose="02020603050405020304" pitchFamily="18" charset="0"/>
              </a:rPr>
              <a:t> </a:t>
            </a:r>
            <a:r>
              <a:rPr lang="en-GB" sz="2000" dirty="0">
                <a:latin typeface="Calibri" panose="020F0502020204030204" pitchFamily="34" charset="0"/>
                <a:ea typeface="Calibri" panose="020F0502020204030204" pitchFamily="34" charset="0"/>
                <a:cs typeface="Times New Roman" panose="02020603050405020304" pitchFamily="18" charset="0"/>
              </a:rPr>
              <a:t>386 (26.4.2006)</a:t>
            </a:r>
            <a:endParaRPr lang="en-GB" sz="800" dirty="0">
              <a:latin typeface="+mj-lt"/>
            </a:endParaRPr>
          </a:p>
        </p:txBody>
      </p:sp>
      <p:pic>
        <p:nvPicPr>
          <p:cNvPr id="54277" name="Picture 3" descr="A close up of a coin&#10;&#10;Description automatically generated">
            <a:extLst>
              <a:ext uri="{FF2B5EF4-FFF2-40B4-BE49-F238E27FC236}">
                <a16:creationId xmlns:a16="http://schemas.microsoft.com/office/drawing/2014/main" id="{81C9572D-6760-CA9C-2A75-4B9E2A41C6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2200" y="1557339"/>
            <a:ext cx="5200650"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86050"/>
                                        </p:tgtEl>
                                        <p:attrNameLst>
                                          <p:attrName>style.visibility</p:attrName>
                                        </p:attrNameLst>
                                      </p:cBhvr>
                                      <p:to>
                                        <p:strVal val="visible"/>
                                      </p:to>
                                    </p:set>
                                    <p:animEffect transition="in" filter="dissolve">
                                      <p:cBhvr>
                                        <p:cTn id="7" dur="500"/>
                                        <p:tgtEl>
                                          <p:spTgt spid="386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605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FDAB0F50-6DF7-728C-E3EF-A4590EA8EDCA}"/>
              </a:ext>
            </a:extLst>
          </p:cNvPr>
          <p:cNvSpPr>
            <a:spLocks noGrp="1" noChangeArrowheads="1"/>
          </p:cNvSpPr>
          <p:nvPr>
            <p:ph type="title"/>
          </p:nvPr>
        </p:nvSpPr>
        <p:spPr>
          <a:xfrm>
            <a:off x="1981200" y="236538"/>
            <a:ext cx="8229600" cy="1223962"/>
          </a:xfrm>
        </p:spPr>
        <p:txBody>
          <a:bodyPr rtlCol="0">
            <a:normAutofit fontScale="90000"/>
          </a:bodyPr>
          <a:lstStyle/>
          <a:p>
            <a:pPr>
              <a:defRPr/>
            </a:pPr>
            <a:br>
              <a:rPr lang="fr-FR" altLang="en-US" dirty="0">
                <a:latin typeface="Verdana" pitchFamily="34" charset="0"/>
              </a:rPr>
            </a:br>
            <a:r>
              <a:rPr lang="fr-FR" altLang="en-US" dirty="0" err="1">
                <a:latin typeface="Verdana" pitchFamily="34" charset="0"/>
              </a:rPr>
              <a:t>Thermai</a:t>
            </a:r>
            <a:br>
              <a:rPr lang="fr-FR" altLang="en-US" dirty="0">
                <a:latin typeface="Verdana" pitchFamily="34" charset="0"/>
              </a:rPr>
            </a:br>
            <a:r>
              <a:rPr lang="fr-FR" altLang="en-US" sz="2800" dirty="0">
                <a:solidFill>
                  <a:srgbClr val="FF0000"/>
                </a:solidFill>
                <a:latin typeface="Verdana" pitchFamily="34" charset="0"/>
              </a:rPr>
              <a:t>‘</a:t>
            </a:r>
            <a:r>
              <a:rPr lang="fr-FR" altLang="en-US" sz="2800" dirty="0" err="1">
                <a:solidFill>
                  <a:srgbClr val="FF0000"/>
                </a:solidFill>
                <a:latin typeface="Verdana" pitchFamily="34" charset="0"/>
              </a:rPr>
              <a:t>civic</a:t>
            </a:r>
            <a:r>
              <a:rPr lang="fr-FR" altLang="en-US" sz="2800" dirty="0">
                <a:solidFill>
                  <a:srgbClr val="FF0000"/>
                </a:solidFill>
                <a:latin typeface="Verdana" pitchFamily="34" charset="0"/>
              </a:rPr>
              <a:t>’</a:t>
            </a:r>
            <a:br>
              <a:rPr lang="fr-FR" altLang="en-US" sz="2800" dirty="0">
                <a:solidFill>
                  <a:srgbClr val="FF0000"/>
                </a:solidFill>
                <a:latin typeface="Verdana" pitchFamily="34" charset="0"/>
              </a:rPr>
            </a:br>
            <a:br>
              <a:rPr lang="fr-FR" altLang="en-US" sz="1000" dirty="0">
                <a:latin typeface="Verdana" pitchFamily="34" charset="0"/>
              </a:rPr>
            </a:br>
            <a:endParaRPr lang="fr-FR" altLang="en-US" sz="2800" dirty="0">
              <a:latin typeface="Verdana" pitchFamily="34" charset="0"/>
            </a:endParaRPr>
          </a:p>
        </p:txBody>
      </p:sp>
      <p:sp>
        <p:nvSpPr>
          <p:cNvPr id="2" name="TextBox 1">
            <a:extLst>
              <a:ext uri="{FF2B5EF4-FFF2-40B4-BE49-F238E27FC236}">
                <a16:creationId xmlns:a16="http://schemas.microsoft.com/office/drawing/2014/main" id="{0E719906-FA9A-0B3F-FF73-DFC9B5D511B1}"/>
              </a:ext>
            </a:extLst>
          </p:cNvPr>
          <p:cNvSpPr txBox="1"/>
          <p:nvPr/>
        </p:nvSpPr>
        <p:spPr>
          <a:xfrm>
            <a:off x="2135189" y="3929064"/>
            <a:ext cx="8353425" cy="2308225"/>
          </a:xfrm>
          <a:prstGeom prst="rect">
            <a:avLst/>
          </a:prstGeom>
          <a:noFill/>
        </p:spPr>
        <p:txBody>
          <a:bodyPr>
            <a:spAutoFit/>
          </a:bodyPr>
          <a:lstStyle/>
          <a:p>
            <a:pPr>
              <a:defRPr/>
            </a:pPr>
            <a:r>
              <a:rPr lang="en-GB" sz="2000" dirty="0" err="1">
                <a:latin typeface="+mj-lt"/>
              </a:rPr>
              <a:t>Thermai</a:t>
            </a:r>
            <a:r>
              <a:rPr lang="en-GB" sz="2000" dirty="0">
                <a:latin typeface="+mj-lt"/>
              </a:rPr>
              <a:t>, </a:t>
            </a:r>
            <a:r>
              <a:rPr lang="en-GB" sz="2000" dirty="0" err="1">
                <a:latin typeface="+mj-lt"/>
              </a:rPr>
              <a:t>litra</a:t>
            </a:r>
            <a:r>
              <a:rPr lang="en-GB" sz="2000" dirty="0">
                <a:latin typeface="+mj-lt"/>
              </a:rPr>
              <a:t>, c. 330-300 BC</a:t>
            </a:r>
          </a:p>
          <a:p>
            <a:pPr>
              <a:defRPr/>
            </a:pPr>
            <a:endParaRPr lang="en-GB" sz="800" dirty="0">
              <a:latin typeface="+mj-lt"/>
            </a:endParaRPr>
          </a:p>
          <a:p>
            <a:pPr>
              <a:defRPr/>
            </a:pPr>
            <a:r>
              <a:rPr lang="en-GB" sz="2000" dirty="0" err="1">
                <a:latin typeface="+mj-lt"/>
              </a:rPr>
              <a:t>Obv</a:t>
            </a:r>
            <a:r>
              <a:rPr lang="en-GB" sz="2000" dirty="0">
                <a:latin typeface="+mj-lt"/>
              </a:rPr>
              <a:t>.: </a:t>
            </a:r>
            <a:r>
              <a:rPr lang="el-GR" altLang="en-US" sz="2000" dirty="0">
                <a:cs typeface="Arial" panose="020B0604020202020204" pitchFamily="34" charset="0"/>
                <a:sym typeface="Graeca" pitchFamily="2" charset="2"/>
              </a:rPr>
              <a:t>ΘΕΡΜ</a:t>
            </a:r>
            <a:r>
              <a:rPr lang="en-GB" altLang="en-US" sz="2000" dirty="0">
                <a:cs typeface="Arial" panose="020B0604020202020204" pitchFamily="34" charset="0"/>
                <a:sym typeface="Graeca" pitchFamily="2" charset="2"/>
              </a:rPr>
              <a:t>I</a:t>
            </a:r>
            <a:r>
              <a:rPr lang="el-GR" altLang="en-US" sz="2000" dirty="0">
                <a:cs typeface="Arial" panose="020B0604020202020204" pitchFamily="34" charset="0"/>
                <a:sym typeface="Graeca" pitchFamily="2" charset="2"/>
              </a:rPr>
              <a:t>ΤΑΝ</a:t>
            </a:r>
            <a:r>
              <a:rPr lang="en-GB" altLang="en-US" sz="2000" dirty="0">
                <a:cs typeface="Arial" panose="020B0604020202020204" pitchFamily="34" charset="0"/>
                <a:sym typeface="Graeca" pitchFamily="2" charset="2"/>
              </a:rPr>
              <a:t>; h</a:t>
            </a:r>
            <a:r>
              <a:rPr lang="en-GB" sz="2000" dirty="0">
                <a:latin typeface="+mj-lt"/>
              </a:rPr>
              <a:t>ead of Hera r. with polos, at l. </a:t>
            </a:r>
            <a:r>
              <a:rPr lang="en-GB" sz="2000" dirty="0" err="1">
                <a:latin typeface="+mj-lt"/>
              </a:rPr>
              <a:t>mongram</a:t>
            </a:r>
            <a:r>
              <a:rPr lang="en-GB" sz="2000" dirty="0">
                <a:latin typeface="+mj-lt"/>
              </a:rPr>
              <a:t> AP</a:t>
            </a:r>
          </a:p>
          <a:p>
            <a:pPr>
              <a:defRPr/>
            </a:pPr>
            <a:r>
              <a:rPr lang="en-GB" sz="2000" dirty="0">
                <a:latin typeface="+mj-lt"/>
              </a:rPr>
              <a:t>Rev.:  Heracles l. seated on rock, holding club; behind bow and quiver</a:t>
            </a:r>
          </a:p>
          <a:p>
            <a:pPr>
              <a:defRPr/>
            </a:pPr>
            <a:endParaRPr lang="en-GB" sz="800" dirty="0">
              <a:latin typeface="+mj-lt"/>
            </a:endParaRPr>
          </a:p>
          <a:p>
            <a:pPr>
              <a:defRPr/>
            </a:pPr>
            <a:r>
              <a:rPr lang="en-GB" sz="2000" dirty="0">
                <a:latin typeface="+mj-lt"/>
              </a:rPr>
              <a:t>ex. Coll. Jameson no. 619 (this piece), </a:t>
            </a:r>
            <a:r>
              <a:rPr lang="en-GB" sz="2000" dirty="0" err="1">
                <a:latin typeface="+mj-lt"/>
              </a:rPr>
              <a:t>Peus</a:t>
            </a:r>
            <a:r>
              <a:rPr lang="en-GB" sz="2000" dirty="0">
                <a:latin typeface="+mj-lt"/>
              </a:rPr>
              <a:t> 427, no 181, auction 4.11.2020 </a:t>
            </a:r>
          </a:p>
          <a:p>
            <a:pPr>
              <a:defRPr/>
            </a:pPr>
            <a:endParaRPr lang="en-GB" sz="800" dirty="0">
              <a:latin typeface="+mj-lt"/>
            </a:endParaRPr>
          </a:p>
          <a:p>
            <a:pPr>
              <a:defRPr/>
            </a:pPr>
            <a:r>
              <a:rPr lang="en-GB" sz="2000" dirty="0">
                <a:latin typeface="+mj-lt"/>
              </a:rPr>
              <a:t>AR 0.72 g</a:t>
            </a:r>
          </a:p>
          <a:p>
            <a:pPr>
              <a:defRPr/>
            </a:pPr>
            <a:endParaRPr lang="en-GB" sz="800" dirty="0">
              <a:latin typeface="+mj-lt"/>
            </a:endParaRPr>
          </a:p>
          <a:p>
            <a:pPr>
              <a:defRPr/>
            </a:pPr>
            <a:r>
              <a:rPr lang="en-GB" sz="1200" dirty="0"/>
              <a:t>https://www.coinarchives.com/a/lotviewer.php?LotID=1727013&amp;AucID=3933&amp;Lot=181&amp;Val=d439b279ce3502ac0fe960b836e5f8c2</a:t>
            </a:r>
          </a:p>
        </p:txBody>
      </p:sp>
      <p:pic>
        <p:nvPicPr>
          <p:cNvPr id="53252" name="Picture 10" descr="A close up of a coin&#10;&#10;Description automatically generated">
            <a:extLst>
              <a:ext uri="{FF2B5EF4-FFF2-40B4-BE49-F238E27FC236}">
                <a16:creationId xmlns:a16="http://schemas.microsoft.com/office/drawing/2014/main" id="{B2BCFE76-C4E0-3A99-8BC5-844063612A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2538" y="1773239"/>
            <a:ext cx="4043362" cy="2071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B7DC071F-D9AE-7F5C-660E-349FC89B3066}"/>
              </a:ext>
            </a:extLst>
          </p:cNvPr>
          <p:cNvSpPr>
            <a:spLocks noGrp="1" noChangeArrowheads="1"/>
          </p:cNvSpPr>
          <p:nvPr>
            <p:ph type="title"/>
          </p:nvPr>
        </p:nvSpPr>
        <p:spPr/>
        <p:txBody>
          <a:bodyPr rtlCol="0">
            <a:normAutofit fontScale="90000"/>
          </a:bodyPr>
          <a:lstStyle/>
          <a:p>
            <a:pPr>
              <a:defRPr/>
            </a:pPr>
            <a:r>
              <a:rPr lang="fr-FR" altLang="en-US" sz="4000" dirty="0" err="1">
                <a:latin typeface="Verdana" pitchFamily="34" charset="0"/>
              </a:rPr>
              <a:t>Punic</a:t>
            </a:r>
            <a:r>
              <a:rPr lang="fr-FR" altLang="en-US" sz="4000" dirty="0">
                <a:latin typeface="Verdana" pitchFamily="34" charset="0"/>
              </a:rPr>
              <a:t> AE (bronze) </a:t>
            </a:r>
            <a:br>
              <a:rPr lang="fr-FR" altLang="en-US" sz="4000" dirty="0">
                <a:latin typeface="Verdana" pitchFamily="34" charset="0"/>
              </a:rPr>
            </a:br>
            <a:r>
              <a:rPr lang="fr-FR" altLang="en-US" sz="4000" dirty="0">
                <a:latin typeface="Verdana" pitchFamily="34" charset="0"/>
              </a:rPr>
              <a:t> </a:t>
            </a:r>
            <a:r>
              <a:rPr lang="fr-FR" altLang="en-US" sz="2800" dirty="0" err="1">
                <a:solidFill>
                  <a:srgbClr val="FF0000"/>
                </a:solidFill>
                <a:latin typeface="Verdana" pitchFamily="34" charset="0"/>
              </a:rPr>
              <a:t>supra-regional</a:t>
            </a:r>
            <a:br>
              <a:rPr lang="fr-FR" altLang="en-US" sz="2800" dirty="0">
                <a:solidFill>
                  <a:srgbClr val="FF0000"/>
                </a:solidFill>
                <a:latin typeface="Verdana" pitchFamily="34" charset="0"/>
              </a:rPr>
            </a:br>
            <a:r>
              <a:rPr lang="fr-FR" altLang="en-US" sz="4000" dirty="0">
                <a:latin typeface="Verdana" pitchFamily="34" charset="0"/>
              </a:rPr>
              <a:t> </a:t>
            </a:r>
            <a:r>
              <a:rPr lang="fr-FR" altLang="en-US" sz="2800" dirty="0">
                <a:latin typeface="Verdana" pitchFamily="34" charset="0"/>
              </a:rPr>
              <a:t>350-320 BC</a:t>
            </a:r>
          </a:p>
        </p:txBody>
      </p:sp>
      <p:pic>
        <p:nvPicPr>
          <p:cNvPr id="56323" name="Picture 3" descr="SNGCop_94-97">
            <a:extLst>
              <a:ext uri="{FF2B5EF4-FFF2-40B4-BE49-F238E27FC236}">
                <a16:creationId xmlns:a16="http://schemas.microsoft.com/office/drawing/2014/main" id="{29436D1E-D988-2FA6-B59A-EC7A9AA0235B}"/>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432175" y="2060576"/>
            <a:ext cx="1868488" cy="3463925"/>
          </a:xfrm>
          <a:noFill/>
          <a:extLs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72390" name="Picture 6" descr="Cop_98 copier">
            <a:extLst>
              <a:ext uri="{FF2B5EF4-FFF2-40B4-BE49-F238E27FC236}">
                <a16:creationId xmlns:a16="http://schemas.microsoft.com/office/drawing/2014/main" id="{9B08431C-07BA-3809-7AE9-9767260B4DFD}"/>
              </a:ext>
            </a:extLst>
          </p:cNvPr>
          <p:cNvPicPr>
            <a:picLocks noGrp="1" noChangeAspect="1" noChangeArrowheads="1"/>
          </p:cNvPicPr>
          <p:nvPr>
            <p:ph sz="quarter" idx="2"/>
          </p:nvPr>
        </p:nvPicPr>
        <p:blipFill>
          <a:blip r:embed="rId4">
            <a:extLst>
              <a:ext uri="{28A0092B-C50C-407E-A947-70E740481C1C}">
                <a14:useLocalDpi xmlns:a14="http://schemas.microsoft.com/office/drawing/2010/main" val="0"/>
              </a:ext>
            </a:extLst>
          </a:blip>
          <a:srcRect l="32672" r="34654"/>
          <a:stretch>
            <a:fillRect/>
          </a:stretch>
        </p:blipFill>
        <p:spPr>
          <a:xfrm>
            <a:off x="6672264" y="2492376"/>
            <a:ext cx="1114425" cy="2557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6325" name="Rectangle 7">
            <a:extLst>
              <a:ext uri="{FF2B5EF4-FFF2-40B4-BE49-F238E27FC236}">
                <a16:creationId xmlns:a16="http://schemas.microsoft.com/office/drawing/2014/main" id="{349FAD4A-AC7D-0260-136D-F5B5705A3D58}"/>
              </a:ext>
            </a:extLst>
          </p:cNvPr>
          <p:cNvSpPr>
            <a:spLocks noChangeArrowheads="1"/>
          </p:cNvSpPr>
          <p:nvPr/>
        </p:nvSpPr>
        <p:spPr bwMode="auto">
          <a:xfrm>
            <a:off x="3000375" y="5805488"/>
            <a:ext cx="2736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FR" altLang="en-US" sz="2400">
                <a:latin typeface="Verdana" panose="020B0604030504040204" pitchFamily="34" charset="0"/>
              </a:rPr>
              <a:t>SNG Cop. 94-97</a:t>
            </a:r>
          </a:p>
        </p:txBody>
      </p:sp>
      <p:sp>
        <p:nvSpPr>
          <p:cNvPr id="272393" name="Rectangle 9">
            <a:extLst>
              <a:ext uri="{FF2B5EF4-FFF2-40B4-BE49-F238E27FC236}">
                <a16:creationId xmlns:a16="http://schemas.microsoft.com/office/drawing/2014/main" id="{83C0B3F6-455B-64FA-FC25-84DE1AA11C52}"/>
              </a:ext>
            </a:extLst>
          </p:cNvPr>
          <p:cNvSpPr>
            <a:spLocks noChangeArrowheads="1"/>
          </p:cNvSpPr>
          <p:nvPr/>
        </p:nvSpPr>
        <p:spPr bwMode="auto">
          <a:xfrm>
            <a:off x="6240464" y="5805488"/>
            <a:ext cx="21605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fr-FR" altLang="en-US" sz="2400">
                <a:latin typeface="Verdana" panose="020B0604030504040204" pitchFamily="34" charset="0"/>
              </a:rPr>
              <a:t>SNG Cop. 98</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7239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23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39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926A9-ACCA-3E80-6A36-CE77E1D280D2}"/>
              </a:ext>
            </a:extLst>
          </p:cNvPr>
          <p:cNvSpPr>
            <a:spLocks noGrp="1"/>
          </p:cNvSpPr>
          <p:nvPr>
            <p:ph type="title"/>
          </p:nvPr>
        </p:nvSpPr>
        <p:spPr/>
        <p:txBody>
          <a:bodyPr/>
          <a:lstStyle/>
          <a:p>
            <a:r>
              <a:rPr lang="en-US" b="1" dirty="0"/>
              <a:t>RNS SP no. 56 (Sheedy and Davis eds): ‘Opportunistic minting’</a:t>
            </a:r>
          </a:p>
        </p:txBody>
      </p:sp>
      <p:sp>
        <p:nvSpPr>
          <p:cNvPr id="3" name="Content Placeholder 2">
            <a:extLst>
              <a:ext uri="{FF2B5EF4-FFF2-40B4-BE49-F238E27FC236}">
                <a16:creationId xmlns:a16="http://schemas.microsoft.com/office/drawing/2014/main" id="{930D44A2-DC0B-1660-0E42-266FE6B4F3A6}"/>
              </a:ext>
            </a:extLst>
          </p:cNvPr>
          <p:cNvSpPr>
            <a:spLocks noGrp="1"/>
          </p:cNvSpPr>
          <p:nvPr>
            <p:ph idx="1"/>
          </p:nvPr>
        </p:nvSpPr>
        <p:spPr>
          <a:xfrm>
            <a:off x="838200" y="2141537"/>
            <a:ext cx="6279776" cy="4351338"/>
          </a:xfrm>
        </p:spPr>
        <p:txBody>
          <a:bodyPr/>
          <a:lstStyle/>
          <a:p>
            <a:r>
              <a:rPr lang="en-US" dirty="0"/>
              <a:t>Aristotle </a:t>
            </a:r>
            <a:r>
              <a:rPr lang="en-US" i="1" dirty="0" err="1"/>
              <a:t>Ath</a:t>
            </a:r>
            <a:r>
              <a:rPr lang="en-US" i="1" dirty="0"/>
              <a:t>. Pol</a:t>
            </a:r>
            <a:r>
              <a:rPr lang="en-US" dirty="0"/>
              <a:t>. 15.2: </a:t>
            </a:r>
            <a:r>
              <a:rPr lang="en-US" dirty="0" err="1"/>
              <a:t>Peisistratos</a:t>
            </a:r>
            <a:r>
              <a:rPr lang="en-US" dirty="0"/>
              <a:t> derived resources to pay mercenaries from the neighborhood of </a:t>
            </a:r>
            <a:r>
              <a:rPr lang="en-US" dirty="0" err="1"/>
              <a:t>Pangaion</a:t>
            </a:r>
            <a:endParaRPr lang="en-US" dirty="0"/>
          </a:p>
          <a:p>
            <a:r>
              <a:rPr lang="en-US" dirty="0"/>
              <a:t>Herodotus 7.112 (inland mines controlled by local tribes)</a:t>
            </a:r>
          </a:p>
          <a:p>
            <a:r>
              <a:rPr lang="en-US" dirty="0"/>
              <a:t>Thought then that </a:t>
            </a:r>
            <a:r>
              <a:rPr lang="en-US" i="1" dirty="0" err="1"/>
              <a:t>Wappenmünzen</a:t>
            </a:r>
            <a:r>
              <a:rPr lang="en-US" i="1" dirty="0"/>
              <a:t> </a:t>
            </a:r>
            <a:r>
              <a:rPr lang="en-US" dirty="0"/>
              <a:t>struck from northern Greek silver, then </a:t>
            </a:r>
            <a:r>
              <a:rPr lang="en-US" dirty="0" err="1"/>
              <a:t>Lavrion</a:t>
            </a:r>
            <a:r>
              <a:rPr lang="en-US" dirty="0"/>
              <a:t> silver for the owls</a:t>
            </a:r>
          </a:p>
        </p:txBody>
      </p:sp>
      <p:sp>
        <p:nvSpPr>
          <p:cNvPr id="4" name="TextBox 3">
            <a:extLst>
              <a:ext uri="{FF2B5EF4-FFF2-40B4-BE49-F238E27FC236}">
                <a16:creationId xmlns:a16="http://schemas.microsoft.com/office/drawing/2014/main" id="{03DE06F8-2714-2A72-A7FF-9376A23985C4}"/>
              </a:ext>
            </a:extLst>
          </p:cNvPr>
          <p:cNvSpPr txBox="1"/>
          <p:nvPr/>
        </p:nvSpPr>
        <p:spPr>
          <a:xfrm>
            <a:off x="7745505" y="1087624"/>
            <a:ext cx="4016188" cy="5509200"/>
          </a:xfrm>
          <a:prstGeom prst="rect">
            <a:avLst/>
          </a:prstGeom>
          <a:noFill/>
        </p:spPr>
        <p:txBody>
          <a:bodyPr wrap="square" rtlCol="0">
            <a:spAutoFit/>
          </a:bodyPr>
          <a:lstStyle/>
          <a:p>
            <a:r>
              <a:rPr lang="en-US" sz="2200" dirty="0"/>
              <a:t>Silver sources in the archaic period:</a:t>
            </a:r>
          </a:p>
          <a:p>
            <a:endParaRPr lang="en-US" sz="2200" dirty="0"/>
          </a:p>
          <a:p>
            <a:pPr marL="285750" indent="-285750">
              <a:buFontTx/>
              <a:buChar char="-"/>
            </a:pPr>
            <a:r>
              <a:rPr lang="en-US" sz="2200" dirty="0" err="1"/>
              <a:t>Siphnos</a:t>
            </a:r>
            <a:endParaRPr lang="en-US" sz="2200" dirty="0"/>
          </a:p>
          <a:p>
            <a:pPr marL="285750" indent="-285750">
              <a:buFontTx/>
              <a:buChar char="-"/>
            </a:pPr>
            <a:r>
              <a:rPr lang="en-US" sz="2200" dirty="0" err="1"/>
              <a:t>Lavrion</a:t>
            </a:r>
            <a:endParaRPr lang="en-US" sz="2200" dirty="0"/>
          </a:p>
          <a:p>
            <a:pPr marL="285750" indent="-285750">
              <a:buFontTx/>
              <a:buChar char="-"/>
            </a:pPr>
            <a:r>
              <a:rPr lang="en-US" sz="2200" dirty="0"/>
              <a:t>Northern Greece (</a:t>
            </a:r>
            <a:r>
              <a:rPr lang="en-US" sz="2200" dirty="0" err="1"/>
              <a:t>Chalkidiki</a:t>
            </a:r>
            <a:r>
              <a:rPr lang="en-US" sz="2200" dirty="0"/>
              <a:t> peninsula)</a:t>
            </a:r>
          </a:p>
          <a:p>
            <a:pPr marL="285750" indent="-285750">
              <a:buFontTx/>
              <a:buChar char="-"/>
            </a:pPr>
            <a:r>
              <a:rPr lang="en-US" sz="2200" dirty="0"/>
              <a:t>Thasos</a:t>
            </a:r>
          </a:p>
          <a:p>
            <a:pPr marL="285750" indent="-285750">
              <a:buFontTx/>
              <a:buChar char="-"/>
            </a:pPr>
            <a:r>
              <a:rPr lang="en-US" sz="2200" dirty="0"/>
              <a:t>Rhodope mountains (including Mt. </a:t>
            </a:r>
            <a:r>
              <a:rPr lang="en-US" sz="2200" dirty="0" err="1"/>
              <a:t>Pangaion</a:t>
            </a:r>
            <a:r>
              <a:rPr lang="en-US" sz="2200" dirty="0"/>
              <a:t>)</a:t>
            </a:r>
          </a:p>
          <a:p>
            <a:pPr marL="285750" indent="-285750">
              <a:buFontTx/>
              <a:buChar char="-"/>
            </a:pPr>
            <a:r>
              <a:rPr lang="en-US" sz="2200" dirty="0" err="1"/>
              <a:t>Troad</a:t>
            </a:r>
            <a:r>
              <a:rPr lang="en-US" sz="2200" dirty="0"/>
              <a:t> Peninsula</a:t>
            </a:r>
          </a:p>
          <a:p>
            <a:pPr marL="285750" indent="-285750">
              <a:buFontTx/>
              <a:buChar char="-"/>
            </a:pPr>
            <a:r>
              <a:rPr lang="en-US" sz="2200" dirty="0"/>
              <a:t>Iran</a:t>
            </a:r>
          </a:p>
          <a:p>
            <a:pPr marL="285750" indent="-285750">
              <a:buFontTx/>
              <a:buChar char="-"/>
            </a:pPr>
            <a:r>
              <a:rPr lang="en-US" sz="2200" dirty="0"/>
              <a:t>Spanish silver</a:t>
            </a:r>
          </a:p>
          <a:p>
            <a:pPr marL="285750" indent="-285750">
              <a:buFontTx/>
              <a:buChar char="-"/>
            </a:pPr>
            <a:r>
              <a:rPr lang="en-US" sz="2200" dirty="0"/>
              <a:t>France (Massif Central) from the Roman period</a:t>
            </a:r>
          </a:p>
          <a:p>
            <a:pPr marL="285750" indent="-285750">
              <a:buFontTx/>
              <a:buChar char="-"/>
            </a:pPr>
            <a:r>
              <a:rPr lang="en-US" sz="2200" dirty="0"/>
              <a:t>Romania</a:t>
            </a:r>
          </a:p>
        </p:txBody>
      </p:sp>
    </p:spTree>
    <p:extLst>
      <p:ext uri="{BB962C8B-B14F-4D97-AF65-F5344CB8AC3E}">
        <p14:creationId xmlns:p14="http://schemas.microsoft.com/office/powerpoint/2010/main" val="14880441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23B8DA3-E7E4-FD8C-AAE6-21E754DA91D2}"/>
              </a:ext>
            </a:extLst>
          </p:cNvPr>
          <p:cNvPicPr>
            <a:picLocks noChangeAspect="1"/>
          </p:cNvPicPr>
          <p:nvPr/>
        </p:nvPicPr>
        <p:blipFill>
          <a:blip r:embed="rId3"/>
          <a:stretch>
            <a:fillRect/>
          </a:stretch>
        </p:blipFill>
        <p:spPr>
          <a:xfrm>
            <a:off x="0" y="0"/>
            <a:ext cx="6216952" cy="6858000"/>
          </a:xfrm>
          <a:prstGeom prst="rect">
            <a:avLst/>
          </a:prstGeom>
        </p:spPr>
      </p:pic>
      <p:pic>
        <p:nvPicPr>
          <p:cNvPr id="1026" name="Picture 2">
            <a:extLst>
              <a:ext uri="{FF2B5EF4-FFF2-40B4-BE49-F238E27FC236}">
                <a16:creationId xmlns:a16="http://schemas.microsoft.com/office/drawing/2014/main" id="{EDEC80C2-6052-89C2-D9DA-F2EEE7AEF5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76707" y="341240"/>
            <a:ext cx="3168502" cy="171503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E18E2CB-96D0-6995-9415-935352A5A895}"/>
              </a:ext>
            </a:extLst>
          </p:cNvPr>
          <p:cNvSpPr txBox="1"/>
          <p:nvPr/>
        </p:nvSpPr>
        <p:spPr>
          <a:xfrm>
            <a:off x="8140995" y="2056274"/>
            <a:ext cx="5408428" cy="369332"/>
          </a:xfrm>
          <a:prstGeom prst="rect">
            <a:avLst/>
          </a:prstGeom>
          <a:noFill/>
        </p:spPr>
        <p:txBody>
          <a:bodyPr wrap="square" rtlCol="0">
            <a:spAutoFit/>
          </a:bodyPr>
          <a:lstStyle/>
          <a:p>
            <a:r>
              <a:rPr lang="en-US" dirty="0"/>
              <a:t>Wheel obol, Athens</a:t>
            </a:r>
          </a:p>
        </p:txBody>
      </p:sp>
      <p:sp>
        <p:nvSpPr>
          <p:cNvPr id="6" name="TextBox 5">
            <a:extLst>
              <a:ext uri="{FF2B5EF4-FFF2-40B4-BE49-F238E27FC236}">
                <a16:creationId xmlns:a16="http://schemas.microsoft.com/office/drawing/2014/main" id="{A1DDC8F4-5908-0752-7680-B36138CE0823}"/>
              </a:ext>
            </a:extLst>
          </p:cNvPr>
          <p:cNvSpPr txBox="1"/>
          <p:nvPr/>
        </p:nvSpPr>
        <p:spPr>
          <a:xfrm>
            <a:off x="6911163" y="3429000"/>
            <a:ext cx="5280837" cy="1384995"/>
          </a:xfrm>
          <a:prstGeom prst="rect">
            <a:avLst/>
          </a:prstGeom>
          <a:noFill/>
        </p:spPr>
        <p:txBody>
          <a:bodyPr wrap="square" rtlCol="0">
            <a:spAutoFit/>
          </a:bodyPr>
          <a:lstStyle/>
          <a:p>
            <a:r>
              <a:rPr lang="en-US" sz="2800" dirty="0" err="1"/>
              <a:t>Laurion</a:t>
            </a:r>
            <a:r>
              <a:rPr lang="en-US" sz="2800" dirty="0"/>
              <a:t> silver matches to the sites:</a:t>
            </a:r>
          </a:p>
          <a:p>
            <a:r>
              <a:rPr lang="en-US" sz="2800" dirty="0"/>
              <a:t> - </a:t>
            </a:r>
            <a:r>
              <a:rPr lang="en-US" sz="2800" dirty="0" err="1"/>
              <a:t>Agrileza</a:t>
            </a:r>
            <a:r>
              <a:rPr lang="en-US" sz="2800" dirty="0"/>
              <a:t> in </a:t>
            </a:r>
            <a:r>
              <a:rPr lang="en-US" sz="2800" dirty="0" err="1"/>
              <a:t>Lavrion</a:t>
            </a:r>
            <a:endParaRPr lang="en-US" sz="2800" dirty="0"/>
          </a:p>
          <a:p>
            <a:r>
              <a:rPr lang="en-US" sz="2800" dirty="0"/>
              <a:t>- </a:t>
            </a:r>
            <a:r>
              <a:rPr lang="en-US" sz="2800" dirty="0" err="1"/>
              <a:t>Kamareza</a:t>
            </a:r>
            <a:r>
              <a:rPr lang="en-US" sz="2800" dirty="0"/>
              <a:t>, </a:t>
            </a:r>
            <a:r>
              <a:rPr lang="en-US" sz="2800" dirty="0" err="1"/>
              <a:t>Plaka</a:t>
            </a:r>
            <a:r>
              <a:rPr lang="en-US" sz="2800" dirty="0"/>
              <a:t>, Esperanza</a:t>
            </a:r>
          </a:p>
        </p:txBody>
      </p:sp>
    </p:spTree>
    <p:extLst>
      <p:ext uri="{BB962C8B-B14F-4D97-AF65-F5344CB8AC3E}">
        <p14:creationId xmlns:p14="http://schemas.microsoft.com/office/powerpoint/2010/main" val="25385566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27668-1CE8-6490-C43D-C704F64D4F62}"/>
              </a:ext>
            </a:extLst>
          </p:cNvPr>
          <p:cNvSpPr>
            <a:spLocks noGrp="1"/>
          </p:cNvSpPr>
          <p:nvPr>
            <p:ph type="title"/>
          </p:nvPr>
        </p:nvSpPr>
        <p:spPr>
          <a:xfrm>
            <a:off x="838200" y="62116"/>
            <a:ext cx="10515600" cy="1325563"/>
          </a:xfrm>
        </p:spPr>
        <p:txBody>
          <a:bodyPr/>
          <a:lstStyle/>
          <a:p>
            <a:r>
              <a:rPr lang="en-US" altLang="en-US" b="1" dirty="0" err="1"/>
              <a:t>Selinous</a:t>
            </a:r>
            <a:r>
              <a:rPr lang="en-US" altLang="en-US" b="1" dirty="0"/>
              <a:t> Hoard</a:t>
            </a:r>
            <a:endParaRPr lang="en-US" b="1" dirty="0"/>
          </a:p>
        </p:txBody>
      </p:sp>
      <p:sp>
        <p:nvSpPr>
          <p:cNvPr id="3" name="Content Placeholder 2">
            <a:extLst>
              <a:ext uri="{FF2B5EF4-FFF2-40B4-BE49-F238E27FC236}">
                <a16:creationId xmlns:a16="http://schemas.microsoft.com/office/drawing/2014/main" id="{CCBE9B3A-8442-D0D7-1115-BF9849BDCEB6}"/>
              </a:ext>
            </a:extLst>
          </p:cNvPr>
          <p:cNvSpPr>
            <a:spLocks noGrp="1"/>
          </p:cNvSpPr>
          <p:nvPr>
            <p:ph idx="1"/>
          </p:nvPr>
        </p:nvSpPr>
        <p:spPr>
          <a:xfrm>
            <a:off x="646814" y="1253331"/>
            <a:ext cx="10515600" cy="4351338"/>
          </a:xfrm>
        </p:spPr>
        <p:txBody>
          <a:bodyPr/>
          <a:lstStyle/>
          <a:p>
            <a:pPr eaLnBrk="1" hangingPunct="1"/>
            <a:r>
              <a:rPr lang="en-US" altLang="en-US" dirty="0"/>
              <a:t>Lead isotope analysis</a:t>
            </a:r>
          </a:p>
          <a:p>
            <a:pPr eaLnBrk="1" hangingPunct="1"/>
            <a:r>
              <a:rPr lang="en-US" altLang="en-US" dirty="0"/>
              <a:t>Ingot E - close to </a:t>
            </a:r>
            <a:r>
              <a:rPr lang="en-US" altLang="en-US" dirty="0" err="1"/>
              <a:t>Laurion</a:t>
            </a:r>
            <a:endParaRPr lang="en-US" altLang="en-US" dirty="0"/>
          </a:p>
          <a:p>
            <a:pPr eaLnBrk="1" hangingPunct="1"/>
            <a:r>
              <a:rPr lang="en-US" altLang="en-US" dirty="0"/>
              <a:t>Ingots C and D - no known field, but </a:t>
            </a:r>
          </a:p>
          <a:p>
            <a:pPr marL="0" indent="0" eaLnBrk="1" hangingPunct="1">
              <a:buNone/>
            </a:pPr>
            <a:r>
              <a:rPr lang="en-US" altLang="en-US" dirty="0"/>
              <a:t>suggestion of mixed Aegean silver </a:t>
            </a:r>
          </a:p>
          <a:p>
            <a:pPr marL="0" indent="0" eaLnBrk="1" hangingPunct="1">
              <a:buNone/>
            </a:pPr>
            <a:r>
              <a:rPr lang="en-US" altLang="en-US" dirty="0"/>
              <a:t>(plots within the field).</a:t>
            </a:r>
          </a:p>
          <a:p>
            <a:pPr eaLnBrk="1" hangingPunct="1"/>
            <a:r>
              <a:rPr lang="en-US" altLang="en-US" dirty="0"/>
              <a:t>Ingot B may have silver from Spain.</a:t>
            </a:r>
          </a:p>
          <a:p>
            <a:endParaRPr lang="en-US" dirty="0"/>
          </a:p>
        </p:txBody>
      </p:sp>
      <p:pic>
        <p:nvPicPr>
          <p:cNvPr id="4" name="Picture 3">
            <a:extLst>
              <a:ext uri="{FF2B5EF4-FFF2-40B4-BE49-F238E27FC236}">
                <a16:creationId xmlns:a16="http://schemas.microsoft.com/office/drawing/2014/main" id="{BA90407B-67D0-93B3-2288-6130F1EAAB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9535" y="452014"/>
            <a:ext cx="5621079" cy="5152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37518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4A95D-83C9-291B-8BD4-D0E01FAAEC14}"/>
              </a:ext>
            </a:extLst>
          </p:cNvPr>
          <p:cNvSpPr>
            <a:spLocks noGrp="1"/>
          </p:cNvSpPr>
          <p:nvPr>
            <p:ph type="title"/>
          </p:nvPr>
        </p:nvSpPr>
        <p:spPr>
          <a:xfrm>
            <a:off x="695325" y="0"/>
            <a:ext cx="10515600" cy="1325563"/>
          </a:xfrm>
        </p:spPr>
        <p:txBody>
          <a:bodyPr/>
          <a:lstStyle/>
          <a:p>
            <a:r>
              <a:rPr lang="en-US" b="1" dirty="0"/>
              <a:t>Birch et al. : Magna Graecia</a:t>
            </a:r>
          </a:p>
        </p:txBody>
      </p:sp>
      <p:pic>
        <p:nvPicPr>
          <p:cNvPr id="4" name="Picture 3">
            <a:extLst>
              <a:ext uri="{FF2B5EF4-FFF2-40B4-BE49-F238E27FC236}">
                <a16:creationId xmlns:a16="http://schemas.microsoft.com/office/drawing/2014/main" id="{518FDF22-85E6-79D2-74D1-FC80210E1DED}"/>
              </a:ext>
            </a:extLst>
          </p:cNvPr>
          <p:cNvPicPr>
            <a:picLocks noChangeAspect="1"/>
          </p:cNvPicPr>
          <p:nvPr/>
        </p:nvPicPr>
        <p:blipFill>
          <a:blip r:embed="rId3"/>
          <a:stretch>
            <a:fillRect/>
          </a:stretch>
        </p:blipFill>
        <p:spPr>
          <a:xfrm>
            <a:off x="31270" y="1705210"/>
            <a:ext cx="6064730" cy="4594098"/>
          </a:xfrm>
          <a:prstGeom prst="rect">
            <a:avLst/>
          </a:prstGeom>
        </p:spPr>
      </p:pic>
      <p:pic>
        <p:nvPicPr>
          <p:cNvPr id="5" name="Picture 4">
            <a:extLst>
              <a:ext uri="{FF2B5EF4-FFF2-40B4-BE49-F238E27FC236}">
                <a16:creationId xmlns:a16="http://schemas.microsoft.com/office/drawing/2014/main" id="{40A04B75-8DB5-6DD4-193B-58BF30EF1226}"/>
              </a:ext>
            </a:extLst>
          </p:cNvPr>
          <p:cNvPicPr>
            <a:picLocks noChangeAspect="1"/>
          </p:cNvPicPr>
          <p:nvPr/>
        </p:nvPicPr>
        <p:blipFill>
          <a:blip r:embed="rId4"/>
          <a:stretch>
            <a:fillRect/>
          </a:stretch>
        </p:blipFill>
        <p:spPr>
          <a:xfrm>
            <a:off x="5408728" y="2058444"/>
            <a:ext cx="6554726" cy="3887631"/>
          </a:xfrm>
          <a:prstGeom prst="rect">
            <a:avLst/>
          </a:prstGeom>
        </p:spPr>
      </p:pic>
    </p:spTree>
    <p:extLst>
      <p:ext uri="{BB962C8B-B14F-4D97-AF65-F5344CB8AC3E}">
        <p14:creationId xmlns:p14="http://schemas.microsoft.com/office/powerpoint/2010/main" val="12570346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DE81E-502C-45CA-1081-41F4414669A3}"/>
              </a:ext>
            </a:extLst>
          </p:cNvPr>
          <p:cNvSpPr>
            <a:spLocks noGrp="1"/>
          </p:cNvSpPr>
          <p:nvPr>
            <p:ph type="title"/>
          </p:nvPr>
        </p:nvSpPr>
        <p:spPr/>
        <p:txBody>
          <a:bodyPr/>
          <a:lstStyle/>
          <a:p>
            <a:r>
              <a:rPr lang="en-US" b="1" dirty="0"/>
              <a:t>Magna Graecia:  Birch and </a:t>
            </a:r>
            <a:r>
              <a:rPr lang="en-US" b="1" dirty="0" err="1"/>
              <a:t>Kemmers</a:t>
            </a:r>
            <a:r>
              <a:rPr lang="en-US" b="1" dirty="0"/>
              <a:t> 2020</a:t>
            </a:r>
          </a:p>
        </p:txBody>
      </p:sp>
      <p:pic>
        <p:nvPicPr>
          <p:cNvPr id="4" name="Picture 3">
            <a:extLst>
              <a:ext uri="{FF2B5EF4-FFF2-40B4-BE49-F238E27FC236}">
                <a16:creationId xmlns:a16="http://schemas.microsoft.com/office/drawing/2014/main" id="{BAE2FFF8-90E8-C6C9-479A-C6E651D22850}"/>
              </a:ext>
            </a:extLst>
          </p:cNvPr>
          <p:cNvPicPr>
            <a:picLocks noChangeAspect="1"/>
          </p:cNvPicPr>
          <p:nvPr/>
        </p:nvPicPr>
        <p:blipFill>
          <a:blip r:embed="rId3"/>
          <a:stretch>
            <a:fillRect/>
          </a:stretch>
        </p:blipFill>
        <p:spPr>
          <a:xfrm>
            <a:off x="271272" y="1961379"/>
            <a:ext cx="6083705" cy="4018798"/>
          </a:xfrm>
          <a:prstGeom prst="rect">
            <a:avLst/>
          </a:prstGeom>
        </p:spPr>
      </p:pic>
      <p:pic>
        <p:nvPicPr>
          <p:cNvPr id="5" name="Picture 4">
            <a:extLst>
              <a:ext uri="{FF2B5EF4-FFF2-40B4-BE49-F238E27FC236}">
                <a16:creationId xmlns:a16="http://schemas.microsoft.com/office/drawing/2014/main" id="{CDB36A59-490B-7600-28B7-A8BFFAE2955A}"/>
              </a:ext>
            </a:extLst>
          </p:cNvPr>
          <p:cNvPicPr>
            <a:picLocks noChangeAspect="1"/>
          </p:cNvPicPr>
          <p:nvPr/>
        </p:nvPicPr>
        <p:blipFill>
          <a:blip r:embed="rId4"/>
          <a:stretch>
            <a:fillRect/>
          </a:stretch>
        </p:blipFill>
        <p:spPr>
          <a:xfrm>
            <a:off x="5765126" y="1883030"/>
            <a:ext cx="6155602" cy="4955921"/>
          </a:xfrm>
          <a:prstGeom prst="rect">
            <a:avLst/>
          </a:prstGeom>
        </p:spPr>
      </p:pic>
    </p:spTree>
    <p:extLst>
      <p:ext uri="{BB962C8B-B14F-4D97-AF65-F5344CB8AC3E}">
        <p14:creationId xmlns:p14="http://schemas.microsoft.com/office/powerpoint/2010/main" val="1777646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DC744-4DAA-F410-0111-5C8E9B224003}"/>
              </a:ext>
            </a:extLst>
          </p:cNvPr>
          <p:cNvSpPr>
            <a:spLocks noGrp="1"/>
          </p:cNvSpPr>
          <p:nvPr>
            <p:ph type="title"/>
          </p:nvPr>
        </p:nvSpPr>
        <p:spPr/>
        <p:txBody>
          <a:bodyPr/>
          <a:lstStyle/>
          <a:p>
            <a:r>
              <a:rPr lang="en-US" b="1" dirty="0"/>
              <a:t>Metal Analysis: Why?</a:t>
            </a:r>
          </a:p>
        </p:txBody>
      </p:sp>
      <p:sp>
        <p:nvSpPr>
          <p:cNvPr id="3" name="Content Placeholder 2">
            <a:extLst>
              <a:ext uri="{FF2B5EF4-FFF2-40B4-BE49-F238E27FC236}">
                <a16:creationId xmlns:a16="http://schemas.microsoft.com/office/drawing/2014/main" id="{4AF0EFB7-8469-99C0-095F-684274F9992C}"/>
              </a:ext>
            </a:extLst>
          </p:cNvPr>
          <p:cNvSpPr>
            <a:spLocks noGrp="1"/>
          </p:cNvSpPr>
          <p:nvPr>
            <p:ph idx="1"/>
          </p:nvPr>
        </p:nvSpPr>
        <p:spPr/>
        <p:txBody>
          <a:bodyPr/>
          <a:lstStyle/>
          <a:p>
            <a:pPr eaLnBrk="1" hangingPunct="1"/>
            <a:r>
              <a:rPr lang="en-US" altLang="en-US" dirty="0"/>
              <a:t>Identify sources of metal and changes in this over time (mines, mixing, </a:t>
            </a:r>
            <a:r>
              <a:rPr lang="en-US" altLang="en-US" dirty="0" err="1"/>
              <a:t>etc</a:t>
            </a:r>
            <a:r>
              <a:rPr lang="en-US" altLang="en-US" dirty="0"/>
              <a:t>)</a:t>
            </a:r>
          </a:p>
          <a:p>
            <a:pPr eaLnBrk="1" hangingPunct="1"/>
            <a:r>
              <a:rPr lang="en-US" altLang="en-US" dirty="0"/>
              <a:t>Metal composition and purity (economy, debasement)</a:t>
            </a:r>
          </a:p>
          <a:p>
            <a:pPr eaLnBrk="1" hangingPunct="1"/>
            <a:r>
              <a:rPr lang="en-US" altLang="en-US" dirty="0"/>
              <a:t>Coin making techniques (cultural and regional groups)</a:t>
            </a:r>
          </a:p>
          <a:p>
            <a:pPr marL="0" indent="0">
              <a:buNone/>
            </a:pPr>
            <a:endParaRPr lang="en-US" dirty="0"/>
          </a:p>
        </p:txBody>
      </p:sp>
    </p:spTree>
    <p:extLst>
      <p:ext uri="{BB962C8B-B14F-4D97-AF65-F5344CB8AC3E}">
        <p14:creationId xmlns:p14="http://schemas.microsoft.com/office/powerpoint/2010/main" val="30172679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A9A42-8281-ADCA-FBC7-E3F049BEA2B8}"/>
              </a:ext>
            </a:extLst>
          </p:cNvPr>
          <p:cNvSpPr>
            <a:spLocks noGrp="1"/>
          </p:cNvSpPr>
          <p:nvPr>
            <p:ph type="title"/>
          </p:nvPr>
        </p:nvSpPr>
        <p:spPr>
          <a:xfrm>
            <a:off x="352425" y="-45422"/>
            <a:ext cx="10515600" cy="1325563"/>
          </a:xfrm>
        </p:spPr>
        <p:txBody>
          <a:bodyPr/>
          <a:lstStyle/>
          <a:p>
            <a:r>
              <a:rPr lang="en-US" b="1" dirty="0" err="1"/>
              <a:t>Westner</a:t>
            </a:r>
            <a:r>
              <a:rPr lang="en-US" b="1" dirty="0"/>
              <a:t> et. al: Early Roman coins</a:t>
            </a:r>
          </a:p>
        </p:txBody>
      </p:sp>
      <p:pic>
        <p:nvPicPr>
          <p:cNvPr id="4" name="Picture 3">
            <a:extLst>
              <a:ext uri="{FF2B5EF4-FFF2-40B4-BE49-F238E27FC236}">
                <a16:creationId xmlns:a16="http://schemas.microsoft.com/office/drawing/2014/main" id="{85D9210D-D28A-8246-EB6E-73077EED2F9C}"/>
              </a:ext>
            </a:extLst>
          </p:cNvPr>
          <p:cNvPicPr>
            <a:picLocks noChangeAspect="1"/>
          </p:cNvPicPr>
          <p:nvPr/>
        </p:nvPicPr>
        <p:blipFill>
          <a:blip r:embed="rId3"/>
          <a:stretch>
            <a:fillRect/>
          </a:stretch>
        </p:blipFill>
        <p:spPr>
          <a:xfrm>
            <a:off x="352425" y="1151245"/>
            <a:ext cx="11207523" cy="5546140"/>
          </a:xfrm>
          <a:prstGeom prst="rect">
            <a:avLst/>
          </a:prstGeom>
        </p:spPr>
      </p:pic>
    </p:spTree>
    <p:extLst>
      <p:ext uri="{BB962C8B-B14F-4D97-AF65-F5344CB8AC3E}">
        <p14:creationId xmlns:p14="http://schemas.microsoft.com/office/powerpoint/2010/main" val="14956031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58BE4-216D-3B28-AED5-0CCB6BEAD3ED}"/>
              </a:ext>
            </a:extLst>
          </p:cNvPr>
          <p:cNvSpPr>
            <a:spLocks noGrp="1"/>
          </p:cNvSpPr>
          <p:nvPr>
            <p:ph type="title"/>
          </p:nvPr>
        </p:nvSpPr>
        <p:spPr/>
        <p:txBody>
          <a:bodyPr/>
          <a:lstStyle/>
          <a:p>
            <a:r>
              <a:rPr lang="en-US" altLang="en-US" b="1" dirty="0"/>
              <a:t>Incuse coins</a:t>
            </a:r>
            <a:endParaRPr lang="en-US" b="1" dirty="0"/>
          </a:p>
        </p:txBody>
      </p:sp>
      <p:sp>
        <p:nvSpPr>
          <p:cNvPr id="3" name="Content Placeholder 2">
            <a:extLst>
              <a:ext uri="{FF2B5EF4-FFF2-40B4-BE49-F238E27FC236}">
                <a16:creationId xmlns:a16="http://schemas.microsoft.com/office/drawing/2014/main" id="{68F44CE2-D731-617E-A314-009104E92630}"/>
              </a:ext>
            </a:extLst>
          </p:cNvPr>
          <p:cNvSpPr>
            <a:spLocks noGrp="1"/>
          </p:cNvSpPr>
          <p:nvPr>
            <p:ph idx="1"/>
          </p:nvPr>
        </p:nvSpPr>
        <p:spPr/>
        <p:txBody>
          <a:bodyPr/>
          <a:lstStyle/>
          <a:p>
            <a:r>
              <a:rPr lang="en-US" altLang="en-US" dirty="0"/>
              <a:t>Scanning electron microscopy (SEM)</a:t>
            </a:r>
          </a:p>
          <a:p>
            <a:endParaRPr lang="en-US" dirty="0"/>
          </a:p>
        </p:txBody>
      </p:sp>
      <p:sp>
        <p:nvSpPr>
          <p:cNvPr id="4" name="Rectangle 6">
            <a:extLst>
              <a:ext uri="{FF2B5EF4-FFF2-40B4-BE49-F238E27FC236}">
                <a16:creationId xmlns:a16="http://schemas.microsoft.com/office/drawing/2014/main" id="{1FD68E7D-EF12-6F60-A6A1-F5C9AF5DA300}"/>
              </a:ext>
            </a:extLst>
          </p:cNvPr>
          <p:cNvSpPr>
            <a:spLocks noChangeArrowheads="1"/>
          </p:cNvSpPr>
          <p:nvPr/>
        </p:nvSpPr>
        <p:spPr bwMode="auto">
          <a:xfrm>
            <a:off x="7114954" y="2878137"/>
            <a:ext cx="4495800"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600">
                <a:solidFill>
                  <a:srgbClr val="000000"/>
                </a:solidFill>
                <a:latin typeface="Times" pitchFamily="2" charset="0"/>
              </a:rPr>
              <a:t>Figure 7 SEM fractography of coin fragment M5.</a:t>
            </a:r>
          </a:p>
        </p:txBody>
      </p:sp>
      <p:sp>
        <p:nvSpPr>
          <p:cNvPr id="5" name="Rectangle 8">
            <a:extLst>
              <a:ext uri="{FF2B5EF4-FFF2-40B4-BE49-F238E27FC236}">
                <a16:creationId xmlns:a16="http://schemas.microsoft.com/office/drawing/2014/main" id="{DC50C437-BB78-2D5B-0156-F2D99681AA51}"/>
              </a:ext>
            </a:extLst>
          </p:cNvPr>
          <p:cNvSpPr>
            <a:spLocks noChangeArrowheads="1"/>
          </p:cNvSpPr>
          <p:nvPr/>
        </p:nvSpPr>
        <p:spPr bwMode="auto">
          <a:xfrm>
            <a:off x="7191154" y="6230937"/>
            <a:ext cx="4078288" cy="581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600">
                <a:solidFill>
                  <a:srgbClr val="000000"/>
                </a:solidFill>
                <a:latin typeface="Times" pitchFamily="2" charset="0"/>
              </a:rPr>
              <a:t>Figure 8 The filling of open cracks by corrosion</a:t>
            </a:r>
          </a:p>
          <a:p>
            <a:r>
              <a:rPr lang="en-US" altLang="en-US" sz="1600">
                <a:solidFill>
                  <a:srgbClr val="000000"/>
                </a:solidFill>
                <a:latin typeface="Times" pitchFamily="2" charset="0"/>
              </a:rPr>
              <a:t> products.</a:t>
            </a:r>
          </a:p>
        </p:txBody>
      </p:sp>
      <p:pic>
        <p:nvPicPr>
          <p:cNvPr id="6" name="Picture 1">
            <a:extLst>
              <a:ext uri="{FF2B5EF4-FFF2-40B4-BE49-F238E27FC236}">
                <a16:creationId xmlns:a16="http://schemas.microsoft.com/office/drawing/2014/main" id="{28742E00-8E12-C99C-7312-DFD188E283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32492" y="365125"/>
            <a:ext cx="3178175" cy="2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a:extLst>
              <a:ext uri="{FF2B5EF4-FFF2-40B4-BE49-F238E27FC236}">
                <a16:creationId xmlns:a16="http://schemas.microsoft.com/office/drawing/2014/main" id="{56E5B6F0-B245-A5C4-EDA2-45D1F114A5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35667" y="3603625"/>
            <a:ext cx="3254375" cy="2600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72888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29">
            <a:extLst>
              <a:ext uri="{FF2B5EF4-FFF2-40B4-BE49-F238E27FC236}">
                <a16:creationId xmlns:a16="http://schemas.microsoft.com/office/drawing/2014/main" id="{44C33E18-4DE3-680D-F588-47B8A615D66A}"/>
              </a:ext>
            </a:extLst>
          </p:cNvPr>
          <p:cNvSpPr>
            <a:spLocks noChangeArrowheads="1"/>
          </p:cNvSpPr>
          <p:nvPr/>
        </p:nvSpPr>
        <p:spPr bwMode="auto">
          <a:xfrm>
            <a:off x="3684095" y="652130"/>
            <a:ext cx="3276600" cy="581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600" dirty="0">
                <a:solidFill>
                  <a:srgbClr val="000000"/>
                </a:solidFill>
                <a:latin typeface="Times" pitchFamily="2" charset="0"/>
              </a:rPr>
              <a:t>Figure 18 Fragment M5: a secondary electrons image of the etched sample.</a:t>
            </a:r>
          </a:p>
        </p:txBody>
      </p:sp>
      <p:pic>
        <p:nvPicPr>
          <p:cNvPr id="6" name="Picture 1024">
            <a:extLst>
              <a:ext uri="{FF2B5EF4-FFF2-40B4-BE49-F238E27FC236}">
                <a16:creationId xmlns:a16="http://schemas.microsoft.com/office/drawing/2014/main" id="{92E4CCEF-7370-1AD1-7368-D3619ECFC1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487738"/>
            <a:ext cx="4483100" cy="337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025">
            <a:extLst>
              <a:ext uri="{FF2B5EF4-FFF2-40B4-BE49-F238E27FC236}">
                <a16:creationId xmlns:a16="http://schemas.microsoft.com/office/drawing/2014/main" id="{132A6E58-F236-8D97-40F2-9D1DD545DE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60695" y="0"/>
            <a:ext cx="5002705" cy="3997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1031">
            <a:extLst>
              <a:ext uri="{FF2B5EF4-FFF2-40B4-BE49-F238E27FC236}">
                <a16:creationId xmlns:a16="http://schemas.microsoft.com/office/drawing/2014/main" id="{75D272C8-0ABF-EEC2-4F07-E3A02C2E8E88}"/>
              </a:ext>
            </a:extLst>
          </p:cNvPr>
          <p:cNvSpPr>
            <a:spLocks noChangeArrowheads="1"/>
          </p:cNvSpPr>
          <p:nvPr/>
        </p:nvSpPr>
        <p:spPr bwMode="auto">
          <a:xfrm>
            <a:off x="4763386" y="4477623"/>
            <a:ext cx="5288557" cy="19389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600" dirty="0">
                <a:solidFill>
                  <a:srgbClr val="000000"/>
                </a:solidFill>
                <a:latin typeface="Times" pitchFamily="2" charset="0"/>
              </a:rPr>
              <a:t>Figure 17 Fragment M5: an optical microscopic image of the etched sample.</a:t>
            </a:r>
          </a:p>
          <a:p>
            <a:endParaRPr lang="en-US" altLang="en-US" sz="1600" dirty="0">
              <a:solidFill>
                <a:srgbClr val="000000"/>
              </a:solidFill>
              <a:latin typeface="Times" pitchFamily="2" charset="0"/>
            </a:endParaRPr>
          </a:p>
          <a:p>
            <a:r>
              <a:rPr lang="en-GB" sz="1800" dirty="0">
                <a:effectLst/>
                <a:latin typeface="Times New Roman" panose="02020603050405020304" pitchFamily="18" charset="0"/>
                <a:ea typeface="Times New Roman" panose="02020603050405020304" pitchFamily="18" charset="0"/>
              </a:rPr>
              <a:t>Scanning electron microscopy image of an incuse coin from Metapontum, demonstrating that the coin was struck at room (ambient) temperature. From Giovanelli </a:t>
            </a:r>
            <a:r>
              <a:rPr lang="en-GB" sz="1800" i="1" dirty="0">
                <a:effectLst/>
                <a:latin typeface="Times New Roman" panose="02020603050405020304" pitchFamily="18" charset="0"/>
                <a:ea typeface="Times New Roman" panose="02020603050405020304" pitchFamily="18" charset="0"/>
              </a:rPr>
              <a:t>et al.</a:t>
            </a:r>
            <a:r>
              <a:rPr lang="en-GB" sz="1800" dirty="0">
                <a:effectLst/>
                <a:latin typeface="Times New Roman" panose="02020603050405020304" pitchFamily="18" charset="0"/>
                <a:ea typeface="Times New Roman" panose="02020603050405020304" pitchFamily="18" charset="0"/>
              </a:rPr>
              <a:t> p. 830</a:t>
            </a:r>
            <a:r>
              <a:rPr lang="en-GB" sz="1200" dirty="0">
                <a:effectLst/>
              </a:rPr>
              <a:t> </a:t>
            </a:r>
            <a:endParaRPr lang="en-US" altLang="en-US" sz="1600" dirty="0">
              <a:solidFill>
                <a:srgbClr val="000000"/>
              </a:solidFill>
              <a:latin typeface="Times" pitchFamily="2" charset="0"/>
            </a:endParaRPr>
          </a:p>
        </p:txBody>
      </p:sp>
    </p:spTree>
    <p:extLst>
      <p:ext uri="{BB962C8B-B14F-4D97-AF65-F5344CB8AC3E}">
        <p14:creationId xmlns:p14="http://schemas.microsoft.com/office/powerpoint/2010/main" val="15252153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E88F336-9B6F-09D4-085C-4DEEEEEDEBA9}"/>
              </a:ext>
            </a:extLst>
          </p:cNvPr>
          <p:cNvPicPr>
            <a:picLocks noChangeAspect="1"/>
          </p:cNvPicPr>
          <p:nvPr/>
        </p:nvPicPr>
        <p:blipFill>
          <a:blip r:embed="rId2"/>
          <a:stretch>
            <a:fillRect/>
          </a:stretch>
        </p:blipFill>
        <p:spPr>
          <a:xfrm>
            <a:off x="0" y="0"/>
            <a:ext cx="7772400" cy="2703443"/>
          </a:xfrm>
          <a:prstGeom prst="rect">
            <a:avLst/>
          </a:prstGeom>
        </p:spPr>
      </p:pic>
      <p:pic>
        <p:nvPicPr>
          <p:cNvPr id="5" name="Picture 4">
            <a:extLst>
              <a:ext uri="{FF2B5EF4-FFF2-40B4-BE49-F238E27FC236}">
                <a16:creationId xmlns:a16="http://schemas.microsoft.com/office/drawing/2014/main" id="{23A55DE7-3C1A-08F1-BEFA-82136F6EA5E3}"/>
              </a:ext>
            </a:extLst>
          </p:cNvPr>
          <p:cNvPicPr>
            <a:picLocks noChangeAspect="1"/>
          </p:cNvPicPr>
          <p:nvPr/>
        </p:nvPicPr>
        <p:blipFill>
          <a:blip r:embed="rId3"/>
          <a:stretch>
            <a:fillRect/>
          </a:stretch>
        </p:blipFill>
        <p:spPr>
          <a:xfrm>
            <a:off x="7612912" y="1714057"/>
            <a:ext cx="4579088" cy="5143943"/>
          </a:xfrm>
          <a:prstGeom prst="rect">
            <a:avLst/>
          </a:prstGeom>
        </p:spPr>
      </p:pic>
    </p:spTree>
    <p:extLst>
      <p:ext uri="{BB962C8B-B14F-4D97-AF65-F5344CB8AC3E}">
        <p14:creationId xmlns:p14="http://schemas.microsoft.com/office/powerpoint/2010/main" val="30335890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9C157-6794-B21A-B97E-CFCBE1A3F942}"/>
              </a:ext>
            </a:extLst>
          </p:cNvPr>
          <p:cNvSpPr>
            <a:spLocks noGrp="1"/>
          </p:cNvSpPr>
          <p:nvPr>
            <p:ph type="title"/>
          </p:nvPr>
        </p:nvSpPr>
        <p:spPr>
          <a:xfrm>
            <a:off x="549592" y="365761"/>
            <a:ext cx="10515600" cy="512064"/>
          </a:xfrm>
        </p:spPr>
        <p:txBody>
          <a:bodyPr>
            <a:normAutofit fontScale="90000"/>
          </a:bodyPr>
          <a:lstStyle/>
          <a:p>
            <a:r>
              <a:rPr lang="en-US" b="1" dirty="0"/>
              <a:t>Further Reading</a:t>
            </a:r>
          </a:p>
        </p:txBody>
      </p:sp>
      <p:sp>
        <p:nvSpPr>
          <p:cNvPr id="3" name="Content Placeholder 2">
            <a:extLst>
              <a:ext uri="{FF2B5EF4-FFF2-40B4-BE49-F238E27FC236}">
                <a16:creationId xmlns:a16="http://schemas.microsoft.com/office/drawing/2014/main" id="{CBC7784A-C980-1CC3-3E26-4B7DCE4C265E}"/>
              </a:ext>
            </a:extLst>
          </p:cNvPr>
          <p:cNvSpPr>
            <a:spLocks noGrp="1"/>
          </p:cNvSpPr>
          <p:nvPr>
            <p:ph idx="1"/>
          </p:nvPr>
        </p:nvSpPr>
        <p:spPr>
          <a:xfrm>
            <a:off x="220408" y="1097281"/>
            <a:ext cx="10515600" cy="4351338"/>
          </a:xfrm>
        </p:spPr>
        <p:txBody>
          <a:bodyPr>
            <a:noAutofit/>
          </a:bodyPr>
          <a:lstStyle/>
          <a:p>
            <a:pPr>
              <a:lnSpc>
                <a:spcPct val="100000"/>
              </a:lnSpc>
            </a:pPr>
            <a:r>
              <a:rPr lang="fr-FR" sz="1200" dirty="0">
                <a:effectLst/>
                <a:latin typeface="Times New Roman" panose="02020603050405020304" pitchFamily="18" charset="0"/>
                <a:ea typeface="Times New Roman" panose="02020603050405020304" pitchFamily="18" charset="0"/>
              </a:rPr>
              <a:t>@ </a:t>
            </a:r>
            <a:r>
              <a:rPr lang="en-US" sz="1200" dirty="0" err="1">
                <a:effectLst/>
                <a:latin typeface="Times New Roman" panose="02020603050405020304" pitchFamily="18" charset="0"/>
                <a:ea typeface="Times New Roman" panose="02020603050405020304" pitchFamily="18" charset="0"/>
              </a:rPr>
              <a:t>Attanasio</a:t>
            </a:r>
            <a:r>
              <a:rPr lang="en-US" sz="1200" dirty="0">
                <a:effectLst/>
                <a:latin typeface="Times New Roman" panose="02020603050405020304" pitchFamily="18" charset="0"/>
                <a:ea typeface="Times New Roman" panose="02020603050405020304" pitchFamily="18" charset="0"/>
              </a:rPr>
              <a:t>, D., </a:t>
            </a:r>
            <a:r>
              <a:rPr lang="en-US" sz="1200" dirty="0" err="1">
                <a:effectLst/>
                <a:latin typeface="Times New Roman" panose="02020603050405020304" pitchFamily="18" charset="0"/>
                <a:ea typeface="Times New Roman" panose="02020603050405020304" pitchFamily="18" charset="0"/>
              </a:rPr>
              <a:t>Bultrini</a:t>
            </a:r>
            <a:r>
              <a:rPr lang="en-US" sz="1200" dirty="0">
                <a:effectLst/>
                <a:latin typeface="Times New Roman" panose="02020603050405020304" pitchFamily="18" charset="0"/>
                <a:ea typeface="Times New Roman" panose="02020603050405020304" pitchFamily="18" charset="0"/>
              </a:rPr>
              <a:t>, G.</a:t>
            </a:r>
            <a:r>
              <a:rPr lang="en-US" sz="1200" i="1" dirty="0">
                <a:effectLst/>
                <a:latin typeface="Times New Roman" panose="02020603050405020304" pitchFamily="18" charset="0"/>
                <a:ea typeface="Times New Roman" panose="02020603050405020304" pitchFamily="18" charset="0"/>
              </a:rPr>
              <a:t>, et al.</a:t>
            </a:r>
            <a:r>
              <a:rPr lang="en-US" sz="1200" dirty="0">
                <a:effectLst/>
                <a:latin typeface="Times New Roman" panose="02020603050405020304" pitchFamily="18" charset="0"/>
                <a:ea typeface="Times New Roman" panose="02020603050405020304" pitchFamily="18" charset="0"/>
              </a:rPr>
              <a:t> (2001) 'The Possibility of </a:t>
            </a:r>
            <a:r>
              <a:rPr lang="en-US" sz="1200" dirty="0" err="1">
                <a:effectLst/>
                <a:latin typeface="Times New Roman" panose="02020603050405020304" pitchFamily="18" charset="0"/>
                <a:ea typeface="Times New Roman" panose="02020603050405020304" pitchFamily="18" charset="0"/>
              </a:rPr>
              <a:t>Provenancing</a:t>
            </a:r>
            <a:r>
              <a:rPr lang="en-US" sz="1200" dirty="0">
                <a:effectLst/>
                <a:latin typeface="Times New Roman" panose="02020603050405020304" pitchFamily="18" charset="0"/>
                <a:ea typeface="Times New Roman" panose="02020603050405020304" pitchFamily="18" charset="0"/>
              </a:rPr>
              <a:t> a Series of Bronze Punic Coins found at </a:t>
            </a:r>
            <a:r>
              <a:rPr lang="en-US" sz="1200" dirty="0" err="1">
                <a:effectLst/>
                <a:latin typeface="Times New Roman" panose="02020603050405020304" pitchFamily="18" charset="0"/>
                <a:ea typeface="Times New Roman" panose="02020603050405020304" pitchFamily="18" charset="0"/>
              </a:rPr>
              <a:t>Tharros</a:t>
            </a:r>
            <a:r>
              <a:rPr lang="en-US" sz="1200" dirty="0">
                <a:effectLst/>
                <a:latin typeface="Times New Roman" panose="02020603050405020304" pitchFamily="18" charset="0"/>
                <a:ea typeface="Times New Roman" panose="02020603050405020304" pitchFamily="18" charset="0"/>
              </a:rPr>
              <a:t> (Western Sardinia) using the Literature Lead Isotope Database', </a:t>
            </a:r>
            <a:r>
              <a:rPr lang="en-US" sz="1200" i="1" dirty="0">
                <a:effectLst/>
                <a:latin typeface="Times New Roman" panose="02020603050405020304" pitchFamily="18" charset="0"/>
                <a:ea typeface="Times New Roman" panose="02020603050405020304" pitchFamily="18" charset="0"/>
              </a:rPr>
              <a:t>Archaeometry</a:t>
            </a:r>
            <a:r>
              <a:rPr lang="en-US" sz="1200" dirty="0">
                <a:effectLst/>
                <a:latin typeface="Times New Roman" panose="02020603050405020304" pitchFamily="18" charset="0"/>
                <a:ea typeface="Times New Roman" panose="02020603050405020304" pitchFamily="18" charset="0"/>
              </a:rPr>
              <a:t> 43: 529-47.</a:t>
            </a:r>
            <a:endParaRPr lang="en-GB" sz="1200" dirty="0">
              <a:effectLst/>
              <a:latin typeface="Times New Roman" panose="02020603050405020304" pitchFamily="18" charset="0"/>
              <a:ea typeface="Times New Roman" panose="02020603050405020304" pitchFamily="18" charset="0"/>
            </a:endParaRPr>
          </a:p>
          <a:p>
            <a:pPr>
              <a:lnSpc>
                <a:spcPct val="100000"/>
              </a:lnSpc>
            </a:pPr>
            <a:r>
              <a:rPr lang="en-US" sz="1200" dirty="0">
                <a:effectLst/>
                <a:latin typeface="Times New Roman" panose="02020603050405020304" pitchFamily="18" charset="0"/>
                <a:ea typeface="Times New Roman" panose="02020603050405020304" pitchFamily="18" charset="0"/>
              </a:rPr>
              <a:t>Beer-Tobey, L., Gale, N. H.</a:t>
            </a:r>
            <a:r>
              <a:rPr lang="en-US" sz="1200" i="1" dirty="0">
                <a:effectLst/>
                <a:latin typeface="Times New Roman" panose="02020603050405020304" pitchFamily="18" charset="0"/>
                <a:ea typeface="Times New Roman" panose="02020603050405020304" pitchFamily="18" charset="0"/>
              </a:rPr>
              <a:t>, et al.</a:t>
            </a:r>
            <a:r>
              <a:rPr lang="en-US" sz="1200" dirty="0">
                <a:effectLst/>
                <a:latin typeface="Times New Roman" panose="02020603050405020304" pitchFamily="18" charset="0"/>
                <a:ea typeface="Times New Roman" panose="02020603050405020304" pitchFamily="18" charset="0"/>
              </a:rPr>
              <a:t> (1998) 'Lead Isotope Analysis of Four Late Archaic Silver Ingots from the </a:t>
            </a:r>
            <a:r>
              <a:rPr lang="en-US" sz="1200" dirty="0" err="1">
                <a:effectLst/>
                <a:latin typeface="Times New Roman" panose="02020603050405020304" pitchFamily="18" charset="0"/>
                <a:ea typeface="Times New Roman" panose="02020603050405020304" pitchFamily="18" charset="0"/>
              </a:rPr>
              <a:t>Selinus</a:t>
            </a:r>
            <a:r>
              <a:rPr lang="en-US" sz="1200" dirty="0">
                <a:effectLst/>
                <a:latin typeface="Times New Roman" panose="02020603050405020304" pitchFamily="18" charset="0"/>
                <a:ea typeface="Times New Roman" panose="02020603050405020304" pitchFamily="18" charset="0"/>
              </a:rPr>
              <a:t> Hoard', in </a:t>
            </a:r>
            <a:r>
              <a:rPr lang="en-US" sz="1200" i="1" dirty="0">
                <a:effectLst/>
                <a:latin typeface="Times New Roman" panose="02020603050405020304" pitchFamily="18" charset="0"/>
                <a:ea typeface="Times New Roman" panose="02020603050405020304" pitchFamily="18" charset="0"/>
              </a:rPr>
              <a:t>Metallurgy in Numismatics Volume 4</a:t>
            </a:r>
            <a:r>
              <a:rPr lang="en-US" sz="1200" dirty="0">
                <a:effectLst/>
                <a:latin typeface="Times New Roman" panose="02020603050405020304" pitchFamily="18" charset="0"/>
                <a:ea typeface="Times New Roman" panose="02020603050405020304" pitchFamily="18" charset="0"/>
              </a:rPr>
              <a:t>, ed. A. </a:t>
            </a:r>
            <a:r>
              <a:rPr lang="en-US" sz="1200" dirty="0" err="1">
                <a:effectLst/>
                <a:latin typeface="Times New Roman" panose="02020603050405020304" pitchFamily="18" charset="0"/>
                <a:ea typeface="Times New Roman" panose="02020603050405020304" pitchFamily="18" charset="0"/>
              </a:rPr>
              <a:t>Oddy</a:t>
            </a:r>
            <a:r>
              <a:rPr lang="en-US" sz="1200" dirty="0">
                <a:effectLst/>
                <a:latin typeface="Times New Roman" panose="02020603050405020304" pitchFamily="18" charset="0"/>
                <a:ea typeface="Times New Roman" panose="02020603050405020304" pitchFamily="18" charset="0"/>
              </a:rPr>
              <a:t> and M. Cowell. London:</a:t>
            </a:r>
            <a:r>
              <a:rPr lang="en-US" sz="1200" b="1" dirty="0">
                <a:effectLst/>
                <a:latin typeface="Times New Roman" panose="02020603050405020304" pitchFamily="18" charset="0"/>
                <a:ea typeface="Times New Roman" panose="02020603050405020304" pitchFamily="18" charset="0"/>
              </a:rPr>
              <a:t> </a:t>
            </a:r>
            <a:r>
              <a:rPr lang="en-US" sz="1200" dirty="0">
                <a:effectLst/>
                <a:latin typeface="Times New Roman" panose="02020603050405020304" pitchFamily="18" charset="0"/>
                <a:ea typeface="Times New Roman" panose="02020603050405020304" pitchFamily="18" charset="0"/>
              </a:rPr>
              <a:t>385-92. </a:t>
            </a:r>
          </a:p>
          <a:p>
            <a:pPr>
              <a:lnSpc>
                <a:spcPct val="100000"/>
              </a:lnSpc>
            </a:pPr>
            <a:r>
              <a:rPr lang="en-US" sz="1200" dirty="0">
                <a:effectLst/>
                <a:latin typeface="Times New Roman" panose="02020603050405020304" pitchFamily="18" charset="0"/>
                <a:ea typeface="Times New Roman" panose="02020603050405020304" pitchFamily="18" charset="0"/>
              </a:rPr>
              <a:t>Birch, T. et al. (2020). ‘Retracing Magna Graecia’s silver: coupling lead isotopes with a multi-standard trace element procedure’, </a:t>
            </a:r>
            <a:r>
              <a:rPr lang="en-US" sz="1200" i="1" dirty="0">
                <a:effectLst/>
                <a:latin typeface="Times New Roman" panose="02020603050405020304" pitchFamily="18" charset="0"/>
                <a:ea typeface="Times New Roman" panose="02020603050405020304" pitchFamily="18" charset="0"/>
              </a:rPr>
              <a:t>Archaeometry</a:t>
            </a:r>
            <a:r>
              <a:rPr lang="en-US" sz="1200" dirty="0">
                <a:effectLst/>
                <a:latin typeface="Times New Roman" panose="02020603050405020304" pitchFamily="18" charset="0"/>
                <a:ea typeface="Times New Roman" panose="02020603050405020304" pitchFamily="18" charset="0"/>
              </a:rPr>
              <a:t> 62, 81-108.</a:t>
            </a:r>
          </a:p>
          <a:p>
            <a:pPr>
              <a:lnSpc>
                <a:spcPct val="100000"/>
              </a:lnSpc>
            </a:pPr>
            <a:r>
              <a:rPr lang="en-US" sz="1200" dirty="0">
                <a:latin typeface="Times New Roman" panose="02020603050405020304" pitchFamily="18" charset="0"/>
                <a:ea typeface="Times New Roman" panose="02020603050405020304" pitchFamily="18" charset="0"/>
              </a:rPr>
              <a:t>Birch, T., and </a:t>
            </a:r>
            <a:r>
              <a:rPr lang="en-US" sz="1200" dirty="0" err="1">
                <a:latin typeface="Times New Roman" panose="02020603050405020304" pitchFamily="18" charset="0"/>
                <a:ea typeface="Times New Roman" panose="02020603050405020304" pitchFamily="18" charset="0"/>
              </a:rPr>
              <a:t>Kemmers</a:t>
            </a:r>
            <a:r>
              <a:rPr lang="en-US" sz="1200" dirty="0">
                <a:latin typeface="Times New Roman" panose="02020603050405020304" pitchFamily="18" charset="0"/>
                <a:ea typeface="Times New Roman" panose="02020603050405020304" pitchFamily="18" charset="0"/>
              </a:rPr>
              <a:t>, F., 2020. ‘Silver for the Greek colonies: issues, analysis and preliminary results from a large-scale coin sampling project’, in </a:t>
            </a:r>
            <a:r>
              <a:rPr lang="en-US" sz="1200" i="1" dirty="0">
                <a:latin typeface="Times New Roman" panose="02020603050405020304" pitchFamily="18" charset="0"/>
                <a:ea typeface="Times New Roman" panose="02020603050405020304" pitchFamily="18" charset="0"/>
              </a:rPr>
              <a:t>Mines, Metals and Money </a:t>
            </a:r>
            <a:r>
              <a:rPr lang="en-US" sz="1200" dirty="0">
                <a:latin typeface="Times New Roman" panose="02020603050405020304" pitchFamily="18" charset="0"/>
                <a:ea typeface="Times New Roman" panose="02020603050405020304" pitchFamily="18" charset="0"/>
              </a:rPr>
              <a:t>(</a:t>
            </a:r>
            <a:r>
              <a:rPr lang="en-US" sz="1200" dirty="0" err="1">
                <a:latin typeface="Times New Roman" panose="02020603050405020304" pitchFamily="18" charset="0"/>
                <a:ea typeface="Times New Roman" panose="02020603050405020304" pitchFamily="18" charset="0"/>
              </a:rPr>
              <a:t>MiN</a:t>
            </a:r>
            <a:r>
              <a:rPr lang="en-US" sz="1200" dirty="0">
                <a:latin typeface="Times New Roman" panose="02020603050405020304" pitchFamily="18" charset="0"/>
                <a:ea typeface="Times New Roman" panose="02020603050405020304" pitchFamily="18" charset="0"/>
              </a:rPr>
              <a:t> 6), pp. 101-47</a:t>
            </a:r>
          </a:p>
          <a:p>
            <a:pPr>
              <a:lnSpc>
                <a:spcPct val="100000"/>
              </a:lnSpc>
            </a:pPr>
            <a:r>
              <a:rPr lang="en-US" sz="1200" dirty="0">
                <a:effectLst/>
                <a:latin typeface="Times New Roman" panose="02020603050405020304" pitchFamily="18" charset="0"/>
                <a:ea typeface="Times New Roman" panose="02020603050405020304" pitchFamily="18" charset="0"/>
              </a:rPr>
              <a:t>Frey-Kupper, Coins and their use in the Punic Mediterranean: case studies from Carthage to Italy from the fourth to the first century BCE in </a:t>
            </a:r>
            <a:r>
              <a:rPr lang="en-US" sz="1200" i="1" dirty="0">
                <a:effectLst/>
                <a:latin typeface="Times New Roman" panose="02020603050405020304" pitchFamily="18" charset="0"/>
                <a:ea typeface="Times New Roman" panose="02020603050405020304" pitchFamily="18" charset="0"/>
              </a:rPr>
              <a:t>The Punic Mediterranean</a:t>
            </a:r>
            <a:r>
              <a:rPr lang="en-US" sz="1200" dirty="0">
                <a:effectLst/>
                <a:latin typeface="Times New Roman" panose="02020603050405020304" pitchFamily="18" charset="0"/>
                <a:ea typeface="Times New Roman" panose="02020603050405020304" pitchFamily="18" charset="0"/>
              </a:rPr>
              <a:t>, Cambridge, Chapter 6.</a:t>
            </a:r>
          </a:p>
          <a:p>
            <a:pPr>
              <a:lnSpc>
                <a:spcPct val="100000"/>
              </a:lnSpc>
            </a:pPr>
            <a:r>
              <a:rPr lang="en-US" sz="1200" dirty="0">
                <a:effectLst/>
                <a:latin typeface="Times New Roman" panose="02020603050405020304" pitchFamily="18" charset="0"/>
                <a:ea typeface="Times New Roman" panose="02020603050405020304" pitchFamily="18" charset="0"/>
              </a:rPr>
              <a:t>Gale, N. H., </a:t>
            </a:r>
            <a:r>
              <a:rPr lang="en-US" sz="1200" dirty="0" err="1">
                <a:effectLst/>
                <a:latin typeface="Times New Roman" panose="02020603050405020304" pitchFamily="18" charset="0"/>
                <a:ea typeface="Times New Roman" panose="02020603050405020304" pitchFamily="18" charset="0"/>
              </a:rPr>
              <a:t>Gentner</a:t>
            </a:r>
            <a:r>
              <a:rPr lang="en-US" sz="1200" dirty="0">
                <a:effectLst/>
                <a:latin typeface="Times New Roman" panose="02020603050405020304" pitchFamily="18" charset="0"/>
                <a:ea typeface="Times New Roman" panose="02020603050405020304" pitchFamily="18" charset="0"/>
              </a:rPr>
              <a:t>, W., and Wagner, G. A., 1980, Mineralogical and geographical silver sources of archaic Greek coin-age, in Metallurgy in numismatics(eds. D. A. Metcalf and W. A. </a:t>
            </a:r>
            <a:r>
              <a:rPr lang="en-US" sz="1200" dirty="0" err="1">
                <a:effectLst/>
                <a:latin typeface="Times New Roman" panose="02020603050405020304" pitchFamily="18" charset="0"/>
                <a:ea typeface="Times New Roman" panose="02020603050405020304" pitchFamily="18" charset="0"/>
              </a:rPr>
              <a:t>Oddy</a:t>
            </a:r>
            <a:r>
              <a:rPr lang="en-US" sz="1200" dirty="0">
                <a:effectLst/>
                <a:latin typeface="Times New Roman" panose="02020603050405020304" pitchFamily="18" charset="0"/>
                <a:ea typeface="Times New Roman" panose="02020603050405020304" pitchFamily="18" charset="0"/>
              </a:rPr>
              <a:t>), 3–49, Vol. 1, The Royal Numismatic </a:t>
            </a:r>
            <a:r>
              <a:rPr lang="en-US" sz="1200" dirty="0" err="1">
                <a:effectLst/>
                <a:latin typeface="Times New Roman" panose="02020603050405020304" pitchFamily="18" charset="0"/>
                <a:ea typeface="Times New Roman" panose="02020603050405020304" pitchFamily="18" charset="0"/>
              </a:rPr>
              <a:t>Society,London</a:t>
            </a:r>
            <a:r>
              <a:rPr lang="en-US" sz="1200" dirty="0">
                <a:effectLst/>
                <a:latin typeface="Times New Roman" panose="02020603050405020304" pitchFamily="18" charset="0"/>
                <a:ea typeface="Times New Roman" panose="02020603050405020304" pitchFamily="18" charset="0"/>
              </a:rPr>
              <a:t>.</a:t>
            </a:r>
          </a:p>
          <a:p>
            <a:pPr>
              <a:lnSpc>
                <a:spcPct val="100000"/>
              </a:lnSpc>
            </a:pPr>
            <a:r>
              <a:rPr lang="en-US" sz="1200" dirty="0" err="1">
                <a:effectLst/>
                <a:latin typeface="Times New Roman" panose="02020603050405020304" pitchFamily="18" charset="0"/>
                <a:ea typeface="Times New Roman" panose="02020603050405020304" pitchFamily="18" charset="0"/>
              </a:rPr>
              <a:t>Gitler</a:t>
            </a:r>
            <a:r>
              <a:rPr lang="en-US" sz="1200" dirty="0">
                <a:effectLst/>
                <a:latin typeface="Times New Roman" panose="02020603050405020304" pitchFamily="18" charset="0"/>
                <a:ea typeface="Times New Roman" panose="02020603050405020304" pitchFamily="18" charset="0"/>
              </a:rPr>
              <a:t>, H. et al. (2020). ‘XRF analysis of several groups of electrum coins’ in </a:t>
            </a:r>
            <a:r>
              <a:rPr lang="en-US" sz="1200" i="1" dirty="0">
                <a:effectLst/>
                <a:latin typeface="Times New Roman" panose="02020603050405020304" pitchFamily="18" charset="0"/>
                <a:ea typeface="Times New Roman" panose="02020603050405020304" pitchFamily="18" charset="0"/>
              </a:rPr>
              <a:t>White Gold: Studies in Early Electrum Coinage</a:t>
            </a:r>
            <a:r>
              <a:rPr lang="en-US" sz="1200" dirty="0">
                <a:effectLst/>
                <a:latin typeface="Times New Roman" panose="02020603050405020304" pitchFamily="18" charset="0"/>
                <a:ea typeface="Times New Roman" panose="02020603050405020304" pitchFamily="18" charset="0"/>
              </a:rPr>
              <a:t>, eds. P. van </a:t>
            </a:r>
            <a:r>
              <a:rPr lang="en-US" sz="1200" dirty="0" err="1">
                <a:effectLst/>
                <a:latin typeface="Times New Roman" panose="02020603050405020304" pitchFamily="18" charset="0"/>
                <a:ea typeface="Times New Roman" panose="02020603050405020304" pitchFamily="18" charset="0"/>
              </a:rPr>
              <a:t>Alfen</a:t>
            </a:r>
            <a:r>
              <a:rPr lang="en-US" sz="1200" dirty="0">
                <a:effectLst/>
                <a:latin typeface="Times New Roman" panose="02020603050405020304" pitchFamily="18" charset="0"/>
                <a:ea typeface="Times New Roman" panose="02020603050405020304" pitchFamily="18" charset="0"/>
              </a:rPr>
              <a:t> and U. </a:t>
            </a:r>
            <a:r>
              <a:rPr lang="en-US" sz="1200" dirty="0" err="1">
                <a:effectLst/>
                <a:latin typeface="Times New Roman" panose="02020603050405020304" pitchFamily="18" charset="0"/>
                <a:ea typeface="Times New Roman" panose="02020603050405020304" pitchFamily="18" charset="0"/>
              </a:rPr>
              <a:t>Wartenberg</a:t>
            </a:r>
            <a:r>
              <a:rPr lang="en-US" sz="1200" dirty="0">
                <a:effectLst/>
                <a:latin typeface="Times New Roman" panose="02020603050405020304" pitchFamily="18" charset="0"/>
                <a:ea typeface="Times New Roman" panose="02020603050405020304" pitchFamily="18" charset="0"/>
              </a:rPr>
              <a:t>, New York, 379-422.</a:t>
            </a:r>
          </a:p>
          <a:p>
            <a:pPr>
              <a:lnSpc>
                <a:spcPct val="100000"/>
              </a:lnSpc>
            </a:pPr>
            <a:r>
              <a:rPr lang="en-US" sz="1200" dirty="0">
                <a:effectLst/>
                <a:latin typeface="Times New Roman" panose="02020603050405020304" pitchFamily="18" charset="0"/>
                <a:ea typeface="Times New Roman" panose="02020603050405020304" pitchFamily="18" charset="0"/>
              </a:rPr>
              <a:t>@ Giovanelli, G., Natali, S.</a:t>
            </a:r>
            <a:r>
              <a:rPr lang="en-US" sz="1200" i="1" dirty="0">
                <a:effectLst/>
                <a:latin typeface="Times New Roman" panose="02020603050405020304" pitchFamily="18" charset="0"/>
                <a:ea typeface="Times New Roman" panose="02020603050405020304" pitchFamily="18" charset="0"/>
              </a:rPr>
              <a:t>, et al.</a:t>
            </a:r>
            <a:r>
              <a:rPr lang="en-US" sz="1200" dirty="0">
                <a:effectLst/>
                <a:latin typeface="Times New Roman" panose="02020603050405020304" pitchFamily="18" charset="0"/>
                <a:ea typeface="Times New Roman" panose="02020603050405020304" pitchFamily="18" charset="0"/>
              </a:rPr>
              <a:t> (2005) 'Microstructural Characterization of Early Western Greek Incuse Coins', </a:t>
            </a:r>
            <a:r>
              <a:rPr lang="en-US" sz="1200" i="1" dirty="0">
                <a:effectLst/>
                <a:latin typeface="Times New Roman" panose="02020603050405020304" pitchFamily="18" charset="0"/>
                <a:ea typeface="Times New Roman" panose="02020603050405020304" pitchFamily="18" charset="0"/>
              </a:rPr>
              <a:t>Archaeometry</a:t>
            </a:r>
            <a:r>
              <a:rPr lang="en-US" sz="1200" dirty="0">
                <a:effectLst/>
                <a:latin typeface="Times New Roman" panose="02020603050405020304" pitchFamily="18" charset="0"/>
                <a:ea typeface="Times New Roman" panose="02020603050405020304" pitchFamily="18" charset="0"/>
              </a:rPr>
              <a:t> 47: 817-33.</a:t>
            </a:r>
          </a:p>
          <a:p>
            <a:pPr>
              <a:lnSpc>
                <a:spcPct val="100000"/>
              </a:lnSpc>
            </a:pPr>
            <a:r>
              <a:rPr lang="en-US" sz="1200" dirty="0">
                <a:latin typeface="Times New Roman" panose="02020603050405020304" pitchFamily="18" charset="0"/>
                <a:ea typeface="Times New Roman" panose="02020603050405020304" pitchFamily="18" charset="0"/>
              </a:rPr>
              <a:t>Green, A., et al. ‘Understanding Roman Coinage Inside and Out’, </a:t>
            </a:r>
            <a:r>
              <a:rPr lang="en-US" sz="1200" i="1" dirty="0">
                <a:latin typeface="Times New Roman" panose="02020603050405020304" pitchFamily="18" charset="0"/>
                <a:ea typeface="Times New Roman" panose="02020603050405020304" pitchFamily="18" charset="0"/>
              </a:rPr>
              <a:t>Journal of Archaeological Science</a:t>
            </a:r>
            <a:r>
              <a:rPr lang="en-US" sz="1200" dirty="0">
                <a:latin typeface="Times New Roman" panose="02020603050405020304" pitchFamily="18" charset="0"/>
                <a:ea typeface="Times New Roman" panose="02020603050405020304" pitchFamily="18" charset="0"/>
              </a:rPr>
              <a:t> 134, https://</a:t>
            </a:r>
            <a:r>
              <a:rPr lang="en-US" sz="1200" dirty="0" err="1">
                <a:latin typeface="Times New Roman" panose="02020603050405020304" pitchFamily="18" charset="0"/>
                <a:ea typeface="Times New Roman" panose="02020603050405020304" pitchFamily="18" charset="0"/>
              </a:rPr>
              <a:t>doi.org</a:t>
            </a:r>
            <a:r>
              <a:rPr lang="en-US" sz="1200" dirty="0">
                <a:latin typeface="Times New Roman" panose="02020603050405020304" pitchFamily="18" charset="0"/>
                <a:ea typeface="Times New Roman" panose="02020603050405020304" pitchFamily="18" charset="0"/>
              </a:rPr>
              <a:t>/10.1016/j.jas.2021.105470</a:t>
            </a:r>
            <a:endParaRPr lang="en-GB" sz="1200" dirty="0">
              <a:effectLst/>
              <a:latin typeface="Times New Roman" panose="02020603050405020304" pitchFamily="18" charset="0"/>
              <a:ea typeface="Times New Roman" panose="02020603050405020304" pitchFamily="18" charset="0"/>
            </a:endParaRPr>
          </a:p>
          <a:p>
            <a:pPr>
              <a:lnSpc>
                <a:spcPct val="100000"/>
              </a:lnSpc>
            </a:pPr>
            <a:r>
              <a:rPr lang="en-US" sz="1200" dirty="0">
                <a:effectLst/>
                <a:latin typeface="Times New Roman" panose="02020603050405020304" pitchFamily="18" charset="0"/>
                <a:ea typeface="Times New Roman" panose="02020603050405020304" pitchFamily="18" charset="0"/>
              </a:rPr>
              <a:t>@ </a:t>
            </a:r>
            <a:r>
              <a:rPr lang="en-US" sz="1200" dirty="0" err="1">
                <a:effectLst/>
                <a:latin typeface="Times New Roman" panose="02020603050405020304" pitchFamily="18" charset="0"/>
                <a:ea typeface="Times New Roman" panose="02020603050405020304" pitchFamily="18" charset="0"/>
              </a:rPr>
              <a:t>Rafel</a:t>
            </a:r>
            <a:r>
              <a:rPr lang="en-US" sz="1200" dirty="0">
                <a:effectLst/>
                <a:latin typeface="Times New Roman" panose="02020603050405020304" pitchFamily="18" charset="0"/>
                <a:ea typeface="Times New Roman" panose="02020603050405020304" pitchFamily="18" charset="0"/>
              </a:rPr>
              <a:t>, N., Montero-Ruiz, I.</a:t>
            </a:r>
            <a:r>
              <a:rPr lang="en-US" sz="1200" i="1" dirty="0">
                <a:effectLst/>
                <a:latin typeface="Times New Roman" panose="02020603050405020304" pitchFamily="18" charset="0"/>
                <a:ea typeface="Times New Roman" panose="02020603050405020304" pitchFamily="18" charset="0"/>
              </a:rPr>
              <a:t>, et al.</a:t>
            </a:r>
            <a:r>
              <a:rPr lang="en-US" sz="1200" dirty="0">
                <a:effectLst/>
                <a:latin typeface="Times New Roman" panose="02020603050405020304" pitchFamily="18" charset="0"/>
                <a:ea typeface="Times New Roman" panose="02020603050405020304" pitchFamily="18" charset="0"/>
              </a:rPr>
              <a:t> (2010) 'New approaches on the archaic trade in the north-eastern Iberian peninsula: exploitation and circulation of lead and silver', </a:t>
            </a:r>
            <a:r>
              <a:rPr lang="en-US" sz="1200" i="1" dirty="0">
                <a:effectLst/>
                <a:latin typeface="Times New Roman" panose="02020603050405020304" pitchFamily="18" charset="0"/>
                <a:ea typeface="Times New Roman" panose="02020603050405020304" pitchFamily="18" charset="0"/>
              </a:rPr>
              <a:t>Oxford Journal of Archaeology</a:t>
            </a:r>
            <a:r>
              <a:rPr lang="en-US" sz="1200" dirty="0">
                <a:effectLst/>
                <a:latin typeface="Times New Roman" panose="02020603050405020304" pitchFamily="18" charset="0"/>
                <a:ea typeface="Times New Roman" panose="02020603050405020304" pitchFamily="18" charset="0"/>
              </a:rPr>
              <a:t> 29: 175-202.</a:t>
            </a:r>
          </a:p>
          <a:p>
            <a:pPr>
              <a:lnSpc>
                <a:spcPct val="100000"/>
              </a:lnSpc>
            </a:pPr>
            <a:r>
              <a:rPr lang="en-GB" sz="1200" dirty="0">
                <a:effectLst/>
                <a:latin typeface="Times New Roman" panose="02020603050405020304" pitchFamily="18" charset="0"/>
                <a:ea typeface="Times New Roman" panose="02020603050405020304" pitchFamily="18" charset="0"/>
              </a:rPr>
              <a:t>Sheedy, K, and Davis, G. (2020). </a:t>
            </a:r>
            <a:r>
              <a:rPr lang="en-GB" sz="1200" i="1" dirty="0">
                <a:effectLst/>
                <a:latin typeface="Times New Roman" panose="02020603050405020304" pitchFamily="18" charset="0"/>
                <a:ea typeface="Times New Roman" panose="02020603050405020304" pitchFamily="18" charset="0"/>
              </a:rPr>
              <a:t>Metallurgy in Numismatics 6: Mines, Metals and Moneys</a:t>
            </a:r>
            <a:r>
              <a:rPr lang="en-GB" sz="1200" dirty="0">
                <a:effectLst/>
                <a:latin typeface="Times New Roman" panose="02020603050405020304" pitchFamily="18" charset="0"/>
                <a:ea typeface="Times New Roman" panose="02020603050405020304" pitchFamily="18" charset="0"/>
              </a:rPr>
              <a:t>. London, RNS.</a:t>
            </a:r>
          </a:p>
          <a:p>
            <a:pPr>
              <a:lnSpc>
                <a:spcPct val="100000"/>
              </a:lnSpc>
            </a:pPr>
            <a:r>
              <a:rPr lang="en-US" sz="1200" dirty="0" err="1">
                <a:effectLst/>
                <a:latin typeface="Times New Roman" panose="02020603050405020304" pitchFamily="18" charset="0"/>
                <a:ea typeface="Times New Roman" panose="02020603050405020304" pitchFamily="18" charset="0"/>
              </a:rPr>
              <a:t>Stos</a:t>
            </a:r>
            <a:r>
              <a:rPr lang="en-US" sz="1200" dirty="0">
                <a:effectLst/>
                <a:latin typeface="Times New Roman" panose="02020603050405020304" pitchFamily="18" charset="0"/>
                <a:ea typeface="Times New Roman" panose="02020603050405020304" pitchFamily="18" charset="0"/>
              </a:rPr>
              <a:t>-Gale, Z. A. (2001) 'The impact of the natural sciences on studies of </a:t>
            </a:r>
            <a:r>
              <a:rPr lang="en-US" sz="1200" i="1" dirty="0" err="1">
                <a:effectLst/>
                <a:latin typeface="Times New Roman" panose="02020603050405020304" pitchFamily="18" charset="0"/>
                <a:ea typeface="Times New Roman" panose="02020603050405020304" pitchFamily="18" charset="0"/>
              </a:rPr>
              <a:t>Hacksilber</a:t>
            </a:r>
            <a:r>
              <a:rPr lang="en-US" sz="1200" dirty="0">
                <a:effectLst/>
                <a:latin typeface="Times New Roman" panose="02020603050405020304" pitchFamily="18" charset="0"/>
                <a:ea typeface="Times New Roman" panose="02020603050405020304" pitchFamily="18" charset="0"/>
              </a:rPr>
              <a:t> and early silver coinage', in </a:t>
            </a:r>
            <a:r>
              <a:rPr lang="en-US" sz="1200" i="1" dirty="0" err="1">
                <a:effectLst/>
                <a:latin typeface="Times New Roman" panose="02020603050405020304" pitchFamily="18" charset="0"/>
                <a:ea typeface="Times New Roman" panose="02020603050405020304" pitchFamily="18" charset="0"/>
              </a:rPr>
              <a:t>Hacksilber</a:t>
            </a:r>
            <a:r>
              <a:rPr lang="en-US" sz="1200" i="1" dirty="0">
                <a:effectLst/>
                <a:latin typeface="Times New Roman" panose="02020603050405020304" pitchFamily="18" charset="0"/>
                <a:ea typeface="Times New Roman" panose="02020603050405020304" pitchFamily="18" charset="0"/>
              </a:rPr>
              <a:t> to Coinage: New Insights into the Monetary History of the Near East and Greece</a:t>
            </a:r>
            <a:r>
              <a:rPr lang="en-US" sz="1200" dirty="0">
                <a:effectLst/>
                <a:latin typeface="Times New Roman" panose="02020603050405020304" pitchFamily="18" charset="0"/>
                <a:ea typeface="Times New Roman" panose="02020603050405020304" pitchFamily="18" charset="0"/>
              </a:rPr>
              <a:t>, ed. M. S. </a:t>
            </a:r>
            <a:r>
              <a:rPr lang="en-US" sz="1200" dirty="0" err="1">
                <a:effectLst/>
                <a:latin typeface="Times New Roman" panose="02020603050405020304" pitchFamily="18" charset="0"/>
                <a:ea typeface="Times New Roman" panose="02020603050405020304" pitchFamily="18" charset="0"/>
              </a:rPr>
              <a:t>Balmuth</a:t>
            </a:r>
            <a:r>
              <a:rPr lang="en-US" sz="1200" dirty="0">
                <a:effectLst/>
                <a:latin typeface="Times New Roman" panose="02020603050405020304" pitchFamily="18" charset="0"/>
                <a:ea typeface="Times New Roman" panose="02020603050405020304" pitchFamily="18" charset="0"/>
              </a:rPr>
              <a:t>. New York, American Numismatic Society:</a:t>
            </a:r>
            <a:r>
              <a:rPr lang="en-US" sz="1200" b="1" dirty="0">
                <a:effectLst/>
                <a:latin typeface="Times New Roman" panose="02020603050405020304" pitchFamily="18" charset="0"/>
                <a:ea typeface="Times New Roman" panose="02020603050405020304" pitchFamily="18" charset="0"/>
              </a:rPr>
              <a:t> </a:t>
            </a:r>
            <a:r>
              <a:rPr lang="en-US" sz="1200" dirty="0">
                <a:effectLst/>
                <a:latin typeface="Times New Roman" panose="02020603050405020304" pitchFamily="18" charset="0"/>
                <a:ea typeface="Times New Roman" panose="02020603050405020304" pitchFamily="18" charset="0"/>
              </a:rPr>
              <a:t>53-76. </a:t>
            </a:r>
          </a:p>
          <a:p>
            <a:pPr>
              <a:lnSpc>
                <a:spcPct val="100000"/>
              </a:lnSpc>
            </a:pPr>
            <a:r>
              <a:rPr lang="en-US" sz="1200" dirty="0" err="1">
                <a:latin typeface="Times New Roman" panose="02020603050405020304" pitchFamily="18" charset="0"/>
              </a:rPr>
              <a:t>Westner</a:t>
            </a:r>
            <a:r>
              <a:rPr lang="en-US" sz="1200" dirty="0">
                <a:latin typeface="Times New Roman" panose="02020603050405020304" pitchFamily="18" charset="0"/>
              </a:rPr>
              <a:t>, K.J. et al. (2020). ‘Rome’s rise to power. Geochemical analysis of silver coinage from the western Mediterranean (fourth to second centuries BC), </a:t>
            </a:r>
            <a:r>
              <a:rPr lang="en-US" sz="1200" i="1" dirty="0">
                <a:latin typeface="Times New Roman" panose="02020603050405020304" pitchFamily="18" charset="0"/>
              </a:rPr>
              <a:t>Archaeometry</a:t>
            </a:r>
            <a:r>
              <a:rPr lang="en-US" sz="1200" dirty="0">
                <a:latin typeface="Times New Roman" panose="02020603050405020304" pitchFamily="18" charset="0"/>
              </a:rPr>
              <a:t> 62.3, pp. 577-92.</a:t>
            </a:r>
            <a:endParaRPr lang="en-US" sz="1200" dirty="0"/>
          </a:p>
        </p:txBody>
      </p:sp>
    </p:spTree>
    <p:extLst>
      <p:ext uri="{BB962C8B-B14F-4D97-AF65-F5344CB8AC3E}">
        <p14:creationId xmlns:p14="http://schemas.microsoft.com/office/powerpoint/2010/main" val="25583084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AF0FB-17C1-CCC6-4B4B-9CA8C2453A00}"/>
              </a:ext>
            </a:extLst>
          </p:cNvPr>
          <p:cNvSpPr>
            <a:spLocks noGrp="1"/>
          </p:cNvSpPr>
          <p:nvPr>
            <p:ph type="title"/>
          </p:nvPr>
        </p:nvSpPr>
        <p:spPr/>
        <p:txBody>
          <a:bodyPr/>
          <a:lstStyle/>
          <a:p>
            <a:r>
              <a:rPr lang="en-US" b="1" dirty="0"/>
              <a:t>Methods</a:t>
            </a:r>
          </a:p>
        </p:txBody>
      </p:sp>
      <p:sp>
        <p:nvSpPr>
          <p:cNvPr id="3" name="Content Placeholder 2">
            <a:extLst>
              <a:ext uri="{FF2B5EF4-FFF2-40B4-BE49-F238E27FC236}">
                <a16:creationId xmlns:a16="http://schemas.microsoft.com/office/drawing/2014/main" id="{A390BF7B-56ED-67EF-ECF0-DB3868E3C499}"/>
              </a:ext>
            </a:extLst>
          </p:cNvPr>
          <p:cNvSpPr>
            <a:spLocks noGrp="1"/>
          </p:cNvSpPr>
          <p:nvPr>
            <p:ph idx="1"/>
          </p:nvPr>
        </p:nvSpPr>
        <p:spPr/>
        <p:txBody>
          <a:bodyPr/>
          <a:lstStyle/>
          <a:p>
            <a:pPr eaLnBrk="1" hangingPunct="1"/>
            <a:r>
              <a:rPr lang="en-US" altLang="en-US" dirty="0"/>
              <a:t>Accuracy vs expense</a:t>
            </a:r>
          </a:p>
          <a:p>
            <a:pPr eaLnBrk="1" hangingPunct="1"/>
            <a:r>
              <a:rPr lang="en-US" altLang="en-US" dirty="0"/>
              <a:t>Destructive vs. non destructive</a:t>
            </a:r>
          </a:p>
          <a:p>
            <a:pPr eaLnBrk="1" hangingPunct="1"/>
            <a:r>
              <a:rPr lang="en-US" altLang="en-US" dirty="0"/>
              <a:t>Method should be selected according to the goal one has.</a:t>
            </a:r>
          </a:p>
          <a:p>
            <a:pPr marL="0" indent="0">
              <a:buNone/>
            </a:pPr>
            <a:endParaRPr lang="en-US" dirty="0"/>
          </a:p>
        </p:txBody>
      </p:sp>
    </p:spTree>
    <p:extLst>
      <p:ext uri="{BB962C8B-B14F-4D97-AF65-F5344CB8AC3E}">
        <p14:creationId xmlns:p14="http://schemas.microsoft.com/office/powerpoint/2010/main" val="36392710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8BB7A8-F757-9281-AAD1-4F6A1717AE44}"/>
              </a:ext>
            </a:extLst>
          </p:cNvPr>
          <p:cNvPicPr>
            <a:picLocks noChangeAspect="1"/>
          </p:cNvPicPr>
          <p:nvPr/>
        </p:nvPicPr>
        <p:blipFill>
          <a:blip r:embed="rId3"/>
          <a:stretch>
            <a:fillRect/>
          </a:stretch>
        </p:blipFill>
        <p:spPr>
          <a:xfrm>
            <a:off x="0" y="0"/>
            <a:ext cx="12192000" cy="7026488"/>
          </a:xfrm>
          <a:prstGeom prst="rect">
            <a:avLst/>
          </a:prstGeom>
        </p:spPr>
      </p:pic>
    </p:spTree>
    <p:extLst>
      <p:ext uri="{BB962C8B-B14F-4D97-AF65-F5344CB8AC3E}">
        <p14:creationId xmlns:p14="http://schemas.microsoft.com/office/powerpoint/2010/main" val="8678895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DDB02-B051-06A9-4FA9-B20F4CE28724}"/>
              </a:ext>
            </a:extLst>
          </p:cNvPr>
          <p:cNvSpPr>
            <a:spLocks noGrp="1"/>
          </p:cNvSpPr>
          <p:nvPr>
            <p:ph type="title"/>
          </p:nvPr>
        </p:nvSpPr>
        <p:spPr/>
        <p:txBody>
          <a:bodyPr/>
          <a:lstStyle/>
          <a:p>
            <a:r>
              <a:rPr lang="en-US" altLang="en-US" b="1" dirty="0"/>
              <a:t>X-Ray Fluorescence (XRF)</a:t>
            </a:r>
            <a:endParaRPr lang="en-US" b="1" dirty="0"/>
          </a:p>
        </p:txBody>
      </p:sp>
      <p:sp>
        <p:nvSpPr>
          <p:cNvPr id="3" name="Content Placeholder 2">
            <a:extLst>
              <a:ext uri="{FF2B5EF4-FFF2-40B4-BE49-F238E27FC236}">
                <a16:creationId xmlns:a16="http://schemas.microsoft.com/office/drawing/2014/main" id="{87ED4A08-2780-8C06-863D-4A8AF75487E5}"/>
              </a:ext>
            </a:extLst>
          </p:cNvPr>
          <p:cNvSpPr>
            <a:spLocks noGrp="1"/>
          </p:cNvSpPr>
          <p:nvPr>
            <p:ph idx="1"/>
          </p:nvPr>
        </p:nvSpPr>
        <p:spPr>
          <a:xfrm>
            <a:off x="838200" y="1297459"/>
            <a:ext cx="10515600" cy="1804087"/>
          </a:xfrm>
        </p:spPr>
        <p:txBody>
          <a:bodyPr>
            <a:normAutofit lnSpcReduction="10000"/>
          </a:bodyPr>
          <a:lstStyle/>
          <a:p>
            <a:pPr eaLnBrk="1" hangingPunct="1">
              <a:lnSpc>
                <a:spcPct val="90000"/>
              </a:lnSpc>
              <a:buFontTx/>
              <a:buNone/>
            </a:pPr>
            <a:endParaRPr lang="en-US" altLang="en-US" sz="2800" dirty="0"/>
          </a:p>
          <a:p>
            <a:pPr eaLnBrk="1" hangingPunct="1">
              <a:lnSpc>
                <a:spcPct val="90000"/>
              </a:lnSpc>
            </a:pPr>
            <a:r>
              <a:rPr lang="en-US" altLang="en-US" sz="2800" dirty="0"/>
              <a:t>Measures chemical composition</a:t>
            </a:r>
          </a:p>
          <a:p>
            <a:pPr eaLnBrk="1" hangingPunct="1">
              <a:lnSpc>
                <a:spcPct val="90000"/>
              </a:lnSpc>
            </a:pPr>
            <a:r>
              <a:rPr lang="en-US" altLang="en-US" sz="2800" dirty="0"/>
              <a:t>X-Rays used - different elements ‘reflect’ these X-Rays in different ways.</a:t>
            </a:r>
          </a:p>
          <a:p>
            <a:endParaRPr lang="en-US" dirty="0"/>
          </a:p>
        </p:txBody>
      </p:sp>
      <p:pic>
        <p:nvPicPr>
          <p:cNvPr id="4" name="Picture 1">
            <a:extLst>
              <a:ext uri="{FF2B5EF4-FFF2-40B4-BE49-F238E27FC236}">
                <a16:creationId xmlns:a16="http://schemas.microsoft.com/office/drawing/2014/main" id="{62A1CF19-6BAF-AAB3-E7CB-DFF6DBCC7E1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21425" y="3017837"/>
            <a:ext cx="5032375" cy="347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a:extLst>
              <a:ext uri="{FF2B5EF4-FFF2-40B4-BE49-F238E27FC236}">
                <a16:creationId xmlns:a16="http://schemas.microsoft.com/office/drawing/2014/main" id="{968162B4-73AB-A5A0-042A-DA22C341B910}"/>
              </a:ext>
            </a:extLst>
          </p:cNvPr>
          <p:cNvPicPr>
            <a:picLocks noChangeAspect="1"/>
          </p:cNvPicPr>
          <p:nvPr/>
        </p:nvPicPr>
        <p:blipFill>
          <a:blip r:embed="rId4">
            <a:extLst>
              <a:ext uri="{28A0092B-C50C-407E-A947-70E740481C1C}">
                <a14:useLocalDpi xmlns:a14="http://schemas.microsoft.com/office/drawing/2010/main" val="0"/>
              </a:ext>
            </a:extLst>
          </a:blip>
          <a:srcRect t="10681" b="62845"/>
          <a:stretch>
            <a:fillRect/>
          </a:stretch>
        </p:blipFill>
        <p:spPr bwMode="auto">
          <a:xfrm>
            <a:off x="625775" y="3429000"/>
            <a:ext cx="5908076" cy="3056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669712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553CF-A528-6052-AC47-DF971FF9E83D}"/>
              </a:ext>
            </a:extLst>
          </p:cNvPr>
          <p:cNvSpPr>
            <a:spLocks noGrp="1"/>
          </p:cNvSpPr>
          <p:nvPr>
            <p:ph type="title"/>
          </p:nvPr>
        </p:nvSpPr>
        <p:spPr/>
        <p:txBody>
          <a:bodyPr/>
          <a:lstStyle/>
          <a:p>
            <a:r>
              <a:rPr lang="en-US" altLang="en-US" b="1" dirty="0"/>
              <a:t>XRF - Pros and Cons</a:t>
            </a:r>
            <a:endParaRPr lang="en-US" b="1" dirty="0"/>
          </a:p>
        </p:txBody>
      </p:sp>
      <p:sp>
        <p:nvSpPr>
          <p:cNvPr id="3" name="Content Placeholder 2">
            <a:extLst>
              <a:ext uri="{FF2B5EF4-FFF2-40B4-BE49-F238E27FC236}">
                <a16:creationId xmlns:a16="http://schemas.microsoft.com/office/drawing/2014/main" id="{20DC3FF7-62F8-CE32-3E76-34F30B92D59D}"/>
              </a:ext>
            </a:extLst>
          </p:cNvPr>
          <p:cNvSpPr>
            <a:spLocks noGrp="1"/>
          </p:cNvSpPr>
          <p:nvPr>
            <p:ph idx="1"/>
          </p:nvPr>
        </p:nvSpPr>
        <p:spPr/>
        <p:txBody>
          <a:bodyPr/>
          <a:lstStyle/>
          <a:p>
            <a:pPr eaLnBrk="1" hangingPunct="1">
              <a:lnSpc>
                <a:spcPct val="90000"/>
              </a:lnSpc>
            </a:pPr>
            <a:r>
              <a:rPr lang="en-US" altLang="en-US" dirty="0"/>
              <a:t>Fast and non-destructive</a:t>
            </a:r>
          </a:p>
          <a:p>
            <a:pPr eaLnBrk="1" hangingPunct="1">
              <a:lnSpc>
                <a:spcPct val="90000"/>
              </a:lnSpc>
            </a:pPr>
            <a:r>
              <a:rPr lang="en-US" altLang="en-US" dirty="0"/>
              <a:t>Relatively cheap</a:t>
            </a:r>
          </a:p>
          <a:p>
            <a:pPr eaLnBrk="1" hangingPunct="1">
              <a:lnSpc>
                <a:spcPct val="90000"/>
              </a:lnSpc>
            </a:pPr>
            <a:r>
              <a:rPr lang="en-US" altLang="en-US" dirty="0"/>
              <a:t>Only measures </a:t>
            </a:r>
            <a:r>
              <a:rPr lang="en-US" altLang="en-US" i="1" dirty="0"/>
              <a:t>the surface</a:t>
            </a:r>
            <a:r>
              <a:rPr lang="en-US" altLang="en-US" dirty="0"/>
              <a:t> of a coin. And only a </a:t>
            </a:r>
            <a:r>
              <a:rPr lang="en-US" altLang="en-US" i="1" dirty="0"/>
              <a:t>point</a:t>
            </a:r>
            <a:r>
              <a:rPr lang="en-US" altLang="en-US" dirty="0"/>
              <a:t> on that surface - object needs to be homogenous in composition. (Issues with regards leeching or surface enrichment, but for pure or precious metals that don’t corrode, generally thought to be good.)</a:t>
            </a:r>
          </a:p>
          <a:p>
            <a:pPr eaLnBrk="1" hangingPunct="1">
              <a:lnSpc>
                <a:spcPct val="90000"/>
              </a:lnSpc>
            </a:pPr>
            <a:r>
              <a:rPr lang="en-US" altLang="en-US" dirty="0"/>
              <a:t>Good for chemical composition, but not so good for sources of metal.</a:t>
            </a:r>
          </a:p>
          <a:p>
            <a:pPr eaLnBrk="1" hangingPunct="1">
              <a:lnSpc>
                <a:spcPct val="90000"/>
              </a:lnSpc>
              <a:buFontTx/>
              <a:buNone/>
            </a:pPr>
            <a:endParaRPr lang="en-US" altLang="en-US" dirty="0"/>
          </a:p>
        </p:txBody>
      </p:sp>
    </p:spTree>
    <p:extLst>
      <p:ext uri="{BB962C8B-B14F-4D97-AF65-F5344CB8AC3E}">
        <p14:creationId xmlns:p14="http://schemas.microsoft.com/office/powerpoint/2010/main" val="16788428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Relation between gold and silver alloys in the analyzed coins.">
            <a:extLst>
              <a:ext uri="{FF2B5EF4-FFF2-40B4-BE49-F238E27FC236}">
                <a16:creationId xmlns:a16="http://schemas.microsoft.com/office/drawing/2014/main" id="{6CF15C55-8CA4-BCB9-4976-7D33C145B0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2668"/>
            <a:ext cx="6982682" cy="337633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D88B538-28CF-96B2-40A8-F358FB7C4BB0}"/>
              </a:ext>
            </a:extLst>
          </p:cNvPr>
          <p:cNvSpPr txBox="1"/>
          <p:nvPr/>
        </p:nvSpPr>
        <p:spPr>
          <a:xfrm>
            <a:off x="7243481" y="1740834"/>
            <a:ext cx="4733365" cy="646331"/>
          </a:xfrm>
          <a:prstGeom prst="rect">
            <a:avLst/>
          </a:prstGeom>
          <a:noFill/>
        </p:spPr>
        <p:txBody>
          <a:bodyPr wrap="square">
            <a:spAutoFit/>
          </a:bodyPr>
          <a:lstStyle/>
          <a:p>
            <a:pPr algn="l"/>
            <a:r>
              <a:rPr lang="en-GB" b="0" i="0" dirty="0">
                <a:solidFill>
                  <a:srgbClr val="111111"/>
                </a:solidFill>
                <a:effectLst/>
                <a:latin typeface="Roboto" panose="02000000000000000000" pitchFamily="2" charset="0"/>
              </a:rPr>
              <a:t>Relation between gold and silver alloys in the </a:t>
            </a:r>
            <a:r>
              <a:rPr lang="en-GB" b="0" i="0" dirty="0" err="1">
                <a:solidFill>
                  <a:srgbClr val="111111"/>
                </a:solidFill>
                <a:effectLst/>
                <a:latin typeface="Roboto" panose="02000000000000000000" pitchFamily="2" charset="0"/>
              </a:rPr>
              <a:t>analyzed</a:t>
            </a:r>
            <a:r>
              <a:rPr lang="en-GB" b="0" i="0" dirty="0">
                <a:solidFill>
                  <a:srgbClr val="111111"/>
                </a:solidFill>
                <a:effectLst/>
                <a:latin typeface="Roboto" panose="02000000000000000000" pitchFamily="2" charset="0"/>
              </a:rPr>
              <a:t> coins.</a:t>
            </a:r>
          </a:p>
        </p:txBody>
      </p:sp>
      <p:sp>
        <p:nvSpPr>
          <p:cNvPr id="6" name="TextBox 5">
            <a:extLst>
              <a:ext uri="{FF2B5EF4-FFF2-40B4-BE49-F238E27FC236}">
                <a16:creationId xmlns:a16="http://schemas.microsoft.com/office/drawing/2014/main" id="{17DECB44-E4D9-82DF-3B19-97DE25ADC392}"/>
              </a:ext>
            </a:extLst>
          </p:cNvPr>
          <p:cNvSpPr txBox="1"/>
          <p:nvPr/>
        </p:nvSpPr>
        <p:spPr>
          <a:xfrm>
            <a:off x="7243481" y="251012"/>
            <a:ext cx="4500284" cy="923330"/>
          </a:xfrm>
          <a:prstGeom prst="rect">
            <a:avLst/>
          </a:prstGeom>
          <a:noFill/>
        </p:spPr>
        <p:txBody>
          <a:bodyPr wrap="square" rtlCol="0">
            <a:spAutoFit/>
          </a:bodyPr>
          <a:lstStyle/>
          <a:p>
            <a:r>
              <a:rPr lang="en-US" b="1" dirty="0" err="1"/>
              <a:t>Gitler</a:t>
            </a:r>
            <a:r>
              <a:rPr lang="en-US" b="1" dirty="0"/>
              <a:t> et al.</a:t>
            </a:r>
            <a:r>
              <a:rPr lang="en-US" dirty="0"/>
              <a:t> </a:t>
            </a:r>
            <a:r>
              <a:rPr lang="en-US" b="1" dirty="0"/>
              <a:t>2020.</a:t>
            </a:r>
          </a:p>
          <a:p>
            <a:endParaRPr lang="en-US" b="1" dirty="0"/>
          </a:p>
          <a:p>
            <a:r>
              <a:rPr lang="en-US" dirty="0"/>
              <a:t>Analysis of electrum coins</a:t>
            </a:r>
          </a:p>
        </p:txBody>
      </p:sp>
      <p:pic>
        <p:nvPicPr>
          <p:cNvPr id="7172" name="Picture 4" descr="Relation between gold and copper alloys in the analyzed coins.">
            <a:extLst>
              <a:ext uri="{FF2B5EF4-FFF2-40B4-BE49-F238E27FC236}">
                <a16:creationId xmlns:a16="http://schemas.microsoft.com/office/drawing/2014/main" id="{40BEB20B-10E7-1D96-8045-9A8CB02722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052" y="3429000"/>
            <a:ext cx="6449173" cy="337633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E0824AAD-7A27-403B-4DE0-F5FFC3464CC7}"/>
              </a:ext>
            </a:extLst>
          </p:cNvPr>
          <p:cNvSpPr txBox="1"/>
          <p:nvPr/>
        </p:nvSpPr>
        <p:spPr>
          <a:xfrm>
            <a:off x="7709647" y="4470836"/>
            <a:ext cx="3550024" cy="923330"/>
          </a:xfrm>
          <a:prstGeom prst="rect">
            <a:avLst/>
          </a:prstGeom>
          <a:noFill/>
        </p:spPr>
        <p:txBody>
          <a:bodyPr wrap="square">
            <a:spAutoFit/>
          </a:bodyPr>
          <a:lstStyle/>
          <a:p>
            <a:pPr algn="l"/>
            <a:r>
              <a:rPr lang="en-GB" b="0" i="0" dirty="0">
                <a:solidFill>
                  <a:srgbClr val="111111"/>
                </a:solidFill>
                <a:effectLst/>
                <a:latin typeface="Roboto" panose="02000000000000000000" pitchFamily="2" charset="0"/>
              </a:rPr>
              <a:t>Relation between gold and copper alloys in the </a:t>
            </a:r>
            <a:r>
              <a:rPr lang="en-GB" b="0" i="0" dirty="0" err="1">
                <a:solidFill>
                  <a:srgbClr val="111111"/>
                </a:solidFill>
                <a:effectLst/>
                <a:latin typeface="Roboto" panose="02000000000000000000" pitchFamily="2" charset="0"/>
              </a:rPr>
              <a:t>analyzed</a:t>
            </a:r>
            <a:r>
              <a:rPr lang="en-GB" b="0" i="0" dirty="0">
                <a:solidFill>
                  <a:srgbClr val="111111"/>
                </a:solidFill>
                <a:effectLst/>
                <a:latin typeface="Roboto" panose="02000000000000000000" pitchFamily="2" charset="0"/>
              </a:rPr>
              <a:t> coins.</a:t>
            </a:r>
          </a:p>
        </p:txBody>
      </p:sp>
    </p:spTree>
    <p:extLst>
      <p:ext uri="{BB962C8B-B14F-4D97-AF65-F5344CB8AC3E}">
        <p14:creationId xmlns:p14="http://schemas.microsoft.com/office/powerpoint/2010/main" val="2213313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21A9B-758C-3098-151E-91B0CA7B9ECD}"/>
              </a:ext>
            </a:extLst>
          </p:cNvPr>
          <p:cNvSpPr>
            <a:spLocks noGrp="1"/>
          </p:cNvSpPr>
          <p:nvPr>
            <p:ph type="title"/>
          </p:nvPr>
        </p:nvSpPr>
        <p:spPr/>
        <p:txBody>
          <a:bodyPr/>
          <a:lstStyle/>
          <a:p>
            <a:r>
              <a:rPr lang="en-US" altLang="en-US" b="1" dirty="0"/>
              <a:t>Lead isotope analysis</a:t>
            </a:r>
            <a:endParaRPr lang="en-US" b="1" dirty="0"/>
          </a:p>
        </p:txBody>
      </p:sp>
      <p:sp>
        <p:nvSpPr>
          <p:cNvPr id="3" name="Content Placeholder 2">
            <a:extLst>
              <a:ext uri="{FF2B5EF4-FFF2-40B4-BE49-F238E27FC236}">
                <a16:creationId xmlns:a16="http://schemas.microsoft.com/office/drawing/2014/main" id="{8CB4442B-B9FE-2734-BBFE-19267CF52077}"/>
              </a:ext>
            </a:extLst>
          </p:cNvPr>
          <p:cNvSpPr>
            <a:spLocks noGrp="1"/>
          </p:cNvSpPr>
          <p:nvPr>
            <p:ph idx="1"/>
          </p:nvPr>
        </p:nvSpPr>
        <p:spPr/>
        <p:txBody>
          <a:bodyPr/>
          <a:lstStyle/>
          <a:p>
            <a:pPr eaLnBrk="1" hangingPunct="1"/>
            <a:r>
              <a:rPr lang="en-US" altLang="en-US" sz="2800" dirty="0"/>
              <a:t>Measures the lead isotopes (</a:t>
            </a:r>
            <a:r>
              <a:rPr lang="en-US" altLang="en-US" sz="2800" baseline="30000" dirty="0"/>
              <a:t>204</a:t>
            </a:r>
            <a:r>
              <a:rPr lang="en-US" altLang="en-US" sz="2800" dirty="0"/>
              <a:t>Pb, </a:t>
            </a:r>
            <a:r>
              <a:rPr lang="en-US" altLang="en-US" sz="2800" baseline="30000" dirty="0"/>
              <a:t>206</a:t>
            </a:r>
            <a:r>
              <a:rPr lang="en-US" altLang="en-US" sz="2800" dirty="0"/>
              <a:t>Pb, </a:t>
            </a:r>
            <a:r>
              <a:rPr lang="en-US" altLang="en-US" sz="2800" baseline="30000" dirty="0"/>
              <a:t>207</a:t>
            </a:r>
            <a:r>
              <a:rPr lang="en-US" altLang="en-US" sz="2800" dirty="0"/>
              <a:t>Pb, </a:t>
            </a:r>
            <a:r>
              <a:rPr lang="en-US" altLang="en-US" sz="2800" baseline="30000" dirty="0"/>
              <a:t>208</a:t>
            </a:r>
            <a:r>
              <a:rPr lang="en-US" altLang="en-US" sz="2800" dirty="0"/>
              <a:t>Pb) in the coin (</a:t>
            </a:r>
            <a:r>
              <a:rPr lang="en-US" altLang="en-US" sz="2800" i="1" dirty="0"/>
              <a:t>how geologically old the metal is</a:t>
            </a:r>
            <a:r>
              <a:rPr lang="en-US" altLang="en-US" sz="2800" dirty="0"/>
              <a:t>)</a:t>
            </a:r>
          </a:p>
          <a:p>
            <a:pPr eaLnBrk="1" hangingPunct="1"/>
            <a:r>
              <a:rPr lang="en-US" altLang="en-US" sz="2800" dirty="0"/>
              <a:t>Matching the lead isotopes with those from known geological deposits tells us where the metal came from</a:t>
            </a:r>
          </a:p>
          <a:p>
            <a:pPr eaLnBrk="1" hangingPunct="1"/>
            <a:r>
              <a:rPr lang="en-US" altLang="en-US" sz="2800" dirty="0"/>
              <a:t>Isotope mass spectrometry (MC-ICP-MS = plasma) or laser ablation (LA-ICP-MS=laser) </a:t>
            </a:r>
          </a:p>
          <a:p>
            <a:endParaRPr lang="en-US" dirty="0"/>
          </a:p>
        </p:txBody>
      </p:sp>
    </p:spTree>
    <p:extLst>
      <p:ext uri="{BB962C8B-B14F-4D97-AF65-F5344CB8AC3E}">
        <p14:creationId xmlns:p14="http://schemas.microsoft.com/office/powerpoint/2010/main" val="26471823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{8D002A8F-8E20-B044-A245-28006F560137}tf16401378</Template>
  <TotalTime>373</TotalTime>
  <Words>2885</Words>
  <Application>Microsoft Macintosh PowerPoint</Application>
  <PresentationFormat>Widescreen</PresentationFormat>
  <Paragraphs>253</Paragraphs>
  <Slides>34</Slides>
  <Notes>17</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34</vt:i4>
      </vt:variant>
    </vt:vector>
  </HeadingPairs>
  <TitlesOfParts>
    <vt:vector size="46" baseType="lpstr">
      <vt:lpstr>Arial Unicode MS</vt:lpstr>
      <vt:lpstr>ＭＳ Ｐゴシック</vt:lpstr>
      <vt:lpstr>Arial</vt:lpstr>
      <vt:lpstr>Calibri</vt:lpstr>
      <vt:lpstr>Calibri Light</vt:lpstr>
      <vt:lpstr>ff18</vt:lpstr>
      <vt:lpstr>Palatino Linotype</vt:lpstr>
      <vt:lpstr>Roboto</vt:lpstr>
      <vt:lpstr>Times</vt:lpstr>
      <vt:lpstr>Times New Roman</vt:lpstr>
      <vt:lpstr>Verdana</vt:lpstr>
      <vt:lpstr>Office Theme</vt:lpstr>
      <vt:lpstr>Metal Analysis</vt:lpstr>
      <vt:lpstr>What might metal analysis reveal?</vt:lpstr>
      <vt:lpstr>Metal Analysis: Why?</vt:lpstr>
      <vt:lpstr>Methods</vt:lpstr>
      <vt:lpstr>PowerPoint Presentation</vt:lpstr>
      <vt:lpstr>X-Ray Fluorescence (XRF)</vt:lpstr>
      <vt:lpstr>XRF - Pros and Cons</vt:lpstr>
      <vt:lpstr>PowerPoint Presentation</vt:lpstr>
      <vt:lpstr>Lead isotope analysis</vt:lpstr>
      <vt:lpstr>PowerPoint Presentation</vt:lpstr>
      <vt:lpstr>Lead isotope analysis - pros and coins</vt:lpstr>
      <vt:lpstr>Atomic Absorption Spectroscopy (AAS)</vt:lpstr>
      <vt:lpstr>muonic X-ray emission spectroscopy</vt:lpstr>
      <vt:lpstr>Scanning electron microscopy / Optical microscopy</vt:lpstr>
      <vt:lpstr>Punic bronzes at Tharros (Sardinia)</vt:lpstr>
      <vt:lpstr>Punic Coins: Carthage</vt:lpstr>
      <vt:lpstr>Western and Eastern Sicily after 339 BC</vt:lpstr>
      <vt:lpstr> </vt:lpstr>
      <vt:lpstr>Sicily, c. 256/255 BC  </vt:lpstr>
      <vt:lpstr> Punic</vt:lpstr>
      <vt:lpstr>Carthage AV (gold) </vt:lpstr>
      <vt:lpstr>MMHNT  ’ military’ (’People of the camp’)       </vt:lpstr>
      <vt:lpstr> Thermai ‘civic’  </vt:lpstr>
      <vt:lpstr>Punic AE (bronze)   supra-regional  350-320 BC</vt:lpstr>
      <vt:lpstr>RNS SP no. 56 (Sheedy and Davis eds): ‘Opportunistic minting’</vt:lpstr>
      <vt:lpstr>PowerPoint Presentation</vt:lpstr>
      <vt:lpstr>Selinous Hoard</vt:lpstr>
      <vt:lpstr>Birch et al. : Magna Graecia</vt:lpstr>
      <vt:lpstr>Magna Graecia:  Birch and Kemmers 2020</vt:lpstr>
      <vt:lpstr>Westner et. al: Early Roman coins</vt:lpstr>
      <vt:lpstr>Incuse coins</vt:lpstr>
      <vt:lpstr>PowerPoint Presentation</vt:lpstr>
      <vt:lpstr>PowerPoint Presentation</vt:lpstr>
      <vt:lpstr>Further Reading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Metal Analysis</dc:title>
  <dc:creator>Rowan, Clare</dc:creator>
  <cp:lastModifiedBy>Rowan, Clare</cp:lastModifiedBy>
  <cp:revision>137</cp:revision>
  <dcterms:created xsi:type="dcterms:W3CDTF">2023-02-16T10:56:40Z</dcterms:created>
  <dcterms:modified xsi:type="dcterms:W3CDTF">2025-03-15T06:31:11Z</dcterms:modified>
</cp:coreProperties>
</file>