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6" r:id="rId3"/>
    <p:sldId id="263" r:id="rId4"/>
    <p:sldId id="314" r:id="rId5"/>
    <p:sldId id="307" r:id="rId6"/>
    <p:sldId id="315" r:id="rId7"/>
    <p:sldId id="316" r:id="rId8"/>
    <p:sldId id="313" r:id="rId9"/>
    <p:sldId id="302" r:id="rId10"/>
    <p:sldId id="304" r:id="rId11"/>
    <p:sldId id="305" r:id="rId12"/>
    <p:sldId id="303" r:id="rId13"/>
    <p:sldId id="257" r:id="rId14"/>
    <p:sldId id="267" r:id="rId15"/>
    <p:sldId id="258" r:id="rId16"/>
    <p:sldId id="317" r:id="rId17"/>
    <p:sldId id="318" r:id="rId18"/>
    <p:sldId id="306" r:id="rId19"/>
    <p:sldId id="320" r:id="rId20"/>
    <p:sldId id="319" r:id="rId21"/>
    <p:sldId id="308" r:id="rId22"/>
    <p:sldId id="309" r:id="rId23"/>
    <p:sldId id="310" r:id="rId24"/>
    <p:sldId id="283" r:id="rId25"/>
    <p:sldId id="284" r:id="rId26"/>
    <p:sldId id="285" r:id="rId27"/>
    <p:sldId id="262" r:id="rId28"/>
    <p:sldId id="268" r:id="rId29"/>
    <p:sldId id="270" r:id="rId30"/>
    <p:sldId id="269" r:id="rId31"/>
    <p:sldId id="311" r:id="rId32"/>
    <p:sldId id="295" r:id="rId33"/>
    <p:sldId id="296" r:id="rId34"/>
    <p:sldId id="289" r:id="rId35"/>
    <p:sldId id="312" r:id="rId36"/>
    <p:sldId id="291" r:id="rId37"/>
    <p:sldId id="290" r:id="rId38"/>
    <p:sldId id="293" r:id="rId39"/>
    <p:sldId id="324" r:id="rId40"/>
    <p:sldId id="292" r:id="rId41"/>
    <p:sldId id="294" r:id="rId42"/>
    <p:sldId id="323" r:id="rId43"/>
    <p:sldId id="271" r:id="rId44"/>
    <p:sldId id="272" r:id="rId45"/>
    <p:sldId id="321" r:id="rId46"/>
    <p:sldId id="322" r:id="rId47"/>
    <p:sldId id="274" r:id="rId48"/>
    <p:sldId id="325" r:id="rId49"/>
    <p:sldId id="277" r:id="rId50"/>
    <p:sldId id="297" r:id="rId51"/>
    <p:sldId id="299" r:id="rId52"/>
    <p:sldId id="301" r:id="rId53"/>
    <p:sldId id="300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 hasCustomPrompt="1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7D0B1B0-3431-4B99-8ADB-23A255F38104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1F728-4411-4D62-8DAD-0F3B0DB02503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 hasCustomPrompt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315D80-EA03-4F2B-BFEA-CDDA52E45D91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 hasCustomPrompt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 hasCustomPrompt="1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72477E-F0D9-419C-9D52-87BBB817270E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 hasCustomPrompt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 hasCustomPrompt="1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EA1D90-E3DB-4B3E-9E9C-480DC9098ED8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72B135-A3B8-4A4C-B405-AFC9BDFFB2B6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1AAB5-0D5A-424F-B68C-46C91EA200C0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 hasCustomPrompt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 hasCustomPrompt="1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E60E99B-FE7F-4559-A946-1D51B2730846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A3B2F43-127B-498E-B3C3-3B22C763AED6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5EF1941-5BE4-49C3-AB15-EE5327128136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 hasCustomPrompt="1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 hasCustomPrompt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601C8DA-7EBF-4A7B-8764-FED1B708BBD2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118E2-32C8-460E-9ADB-621B36DB1023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l-GR" altLang="en-US"/>
              <a:t>Κάντε κλικ για να επεξεργαστείτε τον τίτλο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l-GR" altLang="en-US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altLang="en-US"/>
              <a:t>Δεύτερου επιπέδου</a:t>
            </a:r>
          </a:p>
          <a:p>
            <a:pPr lvl="2"/>
            <a:r>
              <a:rPr lang="el-GR" altLang="en-US"/>
              <a:t>Τρίτου επιπέδου</a:t>
            </a:r>
          </a:p>
          <a:p>
            <a:pPr lvl="3"/>
            <a:r>
              <a:rPr lang="el-GR" altLang="en-US"/>
              <a:t>Τέταρτου επιπέδου</a:t>
            </a:r>
          </a:p>
          <a:p>
            <a:pPr lvl="4"/>
            <a:r>
              <a:rPr lang="el-GR" altLang="en-US"/>
              <a:t>Πέμπτου επιπέδου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61CF3B-21F4-4030-80CD-C1EF3E3E27D5}" type="slidenum">
              <a:rPr lang="el-GR" altLang="en-US" smtClean="0">
                <a:solidFill>
                  <a:srgbClr val="000000"/>
                </a:solidFill>
              </a:r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Ptolemy I and Ptolemy II</a:t>
            </a:r>
            <a:br>
              <a:rPr lang="en-GB" dirty="0"/>
            </a:br>
            <a:r>
              <a:rPr lang="en-GB" dirty="0"/>
              <a:t>Coinage and Politics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Mairi Gkikaki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783" y="341380"/>
            <a:ext cx="3822523" cy="13778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783" y="5814866"/>
            <a:ext cx="7291448" cy="6950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913" y="4715836"/>
            <a:ext cx="1274174" cy="126807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Seleucids’ monetary compared to the </a:t>
            </a:r>
            <a:r>
              <a:rPr lang="en-GB" dirty="0" err="1"/>
              <a:t>Ptolemies</a:t>
            </a:r>
            <a:r>
              <a:rPr lang="en-GB" dirty="0"/>
              <a:t>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Tolerance &gt; innovation</a:t>
            </a:r>
          </a:p>
          <a:p>
            <a:r>
              <a:rPr lang="en-GB" dirty="0"/>
              <a:t>Not imposing the royal Seleucid coinage</a:t>
            </a:r>
          </a:p>
          <a:p>
            <a:pPr marL="0" indent="0">
              <a:buNone/>
            </a:pPr>
            <a:r>
              <a:rPr lang="en-GB" dirty="0"/>
              <a:t>Vs</a:t>
            </a:r>
          </a:p>
          <a:p>
            <a:r>
              <a:rPr lang="en-GB" dirty="0"/>
              <a:t>Closed economy of the </a:t>
            </a:r>
            <a:r>
              <a:rPr lang="en-GB" dirty="0" err="1"/>
              <a:t>Ptolemies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359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testimony of the hoards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98573"/>
            <a:ext cx="9760889" cy="2678389"/>
          </a:xfrm>
        </p:spPr>
        <p:txBody>
          <a:bodyPr/>
          <a:lstStyle/>
          <a:p>
            <a:r>
              <a:rPr lang="en-GB" dirty="0" err="1"/>
              <a:t>Kirazli</a:t>
            </a:r>
            <a:r>
              <a:rPr lang="en-GB" dirty="0"/>
              <a:t> Hoard (near </a:t>
            </a:r>
            <a:r>
              <a:rPr lang="en-GB" dirty="0" err="1"/>
              <a:t>Amasya</a:t>
            </a:r>
            <a:r>
              <a:rPr lang="en-GB" dirty="0"/>
              <a:t>), 230 BC (IGCH 1369): the majority are tetradrachms and drachms of Alexander (150 out a total of 590)</a:t>
            </a:r>
          </a:p>
          <a:p>
            <a:r>
              <a:rPr lang="en-GB" dirty="0"/>
              <a:t>Hoard in the </a:t>
            </a:r>
            <a:r>
              <a:rPr lang="en-GB" dirty="0" err="1"/>
              <a:t>Asklepieion</a:t>
            </a:r>
            <a:r>
              <a:rPr lang="en-GB" dirty="0"/>
              <a:t> of Pergamum (IGCH 1303: of the 22 tetradrachms, the 9 are of Alexander)</a:t>
            </a:r>
          </a:p>
          <a:p>
            <a:r>
              <a:rPr lang="en-GB" dirty="0"/>
              <a:t>Cavalla IGCH 450, 275 BC</a:t>
            </a:r>
          </a:p>
          <a:p>
            <a:endParaRPr lang="en-GB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215" y="1369812"/>
            <a:ext cx="3878979" cy="184251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60400" y="2409964"/>
            <a:ext cx="46584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 tetradrachm of the </a:t>
            </a:r>
            <a:r>
              <a:rPr lang="en-US" dirty="0" err="1"/>
              <a:t>Kirazli</a:t>
            </a:r>
            <a:r>
              <a:rPr lang="en-US" dirty="0"/>
              <a:t> hoard</a:t>
            </a:r>
          </a:p>
          <a:p>
            <a:r>
              <a:rPr lang="en-US" dirty="0"/>
              <a:t>https://www.numisbids.com/sale/3551/lot/152</a:t>
            </a:r>
          </a:p>
        </p:txBody>
      </p:sp>
    </p:spTree>
    <p:extLst>
      <p:ext uri="{BB962C8B-B14F-4D97-AF65-F5344CB8AC3E}">
        <p14:creationId xmlns:p14="http://schemas.microsoft.com/office/powerpoint/2010/main" val="2006750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Ptolemy, Satrap </a:t>
            </a:r>
            <a:endParaRPr lang="el-GR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8131" name="Picture 3" descr="PtolIFrHirm217ob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1690688"/>
            <a:ext cx="779145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5100478" y="5453361"/>
            <a:ext cx="18165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dirty="0"/>
              <a:t>Ca. 321 BCE</a:t>
            </a:r>
            <a:endParaRPr lang="el-G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80103" y="5915026"/>
            <a:ext cx="31583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Partition of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Triparadisus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Repartition of power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7467600" cy="914400"/>
          </a:xfrm>
        </p:spPr>
        <p:txBody>
          <a:bodyPr>
            <a:normAutofit/>
          </a:bodyPr>
          <a:lstStyle/>
          <a:p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Funerary Procession for Alexander the Great</a:t>
            </a:r>
            <a:endParaRPr lang="el-G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9" name="Picture 3" descr="FacesofPowerFig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1371601"/>
            <a:ext cx="4429125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803526" y="6365875"/>
            <a:ext cx="44620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Diodor</a:t>
            </a:r>
            <a:r>
              <a:rPr lang="en-US" altLang="en-US" dirty="0"/>
              <a:t>, </a:t>
            </a:r>
            <a:r>
              <a:rPr lang="en-US" altLang="en-US" dirty="0" err="1"/>
              <a:t>Bibliotheke</a:t>
            </a:r>
            <a:r>
              <a:rPr lang="en-US" altLang="en-US" dirty="0"/>
              <a:t> </a:t>
            </a:r>
            <a:r>
              <a:rPr lang="en-US" altLang="en-US" dirty="0" err="1"/>
              <a:t>historike</a:t>
            </a:r>
            <a:r>
              <a:rPr lang="en-US" altLang="en-US" dirty="0"/>
              <a:t>  XVIII. 26. 1-28. 4</a:t>
            </a:r>
            <a:endParaRPr lang="el-GR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3" descr="PtolIFrHirm217untlin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581" y="1054510"/>
            <a:ext cx="2743200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4" descr="PtolIFrHirm217untrech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748" y="1054510"/>
            <a:ext cx="2647950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7467600" cy="914400"/>
          </a:xfrm>
        </p:spPr>
        <p:txBody>
          <a:bodyPr>
            <a:normAutofit/>
          </a:bodyPr>
          <a:lstStyle/>
          <a:p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a new reverse: ca. 315 BCE</a:t>
            </a:r>
            <a:endParaRPr lang="el-G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Left Arrow 1"/>
          <p:cNvSpPr/>
          <p:nvPr/>
        </p:nvSpPr>
        <p:spPr>
          <a:xfrm>
            <a:off x="8662219" y="5437238"/>
            <a:ext cx="634181" cy="4227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963561" y="1130709"/>
            <a:ext cx="5171768" cy="1573161"/>
          </a:xfrm>
        </p:spPr>
        <p:txBody>
          <a:bodyPr/>
          <a:lstStyle/>
          <a:p>
            <a:pPr eaLnBrk="1" hangingPunct="1"/>
            <a:r>
              <a:rPr lang="el-GR" altLang="en-US" sz="2400" dirty="0"/>
              <a:t>ΑΛΕΞΑΝΔΡΕΙΟΝ ΠΤΟΛΕΜΑΙΟΥ = </a:t>
            </a:r>
            <a:br>
              <a:rPr lang="de-DE" altLang="en-US" sz="2400" dirty="0"/>
            </a:br>
            <a:r>
              <a:rPr lang="de-DE" altLang="en-US" sz="2400" dirty="0"/>
              <a:t>Ptolem</a:t>
            </a:r>
            <a:r>
              <a:rPr lang="de-DE" altLang="en-US" sz="2400" dirty="0">
                <a:solidFill>
                  <a:srgbClr val="000000"/>
                </a:solidFill>
              </a:rPr>
              <a:t>y</a:t>
            </a:r>
            <a:r>
              <a:rPr lang="de-DE" altLang="en-US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’</a:t>
            </a:r>
            <a:r>
              <a:rPr lang="de-DE" altLang="en-US" sz="2400" dirty="0"/>
              <a:t>s coin in Alexandreia or Ptolemy</a:t>
            </a:r>
            <a:r>
              <a:rPr lang="de-DE" altLang="en-US" sz="2400" dirty="0">
                <a:cs typeface="Times New Roman" panose="02020603050405020304" pitchFamily="18" charset="0"/>
              </a:rPr>
              <a:t>’s coin </a:t>
            </a:r>
            <a:r>
              <a:rPr lang="de-DE" altLang="en-US" sz="2400" dirty="0"/>
              <a:t>of Alexander</a:t>
            </a:r>
            <a:endParaRPr lang="el-GR" altLang="en-US" sz="2400" dirty="0"/>
          </a:p>
        </p:txBody>
      </p:sp>
      <p:pic>
        <p:nvPicPr>
          <p:cNvPr id="51203" name="Picture 3" descr="img0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033" y="725570"/>
            <a:ext cx="2810080" cy="552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381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/>
              <a:t>Ca. 310 BCE </a:t>
            </a:r>
            <a:br>
              <a:rPr lang="de-DE" altLang="en-US" dirty="0"/>
            </a:br>
            <a:r>
              <a:rPr lang="de-DE" altLang="en-US" dirty="0"/>
              <a:t>Financial Reform in Egypt: 8.5 % reduction in weight</a:t>
            </a:r>
            <a:endParaRPr lang="el-GR" altLang="en-US" dirty="0"/>
          </a:p>
        </p:txBody>
      </p:sp>
      <p:pic>
        <p:nvPicPr>
          <p:cNvPr id="52227" name="Picture 3" descr="img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815" y="2283543"/>
            <a:ext cx="1778154" cy="3394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 descr="img0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28907"/>
            <a:ext cx="1831424" cy="3495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3016045" y="3565095"/>
            <a:ext cx="26582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</a:t>
            </a:r>
            <a:r>
              <a:rPr kumimoji="0" lang="de-DE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New</a:t>
            </a:r>
            <a:r>
              <a:rPr kumimoji="0" lang="de-DE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”</a:t>
            </a:r>
            <a:r>
              <a:rPr kumimoji="0" lang="de-DE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Tetradrachm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Ca. 15,70 g</a:t>
            </a:r>
            <a:endParaRPr kumimoji="0" lang="el-G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8283556" y="2922638"/>
            <a:ext cx="387729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Sidon: Struck still in 312/11 BCE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(the 22nd year of the Sidonian era)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in the Attic Weight standard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Ca. 17,20 g</a:t>
            </a:r>
            <a:endParaRPr kumimoji="0" lang="el-G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2643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Closed monetary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320: New types. Alexander in elephant head dress, Ammon’s horn, </a:t>
            </a:r>
            <a:r>
              <a:rPr lang="en-GB" dirty="0" err="1"/>
              <a:t>aegid</a:t>
            </a:r>
            <a:r>
              <a:rPr lang="en-GB" dirty="0"/>
              <a:t>, issued along the ‘traditional Alexanders’ (cf. 321 Alexander’s relics arrive in Egypt)</a:t>
            </a:r>
          </a:p>
          <a:p>
            <a:r>
              <a:rPr lang="en-GB" dirty="0"/>
              <a:t>315: puts an end to the parallel emissions. New types: ‘Alexander in elephant headdress: Athena combatant’, ALEXANDROU, the weight remains the same</a:t>
            </a:r>
          </a:p>
          <a:p>
            <a:r>
              <a:rPr lang="en-GB" dirty="0"/>
              <a:t>310: reduction, tetradrachm of 15.70 g, 8.5 % reduction of the attic weight standard, </a:t>
            </a:r>
            <a:r>
              <a:rPr lang="en-GB" dirty="0" err="1"/>
              <a:t>overevaluated</a:t>
            </a:r>
            <a:r>
              <a:rPr lang="en-GB" dirty="0"/>
              <a:t> at 8.5%. This is the equivalent of the attic tetradrachm &gt; Obligatory to change, the testimony of the hoards</a:t>
            </a:r>
          </a:p>
          <a:p>
            <a:r>
              <a:rPr lang="en-GB" dirty="0"/>
              <a:t>305: 14.25g, reduction of 17%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408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Ptolemy I, after ca. 304 BCE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1605" y="2767526"/>
            <a:ext cx="2828789" cy="13229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385" y="2170725"/>
            <a:ext cx="2603244" cy="26181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0629" y="2256719"/>
            <a:ext cx="2365045" cy="24461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7360" y="5285693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ANS 1944.100.79526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38400" y="6204155"/>
            <a:ext cx="5251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8.60g &gt; 7,12 g : Reduction of 17 %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159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3" descr="img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0" y="2362200"/>
            <a:ext cx="10033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5" descr="FacesofPowerFig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457201"/>
            <a:ext cx="3414713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6" descr="SvensonNr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1" y="1371601"/>
            <a:ext cx="2130425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Text Box 7"/>
          <p:cNvSpPr txBox="1">
            <a:spLocks noChangeArrowheads="1"/>
          </p:cNvSpPr>
          <p:nvPr/>
        </p:nvSpPr>
        <p:spPr bwMode="auto">
          <a:xfrm>
            <a:off x="8518525" y="4838701"/>
            <a:ext cx="16466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Ca. 305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/ 4 BCE</a:t>
            </a:r>
            <a:endParaRPr kumimoji="0" lang="el-G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0182" name="Text Box 8"/>
          <p:cNvSpPr txBox="1">
            <a:spLocks noChangeArrowheads="1"/>
          </p:cNvSpPr>
          <p:nvPr/>
        </p:nvSpPr>
        <p:spPr bwMode="auto">
          <a:xfrm>
            <a:off x="2955925" y="6061075"/>
            <a:ext cx="1131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London</a:t>
            </a:r>
            <a:endParaRPr kumimoji="0" lang="el-GR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0183" name="Text Box 9"/>
          <p:cNvSpPr txBox="1">
            <a:spLocks noChangeArrowheads="1"/>
          </p:cNvSpPr>
          <p:nvPr/>
        </p:nvSpPr>
        <p:spPr bwMode="auto">
          <a:xfrm>
            <a:off x="6003926" y="5070475"/>
            <a:ext cx="1063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Louvre</a:t>
            </a:r>
            <a:endParaRPr kumimoji="0" lang="el-GR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0184" name="Text Box 10"/>
          <p:cNvSpPr txBox="1">
            <a:spLocks noChangeArrowheads="1"/>
          </p:cNvSpPr>
          <p:nvPr/>
        </p:nvSpPr>
        <p:spPr bwMode="auto">
          <a:xfrm>
            <a:off x="4574458" y="422789"/>
            <a:ext cx="42885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Alexander </a:t>
            </a:r>
            <a:r>
              <a:rPr kumimoji="0" lang="en-US" alt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Aegiochos</a:t>
            </a:r>
            <a:r>
              <a:rPr kumimoji="0" lang="en-US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endParaRPr kumimoji="0" lang="el-G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6491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dirty="0"/>
              <a:t>The </a:t>
            </a:r>
            <a:r>
              <a:rPr lang="en-GB" altLang="en-US" sz="3600" dirty="0" err="1"/>
              <a:t>Diadochs</a:t>
            </a:r>
            <a:endParaRPr lang="el-GR" altLang="en-US" sz="3600" dirty="0"/>
          </a:p>
        </p:txBody>
      </p:sp>
      <p:pic>
        <p:nvPicPr>
          <p:cNvPr id="15363" name="Picture 3" descr="FacesofPowerFig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8" b="699"/>
          <a:stretch>
            <a:fillRect/>
          </a:stretch>
        </p:blipFill>
        <p:spPr bwMode="auto">
          <a:xfrm>
            <a:off x="1524000" y="1447801"/>
            <a:ext cx="4800600" cy="504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FacesofPowerFig2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447800"/>
            <a:ext cx="480060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Simultaneously and until 310, gold </a:t>
            </a:r>
            <a:r>
              <a:rPr lang="en-GB" dirty="0" err="1"/>
              <a:t>staters</a:t>
            </a:r>
            <a:r>
              <a:rPr lang="en-GB" dirty="0"/>
              <a:t> of the alexander’s types and in the attic weight standard (8.60g)</a:t>
            </a:r>
          </a:p>
          <a:p>
            <a:r>
              <a:rPr lang="en-GB" dirty="0"/>
              <a:t>1:10, 8.60 g  = 86 g of silver</a:t>
            </a:r>
          </a:p>
          <a:p>
            <a:r>
              <a:rPr lang="en-GB" dirty="0"/>
              <a:t>In the Persian Empire, un daric </a:t>
            </a:r>
            <a:r>
              <a:rPr lang="en-GB" dirty="0" err="1"/>
              <a:t>oj</a:t>
            </a:r>
            <a:r>
              <a:rPr lang="en-GB" dirty="0"/>
              <a:t> 8.40g = 20 </a:t>
            </a:r>
            <a:r>
              <a:rPr lang="en-GB" dirty="0" err="1"/>
              <a:t>sicles</a:t>
            </a:r>
            <a:r>
              <a:rPr lang="en-GB" dirty="0"/>
              <a:t> of 5.60 g, 1:13 the ratio</a:t>
            </a:r>
          </a:p>
          <a:p>
            <a:r>
              <a:rPr lang="en-GB" dirty="0"/>
              <a:t>New series of </a:t>
            </a:r>
            <a:r>
              <a:rPr lang="en-GB" dirty="0" err="1"/>
              <a:t>staters</a:t>
            </a:r>
            <a:r>
              <a:rPr lang="en-GB" dirty="0"/>
              <a:t> begins ca. 305 (the year when he assumes the royal title) : Ptolemy’s portrait: Alexander as charioteer in a cart driven by Elephants ‘ALEXANDROU BASILEOS’, between 7.10 to 7.16, 17 % reduced compared to the attic weight </a:t>
            </a:r>
            <a:r>
              <a:rPr lang="en-GB" dirty="0" err="1"/>
              <a:t>staters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064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Question: what is the ratio of gold to silver between 310 and 305 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rule: one AU-</a:t>
            </a:r>
            <a:r>
              <a:rPr lang="en-GB" dirty="0" err="1"/>
              <a:t>stater</a:t>
            </a:r>
            <a:r>
              <a:rPr lang="en-GB" dirty="0"/>
              <a:t> = 5 4drs. or 20 </a:t>
            </a:r>
            <a:r>
              <a:rPr lang="en-GB" dirty="0" err="1"/>
              <a:t>drs.</a:t>
            </a:r>
            <a:r>
              <a:rPr lang="en-GB" dirty="0"/>
              <a:t> . 8.60 g of gold correspond to 78.50 g. of silver, therefore 1:9</a:t>
            </a:r>
          </a:p>
          <a:p>
            <a:r>
              <a:rPr lang="en-GB" dirty="0"/>
              <a:t>Between 310 and 305 BC: 8.60 g AU correspond to 94 g of silver, the relation between them are at 1:11</a:t>
            </a:r>
          </a:p>
          <a:p>
            <a:r>
              <a:rPr lang="en-GB" dirty="0"/>
              <a:t>Main preoccupation is the silver</a:t>
            </a:r>
          </a:p>
          <a:p>
            <a:r>
              <a:rPr lang="en-GB" dirty="0"/>
              <a:t>305 BC: 7.10 to 7.16 g of gold become the </a:t>
            </a:r>
            <a:r>
              <a:rPr lang="en-GB" dirty="0" err="1"/>
              <a:t>eqivalant</a:t>
            </a:r>
            <a:r>
              <a:rPr lang="en-GB" dirty="0"/>
              <a:t> of 78.50 g of silver or 5 4drchs of 15.70g, 1:11, the value of gold </a:t>
            </a:r>
            <a:r>
              <a:rPr lang="en-GB" dirty="0" err="1"/>
              <a:t>im</a:t>
            </a:r>
            <a:r>
              <a:rPr lang="en-GB" dirty="0"/>
              <a:t>=</a:t>
            </a:r>
            <a:r>
              <a:rPr lang="en-GB" dirty="0" err="1"/>
              <a:t>ncreased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8376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gold coins created by Ptolemy I (300 BC)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74427"/>
          </a:xfrm>
        </p:spPr>
        <p:txBody>
          <a:bodyPr/>
          <a:lstStyle/>
          <a:p>
            <a:r>
              <a:rPr lang="en-GB" dirty="0"/>
              <a:t>AU </a:t>
            </a:r>
            <a:r>
              <a:rPr lang="en-GB" dirty="0" err="1"/>
              <a:t>Pentadrachms</a:t>
            </a:r>
            <a:r>
              <a:rPr lang="en-GB" dirty="0"/>
              <a:t> of 17.80g and half-drachms of 1.78g. The former is named ‘</a:t>
            </a:r>
            <a:r>
              <a:rPr lang="en-GB" dirty="0" err="1"/>
              <a:t>trichryson</a:t>
            </a:r>
            <a:r>
              <a:rPr lang="en-GB" dirty="0"/>
              <a:t>’ in the sources, meaning three ‘</a:t>
            </a:r>
            <a:r>
              <a:rPr lang="en-GB" dirty="0" err="1"/>
              <a:t>chrysoi</a:t>
            </a:r>
            <a:r>
              <a:rPr lang="en-GB" dirty="0"/>
              <a:t>’ or 60 drachms or 15 tetradrachms. Of 14.25g, therefore 17.80 of coined gold were the equivalent of 213-214 g of coined silver, therefore a </a:t>
            </a:r>
            <a:r>
              <a:rPr lang="en-GB" b="1" dirty="0"/>
              <a:t>ratio 1:12</a:t>
            </a:r>
            <a:r>
              <a:rPr lang="en-GB" dirty="0"/>
              <a:t>, </a:t>
            </a:r>
            <a:r>
              <a:rPr lang="en-GB" b="1" dirty="0" err="1"/>
              <a:t>unsual</a:t>
            </a:r>
            <a:r>
              <a:rPr lang="en-GB" dirty="0"/>
              <a:t> for the Greek world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983" y="4100052"/>
            <a:ext cx="4762500" cy="22764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70143" y="6282502"/>
            <a:ext cx="5246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https://www.cngcoins.com/Coin.aspx?CoinID=396695</a:t>
            </a:r>
          </a:p>
        </p:txBody>
      </p:sp>
    </p:spTree>
    <p:extLst>
      <p:ext uri="{BB962C8B-B14F-4D97-AF65-F5344CB8AC3E}">
        <p14:creationId xmlns:p14="http://schemas.microsoft.com/office/powerpoint/2010/main" val="1251162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77" y="393290"/>
            <a:ext cx="10461523" cy="1710814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Chiliomodi</a:t>
            </a:r>
            <a:r>
              <a:rPr lang="en-GB" dirty="0"/>
              <a:t> Hoard (IGCH 85)</a:t>
            </a:r>
            <a:br>
              <a:rPr lang="en-GB" dirty="0"/>
            </a:br>
            <a:r>
              <a:rPr lang="en-GB" dirty="0"/>
              <a:t>date of deposit: 306 BCE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78" y="2104104"/>
            <a:ext cx="10274386" cy="414254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279" y="2098265"/>
            <a:ext cx="6591300" cy="405765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26" y="2061899"/>
            <a:ext cx="11208774" cy="377492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/>
              <a:t>The final changes: after 300 BCE</a:t>
            </a:r>
          </a:p>
        </p:txBody>
      </p:sp>
      <p:pic>
        <p:nvPicPr>
          <p:cNvPr id="53251" name="Picture 3" descr="PtolIFrHirm218oblin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28801"/>
            <a:ext cx="368935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4" descr="PtolIFrHirm218untlin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1"/>
            <a:ext cx="368935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519738" y="620713"/>
            <a:ext cx="4248150" cy="1143000"/>
          </a:xfrm>
        </p:spPr>
        <p:txBody>
          <a:bodyPr/>
          <a:lstStyle/>
          <a:p>
            <a:r>
              <a:rPr lang="en-US" altLang="en-US" sz="3200" dirty="0"/>
              <a:t>Ptolemy I</a:t>
            </a:r>
            <a:endParaRPr lang="el-GR" altLang="en-US" sz="3200" dirty="0"/>
          </a:p>
        </p:txBody>
      </p:sp>
      <p:pic>
        <p:nvPicPr>
          <p:cNvPr id="17412" name="Picture 4" descr="PtolIFrHirm218oblin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133601"/>
            <a:ext cx="368935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PtolIFrHirm218untlin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09801"/>
            <a:ext cx="368935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img0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3" y="476251"/>
            <a:ext cx="28321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228600"/>
            <a:ext cx="7772400" cy="1143000"/>
          </a:xfrm>
        </p:spPr>
        <p:txBody>
          <a:bodyPr/>
          <a:lstStyle/>
          <a:p>
            <a:r>
              <a:rPr lang="en-US" altLang="en-US" sz="3600" dirty="0"/>
              <a:t>Portrait: Ptolemy I</a:t>
            </a:r>
            <a:br>
              <a:rPr lang="en-US" altLang="en-US" sz="3600" dirty="0"/>
            </a:br>
            <a:r>
              <a:rPr lang="en-US" altLang="en-US" sz="3600" dirty="0"/>
              <a:t>Paris Louvre A1</a:t>
            </a:r>
            <a:endParaRPr lang="el-GR" altLang="en-US" sz="3600" dirty="0"/>
          </a:p>
        </p:txBody>
      </p:sp>
      <p:pic>
        <p:nvPicPr>
          <p:cNvPr id="18435" name="Picture 3" descr="img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1" y="1524000"/>
            <a:ext cx="6964363" cy="492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de-DE" altLang="en-US"/>
          </a:p>
        </p:txBody>
      </p:sp>
      <p:pic>
        <p:nvPicPr>
          <p:cNvPr id="12291" name="Picture 3" descr="img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86000"/>
            <a:ext cx="3397250" cy="344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img0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3397250" cy="344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 III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Arrhidaeus</a:t>
            </a:r>
            <a:endParaRPr lang="el-G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1" name="Picture 3" descr="Morkholm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165" y="1587720"/>
            <a:ext cx="3688070" cy="448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109709" y="5974481"/>
            <a:ext cx="157607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Babylon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706142" y="5974480"/>
            <a:ext cx="15128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Aradus</a:t>
            </a:r>
          </a:p>
        </p:txBody>
      </p:sp>
    </p:spTree>
    <p:extLst>
      <p:ext uri="{BB962C8B-B14F-4D97-AF65-F5344CB8AC3E}">
        <p14:creationId xmlns:p14="http://schemas.microsoft.com/office/powerpoint/2010/main" val="33347087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Bronze coinage of Ptolemy 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Almost No silver drachms (only Ptolemy II issued a few silver drachms)</a:t>
            </a:r>
          </a:p>
          <a:p>
            <a:r>
              <a:rPr lang="en-GB" dirty="0"/>
              <a:t>Bronze takes up the role of silver</a:t>
            </a:r>
          </a:p>
          <a:p>
            <a:r>
              <a:rPr lang="en-GB" dirty="0"/>
              <a:t>Every transaction in bronze</a:t>
            </a:r>
          </a:p>
          <a:p>
            <a:r>
              <a:rPr lang="en-GB" dirty="0"/>
              <a:t>One ‘</a:t>
            </a:r>
            <a:r>
              <a:rPr lang="en-GB" dirty="0" err="1"/>
              <a:t>artabos</a:t>
            </a:r>
            <a:r>
              <a:rPr lang="en-GB" dirty="0"/>
              <a:t>’ of wheat (40 </a:t>
            </a:r>
            <a:r>
              <a:rPr lang="en-GB" dirty="0" err="1"/>
              <a:t>litrai</a:t>
            </a:r>
            <a:r>
              <a:rPr lang="en-GB" dirty="0"/>
              <a:t> of grain ) = 2 AE drachms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2482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Bronze coinage of Ptolemy 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2555" y="5348748"/>
            <a:ext cx="10255045" cy="747251"/>
          </a:xfrm>
        </p:spPr>
        <p:txBody>
          <a:bodyPr/>
          <a:lstStyle/>
          <a:p>
            <a:r>
              <a:rPr lang="en-US" dirty="0"/>
              <a:t>Alexandria, 294 BC 1925.176.130, 14.6g, 27mm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996" y="1893324"/>
            <a:ext cx="3333750" cy="3295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060" y="1912374"/>
            <a:ext cx="333375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Magas, governor of Cyrenaica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429" y="4906301"/>
            <a:ext cx="6169435" cy="975856"/>
          </a:xfrm>
        </p:spPr>
        <p:txBody>
          <a:bodyPr/>
          <a:lstStyle/>
          <a:p>
            <a:r>
              <a:rPr lang="en-US" sz="2800" dirty="0"/>
              <a:t>Cyrene, AR, 6.31g, 282 BC - 261 BCE, ANS1944.100.79531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077" y="2022896"/>
            <a:ext cx="2197816" cy="2392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269" y="2008055"/>
            <a:ext cx="2194173" cy="24073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0990" y="2022895"/>
            <a:ext cx="2466962" cy="2466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5609" y="2095221"/>
            <a:ext cx="2354945" cy="2354945"/>
          </a:xfrm>
          <a:prstGeom prst="rect">
            <a:avLst/>
          </a:prstGeom>
        </p:spPr>
      </p:pic>
      <p:sp>
        <p:nvSpPr>
          <p:cNvPr id="8" name="Content Placeholder 2"/>
          <p:cNvSpPr txBox="1"/>
          <p:nvPr/>
        </p:nvSpPr>
        <p:spPr bwMode="auto">
          <a:xfrm>
            <a:off x="176980" y="4906299"/>
            <a:ext cx="5344139" cy="80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kern="0" dirty="0"/>
              <a:t>Cyrene, AR, 6.76g, 282 BC - 261 BCE 1944.100.79528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Ptolemy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710" y="5230760"/>
            <a:ext cx="10146890" cy="865239"/>
          </a:xfrm>
        </p:spPr>
        <p:txBody>
          <a:bodyPr/>
          <a:lstStyle/>
          <a:p>
            <a:r>
              <a:rPr lang="en-US" dirty="0"/>
              <a:t>Silver Tetradrachm of Ptolemy II </a:t>
            </a:r>
            <a:r>
              <a:rPr lang="en-US" dirty="0" err="1"/>
              <a:t>Philadelphus</a:t>
            </a:r>
            <a:r>
              <a:rPr lang="en-US" dirty="0"/>
              <a:t>, </a:t>
            </a:r>
            <a:r>
              <a:rPr lang="en-US" dirty="0" err="1"/>
              <a:t>Alexandreia</a:t>
            </a:r>
            <a:r>
              <a:rPr lang="en-US" dirty="0"/>
              <a:t>, 285 BC - 246 BC. 1974.26.5422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589" y="1647978"/>
            <a:ext cx="3333750" cy="3267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6983" y="1709814"/>
            <a:ext cx="3333750" cy="324802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Ptolemy II (285 to 246) monetary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Until 261/0 no changes</a:t>
            </a:r>
          </a:p>
          <a:p>
            <a:r>
              <a:rPr lang="en-GB" dirty="0"/>
              <a:t>The same 4drs. The same </a:t>
            </a:r>
            <a:r>
              <a:rPr lang="en-GB" dirty="0" err="1"/>
              <a:t>trichrysa</a:t>
            </a:r>
            <a:endParaRPr lang="en-GB" dirty="0"/>
          </a:p>
          <a:p>
            <a:r>
              <a:rPr lang="en-GB" dirty="0"/>
              <a:t>Denominations in bronze: 17-18 g and of 8-9 g</a:t>
            </a:r>
          </a:p>
          <a:p>
            <a:endParaRPr lang="en-GB" dirty="0"/>
          </a:p>
          <a:p>
            <a:r>
              <a:rPr lang="en-GB" dirty="0"/>
              <a:t>From the beginning of 260s: </a:t>
            </a:r>
            <a:r>
              <a:rPr lang="en-GB" dirty="0" err="1"/>
              <a:t>decadrachmss</a:t>
            </a:r>
            <a:r>
              <a:rPr lang="en-GB" dirty="0"/>
              <a:t> commemorating his sister-wife: </a:t>
            </a:r>
            <a:r>
              <a:rPr lang="en-GB" dirty="0" err="1"/>
              <a:t>Arsinoe</a:t>
            </a:r>
            <a:r>
              <a:rPr lang="en-GB" dirty="0"/>
              <a:t> II , 35.50g, or 2 </a:t>
            </a:r>
            <a:r>
              <a:rPr lang="en-GB" dirty="0" err="1"/>
              <a:t>tertradrachms</a:t>
            </a:r>
            <a:r>
              <a:rPr lang="en-GB" dirty="0"/>
              <a:t> and a half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401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the name </a:t>
            </a:r>
            <a:r>
              <a:rPr lang="en-GB" dirty="0" err="1"/>
              <a:t>Arsinoe</a:t>
            </a:r>
            <a:r>
              <a:rPr lang="en-GB" dirty="0"/>
              <a:t> II under Ptolemy II</a:t>
            </a:r>
            <a:br>
              <a:rPr lang="en-GB" dirty="0"/>
            </a:br>
            <a:r>
              <a:rPr lang="en-GB" dirty="0"/>
              <a:t>Minted in Alexandria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270090"/>
            <a:ext cx="10363200" cy="825910"/>
          </a:xfrm>
        </p:spPr>
        <p:txBody>
          <a:bodyPr/>
          <a:lstStyle/>
          <a:p>
            <a:r>
              <a:rPr lang="pt-BR" dirty="0"/>
              <a:t>Silver Coin, Alexandria, 261 BC - 252 BC 1935.117.1087</a:t>
            </a:r>
          </a:p>
          <a:p>
            <a:r>
              <a:rPr lang="pt-BR" dirty="0"/>
              <a:t>Decardracm, 34.27g, 35mm, 12mm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564" y="1858757"/>
            <a:ext cx="3333750" cy="3305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467" y="1853995"/>
            <a:ext cx="3333750" cy="3314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70142" y="2418735"/>
            <a:ext cx="26202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 </a:t>
            </a:r>
            <a:r>
              <a:rPr lang="en-GB" dirty="0" err="1"/>
              <a:t>decadrachms</a:t>
            </a:r>
            <a:r>
              <a:rPr lang="en-GB" dirty="0"/>
              <a:t> 35,50</a:t>
            </a:r>
          </a:p>
          <a:p>
            <a:r>
              <a:rPr lang="en-GB" dirty="0"/>
              <a:t>AU </a:t>
            </a:r>
            <a:r>
              <a:rPr lang="en-GB" dirty="0" err="1"/>
              <a:t>octadrachms</a:t>
            </a:r>
            <a:r>
              <a:rPr lang="en-GB" dirty="0"/>
              <a:t> 27.80</a:t>
            </a:r>
          </a:p>
          <a:p>
            <a:r>
              <a:rPr lang="en-GB" dirty="0"/>
              <a:t>AR Tetradrachms with the</a:t>
            </a:r>
          </a:p>
          <a:p>
            <a:r>
              <a:rPr lang="en-GB" dirty="0"/>
              <a:t>Same dies as the AU 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5" y="541161"/>
            <a:ext cx="12077515" cy="1192161"/>
          </a:xfrm>
        </p:spPr>
        <p:txBody>
          <a:bodyPr/>
          <a:lstStyle/>
          <a:p>
            <a:r>
              <a:rPr lang="en-GB" dirty="0"/>
              <a:t>Ptolemy II in Tyre and Sidon</a:t>
            </a:r>
            <a:br>
              <a:rPr lang="en-GB" dirty="0"/>
            </a:br>
            <a:r>
              <a:rPr lang="en-GB" dirty="0"/>
              <a:t>from 261/0 BCE onwards</a:t>
            </a:r>
            <a:r>
              <a:rPr lang="el-GR" dirty="0"/>
              <a:t> (</a:t>
            </a:r>
            <a:r>
              <a:rPr lang="en-GB" dirty="0"/>
              <a:t>regnal year 25 onwards)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371095"/>
            <a:ext cx="10186219" cy="1465006"/>
          </a:xfrm>
        </p:spPr>
        <p:txBody>
          <a:bodyPr/>
          <a:lstStyle/>
          <a:p>
            <a:r>
              <a:rPr lang="en-GB" dirty="0"/>
              <a:t>Change in the legend: </a:t>
            </a:r>
            <a:r>
              <a:rPr lang="el-GR" dirty="0"/>
              <a:t>ΠΤΟΛΕΜΑΙΟΥ ΣΩΤΗΡΟΣ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699" y="2078366"/>
            <a:ext cx="2239450" cy="21754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5949" y="2198892"/>
            <a:ext cx="2083238" cy="20713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2304" y="4321791"/>
            <a:ext cx="4607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Silver Tetradrachm of Ptolemy II </a:t>
            </a:r>
            <a:r>
              <a:rPr lang="en-US" dirty="0" err="1"/>
              <a:t>Philadelphus</a:t>
            </a:r>
            <a:r>
              <a:rPr lang="en-US" dirty="0"/>
              <a:t>, </a:t>
            </a:r>
            <a:endParaRPr lang="el-GR" dirty="0"/>
          </a:p>
          <a:p>
            <a:r>
              <a:rPr lang="en-US" dirty="0" err="1"/>
              <a:t>Tyre</a:t>
            </a:r>
            <a:r>
              <a:rPr lang="en-US" dirty="0"/>
              <a:t>, 254 BC - 253 BC. 1944.100.76126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8380" y="2214929"/>
            <a:ext cx="2154677" cy="21669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9753" y="2227910"/>
            <a:ext cx="2054053" cy="20423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30064" y="4574011"/>
            <a:ext cx="3358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Silver </a:t>
            </a:r>
            <a:r>
              <a:rPr lang="en-GB" dirty="0"/>
              <a:t>Tetradrachm</a:t>
            </a:r>
            <a:r>
              <a:rPr lang="en-US" dirty="0"/>
              <a:t>, Sidon, </a:t>
            </a:r>
          </a:p>
          <a:p>
            <a:r>
              <a:rPr lang="en-US" dirty="0"/>
              <a:t>255 BC - 254 BC 1944.100.76179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Decadrachms</a:t>
            </a:r>
            <a:r>
              <a:rPr lang="en-GB" dirty="0"/>
              <a:t> in lettered series</a:t>
            </a:r>
            <a:br>
              <a:rPr lang="en-GB" dirty="0"/>
            </a:br>
            <a:r>
              <a:rPr lang="el-GR" dirty="0"/>
              <a:t>Α, Β, Γ, .... ΑΑ, ΒΒ, ΓΓ 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594" y="5073444"/>
            <a:ext cx="10609006" cy="1022555"/>
          </a:xfrm>
        </p:spPr>
        <p:txBody>
          <a:bodyPr/>
          <a:lstStyle/>
          <a:p>
            <a:r>
              <a:rPr lang="en-US" dirty="0"/>
              <a:t>ANS1964.79.61 and ANS1960.170.412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296" y="2094797"/>
            <a:ext cx="2384630" cy="24459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9926" y="2207607"/>
            <a:ext cx="2286922" cy="22934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097" y="2119505"/>
            <a:ext cx="2465155" cy="2458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2891" y="2085182"/>
            <a:ext cx="2448232" cy="2406262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Spink &gt; Auction 24125	Auction date: 26 March 2025</a:t>
            </a:r>
            <a:br>
              <a:rPr lang="en-US" dirty="0"/>
            </a:br>
            <a:r>
              <a:rPr lang="en-US" dirty="0"/>
              <a:t>Lot number: 1267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732" y="1532590"/>
            <a:ext cx="8495430" cy="427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7017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692" y="2040961"/>
            <a:ext cx="3333750" cy="32480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02861"/>
            <a:ext cx="3333750" cy="3286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8129" y="5820697"/>
            <a:ext cx="9417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Gold </a:t>
            </a:r>
            <a:r>
              <a:rPr lang="en-US" sz="2000" dirty="0" err="1"/>
              <a:t>Octadrachm</a:t>
            </a:r>
            <a:r>
              <a:rPr lang="en-US" sz="2000" dirty="0"/>
              <a:t> of Ptolemy II </a:t>
            </a:r>
            <a:r>
              <a:rPr lang="en-US" sz="2000" dirty="0" err="1"/>
              <a:t>Philadelphus</a:t>
            </a:r>
            <a:r>
              <a:rPr lang="en-US" sz="2000" dirty="0"/>
              <a:t>, </a:t>
            </a:r>
            <a:r>
              <a:rPr lang="en-US" sz="2000" dirty="0" err="1"/>
              <a:t>Paphos</a:t>
            </a:r>
            <a:r>
              <a:rPr lang="en-US" sz="2000" dirty="0"/>
              <a:t>, 285 BC - 246 BC. 1944.100.76008</a:t>
            </a:r>
          </a:p>
          <a:p>
            <a:pPr algn="ctr"/>
            <a:r>
              <a:rPr lang="en-GB" sz="2000" dirty="0"/>
              <a:t>27.73, 30mm, 12h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Antipater in Macedonia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097" y="1825625"/>
            <a:ext cx="10714703" cy="2225265"/>
          </a:xfrm>
        </p:spPr>
        <p:txBody>
          <a:bodyPr/>
          <a:lstStyle/>
          <a:p>
            <a:r>
              <a:rPr lang="en-GB" dirty="0"/>
              <a:t>Continuing the coinage of Philipp II for all internal transactions/purposes</a:t>
            </a:r>
          </a:p>
          <a:p>
            <a:r>
              <a:rPr lang="en-GB" dirty="0"/>
              <a:t>In Amphipolis Alexanders are issued massively for the purposes of international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4189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9387" y="246331"/>
            <a:ext cx="8796793" cy="794838"/>
          </a:xfrm>
        </p:spPr>
        <p:txBody>
          <a:bodyPr/>
          <a:lstStyle/>
          <a:p>
            <a:r>
              <a:rPr lang="en-GB" dirty="0"/>
              <a:t>The coinage of the Brother Gods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3195" y="3770515"/>
            <a:ext cx="7458025" cy="1131918"/>
          </a:xfrm>
        </p:spPr>
        <p:txBody>
          <a:bodyPr/>
          <a:lstStyle/>
          <a:p>
            <a:r>
              <a:rPr lang="en-GB" dirty="0"/>
              <a:t>AU </a:t>
            </a:r>
            <a:r>
              <a:rPr lang="en-GB" dirty="0" err="1"/>
              <a:t>octadrachm</a:t>
            </a:r>
            <a:r>
              <a:rPr lang="en-GB" dirty="0"/>
              <a:t>, 27,80g, 28mm</a:t>
            </a:r>
          </a:p>
          <a:p>
            <a:pPr marL="0" indent="0">
              <a:buNone/>
            </a:pPr>
            <a:r>
              <a:rPr lang="en-US" dirty="0"/>
              <a:t>Alexandria, 282 BC - 272 BC 1956.183.28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276" y="1041169"/>
            <a:ext cx="2596924" cy="25004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6243" y="1074787"/>
            <a:ext cx="2488176" cy="246684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44276" y="500286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Called a </a:t>
            </a:r>
            <a:r>
              <a:rPr lang="en-GB" dirty="0" err="1"/>
              <a:t>mnaeion</a:t>
            </a:r>
            <a:r>
              <a:rPr lang="en-GB" dirty="0"/>
              <a:t> because of the ratio 1:12.5, the </a:t>
            </a:r>
            <a:r>
              <a:rPr lang="en-GB" dirty="0" err="1"/>
              <a:t>mnaion</a:t>
            </a:r>
            <a:r>
              <a:rPr lang="en-GB" dirty="0"/>
              <a:t> equalled a mina of 100 drachms of silver and consequently the gold </a:t>
            </a:r>
            <a:r>
              <a:rPr lang="en-GB" dirty="0" err="1"/>
              <a:t>octadrachm</a:t>
            </a:r>
            <a:r>
              <a:rPr lang="en-GB" dirty="0"/>
              <a:t> was called a </a:t>
            </a:r>
            <a:r>
              <a:rPr lang="en-GB" dirty="0" err="1"/>
              <a:t>pentekontadrachmon</a:t>
            </a:r>
            <a:r>
              <a:rPr lang="en-GB" dirty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Mnaieia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Legend:  THEON ADELPHON</a:t>
            </a:r>
          </a:p>
          <a:p>
            <a:r>
              <a:rPr lang="en-GB" dirty="0"/>
              <a:t>Ca. 27.80g.</a:t>
            </a:r>
          </a:p>
          <a:p>
            <a:r>
              <a:rPr lang="en-GB" dirty="0"/>
              <a:t>Halves of 13.90g, quarts of 6.95g., eighths of 3.45g</a:t>
            </a:r>
          </a:p>
          <a:p>
            <a:r>
              <a:rPr lang="en-GB" dirty="0"/>
              <a:t>&gt; results to a new overvaluation of gold, the ratio 1:12 instituted by Ptolemy I, is now replaced by 1:12.8g, since 27.80 g now had from now on the value of 356g of silver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6517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599"/>
            <a:ext cx="10363200" cy="1641987"/>
          </a:xfrm>
        </p:spPr>
        <p:txBody>
          <a:bodyPr/>
          <a:lstStyle/>
          <a:p>
            <a:r>
              <a:rPr lang="en-US" altLang="en-US" dirty="0" err="1"/>
              <a:t>Zenon</a:t>
            </a:r>
            <a:r>
              <a:rPr lang="en-US" altLang="en-US" dirty="0"/>
              <a:t> Papyrus: </a:t>
            </a:r>
            <a:br>
              <a:rPr lang="en-US" altLang="en-US" dirty="0"/>
            </a:br>
            <a:r>
              <a:rPr lang="en-US" altLang="en-US" dirty="0"/>
              <a:t>a letter, part of a correspondence</a:t>
            </a:r>
            <a:br>
              <a:rPr lang="en-US" altLang="en-US" dirty="0"/>
            </a:br>
            <a:r>
              <a:rPr lang="en-US" altLang="en-US" sz="4000" dirty="0"/>
              <a:t>Persons involved</a:t>
            </a:r>
            <a:endParaRPr lang="el-GR" altLang="en-US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644877"/>
            <a:ext cx="10363200" cy="3451122"/>
          </a:xfrm>
        </p:spPr>
        <p:txBody>
          <a:bodyPr/>
          <a:lstStyle/>
          <a:p>
            <a:r>
              <a:rPr lang="en-US" altLang="en-US" dirty="0"/>
              <a:t>Demetrius: </a:t>
            </a:r>
            <a:r>
              <a:rPr lang="en-US" altLang="en-US" dirty="0" err="1"/>
              <a:t>Mintmaster</a:t>
            </a:r>
            <a:r>
              <a:rPr lang="de-DE" altLang="en-US" dirty="0"/>
              <a:t> in Alexandria</a:t>
            </a:r>
          </a:p>
          <a:p>
            <a:r>
              <a:rPr lang="de-DE" altLang="en-US" dirty="0"/>
              <a:t>Apollonius: </a:t>
            </a:r>
            <a:r>
              <a:rPr lang="de-DE" altLang="en-US" i="1" dirty="0"/>
              <a:t>dioiketes</a:t>
            </a:r>
            <a:r>
              <a:rPr lang="de-DE" altLang="en-US" dirty="0"/>
              <a:t>, minister of finance, of Ptolemy II Philadelphus</a:t>
            </a:r>
          </a:p>
          <a:p>
            <a:r>
              <a:rPr lang="de-DE" altLang="en-US" dirty="0"/>
              <a:t>Philaretus (another mintmaster)</a:t>
            </a:r>
            <a:endParaRPr lang="el-GR" alt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96133"/>
            <a:ext cx="10363200" cy="1143000"/>
          </a:xfrm>
        </p:spPr>
        <p:txBody>
          <a:bodyPr/>
          <a:lstStyle/>
          <a:p>
            <a:r>
              <a:rPr lang="de-DE" altLang="en-US" dirty="0"/>
              <a:t>Zenon Papyrus (P. Zen. I 59 022)</a:t>
            </a:r>
            <a:br>
              <a:rPr lang="de-DE" altLang="en-US" dirty="0"/>
            </a:br>
            <a:r>
              <a:rPr lang="de-DE" altLang="en-US" i="1" dirty="0"/>
              <a:t>Re:</a:t>
            </a:r>
            <a:endParaRPr lang="el-GR" altLang="en-US" i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7766" y="1551167"/>
            <a:ext cx="10259833" cy="1549842"/>
          </a:xfrm>
        </p:spPr>
        <p:txBody>
          <a:bodyPr/>
          <a:lstStyle/>
          <a:p>
            <a:r>
              <a:rPr lang="de-DE" altLang="en-US" dirty="0"/>
              <a:t>Difficulties by the implementaion of the king‘s decree </a:t>
            </a:r>
          </a:p>
          <a:p>
            <a:r>
              <a:rPr lang="de-DE" altLang="en-US" dirty="0"/>
              <a:t>The </a:t>
            </a:r>
            <a:r>
              <a:rPr lang="de-DE" altLang="en-US" i="1" dirty="0"/>
              <a:t>Trichrysa</a:t>
            </a:r>
            <a:r>
              <a:rPr lang="de-DE" altLang="en-US" dirty="0"/>
              <a:t> must be withdrawn from circulation and replaced by a new gold issue </a:t>
            </a:r>
          </a:p>
          <a:p>
            <a:endParaRPr lang="el-GR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48749" y="3377979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e-DE" altLang="en-US" kern="0" dirty="0"/>
              <a:t>The letter is dated:</a:t>
            </a:r>
            <a:endParaRPr lang="el-GR" altLang="en-US" kern="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-54078" y="4421396"/>
            <a:ext cx="12300155" cy="1214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de-DE" altLang="en-US" kern="0" dirty="0"/>
              <a:t>15th of the month Gorpiaeus of the year 28 (Ptolemy II regnal year) =</a:t>
            </a:r>
          </a:p>
          <a:p>
            <a:pPr marL="0" indent="0" algn="ctr">
              <a:buFontTx/>
              <a:buNone/>
            </a:pPr>
            <a:r>
              <a:rPr lang="de-DE" altLang="en-US" kern="0" dirty="0"/>
              <a:t>258/7 BCE</a:t>
            </a:r>
            <a:endParaRPr lang="el-GR" altLang="en-US" kern="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833437"/>
            <a:ext cx="10782300" cy="51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494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2373"/>
            <a:ext cx="9891252" cy="651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7244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/>
              <a:t>Termini Technici</a:t>
            </a:r>
            <a:endParaRPr lang="el-GR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en-US" dirty="0"/>
              <a:t>Prostagma</a:t>
            </a:r>
          </a:p>
          <a:p>
            <a:r>
              <a:rPr lang="de-DE" altLang="en-US" dirty="0"/>
              <a:t>Epichorion nomisma = The state coinage</a:t>
            </a:r>
          </a:p>
          <a:p>
            <a:r>
              <a:rPr lang="de-DE" altLang="en-US" dirty="0"/>
              <a:t>Ta trichrysa = gold coins of ca. 18 g</a:t>
            </a:r>
          </a:p>
          <a:p>
            <a:r>
              <a:rPr lang="de-DE" altLang="en-US" dirty="0"/>
              <a:t>katergazesthai</a:t>
            </a:r>
            <a:endParaRPr lang="el-GR" alt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37 AU </a:t>
            </a:r>
            <a:r>
              <a:rPr lang="en-GB" dirty="0" err="1"/>
              <a:t>mnaeia</a:t>
            </a:r>
            <a:r>
              <a:rPr lang="en-GB" dirty="0"/>
              <a:t> = 3.700 drachms of silver + plus </a:t>
            </a:r>
            <a:r>
              <a:rPr lang="en-GB" dirty="0" err="1"/>
              <a:t>valur</a:t>
            </a:r>
            <a:r>
              <a:rPr lang="en-GB" dirty="0"/>
              <a:t> (</a:t>
            </a:r>
            <a:r>
              <a:rPr lang="en-GB" dirty="0" err="1"/>
              <a:t>epallage</a:t>
            </a:r>
            <a:r>
              <a:rPr lang="en-GB" dirty="0"/>
              <a:t>) of 4%, therefore 104 drachms or 26 tetradrachms</a:t>
            </a:r>
            <a:r>
              <a:rPr lang="en-GB"/>
              <a:t>, ration 1:13.3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9666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Mnaion</a:t>
            </a:r>
            <a:br>
              <a:rPr lang="de-DE" altLang="en-US" dirty="0"/>
            </a:br>
            <a:r>
              <a:rPr lang="de-DE" altLang="en-US" dirty="0"/>
              <a:t>terminus post quem is the Zenon Papyrus </a:t>
            </a:r>
            <a:endParaRPr lang="el-GR" altLang="en-US" dirty="0"/>
          </a:p>
        </p:txBody>
      </p:sp>
      <p:pic>
        <p:nvPicPr>
          <p:cNvPr id="6147" name="Picture 3" descr="E:\ZenonPapyrus\TheonAdelph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1" y="2971800"/>
            <a:ext cx="4575175" cy="221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03123"/>
            <a:ext cx="10363200" cy="1143000"/>
          </a:xfrm>
        </p:spPr>
        <p:txBody>
          <a:bodyPr/>
          <a:lstStyle/>
          <a:p>
            <a:r>
              <a:rPr lang="en-GB" sz="3600" dirty="0"/>
              <a:t>Bronzes of Ptolemy II in eight denominations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55172"/>
            <a:ext cx="10009238" cy="5152105"/>
          </a:xfrm>
        </p:spPr>
        <p:txBody>
          <a:bodyPr/>
          <a:lstStyle/>
          <a:p>
            <a:r>
              <a:rPr lang="en-GB" sz="2800" dirty="0"/>
              <a:t>Theoretical weights</a:t>
            </a:r>
          </a:p>
          <a:p>
            <a:r>
              <a:rPr lang="en-GB" sz="2800" dirty="0"/>
              <a:t>92 (approximates the </a:t>
            </a:r>
            <a:r>
              <a:rPr lang="en-GB" sz="2800" dirty="0" err="1"/>
              <a:t>deben</a:t>
            </a:r>
            <a:r>
              <a:rPr lang="en-GB" sz="2800" dirty="0"/>
              <a:t>) </a:t>
            </a:r>
          </a:p>
          <a:p>
            <a:r>
              <a:rPr lang="en-GB" sz="2800" dirty="0"/>
              <a:t>68</a:t>
            </a:r>
          </a:p>
          <a:p>
            <a:r>
              <a:rPr lang="en-GB" sz="2800" dirty="0"/>
              <a:t>46</a:t>
            </a:r>
          </a:p>
          <a:p>
            <a:r>
              <a:rPr lang="en-GB" sz="2800" dirty="0"/>
              <a:t>22</a:t>
            </a:r>
          </a:p>
          <a:p>
            <a:r>
              <a:rPr lang="en-GB" sz="2800" dirty="0"/>
              <a:t>11</a:t>
            </a:r>
          </a:p>
          <a:p>
            <a:r>
              <a:rPr lang="en-GB" sz="2800" dirty="0"/>
              <a:t>6.8</a:t>
            </a:r>
          </a:p>
          <a:p>
            <a:r>
              <a:rPr lang="en-GB" sz="2800" dirty="0"/>
              <a:t>5.2</a:t>
            </a:r>
          </a:p>
          <a:p>
            <a:r>
              <a:rPr lang="en-GB" sz="2800" dirty="0"/>
              <a:t>3.4</a:t>
            </a:r>
          </a:p>
          <a:p>
            <a:r>
              <a:rPr lang="en-GB" sz="2800" dirty="0"/>
              <a:t>1: 1 ½ : 2 : 3: 6 :12 : 18 : 24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65006" y="786581"/>
            <a:ext cx="5604132" cy="1273994"/>
          </a:xfrm>
        </p:spPr>
        <p:txBody>
          <a:bodyPr>
            <a:normAutofit/>
          </a:bodyPr>
          <a:lstStyle/>
          <a:p>
            <a: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Amphipolis, Alexander III</a:t>
            </a:r>
            <a:b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Posthum Issue</a:t>
            </a:r>
          </a:p>
        </p:txBody>
      </p:sp>
      <p:pic>
        <p:nvPicPr>
          <p:cNvPr id="3379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1598" y="2411104"/>
            <a:ext cx="6698489" cy="3547243"/>
          </a:xfrm>
        </p:spPr>
      </p:pic>
    </p:spTree>
    <p:extLst>
      <p:ext uri="{BB962C8B-B14F-4D97-AF65-F5344CB8AC3E}">
        <p14:creationId xmlns:p14="http://schemas.microsoft.com/office/powerpoint/2010/main" val="4998486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-242888"/>
            <a:ext cx="11430000" cy="7343775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291" y="384073"/>
            <a:ext cx="9797998" cy="6682775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hoard of </a:t>
            </a:r>
            <a:r>
              <a:rPr lang="en-US" dirty="0" err="1"/>
              <a:t>Gülnar</a:t>
            </a:r>
            <a:r>
              <a:rPr lang="en-US" dirty="0"/>
              <a:t> in </a:t>
            </a:r>
            <a:r>
              <a:rPr lang="en-US" dirty="0" err="1"/>
              <a:t>Meydancik</a:t>
            </a:r>
            <a:r>
              <a:rPr lang="en-US" dirty="0"/>
              <a:t> Kale</a:t>
            </a:r>
            <a:br>
              <a:rPr lang="en-US" dirty="0"/>
            </a:br>
            <a:r>
              <a:rPr lang="en-US" dirty="0"/>
              <a:t>in Cilicia </a:t>
            </a:r>
            <a:r>
              <a:rPr lang="en-US" dirty="0" err="1"/>
              <a:t>Tracheia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5.000 pieces</a:t>
            </a:r>
          </a:p>
          <a:p>
            <a:r>
              <a:rPr lang="en-GB" dirty="0"/>
              <a:t>2,553 Alexanders</a:t>
            </a:r>
          </a:p>
          <a:p>
            <a:r>
              <a:rPr lang="en-GB" dirty="0"/>
              <a:t>2,158 </a:t>
            </a:r>
            <a:r>
              <a:rPr lang="en-GB" dirty="0" err="1"/>
              <a:t>Ptolemies</a:t>
            </a:r>
            <a:endParaRPr lang="en-GB" dirty="0"/>
          </a:p>
          <a:p>
            <a:r>
              <a:rPr lang="en-GB" dirty="0"/>
              <a:t>504: </a:t>
            </a:r>
            <a:r>
              <a:rPr lang="en-GB" dirty="0" err="1"/>
              <a:t>Lysimach</a:t>
            </a:r>
            <a:r>
              <a:rPr lang="en-GB" dirty="0"/>
              <a:t>, </a:t>
            </a:r>
            <a:r>
              <a:rPr lang="en-GB" dirty="0" err="1"/>
              <a:t>Antigonides</a:t>
            </a:r>
            <a:r>
              <a:rPr lang="en-GB" dirty="0"/>
              <a:t>, </a:t>
            </a:r>
            <a:r>
              <a:rPr lang="en-GB" dirty="0" err="1"/>
              <a:t>Seleucides</a:t>
            </a:r>
            <a:endParaRPr lang="en-GB" dirty="0"/>
          </a:p>
          <a:p>
            <a:endParaRPr lang="en-GB" dirty="0"/>
          </a:p>
          <a:p>
            <a:r>
              <a:rPr lang="en-GB" dirty="0"/>
              <a:t>Deposition date: ca. </a:t>
            </a:r>
            <a:r>
              <a:rPr lang="en-GB"/>
              <a:t>240 BCE</a:t>
            </a:r>
          </a:p>
          <a:p>
            <a:r>
              <a:rPr lang="en-GB"/>
              <a:t>Graffitti</a:t>
            </a:r>
            <a:r>
              <a:rPr lang="en-GB" dirty="0"/>
              <a:t> of proper names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– Tetradrachme</a:t>
            </a:r>
            <a:b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Seleucus I in Babylonia</a:t>
            </a:r>
          </a:p>
        </p:txBody>
      </p:sp>
      <p:pic>
        <p:nvPicPr>
          <p:cNvPr id="368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45989" y="2133600"/>
            <a:ext cx="5110163" cy="2705100"/>
          </a:xfrm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863976" y="5281612"/>
            <a:ext cx="450366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Seleucus I Nicator, 320 – 315 BCE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687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Seleucus</a:t>
            </a:r>
            <a:r>
              <a:rPr lang="en-GB" dirty="0"/>
              <a:t> I </a:t>
            </a:r>
            <a:r>
              <a:rPr lang="en-GB" dirty="0" err="1"/>
              <a:t>Nicator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893" y="4981779"/>
            <a:ext cx="10626213" cy="96673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Babylon mint issues </a:t>
            </a:r>
            <a:r>
              <a:rPr lang="en-GB" dirty="0" err="1"/>
              <a:t>Seleucos</a:t>
            </a:r>
            <a:r>
              <a:rPr lang="en-GB" dirty="0"/>
              <a:t>’ types</a:t>
            </a:r>
          </a:p>
          <a:p>
            <a:r>
              <a:rPr lang="en-GB" dirty="0"/>
              <a:t>Alexanders for the international trade minted in all other mints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1003" y="950794"/>
            <a:ext cx="3695141" cy="17898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8657" y="3034415"/>
            <a:ext cx="3507487" cy="17948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687" y="1469625"/>
            <a:ext cx="5209312" cy="2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053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Alexander’s monetary heritage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coins of Alexander: international currency for more than a century</a:t>
            </a:r>
          </a:p>
          <a:p>
            <a:r>
              <a:rPr lang="en-GB" dirty="0"/>
              <a:t>The attic weight-standard</a:t>
            </a:r>
          </a:p>
          <a:p>
            <a:r>
              <a:rPr lang="en-GB" dirty="0"/>
              <a:t>The establishment of a ratio of gold to silver, 1 to 10</a:t>
            </a:r>
          </a:p>
          <a:p>
            <a:r>
              <a:rPr lang="en-GB" dirty="0"/>
              <a:t>Prestige, quality, purity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44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International coins before Alexander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Decree of Olbia</a:t>
            </a:r>
          </a:p>
          <a:p>
            <a:r>
              <a:rPr lang="en-GB" dirty="0" err="1"/>
              <a:t>Nicophon’s</a:t>
            </a:r>
            <a:r>
              <a:rPr lang="en-GB" dirty="0"/>
              <a:t> Law , 375/4 BC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562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Προεπιλεγμένη σχεδίαση">
  <a:themeElements>
    <a:clrScheme name="Προεπιλεγμένη σχεδίαση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Προεπιλεγμένη σχεδίαση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Προεπιλεγμένη σχεδίαση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1304</Words>
  <Application>Microsoft Office PowerPoint</Application>
  <PresentationFormat>Widescreen</PresentationFormat>
  <Paragraphs>158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54" baseType="lpstr">
      <vt:lpstr>Office Theme</vt:lpstr>
      <vt:lpstr>Προεπιλεγμένη σχεδίαση</vt:lpstr>
      <vt:lpstr>Ptolemy I and Ptolemy II Coinage and Politics</vt:lpstr>
      <vt:lpstr>The Diadochs</vt:lpstr>
      <vt:lpstr>Philipp III Arrhidaeus</vt:lpstr>
      <vt:lpstr>Antipater in Macedonia</vt:lpstr>
      <vt:lpstr>Amphipolis, Alexander III Posthum Issue</vt:lpstr>
      <vt:lpstr>AR – Tetradrachme Seleucus I in Babylonia</vt:lpstr>
      <vt:lpstr>Seleucus I Nicator</vt:lpstr>
      <vt:lpstr>Alexander’s monetary heritage</vt:lpstr>
      <vt:lpstr>International coins before Alexander</vt:lpstr>
      <vt:lpstr>The Seleucids’ monetary compared to the Ptolemies’</vt:lpstr>
      <vt:lpstr>The testimony of the hoards</vt:lpstr>
      <vt:lpstr>Ptolemy, Satrap </vt:lpstr>
      <vt:lpstr>Funerary Procession for Alexander the Great</vt:lpstr>
      <vt:lpstr>Introduction of a new reverse: ca. 315 BCE</vt:lpstr>
      <vt:lpstr>ΑΛΕΞΑΝΔΡΕΙΟΝ ΠΤΟΛΕΜΑΙΟΥ =  Ptolemy’s coin in Alexandreia or Ptolemy’s coin of Alexander</vt:lpstr>
      <vt:lpstr>Ca. 310 BCE  Financial Reform in Egypt: 8.5 % reduction in weight</vt:lpstr>
      <vt:lpstr>Closed monetary system</vt:lpstr>
      <vt:lpstr>Ptolemy I, after ca. 304 BCE</vt:lpstr>
      <vt:lpstr>PowerPoint Presentation</vt:lpstr>
      <vt:lpstr>PowerPoint Presentation</vt:lpstr>
      <vt:lpstr>Question: what is the ratio of gold to silver between 310 and 305 BC</vt:lpstr>
      <vt:lpstr>New gold coins created by Ptolemy I (300 BC)</vt:lpstr>
      <vt:lpstr>The Chiliomodi Hoard (IGCH 85) date of deposit: 306 BCE</vt:lpstr>
      <vt:lpstr>PowerPoint Presentation</vt:lpstr>
      <vt:lpstr>PowerPoint Presentation</vt:lpstr>
      <vt:lpstr>The final changes: after 300 BCE</vt:lpstr>
      <vt:lpstr>Ptolemy I</vt:lpstr>
      <vt:lpstr>Portrait: Ptolemy I Paris Louvre A1</vt:lpstr>
      <vt:lpstr>PowerPoint Presentation</vt:lpstr>
      <vt:lpstr>Bronze coinage of Ptolemy I </vt:lpstr>
      <vt:lpstr>Bronze coinage of Ptolemy I </vt:lpstr>
      <vt:lpstr>Magas, governor of Cyrenaica</vt:lpstr>
      <vt:lpstr>Ptolemy II</vt:lpstr>
      <vt:lpstr>Ptolemy II (285 to 246) monetary policy</vt:lpstr>
      <vt:lpstr>In the name Arsinoe II under Ptolemy II Minted in Alexandria</vt:lpstr>
      <vt:lpstr>Ptolemy II in Tyre and Sidon from 261/0 BCE onwards (regnal year 25 onwards)</vt:lpstr>
      <vt:lpstr>Decadrachms in lettered series Α, Β, Γ, .... ΑΑ, ΒΒ, ΓΓ ...</vt:lpstr>
      <vt:lpstr>Spink &gt; Auction 24125 Auction date: 26 March 2025 Lot number: 1267</vt:lpstr>
      <vt:lpstr>PowerPoint Presentation</vt:lpstr>
      <vt:lpstr>The coinage of the Brother Gods</vt:lpstr>
      <vt:lpstr>Mnaieia</vt:lpstr>
      <vt:lpstr>Zenon Papyrus:  a letter, part of a correspondence Persons involved</vt:lpstr>
      <vt:lpstr>Zenon Papyrus (P. Zen. I 59 022) Re:</vt:lpstr>
      <vt:lpstr>PowerPoint Presentation</vt:lpstr>
      <vt:lpstr>PowerPoint Presentation</vt:lpstr>
      <vt:lpstr>Termini Technici</vt:lpstr>
      <vt:lpstr>PowerPoint Presentation</vt:lpstr>
      <vt:lpstr>Mnaion terminus post quem is the Zenon Papyrus </vt:lpstr>
      <vt:lpstr>Bronzes of Ptolemy II in eight denominations</vt:lpstr>
      <vt:lpstr>PowerPoint Presentation</vt:lpstr>
      <vt:lpstr>PowerPoint Presentation</vt:lpstr>
      <vt:lpstr>The hoard of Gülnar in Meydancik Kale in Cilicia Tracheia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Ptolemy I and Ptolemy II Coinage and Politics</dc:title>
  <dc:creator>Dell</dc:creator>
  <cp:lastModifiedBy>Dell</cp:lastModifiedBy>
  <cp:revision>53</cp:revision>
  <dcterms:created xsi:type="dcterms:W3CDTF">2023-04-01T03:19:00Z</dcterms:created>
  <dcterms:modified xsi:type="dcterms:W3CDTF">2025-03-19T08:44:34Z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6919503A2F9D412297B19A3E2589FD2D_13</vt:lpwstr>
  </property>
  <property fmtid="{D5CDD505-2E9C-101B-9397-08002B2CF9AE}" pid="3" name="KSOProductBuildVer">
    <vt:lpwstr>2057-12.2.0.20326</vt:lpwstr>
  </property>
</Properties>
</file>