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8" r:id="rId3"/>
    <p:sldId id="259" r:id="rId4"/>
    <p:sldId id="285" r:id="rId5"/>
    <p:sldId id="260" r:id="rId6"/>
    <p:sldId id="282" r:id="rId7"/>
    <p:sldId id="262" r:id="rId8"/>
    <p:sldId id="278" r:id="rId9"/>
    <p:sldId id="261" r:id="rId10"/>
    <p:sldId id="280" r:id="rId11"/>
    <p:sldId id="279" r:id="rId12"/>
    <p:sldId id="281" r:id="rId13"/>
    <p:sldId id="292" r:id="rId14"/>
    <p:sldId id="295" r:id="rId15"/>
    <p:sldId id="293" r:id="rId16"/>
    <p:sldId id="294" r:id="rId17"/>
    <p:sldId id="283" r:id="rId18"/>
    <p:sldId id="284" r:id="rId19"/>
    <p:sldId id="286" r:id="rId20"/>
    <p:sldId id="287" r:id="rId21"/>
    <p:sldId id="288" r:id="rId22"/>
    <p:sldId id="289" r:id="rId23"/>
    <p:sldId id="290" r:id="rId24"/>
    <p:sldId id="291" r:id="rId25"/>
    <p:sldId id="296" r:id="rId26"/>
    <p:sldId id="297" r:id="rId27"/>
    <p:sldId id="298" r:id="rId28"/>
    <p:sldId id="25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53"/>
    <p:restoredTop sz="77496"/>
  </p:normalViewPr>
  <p:slideViewPr>
    <p:cSldViewPr snapToGrid="0">
      <p:cViewPr varScale="1">
        <p:scale>
          <a:sx n="77" d="100"/>
          <a:sy n="77" d="100"/>
        </p:scale>
        <p:origin x="56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E09D5B-E5A6-D644-9A08-46BAD95DD9F7}" type="datetimeFigureOut">
              <a:rPr lang="en-US" smtClean="0"/>
              <a:t>3/21/25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0E73F8-7455-4649-9F9E-38B0A8E5A73B}" type="slidenum">
              <a:rPr lang="en-US" smtClean="0"/>
              <a:t>‹#›</a:t>
            </a:fld>
            <a:endParaRPr lang="en-US"/>
          </a:p>
        </p:txBody>
      </p:sp>
    </p:spTree>
    <p:extLst>
      <p:ext uri="{BB962C8B-B14F-4D97-AF65-F5344CB8AC3E}">
        <p14:creationId xmlns:p14="http://schemas.microsoft.com/office/powerpoint/2010/main" val="1287548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Always consult book –notes, </a:t>
            </a:r>
            <a:r>
              <a:rPr lang="en-US" dirty="0" err="1"/>
              <a:t>discuission</a:t>
            </a:r>
            <a:r>
              <a:rPr lang="en-US" dirty="0"/>
              <a:t> etc. </a:t>
            </a:r>
          </a:p>
        </p:txBody>
      </p:sp>
      <p:sp>
        <p:nvSpPr>
          <p:cNvPr id="4" name="Slide Number Placeholder 3"/>
          <p:cNvSpPr>
            <a:spLocks noGrp="1"/>
          </p:cNvSpPr>
          <p:nvPr>
            <p:ph type="sldNum" sz="quarter" idx="5"/>
          </p:nvPr>
        </p:nvSpPr>
        <p:spPr/>
        <p:txBody>
          <a:bodyPr/>
          <a:lstStyle/>
          <a:p>
            <a:fld id="{9A0E73F8-7455-4649-9F9E-38B0A8E5A73B}" type="slidenum">
              <a:rPr lang="en-US" smtClean="0"/>
              <a:t>2</a:t>
            </a:fld>
            <a:endParaRPr lang="en-US"/>
          </a:p>
        </p:txBody>
      </p:sp>
    </p:spTree>
    <p:extLst>
      <p:ext uri="{BB962C8B-B14F-4D97-AF65-F5344CB8AC3E}">
        <p14:creationId xmlns:p14="http://schemas.microsoft.com/office/powerpoint/2010/main" val="830154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Hiera</a:t>
            </a:r>
            <a:r>
              <a:rPr lang="en-US" dirty="0"/>
              <a:t> </a:t>
            </a:r>
            <a:r>
              <a:rPr lang="en-US" dirty="0" err="1"/>
              <a:t>Synkletos</a:t>
            </a:r>
            <a:r>
              <a:rPr lang="en-US" dirty="0"/>
              <a:t> and Tyche</a:t>
            </a:r>
          </a:p>
          <a:p>
            <a:endParaRPr lang="en-US" dirty="0"/>
          </a:p>
          <a:p>
            <a:r>
              <a:rPr lang="en-US" dirty="0"/>
              <a:t>Sacred Senate</a:t>
            </a:r>
          </a:p>
        </p:txBody>
      </p:sp>
      <p:sp>
        <p:nvSpPr>
          <p:cNvPr id="4" name="Slide Number Placeholder 3"/>
          <p:cNvSpPr>
            <a:spLocks noGrp="1"/>
          </p:cNvSpPr>
          <p:nvPr>
            <p:ph type="sldNum" sz="quarter" idx="5"/>
          </p:nvPr>
        </p:nvSpPr>
        <p:spPr/>
        <p:txBody>
          <a:bodyPr/>
          <a:lstStyle/>
          <a:p>
            <a:fld id="{9A0E73F8-7455-4649-9F9E-38B0A8E5A73B}" type="slidenum">
              <a:rPr lang="en-US" smtClean="0"/>
              <a:t>14</a:t>
            </a:fld>
            <a:endParaRPr lang="en-US"/>
          </a:p>
        </p:txBody>
      </p:sp>
    </p:spTree>
    <p:extLst>
      <p:ext uri="{BB962C8B-B14F-4D97-AF65-F5344CB8AC3E}">
        <p14:creationId xmlns:p14="http://schemas.microsoft.com/office/powerpoint/2010/main" val="2830042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Die sharing stronger than comments on stylistic similarities</a:t>
            </a:r>
          </a:p>
          <a:p>
            <a:endParaRPr lang="en-US" dirty="0"/>
          </a:p>
          <a:p>
            <a:r>
              <a:rPr lang="en-US" dirty="0"/>
              <a:t>Watson – die sharing is best term. Kraft’s idea of </a:t>
            </a:r>
            <a:r>
              <a:rPr lang="en-US" dirty="0" err="1"/>
              <a:t>tracelling</a:t>
            </a:r>
            <a:r>
              <a:rPr lang="en-US" dirty="0"/>
              <a:t> die engraver’s with pattern books been heavily </a:t>
            </a:r>
            <a:r>
              <a:rPr lang="en-US" dirty="0" err="1"/>
              <a:t>criticisewd</a:t>
            </a:r>
            <a:r>
              <a:rPr lang="en-US" dirty="0"/>
              <a:t>. Died before completing the </a:t>
            </a:r>
            <a:r>
              <a:rPr lang="en-US" dirty="0" err="1"/>
              <a:t>worlk</a:t>
            </a:r>
            <a:r>
              <a:rPr lang="en-US" dirty="0"/>
              <a:t>.</a:t>
            </a:r>
          </a:p>
          <a:p>
            <a:endParaRPr lang="en-US" dirty="0"/>
          </a:p>
          <a:p>
            <a:r>
              <a:rPr lang="en-US" dirty="0" err="1"/>
              <a:t>Butrcher</a:t>
            </a:r>
            <a:r>
              <a:rPr lang="en-US" dirty="0"/>
              <a:t> in Syria – one central mint producing for other cities. Antioch?</a:t>
            </a:r>
          </a:p>
          <a:p>
            <a:br>
              <a:rPr lang="en-US" dirty="0"/>
            </a:br>
            <a:r>
              <a:rPr lang="en-US" dirty="0"/>
              <a:t>Watson – die engravers travelled, but the production was still with the city. CITIES may have </a:t>
            </a:r>
            <a:r>
              <a:rPr lang="en-US" dirty="0" err="1"/>
              <a:t>chgosen</a:t>
            </a:r>
            <a:r>
              <a:rPr lang="en-US" dirty="0"/>
              <a:t> to share the dies with another city after they finished using them. Means </a:t>
            </a:r>
            <a:r>
              <a:rPr lang="en-US" dirty="0" err="1"/>
              <a:t>CAN’t</a:t>
            </a:r>
            <a:r>
              <a:rPr lang="en-US" dirty="0"/>
              <a:t> be used to date pseudo-autonomous coins – die may have been moved at any point.</a:t>
            </a:r>
          </a:p>
          <a:p>
            <a:endParaRPr lang="en-US" dirty="0"/>
          </a:p>
          <a:p>
            <a:r>
              <a:rPr lang="en-US" dirty="0"/>
              <a:t>Pseudo-autonomous issues. WHY? Could be employed even when emperor changed?</a:t>
            </a:r>
          </a:p>
          <a:p>
            <a:r>
              <a:rPr lang="en-US" dirty="0"/>
              <a:t>Allows us to date them</a:t>
            </a:r>
          </a:p>
          <a:p>
            <a:r>
              <a:rPr lang="en-GB" sz="1800" dirty="0" err="1">
                <a:effectLst/>
                <a:latin typeface="Code2000"/>
              </a:rPr>
              <a:t>ggestion</a:t>
            </a:r>
            <a:r>
              <a:rPr lang="en-GB" sz="1800" dirty="0">
                <a:effectLst/>
                <a:latin typeface="Code2000"/>
              </a:rPr>
              <a:t> </a:t>
            </a:r>
            <a:endParaRPr lang="en-GB" dirty="0"/>
          </a:p>
          <a:p>
            <a:r>
              <a:rPr lang="en-GB" sz="1800" dirty="0">
                <a:effectLst/>
                <a:latin typeface="Code2000"/>
              </a:rPr>
              <a:t>is therefore that the choice of 'pseudo-autonomous' types lay not with the cities themselves, but rather with the workshops that supplied the dies. Such </a:t>
            </a:r>
            <a:endParaRPr lang="en-GB" dirty="0"/>
          </a:p>
          <a:p>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15</a:t>
            </a:fld>
            <a:endParaRPr lang="en-US"/>
          </a:p>
        </p:txBody>
      </p:sp>
    </p:spTree>
    <p:extLst>
      <p:ext uri="{BB962C8B-B14F-4D97-AF65-F5344CB8AC3E}">
        <p14:creationId xmlns:p14="http://schemas.microsoft.com/office/powerpoint/2010/main" val="2966549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dirty="0">
                <a:solidFill>
                  <a:srgbClr val="000000"/>
                </a:solidFill>
                <a:effectLst/>
                <a:latin typeface="Arial" panose="020B0604020202020204" pitchFamily="34" charset="0"/>
              </a:rPr>
              <a:t>What makes the reverse particularly interesting is that the Temple of </a:t>
            </a:r>
            <a:r>
              <a:rPr lang="en-GB" b="0" i="0" u="none" strike="noStrike" dirty="0" err="1">
                <a:solidFill>
                  <a:srgbClr val="000000"/>
                </a:solidFill>
                <a:effectLst/>
                <a:latin typeface="Arial" panose="020B0604020202020204" pitchFamily="34" charset="0"/>
              </a:rPr>
              <a:t>Asklepios</a:t>
            </a:r>
            <a:r>
              <a:rPr lang="en-GB" b="0" i="0" u="none" strike="noStrike" dirty="0">
                <a:solidFill>
                  <a:srgbClr val="000000"/>
                </a:solidFill>
                <a:effectLst/>
                <a:latin typeface="Arial" panose="020B0604020202020204" pitchFamily="34" charset="0"/>
              </a:rPr>
              <a:t> carries the letters 'AN' in the pediment, and that the legend in the exergue proudly calls the city the 'first three times neokoros [of the </a:t>
            </a:r>
            <a:r>
              <a:rPr lang="en-GB" b="0" i="0" u="none" strike="noStrike" dirty="0" err="1">
                <a:solidFill>
                  <a:srgbClr val="000000"/>
                </a:solidFill>
                <a:effectLst/>
                <a:latin typeface="Arial" panose="020B0604020202020204" pitchFamily="34" charset="0"/>
              </a:rPr>
              <a:t>Augusti</a:t>
            </a:r>
            <a:r>
              <a:rPr lang="en-GB" b="0" i="0" u="none" strike="noStrike" dirty="0">
                <a:solidFill>
                  <a:srgbClr val="000000"/>
                </a:solidFill>
                <a:effectLst/>
                <a:latin typeface="Arial" panose="020B0604020202020204" pitchFamily="34" charset="0"/>
              </a:rPr>
              <a:t>]'. Other examples show the three temples side by side, where they carry the letters AY</a:t>
            </a:r>
            <a:r>
              <a:rPr lang="el-GR" b="0" i="0" u="none" strike="noStrike" dirty="0">
                <a:solidFill>
                  <a:srgbClr val="000000"/>
                </a:solidFill>
                <a:effectLst/>
                <a:latin typeface="Arial" panose="020B0604020202020204" pitchFamily="34" charset="0"/>
              </a:rPr>
              <a:t>Γ, </a:t>
            </a:r>
            <a:r>
              <a:rPr lang="en-GB" b="0" i="0" u="none" strike="noStrike" dirty="0">
                <a:solidFill>
                  <a:srgbClr val="000000"/>
                </a:solidFill>
                <a:effectLst/>
                <a:latin typeface="Arial" panose="020B0604020202020204" pitchFamily="34" charset="0"/>
              </a:rPr>
              <a:t>AN and TPA in their pediments</a:t>
            </a:r>
          </a:p>
          <a:p>
            <a:endParaRPr lang="en-GB" b="0" i="0" u="none" strike="noStrike" dirty="0">
              <a:solidFill>
                <a:srgbClr val="000000"/>
              </a:solidFill>
              <a:effectLst/>
              <a:latin typeface="Arial" panose="020B0604020202020204" pitchFamily="34" charset="0"/>
            </a:endParaRPr>
          </a:p>
          <a:p>
            <a:endParaRPr lang="en-GB" b="0" i="0" u="none" strike="noStrike" dirty="0">
              <a:solidFill>
                <a:srgbClr val="000000"/>
              </a:solidFill>
              <a:effectLst/>
              <a:latin typeface="Arial" panose="020B0604020202020204" pitchFamily="34" charset="0"/>
            </a:endParaRPr>
          </a:p>
          <a:p>
            <a:r>
              <a:rPr lang="en-GB" b="0" i="0" u="none" strike="noStrike" dirty="0">
                <a:solidFill>
                  <a:srgbClr val="000000"/>
                </a:solidFill>
                <a:effectLst/>
                <a:latin typeface="Arial" panose="020B0604020202020204" pitchFamily="34" charset="0"/>
              </a:rPr>
              <a:t>. Other examples show the three temples side by side, where they carry the letters AY</a:t>
            </a:r>
            <a:r>
              <a:rPr lang="el-GR" b="0" i="0" u="none" strike="noStrike" dirty="0">
                <a:solidFill>
                  <a:srgbClr val="000000"/>
                </a:solidFill>
                <a:effectLst/>
                <a:latin typeface="Arial" panose="020B0604020202020204" pitchFamily="34" charset="0"/>
              </a:rPr>
              <a:t>Γ, </a:t>
            </a:r>
            <a:r>
              <a:rPr lang="en-GB" b="0" i="0" u="none" strike="noStrike" dirty="0">
                <a:solidFill>
                  <a:srgbClr val="000000"/>
                </a:solidFill>
                <a:effectLst/>
                <a:latin typeface="Arial" panose="020B0604020202020204" pitchFamily="34" charset="0"/>
              </a:rPr>
              <a:t>AN and TPA in their pediments. Thus, we can conclude that the coins show the three Temples of Augustus, Trajan and Caracalla, the latter of which apparently was not a new construction, but a former Temple of </a:t>
            </a:r>
            <a:r>
              <a:rPr lang="en-GB" b="0" i="0" u="none" strike="noStrike" dirty="0" err="1">
                <a:solidFill>
                  <a:srgbClr val="000000"/>
                </a:solidFill>
                <a:effectLst/>
                <a:latin typeface="Arial" panose="020B0604020202020204" pitchFamily="34" charset="0"/>
              </a:rPr>
              <a:t>Asklepios</a:t>
            </a:r>
            <a:r>
              <a:rPr lang="en-GB" b="0" i="0" u="none" strike="noStrike" dirty="0">
                <a:solidFill>
                  <a:srgbClr val="000000"/>
                </a:solidFill>
                <a:effectLst/>
                <a:latin typeface="Arial" panose="020B0604020202020204" pitchFamily="34" charset="0"/>
              </a:rPr>
              <a:t>, which the god now shared with the emperor.</a:t>
            </a:r>
            <a:br>
              <a:rPr lang="en-GB" dirty="0"/>
            </a:br>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16</a:t>
            </a:fld>
            <a:endParaRPr lang="en-US"/>
          </a:p>
        </p:txBody>
      </p:sp>
    </p:spTree>
    <p:extLst>
      <p:ext uri="{BB962C8B-B14F-4D97-AF65-F5344CB8AC3E}">
        <p14:creationId xmlns:p14="http://schemas.microsoft.com/office/powerpoint/2010/main" val="1316518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Coincides with the spread of denarius East – a Roman bronze system to accompany the silver.</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solidFill>
                  <a:srgbClr val="000000"/>
                </a:solidFill>
                <a:effectLst/>
                <a:latin typeface="Helvetica Neue" panose="02000503000000020004" pitchFamily="2" charset="0"/>
              </a:rPr>
              <a:t>Athenian Agora</a:t>
            </a:r>
            <a:r>
              <a:rPr lang="en-GB" dirty="0">
                <a:solidFill>
                  <a:srgbClr val="000000"/>
                </a:solidFill>
                <a:effectLst/>
                <a:latin typeface="Helvetica Neue" panose="02000503000000020004" pitchFamily="2" charset="0"/>
              </a:rPr>
              <a:t> vol. 26 - argued that the denarius began to replace the </a:t>
            </a:r>
            <a:r>
              <a:rPr lang="en-GB" dirty="0" err="1">
                <a:solidFill>
                  <a:srgbClr val="000000"/>
                </a:solidFill>
                <a:effectLst/>
                <a:latin typeface="Helvetica Neue" panose="02000503000000020004" pitchFamily="2" charset="0"/>
              </a:rPr>
              <a:t>stephanephoric</a:t>
            </a:r>
            <a:r>
              <a:rPr lang="en-GB" dirty="0">
                <a:solidFill>
                  <a:srgbClr val="000000"/>
                </a:solidFill>
                <a:effectLst/>
                <a:latin typeface="Helvetica Neue" panose="02000503000000020004" pitchFamily="2" charset="0"/>
              </a:rPr>
              <a:t> silver drachm in Attica immediately after Philippi when Antony brought his forces to </a:t>
            </a:r>
            <a:r>
              <a:rPr lang="en-GB" dirty="0">
                <a:solidFill>
                  <a:srgbClr val="FFFFFF"/>
                </a:solidFill>
                <a:effectLst/>
                <a:latin typeface="Helvetica Neue" panose="02000503000000020004" pitchFamily="2" charset="0"/>
              </a:rPr>
              <a:t>Athens</a:t>
            </a:r>
            <a:r>
              <a:rPr lang="en-GB" dirty="0">
                <a:solidFill>
                  <a:srgbClr val="000000"/>
                </a:solidFill>
                <a:effectLst/>
                <a:latin typeface="Helvetica Neue" panose="02000503000000020004" pitchFamily="2" charset="0"/>
              </a:rPr>
              <a:t> to spend the winter of 42/1 and then continued to use </a:t>
            </a:r>
            <a:r>
              <a:rPr lang="en-GB" dirty="0">
                <a:solidFill>
                  <a:srgbClr val="FFFFFF"/>
                </a:solidFill>
                <a:effectLst/>
                <a:latin typeface="Helvetica Neue" panose="02000503000000020004" pitchFamily="2" charset="0"/>
              </a:rPr>
              <a:t>Athens</a:t>
            </a:r>
            <a:r>
              <a:rPr lang="en-GB" dirty="0">
                <a:solidFill>
                  <a:srgbClr val="000000"/>
                </a:solidFill>
                <a:effectLst/>
                <a:latin typeface="Helvetica Neue" panose="02000503000000020004" pitchFamily="2" charset="0"/>
              </a:rPr>
              <a:t> as a command </a:t>
            </a:r>
            <a:r>
              <a:rPr lang="en-GB" dirty="0" err="1">
                <a:solidFill>
                  <a:srgbClr val="000000"/>
                </a:solidFill>
                <a:effectLst/>
                <a:latin typeface="Helvetica Neue" panose="02000503000000020004" pitchFamily="2" charset="0"/>
              </a:rPr>
              <a:t>center</a:t>
            </a:r>
            <a:r>
              <a:rPr lang="en-GB" dirty="0">
                <a:solidFill>
                  <a:srgbClr val="000000"/>
                </a:solidFill>
                <a:effectLst/>
                <a:latin typeface="Helvetica Neue" panose="02000503000000020004" pitchFamily="2" charset="0"/>
              </a:rPr>
              <a:t> for much of the next five years.</a:t>
            </a:r>
          </a:p>
          <a:p>
            <a:endParaRPr lang="en-US" dirty="0"/>
          </a:p>
          <a:p>
            <a:r>
              <a:rPr lang="en-US" dirty="0"/>
              <a:t>No city names on the coins – does seem indicative of Roman control.</a:t>
            </a:r>
          </a:p>
          <a:p>
            <a:endParaRPr lang="en-US" dirty="0"/>
          </a:p>
          <a:p>
            <a:r>
              <a:rPr lang="en-US" dirty="0"/>
              <a:t>Greek letters to </a:t>
            </a:r>
            <a:r>
              <a:rPr lang="en-US" dirty="0" err="1"/>
              <a:t>indiciate</a:t>
            </a:r>
            <a:r>
              <a:rPr lang="en-US" dirty="0"/>
              <a:t> marks of value</a:t>
            </a:r>
          </a:p>
          <a:p>
            <a:r>
              <a:rPr lang="en-US" dirty="0"/>
              <a:t> - As to </a:t>
            </a:r>
            <a:r>
              <a:rPr lang="en-US" dirty="0" err="1"/>
              <a:t>Sesterius</a:t>
            </a:r>
            <a:r>
              <a:rPr lang="en-US" dirty="0"/>
              <a:t> (4 asses)</a:t>
            </a:r>
          </a:p>
          <a:p>
            <a:r>
              <a:rPr lang="en-US" dirty="0" err="1"/>
              <a:t>Sesterius</a:t>
            </a:r>
            <a:r>
              <a:rPr lang="en-US" dirty="0"/>
              <a:t> – 4 asses, also a </a:t>
            </a:r>
            <a:r>
              <a:rPr lang="en-US" i="1" dirty="0"/>
              <a:t>quadriga</a:t>
            </a:r>
            <a:endParaRPr lang="en-US" i="0" dirty="0"/>
          </a:p>
          <a:p>
            <a:r>
              <a:rPr lang="en-US" i="1" dirty="0" err="1"/>
              <a:t>Tressis</a:t>
            </a:r>
            <a:r>
              <a:rPr lang="en-US" i="0" dirty="0"/>
              <a:t>: 3 asses – 3 ships and gamma</a:t>
            </a:r>
          </a:p>
          <a:p>
            <a:r>
              <a:rPr lang="en-US" i="0" dirty="0" err="1"/>
              <a:t>Dupondius</a:t>
            </a:r>
            <a:r>
              <a:rPr lang="en-US" i="0" dirty="0"/>
              <a:t> – 2</a:t>
            </a:r>
          </a:p>
          <a:p>
            <a:r>
              <a:rPr lang="en-US" i="0" dirty="0"/>
              <a:t>As – one </a:t>
            </a:r>
          </a:p>
          <a:p>
            <a:r>
              <a:rPr lang="en-US" i="0" dirty="0"/>
              <a:t>Semis – half (prow)</a:t>
            </a:r>
          </a:p>
          <a:p>
            <a:r>
              <a:rPr lang="en-US" i="0" dirty="0"/>
              <a:t>Quadrans (1/4). - just the stem of the prow.</a:t>
            </a:r>
            <a:endParaRPr lang="en-US" i="1" dirty="0"/>
          </a:p>
          <a:p>
            <a:r>
              <a:rPr lang="en-US" dirty="0"/>
              <a:t>Alpha = 1</a:t>
            </a:r>
          </a:p>
          <a:p>
            <a:endParaRPr lang="en-US" dirty="0"/>
          </a:p>
          <a:p>
            <a:r>
              <a:rPr lang="en-US" dirty="0"/>
              <a:t>Also </a:t>
            </a:r>
            <a:r>
              <a:rPr lang="en-US" dirty="0" err="1"/>
              <a:t>innovastive</a:t>
            </a:r>
            <a:r>
              <a:rPr lang="en-US" dirty="0"/>
              <a:t> in terms of Roman coinage = </a:t>
            </a:r>
            <a:r>
              <a:rPr lang="en-US" dirty="0" err="1"/>
              <a:t>sesterius</a:t>
            </a:r>
            <a:r>
              <a:rPr lang="en-US" dirty="0"/>
              <a:t> now in bronze not silver, other denominations had not been struck since the third century BC.</a:t>
            </a:r>
          </a:p>
          <a:p>
            <a:r>
              <a:rPr lang="en-US" dirty="0"/>
              <a:t>Antony’s defeat meant abandoned, but we think it inspired the system Augustus eventually adopted in Rome.</a:t>
            </a:r>
          </a:p>
        </p:txBody>
      </p:sp>
      <p:sp>
        <p:nvSpPr>
          <p:cNvPr id="4" name="Slide Number Placeholder 3"/>
          <p:cNvSpPr>
            <a:spLocks noGrp="1"/>
          </p:cNvSpPr>
          <p:nvPr>
            <p:ph type="sldNum" sz="quarter" idx="5"/>
          </p:nvPr>
        </p:nvSpPr>
        <p:spPr/>
        <p:txBody>
          <a:bodyPr/>
          <a:lstStyle/>
          <a:p>
            <a:fld id="{9A0E73F8-7455-4649-9F9E-38B0A8E5A73B}" type="slidenum">
              <a:rPr lang="en-US" smtClean="0"/>
              <a:t>17</a:t>
            </a:fld>
            <a:endParaRPr lang="en-US"/>
          </a:p>
        </p:txBody>
      </p:sp>
    </p:spTree>
    <p:extLst>
      <p:ext uri="{BB962C8B-B14F-4D97-AF65-F5344CB8AC3E}">
        <p14:creationId xmlns:p14="http://schemas.microsoft.com/office/powerpoint/2010/main" val="2977622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18</a:t>
            </a:fld>
            <a:endParaRPr lang="en-US"/>
          </a:p>
        </p:txBody>
      </p:sp>
    </p:spTree>
    <p:extLst>
      <p:ext uri="{BB962C8B-B14F-4D97-AF65-F5344CB8AC3E}">
        <p14:creationId xmlns:p14="http://schemas.microsoft.com/office/powerpoint/2010/main" val="2876457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Athens – quite a hold out with NOT adopting the emperor’s </a:t>
            </a:r>
            <a:r>
              <a:rPr lang="en-US" dirty="0" err="1"/>
              <a:t>poratrit</a:t>
            </a:r>
            <a:r>
              <a:rPr lang="en-US" dirty="0"/>
              <a: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Ultimately the character of a city's bronze coinage was a matter of the city's degree of public identification with Rome, with cities with </a:t>
            </a:r>
            <a:r>
              <a:rPr lang="en-GB" dirty="0" err="1">
                <a:solidFill>
                  <a:srgbClr val="000000"/>
                </a:solidFill>
                <a:effectLst/>
                <a:latin typeface="Helvetica Neue" panose="02000503000000020004" pitchFamily="2" charset="0"/>
              </a:rPr>
              <a:t>fuylly</a:t>
            </a:r>
            <a:r>
              <a:rPr lang="en-GB" dirty="0">
                <a:solidFill>
                  <a:srgbClr val="000000"/>
                </a:solidFill>
                <a:effectLst/>
                <a:latin typeface="Helvetica Neue" panose="02000503000000020004" pitchFamily="2" charset="0"/>
              </a:rPr>
              <a:t> </a:t>
            </a:r>
            <a:r>
              <a:rPr lang="en-GB" dirty="0" err="1">
                <a:solidFill>
                  <a:srgbClr val="000000"/>
                </a:solidFill>
                <a:effectLst/>
                <a:latin typeface="Helvetica Neue" panose="02000503000000020004" pitchFamily="2" charset="0"/>
              </a:rPr>
              <a:t>romanized</a:t>
            </a:r>
            <a:r>
              <a:rPr lang="en-GB" dirty="0">
                <a:solidFill>
                  <a:srgbClr val="000000"/>
                </a:solidFill>
                <a:effectLst/>
                <a:latin typeface="Helvetica Neue" panose="02000503000000020004" pitchFamily="2" charset="0"/>
              </a:rPr>
              <a:t> bronze </a:t>
            </a:r>
            <a:r>
              <a:rPr lang="en-GB" dirty="0" err="1">
                <a:solidFill>
                  <a:srgbClr val="000000"/>
                </a:solidFill>
                <a:effectLst/>
                <a:latin typeface="Helvetica Neue" panose="02000503000000020004" pitchFamily="2" charset="0"/>
              </a:rPr>
              <a:t>coinaghes</a:t>
            </a:r>
            <a:r>
              <a:rPr lang="en-GB" dirty="0">
                <a:solidFill>
                  <a:srgbClr val="000000"/>
                </a:solidFill>
                <a:effectLst/>
                <a:latin typeface="Helvetica Neue" panose="02000503000000020004" pitchFamily="2" charset="0"/>
              </a:rPr>
              <a:t> located at one end of the spectrum, and those like </a:t>
            </a:r>
            <a:r>
              <a:rPr lang="en-GB" dirty="0">
                <a:solidFill>
                  <a:srgbClr val="FFFFFF"/>
                </a:solidFill>
                <a:effectLst/>
                <a:latin typeface="Helvetica Neue" panose="02000503000000020004" pitchFamily="2" charset="0"/>
              </a:rPr>
              <a:t>Athens</a:t>
            </a:r>
            <a:r>
              <a:rPr lang="en-GB" dirty="0">
                <a:solidFill>
                  <a:srgbClr val="000000"/>
                </a:solidFill>
                <a:effectLst/>
                <a:latin typeface="Helvetica Neue" panose="02000503000000020004" pitchFamily="2" charset="0"/>
              </a:rPr>
              <a:t>, with </a:t>
            </a:r>
            <a:r>
              <a:rPr lang="en-GB" dirty="0" err="1">
                <a:solidFill>
                  <a:srgbClr val="000000"/>
                </a:solidFill>
                <a:effectLst/>
                <a:latin typeface="Helvetica Neue" panose="02000503000000020004" pitchFamily="2" charset="0"/>
              </a:rPr>
              <a:t>rigourously</a:t>
            </a:r>
            <a:r>
              <a:rPr lang="en-GB" dirty="0">
                <a:solidFill>
                  <a:srgbClr val="000000"/>
                </a:solidFill>
                <a:effectLst/>
                <a:latin typeface="Helvetica Neue" panose="02000503000000020004" pitchFamily="2" charset="0"/>
              </a:rPr>
              <a:t> traditional, local coin types and denominations at the other.  But </a:t>
            </a:r>
            <a:r>
              <a:rPr lang="en-GB" dirty="0">
                <a:solidFill>
                  <a:srgbClr val="FFFFFF"/>
                </a:solidFill>
                <a:effectLst/>
                <a:latin typeface="Helvetica Neue" panose="02000503000000020004" pitchFamily="2" charset="0"/>
              </a:rPr>
              <a:t>Athens</a:t>
            </a:r>
            <a:r>
              <a:rPr lang="en-GB" dirty="0">
                <a:solidFill>
                  <a:srgbClr val="000000"/>
                </a:solidFill>
                <a:effectLst/>
                <a:latin typeface="Helvetica Neue" panose="02000503000000020004" pitchFamily="2" charset="0"/>
              </a:rPr>
              <a:t> the greatest hold out.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0000"/>
              </a:solidFill>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One of several signs of the Athenians' pride in their uncontested heritage of cultural and historical pre-eminence, a kind of equality if not superiority to Rome, the Athena-head coinage of Roman </a:t>
            </a:r>
            <a:r>
              <a:rPr lang="en-GB" dirty="0">
                <a:solidFill>
                  <a:srgbClr val="FFFFFF"/>
                </a:solidFill>
                <a:effectLst/>
                <a:latin typeface="Helvetica Neue" panose="02000503000000020004" pitchFamily="2" charset="0"/>
              </a:rPr>
              <a:t>Athens</a:t>
            </a:r>
            <a:r>
              <a:rPr lang="en-GB" dirty="0">
                <a:solidFill>
                  <a:srgbClr val="000000"/>
                </a:solidFill>
                <a:effectLst/>
                <a:latin typeface="Helvetica Neue" panose="02000503000000020004" pitchFamily="2" charset="0"/>
              </a:rPr>
              <a:t> served as a tangible link to the glorious past. As an index of romanization, Athenian coinage would have us believe </a:t>
            </a:r>
            <a:r>
              <a:rPr lang="en-GB" dirty="0" err="1">
                <a:solidFill>
                  <a:srgbClr val="000000"/>
                </a:solidFill>
                <a:effectLst/>
                <a:latin typeface="Helvetica Neue" panose="02000503000000020004" pitchFamily="2" charset="0"/>
              </a:rPr>
              <a:t>thaty</a:t>
            </a:r>
            <a:r>
              <a:rPr lang="en-GB" dirty="0">
                <a:solidFill>
                  <a:srgbClr val="000000"/>
                </a:solidFill>
                <a:effectLst/>
                <a:latin typeface="Helvetica Neue" panose="02000503000000020004" pitchFamily="2" charset="0"/>
              </a:rPr>
              <a:t> </a:t>
            </a:r>
            <a:r>
              <a:rPr lang="en-GB" dirty="0">
                <a:solidFill>
                  <a:srgbClr val="FFFFFF"/>
                </a:solidFill>
                <a:effectLst/>
                <a:latin typeface="Helvetica Neue" panose="02000503000000020004" pitchFamily="2" charset="0"/>
              </a:rPr>
              <a:t>Athens</a:t>
            </a:r>
            <a:r>
              <a:rPr lang="en-GB" dirty="0">
                <a:solidFill>
                  <a:srgbClr val="000000"/>
                </a:solidFill>
                <a:effectLst/>
                <a:latin typeface="Helvetica Neue" panose="02000503000000020004" pitchFamily="2" charset="0"/>
              </a:rPr>
              <a:t> was never influenced by Rome at all.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0000"/>
              </a:solidFill>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0000"/>
              </a:solidFill>
              <a:effectLst/>
              <a:latin typeface="Helvetica Neue" panose="02000503000000020004"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Themistocles, prize tables, Theseus, Miltiades</a:t>
            </a:r>
          </a:p>
          <a:p>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19</a:t>
            </a:fld>
            <a:endParaRPr lang="en-US"/>
          </a:p>
        </p:txBody>
      </p:sp>
    </p:spTree>
    <p:extLst>
      <p:ext uri="{BB962C8B-B14F-4D97-AF65-F5344CB8AC3E}">
        <p14:creationId xmlns:p14="http://schemas.microsoft.com/office/powerpoint/2010/main" val="1038026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vision for the temple before construction completed. (Augustan forum completed 2 BC)</a:t>
            </a:r>
          </a:p>
        </p:txBody>
      </p:sp>
      <p:sp>
        <p:nvSpPr>
          <p:cNvPr id="4" name="Slide Number Placeholder 3"/>
          <p:cNvSpPr>
            <a:spLocks noGrp="1"/>
          </p:cNvSpPr>
          <p:nvPr>
            <p:ph type="sldNum" sz="quarter" idx="5"/>
          </p:nvPr>
        </p:nvSpPr>
        <p:spPr/>
        <p:txBody>
          <a:bodyPr/>
          <a:lstStyle/>
          <a:p>
            <a:fld id="{9A0E73F8-7455-4649-9F9E-38B0A8E5A73B}" type="slidenum">
              <a:rPr lang="en-US" smtClean="0"/>
              <a:t>21</a:t>
            </a:fld>
            <a:endParaRPr lang="en-US"/>
          </a:p>
        </p:txBody>
      </p:sp>
    </p:spTree>
    <p:extLst>
      <p:ext uri="{BB962C8B-B14F-4D97-AF65-F5344CB8AC3E}">
        <p14:creationId xmlns:p14="http://schemas.microsoft.com/office/powerpoint/2010/main" val="34372522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Imperial family and imperial women on </a:t>
            </a:r>
            <a:r>
              <a:rPr lang="en-US" dirty="0" err="1"/>
              <a:t>propvincial</a:t>
            </a:r>
            <a:r>
              <a:rPr lang="en-US" dirty="0"/>
              <a:t> coinage.</a:t>
            </a:r>
          </a:p>
        </p:txBody>
      </p:sp>
      <p:sp>
        <p:nvSpPr>
          <p:cNvPr id="4" name="Slide Number Placeholder 3"/>
          <p:cNvSpPr>
            <a:spLocks noGrp="1"/>
          </p:cNvSpPr>
          <p:nvPr>
            <p:ph type="sldNum" sz="quarter" idx="5"/>
          </p:nvPr>
        </p:nvSpPr>
        <p:spPr/>
        <p:txBody>
          <a:bodyPr/>
          <a:lstStyle/>
          <a:p>
            <a:fld id="{9A0E73F8-7455-4649-9F9E-38B0A8E5A73B}" type="slidenum">
              <a:rPr lang="en-US" smtClean="0"/>
              <a:t>22</a:t>
            </a:fld>
            <a:endParaRPr lang="en-US"/>
          </a:p>
        </p:txBody>
      </p:sp>
    </p:spTree>
    <p:extLst>
      <p:ext uri="{BB962C8B-B14F-4D97-AF65-F5344CB8AC3E}">
        <p14:creationId xmlns:p14="http://schemas.microsoft.com/office/powerpoint/2010/main" val="152045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LK = year 30.</a:t>
            </a:r>
          </a:p>
          <a:p>
            <a:endParaRPr lang="en-US" dirty="0"/>
          </a:p>
          <a:p>
            <a:r>
              <a:rPr lang="en-US" dirty="0"/>
              <a:t>Tiberius laureate, </a:t>
            </a:r>
            <a:r>
              <a:rPr lang="en-US" dirty="0" err="1"/>
              <a:t>Divus</a:t>
            </a:r>
            <a:r>
              <a:rPr lang="en-US" dirty="0"/>
              <a:t> Augustus radiate.</a:t>
            </a:r>
          </a:p>
        </p:txBody>
      </p:sp>
      <p:sp>
        <p:nvSpPr>
          <p:cNvPr id="4" name="Slide Number Placeholder 3"/>
          <p:cNvSpPr>
            <a:spLocks noGrp="1"/>
          </p:cNvSpPr>
          <p:nvPr>
            <p:ph type="sldNum" sz="quarter" idx="5"/>
          </p:nvPr>
        </p:nvSpPr>
        <p:spPr/>
        <p:txBody>
          <a:bodyPr/>
          <a:lstStyle/>
          <a:p>
            <a:fld id="{9A0E73F8-7455-4649-9F9E-38B0A8E5A73B}" type="slidenum">
              <a:rPr lang="en-US" smtClean="0"/>
              <a:t>23</a:t>
            </a:fld>
            <a:endParaRPr lang="en-US"/>
          </a:p>
        </p:txBody>
      </p:sp>
    </p:spTree>
    <p:extLst>
      <p:ext uri="{BB962C8B-B14F-4D97-AF65-F5344CB8AC3E}">
        <p14:creationId xmlns:p14="http://schemas.microsoft.com/office/powerpoint/2010/main" val="3348404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Otho and canopic jar.</a:t>
            </a:r>
          </a:p>
        </p:txBody>
      </p:sp>
      <p:sp>
        <p:nvSpPr>
          <p:cNvPr id="4" name="Slide Number Placeholder 3"/>
          <p:cNvSpPr>
            <a:spLocks noGrp="1"/>
          </p:cNvSpPr>
          <p:nvPr>
            <p:ph type="sldNum" sz="quarter" idx="5"/>
          </p:nvPr>
        </p:nvSpPr>
        <p:spPr/>
        <p:txBody>
          <a:bodyPr/>
          <a:lstStyle/>
          <a:p>
            <a:fld id="{9A0E73F8-7455-4649-9F9E-38B0A8E5A73B}" type="slidenum">
              <a:rPr lang="en-US" smtClean="0"/>
              <a:t>24</a:t>
            </a:fld>
            <a:endParaRPr lang="en-US"/>
          </a:p>
        </p:txBody>
      </p:sp>
    </p:spTree>
    <p:extLst>
      <p:ext uri="{BB962C8B-B14F-4D97-AF65-F5344CB8AC3E}">
        <p14:creationId xmlns:p14="http://schemas.microsoft.com/office/powerpoint/2010/main" val="2221038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Koinon – league of several states</a:t>
            </a:r>
          </a:p>
          <a:p>
            <a:r>
              <a:rPr lang="en-US" dirty="0" err="1"/>
              <a:t>Epnymous</a:t>
            </a:r>
            <a:r>
              <a:rPr lang="en-US" dirty="0"/>
              <a:t> magistrate – give the year name.</a:t>
            </a:r>
          </a:p>
        </p:txBody>
      </p:sp>
      <p:sp>
        <p:nvSpPr>
          <p:cNvPr id="4" name="Slide Number Placeholder 3"/>
          <p:cNvSpPr>
            <a:spLocks noGrp="1"/>
          </p:cNvSpPr>
          <p:nvPr>
            <p:ph type="sldNum" sz="quarter" idx="5"/>
          </p:nvPr>
        </p:nvSpPr>
        <p:spPr/>
        <p:txBody>
          <a:bodyPr/>
          <a:lstStyle/>
          <a:p>
            <a:fld id="{9A0E73F8-7455-4649-9F9E-38B0A8E5A73B}" type="slidenum">
              <a:rPr lang="en-US" smtClean="0"/>
              <a:t>3</a:t>
            </a:fld>
            <a:endParaRPr lang="en-US"/>
          </a:p>
        </p:txBody>
      </p:sp>
    </p:spTree>
    <p:extLst>
      <p:ext uri="{BB962C8B-B14F-4D97-AF65-F5344CB8AC3E}">
        <p14:creationId xmlns:p14="http://schemas.microsoft.com/office/powerpoint/2010/main" val="17341573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 Gaius </a:t>
            </a:r>
            <a:r>
              <a:rPr lang="en-GB" dirty="0" err="1"/>
              <a:t>Heius</a:t>
            </a:r>
            <a:r>
              <a:rPr lang="en-GB" dirty="0"/>
              <a:t> Pollio for the second time (and) Gaius </a:t>
            </a:r>
            <a:r>
              <a:rPr lang="en-GB" dirty="0" err="1"/>
              <a:t>Mussius</a:t>
            </a:r>
            <a:r>
              <a:rPr lang="en-GB" dirty="0"/>
              <a:t> Priscus </a:t>
            </a:r>
            <a:r>
              <a:rPr lang="en-GB" dirty="0" err="1"/>
              <a:t>duovirs</a:t>
            </a:r>
            <a:endParaRPr lang="en-GB" dirty="0"/>
          </a:p>
          <a:p>
            <a:endParaRPr lang="en-GB" dirty="0"/>
          </a:p>
          <a:p>
            <a:r>
              <a:rPr lang="en-GB" dirty="0"/>
              <a:t>Also Augustus, Tiberius, Germanicus, Drusus son of Tiberius, </a:t>
            </a:r>
          </a:p>
          <a:p>
            <a:endParaRPr lang="en-GB" dirty="0"/>
          </a:p>
          <a:p>
            <a:r>
              <a:rPr lang="en-GB" dirty="0"/>
              <a:t>C 292</a:t>
            </a:r>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25</a:t>
            </a:fld>
            <a:endParaRPr lang="en-US"/>
          </a:p>
        </p:txBody>
      </p:sp>
    </p:spTree>
    <p:extLst>
      <p:ext uri="{BB962C8B-B14F-4D97-AF65-F5344CB8AC3E}">
        <p14:creationId xmlns:p14="http://schemas.microsoft.com/office/powerpoint/2010/main" val="1145466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 Marcus Acilius Candidus </a:t>
            </a:r>
            <a:r>
              <a:rPr lang="en-GB" dirty="0" err="1"/>
              <a:t>duovir</a:t>
            </a:r>
            <a:r>
              <a:rPr lang="en-GB" dirty="0"/>
              <a:t>, of Corinth, to the Genius of the colony</a:t>
            </a:r>
          </a:p>
          <a:p>
            <a:br>
              <a:rPr lang="en-GB" dirty="0"/>
            </a:br>
            <a:r>
              <a:rPr lang="en-GB" dirty="0"/>
              <a:t>C 287</a:t>
            </a:r>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27</a:t>
            </a:fld>
            <a:endParaRPr lang="en-US"/>
          </a:p>
        </p:txBody>
      </p:sp>
    </p:spTree>
    <p:extLst>
      <p:ext uri="{BB962C8B-B14F-4D97-AF65-F5344CB8AC3E}">
        <p14:creationId xmlns:p14="http://schemas.microsoft.com/office/powerpoint/2010/main" val="38757534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28</a:t>
            </a:fld>
            <a:endParaRPr lang="en-US"/>
          </a:p>
        </p:txBody>
      </p:sp>
    </p:spTree>
    <p:extLst>
      <p:ext uri="{BB962C8B-B14F-4D97-AF65-F5344CB8AC3E}">
        <p14:creationId xmlns:p14="http://schemas.microsoft.com/office/powerpoint/2010/main" val="67823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effectLst/>
                <a:latin typeface="Helvetica Neue" panose="02000503000000020004" pitchFamily="2" charset="0"/>
              </a:rPr>
              <a:t>p 292: unstruck blanks and the mints of the agora.</a:t>
            </a:r>
          </a:p>
          <a:p>
            <a:r>
              <a:rPr lang="en-GB" dirty="0">
                <a:solidFill>
                  <a:srgbClr val="000000"/>
                </a:solidFill>
                <a:effectLst/>
                <a:latin typeface="Helvetica Neue" panose="02000503000000020004" pitchFamily="2" charset="0"/>
              </a:rPr>
              <a:t>Building known as 'the mint' at the SE corne3r of the agora square (P-Q 16) owes its identification to the 160+ coin blanks excavated from its floors.  Also remainder of a bronze rod from which they had been chopped.</a:t>
            </a:r>
          </a:p>
          <a:p>
            <a:r>
              <a:rPr lang="en-GB" dirty="0">
                <a:solidFill>
                  <a:srgbClr val="000000"/>
                </a:solidFill>
                <a:effectLst/>
                <a:latin typeface="Helvetica Neue" panose="02000503000000020004" pitchFamily="2" charset="0"/>
              </a:rPr>
              <a:t>None of the excavated bronze blanks appear to be earlier than the Period IVB coinage of 42/1-32 BC, by which time </a:t>
            </a:r>
            <a:r>
              <a:rPr lang="en-GB" dirty="0">
                <a:solidFill>
                  <a:srgbClr val="FFFFFF"/>
                </a:solidFill>
                <a:effectLst/>
                <a:latin typeface="Helvetica Neue" panose="02000503000000020004" pitchFamily="2" charset="0"/>
              </a:rPr>
              <a:t>Athens</a:t>
            </a:r>
            <a:r>
              <a:rPr lang="en-GB" dirty="0">
                <a:solidFill>
                  <a:srgbClr val="000000"/>
                </a:solidFill>
                <a:effectLst/>
                <a:latin typeface="Helvetica Neue" panose="02000503000000020004" pitchFamily="2" charset="0"/>
              </a:rPr>
              <a:t> had ceased to mint in silver. </a:t>
            </a:r>
          </a:p>
          <a:p>
            <a:r>
              <a:rPr lang="en-GB" dirty="0">
                <a:solidFill>
                  <a:srgbClr val="000000"/>
                </a:solidFill>
                <a:effectLst/>
                <a:latin typeface="Helvetica Neue" panose="02000503000000020004" pitchFamily="2" charset="0"/>
              </a:rPr>
              <a:t>p 294: present evidence suggests the building was prob. not converted into a mint until after the battle of Philippi in 42 BC. </a:t>
            </a:r>
          </a:p>
          <a:p>
            <a:endParaRPr lang="en-GB" dirty="0">
              <a:solidFill>
                <a:srgbClr val="000000"/>
              </a:solidFill>
              <a:effectLst/>
              <a:latin typeface="Helvetica Neue" panose="02000503000000020004" pitchFamily="2" charset="0"/>
            </a:endParaRPr>
          </a:p>
          <a:p>
            <a:r>
              <a:rPr lang="en-GB" dirty="0">
                <a:solidFill>
                  <a:srgbClr val="000000"/>
                </a:solidFill>
                <a:effectLst/>
                <a:latin typeface="Helvetica Neue" panose="02000503000000020004" pitchFamily="2" charset="0"/>
              </a:rPr>
              <a:t>PQ 16</a:t>
            </a:r>
          </a:p>
          <a:p>
            <a:endParaRPr lang="en-GB" dirty="0">
              <a:solidFill>
                <a:srgbClr val="000000"/>
              </a:solidFill>
              <a:effectLst/>
              <a:latin typeface="Helvetica Neue" panose="02000503000000020004" pitchFamily="2" charset="0"/>
            </a:endParaRPr>
          </a:p>
          <a:p>
            <a:r>
              <a:rPr lang="en-GB" dirty="0">
                <a:solidFill>
                  <a:srgbClr val="000000"/>
                </a:solidFill>
                <a:effectLst/>
                <a:latin typeface="Helvetica Neue" panose="02000503000000020004" pitchFamily="2" charset="0"/>
              </a:rPr>
              <a:t>No silver found. So a Roman period mint.</a:t>
            </a:r>
          </a:p>
          <a:p>
            <a:endParaRPr lang="en-GB" dirty="0">
              <a:solidFill>
                <a:srgbClr val="000000"/>
              </a:solidFill>
              <a:effectLst/>
              <a:latin typeface="Helvetica Neue" panose="02000503000000020004" pitchFamily="2" charset="0"/>
            </a:endParaRPr>
          </a:p>
          <a:p>
            <a:r>
              <a:rPr lang="en-GB" dirty="0">
                <a:solidFill>
                  <a:srgbClr val="000000"/>
                </a:solidFill>
                <a:effectLst/>
                <a:latin typeface="Helvetica Neue" panose="02000503000000020004" pitchFamily="2" charset="0"/>
              </a:rPr>
              <a:t>After being chopped from rod, </a:t>
            </a:r>
            <a:r>
              <a:rPr lang="en-GB" dirty="0" err="1">
                <a:solidFill>
                  <a:srgbClr val="000000"/>
                </a:solidFill>
                <a:effectLst/>
                <a:latin typeface="Helvetica Neue" panose="02000503000000020004" pitchFamily="2" charset="0"/>
              </a:rPr>
              <a:t>hads</a:t>
            </a:r>
            <a:r>
              <a:rPr lang="en-GB" dirty="0">
                <a:solidFill>
                  <a:srgbClr val="000000"/>
                </a:solidFill>
                <a:effectLst/>
                <a:latin typeface="Helvetica Neue" panose="02000503000000020004" pitchFamily="2" charset="0"/>
              </a:rPr>
              <a:t> to be heated and hammered before being struck.</a:t>
            </a:r>
          </a:p>
          <a:p>
            <a:endParaRPr lang="en-GB" dirty="0">
              <a:solidFill>
                <a:srgbClr val="000000"/>
              </a:solidFill>
              <a:effectLst/>
              <a:latin typeface="Helvetica Neue" panose="02000503000000020004" pitchFamily="2" charset="0"/>
            </a:endParaRPr>
          </a:p>
          <a:p>
            <a:r>
              <a:rPr lang="en-GB" dirty="0">
                <a:solidFill>
                  <a:srgbClr val="000000"/>
                </a:solidFill>
                <a:effectLst/>
                <a:latin typeface="Helvetica Neue" panose="02000503000000020004" pitchFamily="2" charset="0"/>
              </a:rPr>
              <a:t>Mint in second century AD lay outside the area, but in 3</a:t>
            </a:r>
            <a:r>
              <a:rPr lang="en-GB" baseline="30000" dirty="0">
                <a:solidFill>
                  <a:srgbClr val="000000"/>
                </a:solidFill>
                <a:effectLst/>
                <a:latin typeface="Helvetica Neue" panose="02000503000000020004" pitchFamily="2" charset="0"/>
              </a:rPr>
              <a:t>rd</a:t>
            </a:r>
            <a:r>
              <a:rPr lang="en-GB" dirty="0">
                <a:solidFill>
                  <a:srgbClr val="000000"/>
                </a:solidFill>
                <a:effectLst/>
                <a:latin typeface="Helvetica Neue" panose="02000503000000020004" pitchFamily="2" charset="0"/>
              </a:rPr>
              <a:t> century had returned, but to a different area in </a:t>
            </a:r>
            <a:r>
              <a:rPr lang="en-GB" dirty="0" err="1">
                <a:solidFill>
                  <a:srgbClr val="000000"/>
                </a:solidFill>
                <a:effectLst/>
                <a:latin typeface="Helvetica Neue" panose="02000503000000020004" pitchFamily="2" charset="0"/>
              </a:rPr>
              <a:t>rthe</a:t>
            </a:r>
            <a:r>
              <a:rPr lang="en-GB" dirty="0">
                <a:solidFill>
                  <a:srgbClr val="000000"/>
                </a:solidFill>
                <a:effectLst/>
                <a:latin typeface="Helvetica Neue" panose="02000503000000020004" pitchFamily="2" charset="0"/>
              </a:rPr>
              <a:t> agora.</a:t>
            </a:r>
          </a:p>
          <a:p>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4</a:t>
            </a:fld>
            <a:endParaRPr lang="en-US"/>
          </a:p>
        </p:txBody>
      </p:sp>
    </p:spTree>
    <p:extLst>
      <p:ext uri="{BB962C8B-B14F-4D97-AF65-F5344CB8AC3E}">
        <p14:creationId xmlns:p14="http://schemas.microsoft.com/office/powerpoint/2010/main" val="869955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Isthmian games – according to legend originally held in </a:t>
            </a:r>
            <a:r>
              <a:rPr lang="en-US" dirty="0" err="1"/>
              <a:t>memoruyn</a:t>
            </a:r>
            <a:r>
              <a:rPr lang="en-US" dirty="0"/>
              <a:t> of </a:t>
            </a:r>
            <a:r>
              <a:rPr lang="en-US" dirty="0" err="1"/>
              <a:t>Melicertes</a:t>
            </a:r>
            <a:r>
              <a:rPr lang="en-US" dirty="0"/>
              <a:t> (although other traditions </a:t>
            </a:r>
            <a:r>
              <a:rPr lang="en-US" dirty="0" err="1"/>
              <a:t>ewxist</a:t>
            </a:r>
            <a:r>
              <a:rPr lang="en-US" dirty="0"/>
              <a:t>). Held on Isthmus of Corinth.</a:t>
            </a:r>
          </a:p>
          <a:p>
            <a:endParaRPr lang="en-US" dirty="0"/>
          </a:p>
          <a:p>
            <a:r>
              <a:rPr lang="en-GB" dirty="0" err="1"/>
              <a:t>Melicertes</a:t>
            </a:r>
            <a:r>
              <a:rPr lang="en-GB" dirty="0"/>
              <a:t>: In Greek legend the son of </a:t>
            </a:r>
            <a:r>
              <a:rPr lang="en-GB" dirty="0" err="1"/>
              <a:t>Athamas</a:t>
            </a:r>
            <a:r>
              <a:rPr lang="en-GB" dirty="0"/>
              <a:t> and </a:t>
            </a:r>
            <a:r>
              <a:rPr lang="en-GB" dirty="0" err="1"/>
              <a:t>Ino</a:t>
            </a:r>
            <a:r>
              <a:rPr lang="en-GB" dirty="0"/>
              <a:t>, and </a:t>
            </a:r>
            <a:r>
              <a:rPr lang="en-GB" dirty="0" err="1"/>
              <a:t>ch~nged</a:t>
            </a:r>
            <a:r>
              <a:rPr lang="en-GB" dirty="0"/>
              <a:t>, after his death by drowning, into the marine deity </a:t>
            </a:r>
            <a:r>
              <a:rPr lang="en-GB" dirty="0" err="1"/>
              <a:t>Palaemon</a:t>
            </a:r>
            <a:r>
              <a:rPr lang="en-GB" dirty="0"/>
              <a:t>, while his mother became </a:t>
            </a:r>
            <a:r>
              <a:rPr lang="en-GB" dirty="0" err="1"/>
              <a:t>Leucothea</a:t>
            </a:r>
            <a:r>
              <a:rPr lang="en-GB" dirty="0"/>
              <a:t>.</a:t>
            </a:r>
          </a:p>
          <a:p>
            <a:endParaRPr lang="en-GB" dirty="0"/>
          </a:p>
          <a:p>
            <a:r>
              <a:rPr lang="en-GB" dirty="0"/>
              <a:t>With the permission of the emperor. A cessation of coinage in Achaea under Vespasian who recalled the “freedom of the Greeks” that had earlier been proclaimed by Nero. Coinage begins again under Domitian.</a:t>
            </a:r>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5</a:t>
            </a:fld>
            <a:endParaRPr lang="en-US"/>
          </a:p>
        </p:txBody>
      </p:sp>
    </p:spTree>
    <p:extLst>
      <p:ext uri="{BB962C8B-B14F-4D97-AF65-F5344CB8AC3E}">
        <p14:creationId xmlns:p14="http://schemas.microsoft.com/office/powerpoint/2010/main" val="3662849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Date based on the style of the coin.</a:t>
            </a:r>
          </a:p>
          <a:p>
            <a:endParaRPr lang="en-US" dirty="0"/>
          </a:p>
          <a:p>
            <a:r>
              <a:rPr lang="en-GB" sz="1800" dirty="0">
                <a:effectLst/>
                <a:latin typeface="Times New Roman" panose="02020603050405020304" pitchFamily="18" charset="0"/>
                <a:ea typeface="Calibri" panose="020F0502020204030204" pitchFamily="34" charset="0"/>
              </a:rPr>
              <a:t>The emphasis on priesthoods is not surprising. The religious sphere had long been open to women, in a way that civil positions were not, and from the Hellenistic period the female priesthood came to play the most prominent liturgical role in the cities, though they were always outnumbered by men</a:t>
            </a:r>
            <a:r>
              <a:rPr lang="en-GB" dirty="0">
                <a:effectLst/>
              </a:rPr>
              <a:t> </a:t>
            </a:r>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7</a:t>
            </a:fld>
            <a:endParaRPr lang="en-US"/>
          </a:p>
        </p:txBody>
      </p:sp>
    </p:spTree>
    <p:extLst>
      <p:ext uri="{BB962C8B-B14F-4D97-AF65-F5344CB8AC3E}">
        <p14:creationId xmlns:p14="http://schemas.microsoft.com/office/powerpoint/2010/main" val="1195739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Castortis</a:t>
            </a:r>
            <a:r>
              <a:rPr lang="en-US" dirty="0"/>
              <a:t> smaller denomination, </a:t>
            </a:r>
            <a:r>
              <a:rPr lang="en-US" dirty="0" err="1"/>
              <a:t>Epigonos</a:t>
            </a:r>
            <a:r>
              <a:rPr lang="en-US" dirty="0"/>
              <a:t> larger denomination.</a:t>
            </a:r>
          </a:p>
          <a:p>
            <a:endParaRPr lang="en-US" dirty="0"/>
          </a:p>
          <a:p>
            <a:r>
              <a:rPr lang="en-US" dirty="0"/>
              <a:t>Widow – coins likely planned by her husband – hence the unique title here.</a:t>
            </a:r>
          </a:p>
          <a:p>
            <a:endParaRPr lang="en-US" dirty="0"/>
          </a:p>
          <a:p>
            <a:r>
              <a:rPr lang="en-US" dirty="0"/>
              <a:t>Priestesses –elite of the cities, Roman citizenship.</a:t>
            </a:r>
          </a:p>
        </p:txBody>
      </p:sp>
      <p:sp>
        <p:nvSpPr>
          <p:cNvPr id="4" name="Slide Number Placeholder 3"/>
          <p:cNvSpPr>
            <a:spLocks noGrp="1"/>
          </p:cNvSpPr>
          <p:nvPr>
            <p:ph type="sldNum" sz="quarter" idx="5"/>
          </p:nvPr>
        </p:nvSpPr>
        <p:spPr/>
        <p:txBody>
          <a:bodyPr/>
          <a:lstStyle/>
          <a:p>
            <a:fld id="{2BAAC89E-1CE8-BE4F-A07F-CCDA29FE0ACD}" type="slidenum">
              <a:rPr lang="en-US" smtClean="0"/>
              <a:t>8</a:t>
            </a:fld>
            <a:endParaRPr lang="en-US"/>
          </a:p>
        </p:txBody>
      </p:sp>
    </p:spTree>
    <p:extLst>
      <p:ext uri="{BB962C8B-B14F-4D97-AF65-F5344CB8AC3E}">
        <p14:creationId xmlns:p14="http://schemas.microsoft.com/office/powerpoint/2010/main" val="4113941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the cessation in West? Hard to </a:t>
            </a:r>
            <a:r>
              <a:rPr lang="en-US" dirty="0" err="1"/>
              <a:t>mknow</a:t>
            </a:r>
            <a:r>
              <a:rPr lang="en-US" dirty="0"/>
              <a:t> – doesn’t seem to be an economic reason, but maybe the elite wanted to be as ‘Roman’ as possible, even using only Roman coins?</a:t>
            </a:r>
          </a:p>
          <a:p>
            <a:endParaRPr lang="en-US" dirty="0"/>
          </a:p>
          <a:p>
            <a:r>
              <a:rPr lang="en-US" dirty="0"/>
              <a:t>Cessation gradual – if it was a decree or intervention would have happened all at once.</a:t>
            </a:r>
          </a:p>
        </p:txBody>
      </p:sp>
      <p:sp>
        <p:nvSpPr>
          <p:cNvPr id="4" name="Slide Number Placeholder 3"/>
          <p:cNvSpPr>
            <a:spLocks noGrp="1"/>
          </p:cNvSpPr>
          <p:nvPr>
            <p:ph type="sldNum" sz="quarter" idx="5"/>
          </p:nvPr>
        </p:nvSpPr>
        <p:spPr/>
        <p:txBody>
          <a:bodyPr/>
          <a:lstStyle/>
          <a:p>
            <a:fld id="{9A0E73F8-7455-4649-9F9E-38B0A8E5A73B}" type="slidenum">
              <a:rPr lang="en-US" smtClean="0"/>
              <a:t>10</a:t>
            </a:fld>
            <a:endParaRPr lang="en-US"/>
          </a:p>
        </p:txBody>
      </p:sp>
    </p:spTree>
    <p:extLst>
      <p:ext uri="{BB962C8B-B14F-4D97-AF65-F5344CB8AC3E}">
        <p14:creationId xmlns:p14="http://schemas.microsoft.com/office/powerpoint/2010/main" val="1448754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defines ‘Roman provincial’ coinage in relation to the earlier Greek and Hellenistic coinage we have been looking at?</a:t>
            </a:r>
          </a:p>
          <a:p>
            <a:endParaRPr lang="en-US" dirty="0"/>
          </a:p>
          <a:p>
            <a:r>
              <a:rPr lang="en-US" dirty="0"/>
              <a:t>After Augustus – having a name associated with a portrait a necessary part of imperial identity. Woolf – names inscribed more with the expansion of Roman society.</a:t>
            </a:r>
          </a:p>
          <a:p>
            <a:endParaRPr lang="en-US" dirty="0"/>
          </a:p>
          <a:p>
            <a:r>
              <a:rPr lang="en-US" dirty="0"/>
              <a:t>Roman coinage unique in terms of diversity of designs, coins as a medium of communication</a:t>
            </a:r>
          </a:p>
          <a:p>
            <a:r>
              <a:rPr lang="en-US" dirty="0"/>
              <a:t>Civic space = quite Roman, as opposed to the Greek preference for images drawn from the natural world.</a:t>
            </a:r>
          </a:p>
        </p:txBody>
      </p:sp>
      <p:sp>
        <p:nvSpPr>
          <p:cNvPr id="4" name="Slide Number Placeholder 3"/>
          <p:cNvSpPr>
            <a:spLocks noGrp="1"/>
          </p:cNvSpPr>
          <p:nvPr>
            <p:ph type="sldNum" sz="quarter" idx="5"/>
          </p:nvPr>
        </p:nvSpPr>
        <p:spPr/>
        <p:txBody>
          <a:bodyPr/>
          <a:lstStyle/>
          <a:p>
            <a:fld id="{9A0E73F8-7455-4649-9F9E-38B0A8E5A73B}" type="slidenum">
              <a:rPr lang="en-US" smtClean="0"/>
              <a:t>12</a:t>
            </a:fld>
            <a:endParaRPr lang="en-US"/>
          </a:p>
        </p:txBody>
      </p:sp>
    </p:spTree>
    <p:extLst>
      <p:ext uri="{BB962C8B-B14F-4D97-AF65-F5344CB8AC3E}">
        <p14:creationId xmlns:p14="http://schemas.microsoft.com/office/powerpoint/2010/main" val="129212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Coins of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implies an alliance, or more generally the affirmation of good relations. Generally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coins are restrained to Asia Minor as well as Thrace. </a:t>
            </a:r>
          </a:p>
          <a:p>
            <a:r>
              <a:rPr lang="en-GB" dirty="0">
                <a:solidFill>
                  <a:srgbClr val="000000"/>
                </a:solidFill>
                <a:effectLst/>
                <a:latin typeface="Helvetica Neue" panose="02000503000000020004" pitchFamily="2" charset="0"/>
              </a:rPr>
              <a:t>p 40: gives a list of the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coins. </a:t>
            </a:r>
          </a:p>
          <a:p>
            <a:r>
              <a:rPr lang="en-GB" dirty="0">
                <a:solidFill>
                  <a:srgbClr val="000000"/>
                </a:solidFill>
                <a:effectLst/>
                <a:latin typeface="Helvetica Neue" panose="02000503000000020004" pitchFamily="2" charset="0"/>
              </a:rPr>
              <a:t>Iconography and Monetary legends of the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coins. Mostly two gods and heroes representing each city. More rarely, a sole divinity is represented on the reverse of the coin, characterising one or the other of the cities. This is because these are small coins, where there was not enough space for a more elaborate composition. Rare case of </a:t>
            </a:r>
            <a:r>
              <a:rPr lang="en-GB" dirty="0" err="1">
                <a:solidFill>
                  <a:srgbClr val="000000"/>
                </a:solidFill>
                <a:effectLst/>
                <a:latin typeface="Helvetica Neue" panose="02000503000000020004" pitchFamily="2" charset="0"/>
              </a:rPr>
              <a:t>Thhyatira</a:t>
            </a:r>
            <a:r>
              <a:rPr lang="en-GB" dirty="0">
                <a:solidFill>
                  <a:srgbClr val="000000"/>
                </a:solidFill>
                <a:effectLst/>
                <a:latin typeface="Helvetica Neue" panose="02000503000000020004" pitchFamily="2" charset="0"/>
              </a:rPr>
              <a:t> with one god on each side of the coin (legend split between both sides of the coin as well.)</a:t>
            </a:r>
          </a:p>
          <a:p>
            <a:r>
              <a:rPr lang="en-GB" dirty="0">
                <a:solidFill>
                  <a:srgbClr val="000000"/>
                </a:solidFill>
                <a:effectLst/>
                <a:latin typeface="Helvetica Neue" panose="02000503000000020004" pitchFamily="2" charset="0"/>
              </a:rPr>
              <a:t>p 41: Normally the city that was striking the coin came first, but some exceptions. </a:t>
            </a:r>
          </a:p>
          <a:p>
            <a:r>
              <a:rPr lang="en-GB" dirty="0">
                <a:solidFill>
                  <a:srgbClr val="000000"/>
                </a:solidFill>
                <a:effectLst/>
                <a:latin typeface="Helvetica Neue" panose="02000503000000020004" pitchFamily="2" charset="0"/>
              </a:rPr>
              <a:t>Interpretation of </a:t>
            </a:r>
            <a:r>
              <a:rPr lang="en-GB" i="1"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coins</a:t>
            </a:r>
          </a:p>
          <a:p>
            <a:r>
              <a:rPr lang="en-GB" dirty="0">
                <a:solidFill>
                  <a:srgbClr val="000000"/>
                </a:solidFill>
                <a:effectLst/>
                <a:latin typeface="Helvetica Neue" panose="02000503000000020004" pitchFamily="2" charset="0"/>
              </a:rPr>
              <a:t>Notes under Gordian III the many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coins struck by Smyrna. (who struck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coins with </a:t>
            </a:r>
            <a:r>
              <a:rPr lang="en-GB" dirty="0" err="1">
                <a:solidFill>
                  <a:srgbClr val="000000"/>
                </a:solidFill>
                <a:effectLst/>
                <a:latin typeface="Helvetica Neue" panose="02000503000000020004" pitchFamily="2" charset="0"/>
              </a:rPr>
              <a:t>Perinthus</a:t>
            </a:r>
            <a:r>
              <a:rPr lang="en-GB" dirty="0">
                <a:solidFill>
                  <a:srgbClr val="000000"/>
                </a:solidFill>
                <a:effectLst/>
                <a:latin typeface="Helvetica Neue" panose="02000503000000020004" pitchFamily="2" charset="0"/>
              </a:rPr>
              <a:t>, Nicomedia, Ephesus, </a:t>
            </a:r>
            <a:r>
              <a:rPr lang="en-GB" dirty="0" err="1">
                <a:solidFill>
                  <a:srgbClr val="000000"/>
                </a:solidFill>
                <a:effectLst/>
                <a:latin typeface="Helvetica Neue" panose="02000503000000020004" pitchFamily="2" charset="0"/>
              </a:rPr>
              <a:t>Dokimeion</a:t>
            </a:r>
            <a:r>
              <a:rPr lang="en-GB" dirty="0">
                <a:solidFill>
                  <a:srgbClr val="000000"/>
                </a:solidFill>
                <a:effectLst/>
                <a:latin typeface="Helvetica Neue" panose="02000503000000020004" pitchFamily="2" charset="0"/>
              </a:rPr>
              <a:t>, Cyzicus as well as Alexandria in Egypt, Alexandria Troas, Ancyra, </a:t>
            </a:r>
            <a:r>
              <a:rPr lang="en-GB" dirty="0" err="1">
                <a:solidFill>
                  <a:srgbClr val="000000"/>
                </a:solidFill>
                <a:effectLst/>
                <a:latin typeface="Helvetica Neue" panose="02000503000000020004" pitchFamily="2" charset="0"/>
              </a:rPr>
              <a:t>Harpasa</a:t>
            </a:r>
            <a:r>
              <a:rPr lang="en-GB" dirty="0">
                <a:solidFill>
                  <a:srgbClr val="000000"/>
                </a:solidFill>
                <a:effectLst/>
                <a:latin typeface="Helvetica Neue" panose="02000503000000020004" pitchFamily="2" charset="0"/>
              </a:rPr>
              <a:t>, Neapolis of </a:t>
            </a:r>
            <a:r>
              <a:rPr lang="en-GB" dirty="0" err="1">
                <a:solidFill>
                  <a:srgbClr val="000000"/>
                </a:solidFill>
                <a:effectLst/>
                <a:latin typeface="Helvetica Neue" panose="02000503000000020004" pitchFamily="2" charset="0"/>
              </a:rPr>
              <a:t>Harpasos</a:t>
            </a:r>
            <a:r>
              <a:rPr lang="en-GB" dirty="0">
                <a:solidFill>
                  <a:srgbClr val="000000"/>
                </a:solidFill>
                <a:effectLst/>
                <a:latin typeface="Helvetica Neue" panose="02000503000000020004" pitchFamily="2" charset="0"/>
              </a:rPr>
              <a:t>, Pergamum, Philadelphia, </a:t>
            </a:r>
            <a:r>
              <a:rPr lang="en-GB" dirty="0" err="1">
                <a:solidFill>
                  <a:srgbClr val="000000"/>
                </a:solidFill>
                <a:effectLst/>
                <a:latin typeface="Helvetica Neue" panose="02000503000000020004" pitchFamily="2" charset="0"/>
              </a:rPr>
              <a:t>Synnada</a:t>
            </a:r>
            <a:r>
              <a:rPr lang="en-GB" dirty="0">
                <a:solidFill>
                  <a:srgbClr val="000000"/>
                </a:solidFill>
                <a:effectLst/>
                <a:latin typeface="Helvetica Neue" panose="02000503000000020004" pitchFamily="2" charset="0"/>
              </a:rPr>
              <a:t>, </a:t>
            </a:r>
            <a:r>
              <a:rPr lang="en-GB" dirty="0" err="1">
                <a:solidFill>
                  <a:srgbClr val="000000"/>
                </a:solidFill>
                <a:effectLst/>
                <a:latin typeface="Helvetica Neue" panose="02000503000000020004" pitchFamily="2" charset="0"/>
              </a:rPr>
              <a:t>Thyatire</a:t>
            </a:r>
            <a:r>
              <a:rPr lang="en-GB" dirty="0">
                <a:solidFill>
                  <a:srgbClr val="000000"/>
                </a:solidFill>
                <a:effectLst/>
                <a:latin typeface="Helvetica Neue" panose="02000503000000020004" pitchFamily="2" charset="0"/>
              </a:rPr>
              <a:t>, </a:t>
            </a:r>
            <a:r>
              <a:rPr lang="en-GB" dirty="0" err="1">
                <a:solidFill>
                  <a:srgbClr val="000000"/>
                </a:solidFill>
                <a:effectLst/>
                <a:latin typeface="Helvetica Neue" panose="02000503000000020004" pitchFamily="2" charset="0"/>
              </a:rPr>
              <a:t>Tralles</a:t>
            </a:r>
            <a:r>
              <a:rPr lang="en-GB" dirty="0">
                <a:solidFill>
                  <a:srgbClr val="000000"/>
                </a:solidFill>
                <a:effectLst/>
                <a:latin typeface="Helvetica Neue" panose="02000503000000020004" pitchFamily="2" charset="0"/>
              </a:rPr>
              <a:t> and the koinon of Asia. A total of 16 cities, plus the koinon of Asia.  Then separates this into cities that were striking the coinage and those partnering. A certain number of cities figure in both categories, which is mainly explained by the fact </a:t>
            </a:r>
            <a:r>
              <a:rPr lang="en-GB" dirty="0" err="1">
                <a:solidFill>
                  <a:srgbClr val="000000"/>
                </a:solidFill>
                <a:effectLst/>
                <a:latin typeface="Helvetica Neue" panose="02000503000000020004" pitchFamily="2" charset="0"/>
              </a:rPr>
              <a:t>thjat</a:t>
            </a:r>
            <a:r>
              <a:rPr lang="en-GB" dirty="0">
                <a:solidFill>
                  <a:srgbClr val="000000"/>
                </a:solidFill>
                <a:effectLst/>
                <a:latin typeface="Helvetica Neue" panose="02000503000000020004" pitchFamily="2" charset="0"/>
              </a:rPr>
              <a:t> the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was celebrated monetarily on </a:t>
            </a:r>
            <a:r>
              <a:rPr lang="en-GB" dirty="0" err="1">
                <a:solidFill>
                  <a:srgbClr val="000000"/>
                </a:solidFill>
                <a:effectLst/>
                <a:latin typeface="Helvetica Neue" panose="02000503000000020004" pitchFamily="2" charset="0"/>
              </a:rPr>
              <a:t>emmissions</a:t>
            </a:r>
            <a:r>
              <a:rPr lang="en-GB" dirty="0">
                <a:solidFill>
                  <a:srgbClr val="000000"/>
                </a:solidFill>
                <a:effectLst/>
                <a:latin typeface="Helvetica Neue" panose="02000503000000020004" pitchFamily="2" charset="0"/>
              </a:rPr>
              <a:t> of both cities. If, under Gordian III, Smyrna found itself in the centre of an important network of unions, it is however Ephesus which precedes with a vast emission of coins of this type with Alexandria in Egypt. </a:t>
            </a:r>
          </a:p>
          <a:p>
            <a:r>
              <a:rPr lang="en-GB" dirty="0">
                <a:solidFill>
                  <a:srgbClr val="000000"/>
                </a:solidFill>
                <a:effectLst/>
                <a:latin typeface="Helvetica Neue" panose="02000503000000020004" pitchFamily="2" charset="0"/>
              </a:rPr>
              <a:t>Dating of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issues. Dating of the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issues rests here on the presence or </a:t>
            </a:r>
            <a:r>
              <a:rPr lang="en-GB" dirty="0" err="1">
                <a:solidFill>
                  <a:srgbClr val="000000"/>
                </a:solidFill>
                <a:effectLst/>
                <a:latin typeface="Helvetica Neue" panose="02000503000000020004" pitchFamily="2" charset="0"/>
              </a:rPr>
              <a:t>abscence</a:t>
            </a:r>
            <a:r>
              <a:rPr lang="en-GB" dirty="0">
                <a:solidFill>
                  <a:srgbClr val="000000"/>
                </a:solidFill>
                <a:effectLst/>
                <a:latin typeface="Helvetica Neue" panose="02000503000000020004" pitchFamily="2" charset="0"/>
              </a:rPr>
              <a:t> of issues with the bust of </a:t>
            </a:r>
            <a:r>
              <a:rPr lang="en-GB" dirty="0" err="1">
                <a:solidFill>
                  <a:srgbClr val="000000"/>
                </a:solidFill>
                <a:effectLst/>
                <a:latin typeface="Helvetica Neue" panose="02000503000000020004" pitchFamily="2" charset="0"/>
              </a:rPr>
              <a:t>Tranquillina</a:t>
            </a:r>
            <a:r>
              <a:rPr lang="en-GB" dirty="0">
                <a:solidFill>
                  <a:srgbClr val="000000"/>
                </a:solidFill>
                <a:effectLst/>
                <a:latin typeface="Helvetica Neue" panose="02000503000000020004" pitchFamily="2" charset="0"/>
              </a:rPr>
              <a:t> as well as the establishment of a chronological succession of </a:t>
            </a:r>
            <a:r>
              <a:rPr lang="en-GB" dirty="0" err="1">
                <a:solidFill>
                  <a:srgbClr val="000000"/>
                </a:solidFill>
                <a:effectLst/>
                <a:latin typeface="Helvetica Neue" panose="02000503000000020004" pitchFamily="2" charset="0"/>
              </a:rPr>
              <a:t>emmissions</a:t>
            </a:r>
            <a:r>
              <a:rPr lang="en-GB" dirty="0">
                <a:solidFill>
                  <a:srgbClr val="000000"/>
                </a:solidFill>
                <a:effectLst/>
                <a:latin typeface="Helvetica Neue" panose="02000503000000020004" pitchFamily="2" charset="0"/>
              </a:rPr>
              <a:t> of the coins of each city.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Neue" panose="02000503000000020004" pitchFamily="2" charset="0"/>
              </a:rPr>
              <a:t>Reason for the Minting. For D. Klose, the coins of concord emitted by the city of Smyrna during this period were a result of the city's will to reinforce (or establish) </a:t>
            </a:r>
            <a:r>
              <a:rPr lang="en-GB" dirty="0" err="1">
                <a:solidFill>
                  <a:srgbClr val="000000"/>
                </a:solidFill>
                <a:effectLst/>
                <a:latin typeface="Helvetica Neue" panose="02000503000000020004" pitchFamily="2" charset="0"/>
              </a:rPr>
              <a:t>commerical</a:t>
            </a:r>
            <a:r>
              <a:rPr lang="en-GB" dirty="0">
                <a:solidFill>
                  <a:srgbClr val="000000"/>
                </a:solidFill>
                <a:effectLst/>
                <a:latin typeface="Helvetica Neue" panose="02000503000000020004" pitchFamily="2" charset="0"/>
              </a:rPr>
              <a:t> and economic ties with nearby cities and those further away. Those further away are </a:t>
            </a:r>
            <a:r>
              <a:rPr lang="en-GB" dirty="0" err="1">
                <a:solidFill>
                  <a:srgbClr val="000000"/>
                </a:solidFill>
                <a:effectLst/>
                <a:latin typeface="Helvetica Neue" panose="02000503000000020004" pitchFamily="2" charset="0"/>
              </a:rPr>
              <a:t>situatied</a:t>
            </a:r>
            <a:r>
              <a:rPr lang="en-GB" dirty="0">
                <a:solidFill>
                  <a:srgbClr val="000000"/>
                </a:solidFill>
                <a:effectLst/>
                <a:latin typeface="Helvetica Neue" panose="02000503000000020004" pitchFamily="2" charset="0"/>
              </a:rPr>
              <a:t> in the places that were visited between Europe and Asia Minor, stations for the passage of troops, but equally centres of commerce. More recently </a:t>
            </a:r>
            <a:r>
              <a:rPr lang="en-GB" dirty="0" err="1">
                <a:solidFill>
                  <a:srgbClr val="000000"/>
                </a:solidFill>
                <a:effectLst/>
                <a:latin typeface="Helvetica Neue" panose="02000503000000020004" pitchFamily="2" charset="0"/>
              </a:rPr>
              <a:t>Kampmann</a:t>
            </a:r>
            <a:r>
              <a:rPr lang="en-GB" dirty="0">
                <a:solidFill>
                  <a:srgbClr val="000000"/>
                </a:solidFill>
                <a:effectLst/>
                <a:latin typeface="Helvetica Neue" panose="02000503000000020004" pitchFamily="2" charset="0"/>
              </a:rPr>
              <a:t>, in an analysis of the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coins of Pergamum, has questioned the sudden necessity that cities in Asia Minor felt to establish links with cities that are found in the </a:t>
            </a:r>
            <a:r>
              <a:rPr lang="en-GB" dirty="0" err="1">
                <a:solidFill>
                  <a:srgbClr val="000000"/>
                </a:solidFill>
                <a:effectLst/>
                <a:latin typeface="Helvetica Neue" panose="02000503000000020004" pitchFamily="2" charset="0"/>
              </a:rPr>
              <a:t>rountes</a:t>
            </a:r>
            <a:r>
              <a:rPr lang="en-GB" dirty="0">
                <a:solidFill>
                  <a:srgbClr val="000000"/>
                </a:solidFill>
                <a:effectLst/>
                <a:latin typeface="Helvetica Neue" panose="02000503000000020004" pitchFamily="2" charset="0"/>
              </a:rPr>
              <a:t> fundamental for armies on their way east.  </a:t>
            </a:r>
            <a:r>
              <a:rPr lang="en-GB" dirty="0" err="1">
                <a:solidFill>
                  <a:srgbClr val="000000"/>
                </a:solidFill>
                <a:effectLst/>
                <a:latin typeface="Helvetica Neue" panose="02000503000000020004" pitchFamily="2" charset="0"/>
              </a:rPr>
              <a:t>Kampmann</a:t>
            </a:r>
            <a:r>
              <a:rPr lang="en-GB" dirty="0">
                <a:solidFill>
                  <a:srgbClr val="000000"/>
                </a:solidFill>
                <a:effectLst/>
                <a:latin typeface="Helvetica Neue" panose="02000503000000020004" pitchFamily="2" charset="0"/>
              </a:rPr>
              <a:t> cited Gordian's campaign against the Persians/Sassanians. She noted that the army was split into a series of petite units, who all went by different ways so as to lessen to difficult problem of providing and supplying the troops. This operation made necessary the preliminary harmony of different cities in order to settle all the questions of organisation,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which can be traced through the coins. A certain number of the 16 cities which struck coins of concord under Gordian III are important ports (</a:t>
            </a:r>
            <a:r>
              <a:rPr lang="en-GB" dirty="0" err="1">
                <a:solidFill>
                  <a:srgbClr val="000000"/>
                </a:solidFill>
                <a:effectLst/>
                <a:latin typeface="Helvetica Neue" panose="02000503000000020004" pitchFamily="2" charset="0"/>
              </a:rPr>
              <a:t>Perinthus</a:t>
            </a:r>
            <a:r>
              <a:rPr lang="en-GB" dirty="0">
                <a:solidFill>
                  <a:srgbClr val="000000"/>
                </a:solidFill>
                <a:effectLst/>
                <a:latin typeface="Helvetica Neue" panose="02000503000000020004" pitchFamily="2" charset="0"/>
              </a:rPr>
              <a:t>, Nicomedia, Cyzicus, Alexandria Troas, Smyrna, Ephesus, Alexandria in Egypt.) The monetary iconography comes to highlight the importance accorded to this port function. In effect, in the case of coins of concord between Pergamum and Nicomedia or between Ephesus and Alexandria in Egypt, the two divinities (Asclepius and Demeter/ Artemis </a:t>
            </a:r>
            <a:r>
              <a:rPr lang="en-GB" dirty="0" err="1">
                <a:solidFill>
                  <a:srgbClr val="000000"/>
                </a:solidFill>
                <a:effectLst/>
                <a:latin typeface="Helvetica Neue" panose="02000503000000020004" pitchFamily="2" charset="0"/>
              </a:rPr>
              <a:t>Ephesia</a:t>
            </a:r>
            <a:r>
              <a:rPr lang="en-GB" dirty="0">
                <a:solidFill>
                  <a:srgbClr val="000000"/>
                </a:solidFill>
                <a:effectLst/>
                <a:latin typeface="Helvetica Neue" panose="02000503000000020004" pitchFamily="2" charset="0"/>
              </a:rPr>
              <a:t> and </a:t>
            </a:r>
            <a:r>
              <a:rPr lang="en-GB" dirty="0" err="1">
                <a:solidFill>
                  <a:srgbClr val="000000"/>
                </a:solidFill>
                <a:effectLst/>
                <a:latin typeface="Helvetica Neue" panose="02000503000000020004" pitchFamily="2" charset="0"/>
              </a:rPr>
              <a:t>Sarapis</a:t>
            </a:r>
            <a:r>
              <a:rPr lang="en-GB" dirty="0">
                <a:solidFill>
                  <a:srgbClr val="000000"/>
                </a:solidFill>
                <a:effectLst/>
                <a:latin typeface="Helvetica Neue" panose="02000503000000020004" pitchFamily="2" charset="0"/>
              </a:rPr>
              <a:t>) are each represented at least twice on a naval vessel. Moreover, Demeter of Nicomedia is depicted twice with a bow at her feet, an attribute that is otherwise unknown. This emblem is met, on the coins of Smyrna, as a systemic attribute of the Amazon of Smyrna, but equally as an attribute of Tyche on numerous partners in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Still to mention, in this context, the presence, on the </a:t>
            </a:r>
            <a:r>
              <a:rPr lang="en-GB" dirty="0" err="1">
                <a:solidFill>
                  <a:srgbClr val="FFFFFF"/>
                </a:solidFill>
                <a:effectLst/>
                <a:latin typeface="Helvetica Neue" panose="02000503000000020004" pitchFamily="2" charset="0"/>
              </a:rPr>
              <a:t>homonoia</a:t>
            </a:r>
            <a:r>
              <a:rPr lang="en-GB" dirty="0">
                <a:solidFill>
                  <a:srgbClr val="000000"/>
                </a:solidFill>
                <a:effectLst/>
                <a:latin typeface="Helvetica Neue" panose="02000503000000020004" pitchFamily="2" charset="0"/>
              </a:rPr>
              <a:t> coinage of Ephesus,</a:t>
            </a:r>
          </a:p>
          <a:p>
            <a:endParaRPr lang="en-GB" dirty="0">
              <a:solidFill>
                <a:srgbClr val="000000"/>
              </a:solidFill>
              <a:effectLst/>
              <a:latin typeface="Helvetica Neue" panose="02000503000000020004" pitchFamily="2" charset="0"/>
            </a:endParaRPr>
          </a:p>
          <a:p>
            <a:endParaRPr lang="en-US" dirty="0"/>
          </a:p>
        </p:txBody>
      </p:sp>
      <p:sp>
        <p:nvSpPr>
          <p:cNvPr id="4" name="Slide Number Placeholder 3"/>
          <p:cNvSpPr>
            <a:spLocks noGrp="1"/>
          </p:cNvSpPr>
          <p:nvPr>
            <p:ph type="sldNum" sz="quarter" idx="5"/>
          </p:nvPr>
        </p:nvSpPr>
        <p:spPr/>
        <p:txBody>
          <a:bodyPr/>
          <a:lstStyle/>
          <a:p>
            <a:fld id="{9A0E73F8-7455-4649-9F9E-38B0A8E5A73B}" type="slidenum">
              <a:rPr lang="en-US" smtClean="0"/>
              <a:t>13</a:t>
            </a:fld>
            <a:endParaRPr lang="en-US"/>
          </a:p>
        </p:txBody>
      </p:sp>
    </p:spTree>
    <p:extLst>
      <p:ext uri="{BB962C8B-B14F-4D97-AF65-F5344CB8AC3E}">
        <p14:creationId xmlns:p14="http://schemas.microsoft.com/office/powerpoint/2010/main" val="365633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B4A22-2429-8336-A213-A6F15A5DE90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7DB9F9D-2539-1A43-DBB9-D024A3764B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85C6B26-17F6-EC44-8D54-E8C441FFDBED}"/>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5" name="Footer Placeholder 4">
            <a:extLst>
              <a:ext uri="{FF2B5EF4-FFF2-40B4-BE49-F238E27FC236}">
                <a16:creationId xmlns:a16="http://schemas.microsoft.com/office/drawing/2014/main" id="{D87F4155-1FCC-A81B-99D8-8482B9AF6D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B84A07-089F-74AB-17DD-8E416DA4710C}"/>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3124091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E1221-5A5B-B6CD-8B69-9CEC704CD1B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B86BE54-8891-0C63-9AD5-E315E603105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A9A8023-619B-800F-5AAC-A2694E011E8F}"/>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5" name="Footer Placeholder 4">
            <a:extLst>
              <a:ext uri="{FF2B5EF4-FFF2-40B4-BE49-F238E27FC236}">
                <a16:creationId xmlns:a16="http://schemas.microsoft.com/office/drawing/2014/main" id="{A6A869B0-3D52-DD09-C505-240E7ABA2A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0EBED1-0031-B585-C561-61D5D6D10886}"/>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2552429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871B14-6AA8-237B-5A69-2147B5C93CA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CC7C8BD-9A37-F412-1D2E-8F5D4BA4680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214C39-A7AC-6F57-87A0-D69A4AC43EFB}"/>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5" name="Footer Placeholder 4">
            <a:extLst>
              <a:ext uri="{FF2B5EF4-FFF2-40B4-BE49-F238E27FC236}">
                <a16:creationId xmlns:a16="http://schemas.microsoft.com/office/drawing/2014/main" id="{B9EB11DB-1E66-0467-9DBB-7E07D4E056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2C821D-0FAC-E9B1-DDD7-B2C86B63B462}"/>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109168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EAE13-5C06-2F69-A938-E9EDD4C7F30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C49EF01-B17F-E1BB-BC10-BC7F4BAD121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CA835D1-58F5-2C4C-30D0-188DE7BA6C62}"/>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5" name="Footer Placeholder 4">
            <a:extLst>
              <a:ext uri="{FF2B5EF4-FFF2-40B4-BE49-F238E27FC236}">
                <a16:creationId xmlns:a16="http://schemas.microsoft.com/office/drawing/2014/main" id="{2E924447-440B-A602-F929-4769AE751C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7DE63C-8B1F-A0AE-0530-43B3060CA4F2}"/>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2150208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97955-9CB2-664B-3A2E-00A6E06E01A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38DF084-696B-6FC0-A55F-E4773E69F7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761C544-DC88-4AF7-0419-1B6BBA241FE8}"/>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5" name="Footer Placeholder 4">
            <a:extLst>
              <a:ext uri="{FF2B5EF4-FFF2-40B4-BE49-F238E27FC236}">
                <a16:creationId xmlns:a16="http://schemas.microsoft.com/office/drawing/2014/main" id="{7432874E-B5D4-862F-5054-9E31E6CA8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2EE49C-5116-5FD7-4168-116BFD900008}"/>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3955327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08633-CE27-5E9F-DEEF-5E596179683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F5D1D89-74D8-BEB1-C40C-90DD88CAA28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2875E2B-FA04-945C-B695-7FA4787A62A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2A09D86-0985-5565-604B-64FCB91FD537}"/>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6" name="Footer Placeholder 5">
            <a:extLst>
              <a:ext uri="{FF2B5EF4-FFF2-40B4-BE49-F238E27FC236}">
                <a16:creationId xmlns:a16="http://schemas.microsoft.com/office/drawing/2014/main" id="{72C37FC0-BCB9-C3AB-6CE8-1A6F84E0ED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3B3CCE-DB7D-8954-D22E-AF5176CBCB7B}"/>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373409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4B32B-F2B3-3993-D1D3-A81D303E093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B2C023-50C9-C988-3569-2314BE356A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8A0C5F8-5B3F-F35A-BFF3-E0DE6194C05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1CCED2E-9E4F-E513-31BF-2AF6C81743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D440567-5C67-AEF7-EEC4-7A5C980F0F1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03E2E82-D88D-DD80-0FB5-6CC332C469A5}"/>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8" name="Footer Placeholder 7">
            <a:extLst>
              <a:ext uri="{FF2B5EF4-FFF2-40B4-BE49-F238E27FC236}">
                <a16:creationId xmlns:a16="http://schemas.microsoft.com/office/drawing/2014/main" id="{E1311987-AF5D-E28E-7BC9-50A85875F2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AC89BB6-5572-B74D-D333-CAEEDA3E7771}"/>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514296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16718-00D9-4896-BA30-6E857826BC3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622898B-B66D-80C6-D123-12D745BA0F73}"/>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4" name="Footer Placeholder 3">
            <a:extLst>
              <a:ext uri="{FF2B5EF4-FFF2-40B4-BE49-F238E27FC236}">
                <a16:creationId xmlns:a16="http://schemas.microsoft.com/office/drawing/2014/main" id="{25BCA908-7204-43AC-F3A4-F545EF94D99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501713-D9B4-C719-D74D-FD7C98F7E6F6}"/>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3529235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B798DC-764F-2B62-3436-08962039E169}"/>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3" name="Footer Placeholder 2">
            <a:extLst>
              <a:ext uri="{FF2B5EF4-FFF2-40B4-BE49-F238E27FC236}">
                <a16:creationId xmlns:a16="http://schemas.microsoft.com/office/drawing/2014/main" id="{DC44B15E-DFC3-9711-DE4E-92A584EC53A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522F55-E341-8E52-CD04-59E8A7E483A9}"/>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3977209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AA2DE-D6D5-CCD7-C7DA-4D80812CAE0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8698FF2-922B-BCF5-4A67-298642AC0E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A9E8EB4-ABD2-2D02-9E74-350115145C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5781BAB-E21E-2DBE-5206-3666C200C249}"/>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6" name="Footer Placeholder 5">
            <a:extLst>
              <a:ext uri="{FF2B5EF4-FFF2-40B4-BE49-F238E27FC236}">
                <a16:creationId xmlns:a16="http://schemas.microsoft.com/office/drawing/2014/main" id="{654F8500-23CC-C9C3-E94D-03286D2EF3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82EEC7-C344-B890-17DF-15CD490D784B}"/>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1629974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86277-55DD-5FEF-9C4F-FFE8BD7C7BD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6D9CDF93-2B16-3031-A939-F7628FE5A1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B82A5A-7F2E-16FA-C082-04E8ACD46A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AB40B-F30D-4056-1A82-96095856CB0C}"/>
              </a:ext>
            </a:extLst>
          </p:cNvPr>
          <p:cNvSpPr>
            <a:spLocks noGrp="1"/>
          </p:cNvSpPr>
          <p:nvPr>
            <p:ph type="dt" sz="half" idx="10"/>
          </p:nvPr>
        </p:nvSpPr>
        <p:spPr/>
        <p:txBody>
          <a:bodyPr/>
          <a:lstStyle/>
          <a:p>
            <a:fld id="{CE16FCBB-5F5A-0949-9E96-FFF5D2CF49F2}" type="datetimeFigureOut">
              <a:rPr lang="en-US" smtClean="0"/>
              <a:t>3/21/25</a:t>
            </a:fld>
            <a:endParaRPr lang="en-US"/>
          </a:p>
        </p:txBody>
      </p:sp>
      <p:sp>
        <p:nvSpPr>
          <p:cNvPr id="6" name="Footer Placeholder 5">
            <a:extLst>
              <a:ext uri="{FF2B5EF4-FFF2-40B4-BE49-F238E27FC236}">
                <a16:creationId xmlns:a16="http://schemas.microsoft.com/office/drawing/2014/main" id="{27000ACF-BA75-EC1A-8DFB-8154340044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648BFA-EF49-372D-0B2F-3D2FDDDD2F25}"/>
              </a:ext>
            </a:extLst>
          </p:cNvPr>
          <p:cNvSpPr>
            <a:spLocks noGrp="1"/>
          </p:cNvSpPr>
          <p:nvPr>
            <p:ph type="sldNum" sz="quarter" idx="12"/>
          </p:nvPr>
        </p:nvSpPr>
        <p:spPr/>
        <p:txBody>
          <a:bodyPr/>
          <a:lstStyle/>
          <a:p>
            <a:fld id="{77AE3507-B34C-4A44-BE80-BA8166F22E68}" type="slidenum">
              <a:rPr lang="en-US" smtClean="0"/>
              <a:t>‹#›</a:t>
            </a:fld>
            <a:endParaRPr lang="en-US"/>
          </a:p>
        </p:txBody>
      </p:sp>
    </p:spTree>
    <p:extLst>
      <p:ext uri="{BB962C8B-B14F-4D97-AF65-F5344CB8AC3E}">
        <p14:creationId xmlns:p14="http://schemas.microsoft.com/office/powerpoint/2010/main" val="82201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D211C6-5D19-895E-BC3B-BB7B4B2D04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8206580-8535-AFED-97B9-FC1D82D2E8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94EF9F4-F486-21A7-EC36-05C36DC234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6FCBB-5F5A-0949-9E96-FFF5D2CF49F2}" type="datetimeFigureOut">
              <a:rPr lang="en-US" smtClean="0"/>
              <a:t>3/21/25</a:t>
            </a:fld>
            <a:endParaRPr lang="en-US"/>
          </a:p>
        </p:txBody>
      </p:sp>
      <p:sp>
        <p:nvSpPr>
          <p:cNvPr id="5" name="Footer Placeholder 4">
            <a:extLst>
              <a:ext uri="{FF2B5EF4-FFF2-40B4-BE49-F238E27FC236}">
                <a16:creationId xmlns:a16="http://schemas.microsoft.com/office/drawing/2014/main" id="{9DE61139-ABE1-FE4A-4839-57DA579596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FE78CDF-49A7-A85A-2DC1-6C3BBE7110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AE3507-B34C-4A44-BE80-BA8166F22E68}" type="slidenum">
              <a:rPr lang="en-US" smtClean="0"/>
              <a:t>‹#›</a:t>
            </a:fld>
            <a:endParaRPr lang="en-US"/>
          </a:p>
        </p:txBody>
      </p:sp>
    </p:spTree>
    <p:extLst>
      <p:ext uri="{BB962C8B-B14F-4D97-AF65-F5344CB8AC3E}">
        <p14:creationId xmlns:p14="http://schemas.microsoft.com/office/powerpoint/2010/main" val="1111338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rpc.ashmus.ox.ac.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202C-54CF-699E-3080-7E477F5DD30F}"/>
              </a:ext>
            </a:extLst>
          </p:cNvPr>
          <p:cNvSpPr>
            <a:spLocks noGrp="1"/>
          </p:cNvSpPr>
          <p:nvPr>
            <p:ph type="ctrTitle"/>
          </p:nvPr>
        </p:nvSpPr>
        <p:spPr>
          <a:xfrm>
            <a:off x="7464614" y="1783959"/>
            <a:ext cx="4087306" cy="2889114"/>
          </a:xfrm>
        </p:spPr>
        <p:txBody>
          <a:bodyPr anchor="b">
            <a:normAutofit/>
          </a:bodyPr>
          <a:lstStyle/>
          <a:p>
            <a:pPr algn="l"/>
            <a:r>
              <a:rPr lang="en-US" sz="5400" b="1"/>
              <a:t>Roman Provincial Coinage</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2" descr="undefined">
            <a:extLst>
              <a:ext uri="{FF2B5EF4-FFF2-40B4-BE49-F238E27FC236}">
                <a16:creationId xmlns:a16="http://schemas.microsoft.com/office/drawing/2014/main" id="{04D6E6AE-4E9D-B299-9805-C821C8D4459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426" r="-1" b="-1"/>
          <a:stretch/>
        </p:blipFill>
        <p:spPr bwMode="auto">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31058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BA476-FF60-4968-99D2-8BF69E013DF2}"/>
              </a:ext>
            </a:extLst>
          </p:cNvPr>
          <p:cNvSpPr>
            <a:spLocks noGrp="1"/>
          </p:cNvSpPr>
          <p:nvPr>
            <p:ph type="title"/>
          </p:nvPr>
        </p:nvSpPr>
        <p:spPr/>
        <p:txBody>
          <a:bodyPr/>
          <a:lstStyle/>
          <a:p>
            <a:r>
              <a:rPr lang="en-US" b="1" dirty="0"/>
              <a:t>Production</a:t>
            </a:r>
          </a:p>
        </p:txBody>
      </p:sp>
      <p:sp>
        <p:nvSpPr>
          <p:cNvPr id="3" name="Content Placeholder 2">
            <a:extLst>
              <a:ext uri="{FF2B5EF4-FFF2-40B4-BE49-F238E27FC236}">
                <a16:creationId xmlns:a16="http://schemas.microsoft.com/office/drawing/2014/main" id="{5BFDE8FC-2793-119A-52F7-FBF66F721E23}"/>
              </a:ext>
            </a:extLst>
          </p:cNvPr>
          <p:cNvSpPr>
            <a:spLocks noGrp="1"/>
          </p:cNvSpPr>
          <p:nvPr>
            <p:ph idx="1"/>
          </p:nvPr>
        </p:nvSpPr>
        <p:spPr>
          <a:xfrm>
            <a:off x="838200" y="1825625"/>
            <a:ext cx="4787348" cy="4351338"/>
          </a:xfrm>
        </p:spPr>
        <p:txBody>
          <a:bodyPr/>
          <a:lstStyle/>
          <a:p>
            <a:r>
              <a:rPr lang="en-US" dirty="0"/>
              <a:t>Production of provincial coins falls away in the West under the Julio-Claudians</a:t>
            </a:r>
          </a:p>
        </p:txBody>
      </p:sp>
      <p:pic>
        <p:nvPicPr>
          <p:cNvPr id="4" name="Picture 2">
            <a:extLst>
              <a:ext uri="{FF2B5EF4-FFF2-40B4-BE49-F238E27FC236}">
                <a16:creationId xmlns:a16="http://schemas.microsoft.com/office/drawing/2014/main" id="{169F653E-8C88-2C09-7D33-B6382539E47C}"/>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999312" y="28358"/>
            <a:ext cx="6192688" cy="68296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7791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C8DDB-2C20-0220-82FA-35BE6F3CCA60}"/>
              </a:ext>
            </a:extLst>
          </p:cNvPr>
          <p:cNvSpPr>
            <a:spLocks noGrp="1"/>
          </p:cNvSpPr>
          <p:nvPr>
            <p:ph type="title"/>
          </p:nvPr>
        </p:nvSpPr>
        <p:spPr/>
        <p:txBody>
          <a:bodyPr/>
          <a:lstStyle/>
          <a:p>
            <a:r>
              <a:rPr lang="en-US" b="1" dirty="0"/>
              <a:t>What can provincial coins tell us</a:t>
            </a:r>
          </a:p>
        </p:txBody>
      </p:sp>
      <p:sp>
        <p:nvSpPr>
          <p:cNvPr id="3" name="Content Placeholder 2">
            <a:extLst>
              <a:ext uri="{FF2B5EF4-FFF2-40B4-BE49-F238E27FC236}">
                <a16:creationId xmlns:a16="http://schemas.microsoft.com/office/drawing/2014/main" id="{9460B7EB-3C18-1B12-5394-A70B647FAD57}"/>
              </a:ext>
            </a:extLst>
          </p:cNvPr>
          <p:cNvSpPr>
            <a:spLocks noGrp="1"/>
          </p:cNvSpPr>
          <p:nvPr>
            <p:ph idx="1"/>
          </p:nvPr>
        </p:nvSpPr>
        <p:spPr/>
        <p:txBody>
          <a:bodyPr/>
          <a:lstStyle/>
          <a:p>
            <a:r>
              <a:rPr lang="en-US" dirty="0"/>
              <a:t>Local economies/exchange</a:t>
            </a:r>
          </a:p>
          <a:p>
            <a:r>
              <a:rPr lang="en-US" dirty="0"/>
              <a:t>Festivals + festival currencies</a:t>
            </a:r>
          </a:p>
          <a:p>
            <a:r>
              <a:rPr lang="en-US" dirty="0"/>
              <a:t>Local cult, myth</a:t>
            </a:r>
          </a:p>
          <a:p>
            <a:r>
              <a:rPr lang="en-US" dirty="0"/>
              <a:t>Local (elite) identities</a:t>
            </a:r>
          </a:p>
          <a:p>
            <a:r>
              <a:rPr lang="en-US" dirty="0"/>
              <a:t>Perception of Roman rule</a:t>
            </a:r>
          </a:p>
          <a:p>
            <a:r>
              <a:rPr lang="en-US" dirty="0"/>
              <a:t>Prosopography/local elite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272379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163FD-E304-F270-C243-295241563116}"/>
              </a:ext>
            </a:extLst>
          </p:cNvPr>
          <p:cNvSpPr>
            <a:spLocks noGrp="1"/>
          </p:cNvSpPr>
          <p:nvPr>
            <p:ph type="title"/>
          </p:nvPr>
        </p:nvSpPr>
        <p:spPr>
          <a:xfrm>
            <a:off x="838200" y="18255"/>
            <a:ext cx="10515600" cy="1325563"/>
          </a:xfrm>
        </p:spPr>
        <p:txBody>
          <a:bodyPr>
            <a:normAutofit/>
          </a:bodyPr>
          <a:lstStyle/>
          <a:p>
            <a:r>
              <a:rPr lang="en-US" sz="3800" b="1" dirty="0"/>
              <a:t>Changes to Greek coinage under the Roman Empire</a:t>
            </a:r>
          </a:p>
        </p:txBody>
      </p:sp>
      <p:sp>
        <p:nvSpPr>
          <p:cNvPr id="3" name="Content Placeholder 2">
            <a:extLst>
              <a:ext uri="{FF2B5EF4-FFF2-40B4-BE49-F238E27FC236}">
                <a16:creationId xmlns:a16="http://schemas.microsoft.com/office/drawing/2014/main" id="{841E012B-2178-64A3-F100-CAD4BA7CF315}"/>
              </a:ext>
            </a:extLst>
          </p:cNvPr>
          <p:cNvSpPr>
            <a:spLocks noGrp="1"/>
          </p:cNvSpPr>
          <p:nvPr>
            <p:ph idx="1"/>
          </p:nvPr>
        </p:nvSpPr>
        <p:spPr>
          <a:xfrm>
            <a:off x="838200" y="1343818"/>
            <a:ext cx="10515600" cy="5514182"/>
          </a:xfrm>
        </p:spPr>
        <p:txBody>
          <a:bodyPr>
            <a:normAutofit fontScale="77500" lnSpcReduction="20000"/>
          </a:bodyPr>
          <a:lstStyle/>
          <a:p>
            <a:pPr>
              <a:lnSpc>
                <a:spcPct val="120000"/>
              </a:lnSpc>
            </a:pPr>
            <a:r>
              <a:rPr lang="en-US" dirty="0"/>
              <a:t>Some attempt at Roman intervention in terms of standardized types and metrology (short lived)</a:t>
            </a:r>
          </a:p>
          <a:p>
            <a:pPr>
              <a:lnSpc>
                <a:spcPct val="120000"/>
              </a:lnSpc>
            </a:pPr>
            <a:r>
              <a:rPr lang="en-US" dirty="0"/>
              <a:t>Spread of Roman denominations (chronology vague and extent hard to judge). An increase in larger sized coins being produced (perhaps inspired by the </a:t>
            </a:r>
            <a:r>
              <a:rPr lang="en-US" dirty="0" err="1"/>
              <a:t>sesterius</a:t>
            </a:r>
            <a:r>
              <a:rPr lang="en-US" dirty="0"/>
              <a:t>).</a:t>
            </a:r>
          </a:p>
          <a:p>
            <a:pPr>
              <a:lnSpc>
                <a:spcPct val="120000"/>
              </a:lnSpc>
            </a:pPr>
            <a:r>
              <a:rPr lang="en-US" dirty="0"/>
              <a:t>Names attached to portraits on coins – the anonymous portraits we see on coins under Augustus becomes increasingly rare</a:t>
            </a:r>
          </a:p>
          <a:p>
            <a:pPr>
              <a:lnSpc>
                <a:spcPct val="120000"/>
              </a:lnSpc>
            </a:pPr>
            <a:r>
              <a:rPr lang="en-US" dirty="0"/>
              <a:t>Nominative case used for rulers (taken from Latin models)</a:t>
            </a:r>
          </a:p>
          <a:p>
            <a:pPr>
              <a:lnSpc>
                <a:spcPct val="120000"/>
              </a:lnSpc>
            </a:pPr>
            <a:r>
              <a:rPr lang="en-US" dirty="0"/>
              <a:t>Imperial portrait (although no particular form of the emperor’s portrait and titles appear to have been imposed) increasingly comes to dominate the obverses</a:t>
            </a:r>
          </a:p>
          <a:p>
            <a:pPr>
              <a:lnSpc>
                <a:spcPct val="120000"/>
              </a:lnSpc>
            </a:pPr>
            <a:r>
              <a:rPr lang="en-US" dirty="0"/>
              <a:t>Increasing diversity of designs (likely due to the influence of Roman coins). Also appearance of depiction of structures (e.g. temples). Increased representation of mythology over time, as opposed to representations of deities.</a:t>
            </a:r>
          </a:p>
          <a:p>
            <a:pPr>
              <a:lnSpc>
                <a:spcPct val="120000"/>
              </a:lnSpc>
            </a:pPr>
            <a:r>
              <a:rPr lang="en-US" dirty="0"/>
              <a:t>Local level (not centrally imposed)</a:t>
            </a:r>
          </a:p>
        </p:txBody>
      </p:sp>
    </p:spTree>
    <p:extLst>
      <p:ext uri="{BB962C8B-B14F-4D97-AF65-F5344CB8AC3E}">
        <p14:creationId xmlns:p14="http://schemas.microsoft.com/office/powerpoint/2010/main" val="3201439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C57FF-7672-71C3-46DB-E3C7B7D58065}"/>
              </a:ext>
            </a:extLst>
          </p:cNvPr>
          <p:cNvSpPr>
            <a:spLocks noGrp="1"/>
          </p:cNvSpPr>
          <p:nvPr>
            <p:ph type="title"/>
          </p:nvPr>
        </p:nvSpPr>
        <p:spPr/>
        <p:txBody>
          <a:bodyPr/>
          <a:lstStyle/>
          <a:p>
            <a:r>
              <a:rPr lang="en-US" b="1" dirty="0" err="1"/>
              <a:t>Homonoia</a:t>
            </a:r>
            <a:r>
              <a:rPr lang="en-US" b="1" dirty="0"/>
              <a:t> Coinage: Smyrna under Gordian III</a:t>
            </a:r>
          </a:p>
        </p:txBody>
      </p:sp>
      <p:sp>
        <p:nvSpPr>
          <p:cNvPr id="3" name="Content Placeholder 2">
            <a:extLst>
              <a:ext uri="{FF2B5EF4-FFF2-40B4-BE49-F238E27FC236}">
                <a16:creationId xmlns:a16="http://schemas.microsoft.com/office/drawing/2014/main" id="{144BFDFD-2CE3-7D15-7EA5-839FEF5F504B}"/>
              </a:ext>
            </a:extLst>
          </p:cNvPr>
          <p:cNvSpPr>
            <a:spLocks noGrp="1"/>
          </p:cNvSpPr>
          <p:nvPr>
            <p:ph idx="1"/>
          </p:nvPr>
        </p:nvSpPr>
        <p:spPr>
          <a:xfrm>
            <a:off x="838200" y="1825624"/>
            <a:ext cx="2910840" cy="4925696"/>
          </a:xfrm>
        </p:spPr>
        <p:txBody>
          <a:bodyPr>
            <a:normAutofit fontScale="55000" lnSpcReduction="20000"/>
          </a:bodyPr>
          <a:lstStyle/>
          <a:p>
            <a:r>
              <a:rPr lang="en-US" dirty="0" err="1"/>
              <a:t>Perinthus</a:t>
            </a:r>
            <a:endParaRPr lang="en-US" dirty="0"/>
          </a:p>
          <a:p>
            <a:r>
              <a:rPr lang="en-US" dirty="0"/>
              <a:t>Nicomedia</a:t>
            </a:r>
          </a:p>
          <a:p>
            <a:r>
              <a:rPr lang="en-US" dirty="0"/>
              <a:t>Ephesus</a:t>
            </a:r>
          </a:p>
          <a:p>
            <a:r>
              <a:rPr lang="en-US" dirty="0" err="1"/>
              <a:t>Dokimeion</a:t>
            </a:r>
            <a:endParaRPr lang="en-US" dirty="0"/>
          </a:p>
          <a:p>
            <a:r>
              <a:rPr lang="en-US" dirty="0"/>
              <a:t>Cyzicus</a:t>
            </a:r>
          </a:p>
          <a:p>
            <a:r>
              <a:rPr lang="en-US" dirty="0"/>
              <a:t>Alexandria (Egypt)</a:t>
            </a:r>
          </a:p>
          <a:p>
            <a:r>
              <a:rPr lang="en-US" dirty="0"/>
              <a:t>Alexandria Troas</a:t>
            </a:r>
          </a:p>
          <a:p>
            <a:r>
              <a:rPr lang="en-US" dirty="0"/>
              <a:t>Ancyra</a:t>
            </a:r>
          </a:p>
          <a:p>
            <a:r>
              <a:rPr lang="en-US" dirty="0" err="1"/>
              <a:t>Harpasa</a:t>
            </a:r>
            <a:endParaRPr lang="en-US" dirty="0"/>
          </a:p>
          <a:p>
            <a:r>
              <a:rPr lang="en-US" dirty="0"/>
              <a:t>Neapolis of </a:t>
            </a:r>
            <a:r>
              <a:rPr lang="en-US" dirty="0" err="1"/>
              <a:t>Harpasos</a:t>
            </a:r>
            <a:endParaRPr lang="en-US" dirty="0"/>
          </a:p>
          <a:p>
            <a:r>
              <a:rPr lang="en-US" dirty="0"/>
              <a:t>Pergamum</a:t>
            </a:r>
          </a:p>
          <a:p>
            <a:r>
              <a:rPr lang="en-US" dirty="0"/>
              <a:t>Philadelphia</a:t>
            </a:r>
          </a:p>
          <a:p>
            <a:r>
              <a:rPr lang="en-US" dirty="0" err="1"/>
              <a:t>Synnada</a:t>
            </a:r>
            <a:endParaRPr lang="en-US" dirty="0"/>
          </a:p>
          <a:p>
            <a:r>
              <a:rPr lang="en-US" dirty="0" err="1"/>
              <a:t>Thyatire</a:t>
            </a:r>
            <a:endParaRPr lang="en-US" dirty="0"/>
          </a:p>
          <a:p>
            <a:r>
              <a:rPr lang="en-US" dirty="0" err="1"/>
              <a:t>Tralles</a:t>
            </a:r>
            <a:endParaRPr lang="en-US" dirty="0"/>
          </a:p>
          <a:p>
            <a:r>
              <a:rPr lang="en-US" dirty="0"/>
              <a:t>Koinon of Asia</a:t>
            </a:r>
          </a:p>
        </p:txBody>
      </p:sp>
      <p:pic>
        <p:nvPicPr>
          <p:cNvPr id="1026" name="Picture 2">
            <a:extLst>
              <a:ext uri="{FF2B5EF4-FFF2-40B4-BE49-F238E27FC236}">
                <a16:creationId xmlns:a16="http://schemas.microsoft.com/office/drawing/2014/main" id="{7A8CEDC8-B545-2412-FB73-34C972C0DC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0224" y="1606248"/>
            <a:ext cx="4208120" cy="21123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5147B27-3D41-6525-D57E-086A9E23E970}"/>
              </a:ext>
            </a:extLst>
          </p:cNvPr>
          <p:cNvSpPr txBox="1"/>
          <p:nvPr/>
        </p:nvSpPr>
        <p:spPr>
          <a:xfrm>
            <a:off x="8717279" y="1690688"/>
            <a:ext cx="2636520" cy="2462213"/>
          </a:xfrm>
          <a:prstGeom prst="rect">
            <a:avLst/>
          </a:prstGeom>
          <a:noFill/>
        </p:spPr>
        <p:txBody>
          <a:bodyPr wrap="square" rtlCol="0">
            <a:spAutoFit/>
          </a:bodyPr>
          <a:lstStyle/>
          <a:p>
            <a:r>
              <a:rPr lang="en-US" sz="1400" dirty="0"/>
              <a:t>RPC VII.1 191 (second known specimen)</a:t>
            </a:r>
          </a:p>
          <a:p>
            <a:r>
              <a:rPr lang="en-GB" sz="1400" b="0" i="0" u="none" strike="noStrike" dirty="0">
                <a:solidFill>
                  <a:srgbClr val="000000"/>
                </a:solidFill>
                <a:effectLst/>
                <a:latin typeface="Arial" panose="020B0604020202020204" pitchFamily="34" charset="0"/>
              </a:rPr>
              <a:t> </a:t>
            </a:r>
            <a:r>
              <a:rPr lang="en-GB" sz="1400" b="0" i="0" u="none" strike="noStrike" dirty="0" err="1">
                <a:solidFill>
                  <a:srgbClr val="000000"/>
                </a:solidFill>
                <a:effectLst/>
                <a:latin typeface="Arial" panose="020B0604020202020204" pitchFamily="34" charset="0"/>
              </a:rPr>
              <a:t>Æ</a:t>
            </a:r>
            <a:r>
              <a:rPr lang="en-GB" sz="1400" b="0" i="0" u="none" strike="noStrike" dirty="0">
                <a:solidFill>
                  <a:srgbClr val="000000"/>
                </a:solidFill>
                <a:effectLst/>
                <a:latin typeface="Arial" panose="020B0604020202020204" pitchFamily="34" charset="0"/>
              </a:rPr>
              <a:t> 52.67 g. AYT K M ANT </a:t>
            </a:r>
            <a:r>
              <a:rPr lang="el-GR" sz="1400" b="0" i="0" u="none" strike="noStrike" dirty="0">
                <a:solidFill>
                  <a:srgbClr val="000000"/>
                </a:solidFill>
                <a:effectLst/>
                <a:latin typeface="Arial" panose="020B0604020202020204" pitchFamily="34" charset="0"/>
              </a:rPr>
              <a:t>Γ − ΟΡΔΙΑΝΟ</a:t>
            </a:r>
            <a:r>
              <a:rPr lang="en-GB" sz="1400" b="0" i="0" u="none" strike="noStrike" dirty="0">
                <a:solidFill>
                  <a:srgbClr val="000000"/>
                </a:solidFill>
                <a:effectLst/>
                <a:latin typeface="Arial" panose="020B0604020202020204" pitchFamily="34" charset="0"/>
              </a:rPr>
              <a:t>C Laureate and cuirassed bust r. Rev. </a:t>
            </a:r>
            <a:r>
              <a:rPr lang="el-GR" sz="1400" b="0" i="0" u="none" strike="noStrike" dirty="0">
                <a:solidFill>
                  <a:srgbClr val="000000"/>
                </a:solidFill>
                <a:effectLst/>
                <a:latin typeface="Arial" panose="020B0604020202020204" pitchFamily="34" charset="0"/>
              </a:rPr>
              <a:t>ΕΠ Τ ΦΑΒ – ΑΛΦΑΠΟΛΙΝΑΡΙΟ</a:t>
            </a:r>
            <a:r>
              <a:rPr lang="en-GB" sz="1400" b="0" i="0" u="none" strike="noStrike" dirty="0">
                <a:solidFill>
                  <a:srgbClr val="000000"/>
                </a:solidFill>
                <a:effectLst/>
                <a:latin typeface="Arial" panose="020B0604020202020204" pitchFamily="34" charset="0"/>
              </a:rPr>
              <a:t>V </a:t>
            </a:r>
            <a:r>
              <a:rPr lang="el-GR" sz="1400" b="0" i="0" u="none" strike="noStrike" dirty="0">
                <a:solidFill>
                  <a:srgbClr val="000000"/>
                </a:solidFill>
                <a:effectLst/>
                <a:latin typeface="Arial" panose="020B0604020202020204" pitchFamily="34" charset="0"/>
              </a:rPr>
              <a:t>Θ</a:t>
            </a:r>
            <a:r>
              <a:rPr lang="en-GB" sz="1400" b="0" i="0" u="none" strike="noStrike" dirty="0">
                <a:solidFill>
                  <a:srgbClr val="000000"/>
                </a:solidFill>
                <a:effectLst/>
                <a:latin typeface="Arial" panose="020B0604020202020204" pitchFamily="34" charset="0"/>
              </a:rPr>
              <a:t>VATEIP – </a:t>
            </a:r>
            <a:r>
              <a:rPr lang="el-GR" sz="1400" b="0" i="0" u="none" strike="noStrike" dirty="0">
                <a:solidFill>
                  <a:srgbClr val="000000"/>
                </a:solidFill>
                <a:effectLst/>
                <a:latin typeface="Arial" panose="020B0604020202020204" pitchFamily="34" charset="0"/>
              </a:rPr>
              <a:t>ΗΝΩΝ ΚΑΙ </a:t>
            </a:r>
            <a:r>
              <a:rPr lang="en-GB" sz="1400" b="0" i="0" u="none" strike="noStrike" dirty="0">
                <a:solidFill>
                  <a:srgbClr val="000000"/>
                </a:solidFill>
                <a:effectLst/>
                <a:latin typeface="Arial" panose="020B0604020202020204" pitchFamily="34" charset="0"/>
              </a:rPr>
              <a:t>CMVPN / OMONOIA Confronted busts of the Tyche of Thyatira and of the Amazon of Smyrna. </a:t>
            </a:r>
            <a:endParaRPr lang="en-US" sz="1400" dirty="0"/>
          </a:p>
        </p:txBody>
      </p:sp>
      <p:pic>
        <p:nvPicPr>
          <p:cNvPr id="1028" name="Picture 4">
            <a:extLst>
              <a:ext uri="{FF2B5EF4-FFF2-40B4-BE49-F238E27FC236}">
                <a16:creationId xmlns:a16="http://schemas.microsoft.com/office/drawing/2014/main" id="{4AE41E02-DCC9-F306-4684-688331214A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4779" y="4402017"/>
            <a:ext cx="3459480" cy="169946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6F314A2-B3EE-59F3-8CAF-7C8B0BB73E45}"/>
              </a:ext>
            </a:extLst>
          </p:cNvPr>
          <p:cNvSpPr txBox="1"/>
          <p:nvPr/>
        </p:nvSpPr>
        <p:spPr>
          <a:xfrm>
            <a:off x="7619998" y="4678245"/>
            <a:ext cx="3756366" cy="1384995"/>
          </a:xfrm>
          <a:prstGeom prst="rect">
            <a:avLst/>
          </a:prstGeom>
          <a:noFill/>
        </p:spPr>
        <p:txBody>
          <a:bodyPr wrap="square" rtlCol="0">
            <a:spAutoFit/>
          </a:bodyPr>
          <a:lstStyle/>
          <a:p>
            <a:r>
              <a:rPr lang="en-US" sz="1400" dirty="0"/>
              <a:t>RPC VII.1 332, </a:t>
            </a:r>
            <a:r>
              <a:rPr lang="en-GB" sz="1400" b="0" i="0" u="none" strike="noStrike" dirty="0">
                <a:solidFill>
                  <a:srgbClr val="000000"/>
                </a:solidFill>
                <a:effectLst/>
                <a:latin typeface="Arial" panose="020B0604020202020204" pitchFamily="34" charset="0"/>
              </a:rPr>
              <a:t>29mm, 14.76 g, 12h</a:t>
            </a:r>
            <a:endParaRPr lang="en-US" sz="1400" dirty="0"/>
          </a:p>
          <a:p>
            <a:endParaRPr lang="en-US" sz="1400" dirty="0"/>
          </a:p>
          <a:p>
            <a:r>
              <a:rPr lang="en-GB" sz="1400" b="0" i="0" u="none" strike="noStrike" dirty="0">
                <a:solidFill>
                  <a:srgbClr val="000000"/>
                </a:solidFill>
                <a:effectLst/>
                <a:latin typeface="Arial" panose="020B0604020202020204" pitchFamily="34" charset="0"/>
              </a:rPr>
              <a:t>The Amazon Smyrna standing right, foot on prow, holding </a:t>
            </a:r>
            <a:r>
              <a:rPr lang="en-GB" sz="1400" b="0" i="0" u="none" strike="noStrike" dirty="0" err="1">
                <a:solidFill>
                  <a:srgbClr val="000000"/>
                </a:solidFill>
                <a:effectLst/>
                <a:latin typeface="Arial" panose="020B0604020202020204" pitchFamily="34" charset="0"/>
              </a:rPr>
              <a:t>bipennis</a:t>
            </a:r>
            <a:r>
              <a:rPr lang="en-GB" sz="1400" b="0" i="0" u="none" strike="noStrike" dirty="0">
                <a:solidFill>
                  <a:srgbClr val="000000"/>
                </a:solidFill>
                <a:effectLst/>
                <a:latin typeface="Arial" panose="020B0604020202020204" pitchFamily="34" charset="0"/>
              </a:rPr>
              <a:t> over shoulder and clasping hand of Tyche of Philadelphia standing left, holding </a:t>
            </a:r>
            <a:r>
              <a:rPr lang="en-GB" sz="1400" b="0" i="0" u="none" strike="noStrike" dirty="0" err="1">
                <a:solidFill>
                  <a:srgbClr val="000000"/>
                </a:solidFill>
                <a:effectLst/>
                <a:latin typeface="Arial" panose="020B0604020202020204" pitchFamily="34" charset="0"/>
              </a:rPr>
              <a:t>scepter</a:t>
            </a:r>
            <a:endParaRPr lang="en-US" sz="1400" dirty="0"/>
          </a:p>
        </p:txBody>
      </p:sp>
    </p:spTree>
    <p:extLst>
      <p:ext uri="{BB962C8B-B14F-4D97-AF65-F5344CB8AC3E}">
        <p14:creationId xmlns:p14="http://schemas.microsoft.com/office/powerpoint/2010/main" val="4154613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AE66A519-1409-F3C4-9A03-D60B0CDF44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3638" y="350520"/>
            <a:ext cx="2990829" cy="307848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0124A7B7-2FF5-E443-4C8A-57AF7AF17B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4373" y="350520"/>
            <a:ext cx="2990828" cy="30784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D7CD40A-95E3-002A-581B-D6C89F3865DA}"/>
              </a:ext>
            </a:extLst>
          </p:cNvPr>
          <p:cNvSpPr txBox="1"/>
          <p:nvPr/>
        </p:nvSpPr>
        <p:spPr>
          <a:xfrm>
            <a:off x="7655742" y="1243429"/>
            <a:ext cx="3779520" cy="646331"/>
          </a:xfrm>
          <a:prstGeom prst="rect">
            <a:avLst/>
          </a:prstGeom>
          <a:noFill/>
        </p:spPr>
        <p:txBody>
          <a:bodyPr wrap="square" rtlCol="0">
            <a:spAutoFit/>
          </a:bodyPr>
          <a:lstStyle/>
          <a:p>
            <a:r>
              <a:rPr lang="en-US" dirty="0" err="1"/>
              <a:t>BnF</a:t>
            </a:r>
            <a:r>
              <a:rPr lang="en-US" dirty="0"/>
              <a:t> Paris 27. </a:t>
            </a:r>
            <a:r>
              <a:rPr lang="en-US" dirty="0" err="1"/>
              <a:t>Aegae</a:t>
            </a:r>
            <a:r>
              <a:rPr lang="en-US" dirty="0"/>
              <a:t>, Aeolis, struck in the </a:t>
            </a:r>
            <a:r>
              <a:rPr lang="en-US" dirty="0" err="1"/>
              <a:t>Severan</a:t>
            </a:r>
            <a:r>
              <a:rPr lang="en-US" dirty="0"/>
              <a:t> period.</a:t>
            </a:r>
          </a:p>
        </p:txBody>
      </p:sp>
      <p:pic>
        <p:nvPicPr>
          <p:cNvPr id="2054" name="Picture 6">
            <a:extLst>
              <a:ext uri="{FF2B5EF4-FFF2-40B4-BE49-F238E27FC236}">
                <a16:creationId xmlns:a16="http://schemas.microsoft.com/office/drawing/2014/main" id="{9F708A5A-4F89-EF96-E1BF-CC408A904A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453" y="3550920"/>
            <a:ext cx="3109277" cy="32004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905AF23C-AC01-F5C9-A371-8A7BFC3295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6774" y="3550920"/>
            <a:ext cx="2990828" cy="30784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8C116F1-AA51-8DED-4CCC-3D4FC8F131B0}"/>
              </a:ext>
            </a:extLst>
          </p:cNvPr>
          <p:cNvSpPr txBox="1"/>
          <p:nvPr/>
        </p:nvSpPr>
        <p:spPr>
          <a:xfrm>
            <a:off x="7945302" y="4504789"/>
            <a:ext cx="3779520" cy="646331"/>
          </a:xfrm>
          <a:prstGeom prst="rect">
            <a:avLst/>
          </a:prstGeom>
          <a:noFill/>
        </p:spPr>
        <p:txBody>
          <a:bodyPr wrap="square" rtlCol="0">
            <a:spAutoFit/>
          </a:bodyPr>
          <a:lstStyle/>
          <a:p>
            <a:r>
              <a:rPr lang="en-US" dirty="0" err="1"/>
              <a:t>BnF</a:t>
            </a:r>
            <a:r>
              <a:rPr lang="en-US" dirty="0"/>
              <a:t> Paris 178. Cyme, Aeolis, struck in the </a:t>
            </a:r>
            <a:r>
              <a:rPr lang="en-US" dirty="0" err="1"/>
              <a:t>Severan</a:t>
            </a:r>
            <a:r>
              <a:rPr lang="en-US" dirty="0"/>
              <a:t> period.</a:t>
            </a:r>
          </a:p>
        </p:txBody>
      </p:sp>
    </p:spTree>
    <p:extLst>
      <p:ext uri="{BB962C8B-B14F-4D97-AF65-F5344CB8AC3E}">
        <p14:creationId xmlns:p14="http://schemas.microsoft.com/office/powerpoint/2010/main" val="204086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8A12C-9B52-6784-EBB7-7158D30C71E2}"/>
              </a:ext>
            </a:extLst>
          </p:cNvPr>
          <p:cNvSpPr>
            <a:spLocks noGrp="1"/>
          </p:cNvSpPr>
          <p:nvPr>
            <p:ph type="title"/>
          </p:nvPr>
        </p:nvSpPr>
        <p:spPr>
          <a:xfrm>
            <a:off x="716280" y="-89184"/>
            <a:ext cx="10515600" cy="1325563"/>
          </a:xfrm>
        </p:spPr>
        <p:txBody>
          <a:bodyPr/>
          <a:lstStyle/>
          <a:p>
            <a:r>
              <a:rPr lang="en-US" b="1" dirty="0"/>
              <a:t>Kraft, Travelling Workshops and Die Sharing</a:t>
            </a:r>
          </a:p>
        </p:txBody>
      </p:sp>
      <p:pic>
        <p:nvPicPr>
          <p:cNvPr id="4" name="Picture 3">
            <a:extLst>
              <a:ext uri="{FF2B5EF4-FFF2-40B4-BE49-F238E27FC236}">
                <a16:creationId xmlns:a16="http://schemas.microsoft.com/office/drawing/2014/main" id="{B463438B-6F8F-9DB3-901B-0A722D2AA2F5}"/>
              </a:ext>
            </a:extLst>
          </p:cNvPr>
          <p:cNvPicPr>
            <a:picLocks noChangeAspect="1"/>
          </p:cNvPicPr>
          <p:nvPr/>
        </p:nvPicPr>
        <p:blipFill>
          <a:blip r:embed="rId3"/>
          <a:stretch>
            <a:fillRect/>
          </a:stretch>
        </p:blipFill>
        <p:spPr>
          <a:xfrm>
            <a:off x="548640" y="1023019"/>
            <a:ext cx="7772400" cy="3318442"/>
          </a:xfrm>
          <a:prstGeom prst="rect">
            <a:avLst/>
          </a:prstGeom>
        </p:spPr>
      </p:pic>
      <p:pic>
        <p:nvPicPr>
          <p:cNvPr id="5" name="Picture 4">
            <a:extLst>
              <a:ext uri="{FF2B5EF4-FFF2-40B4-BE49-F238E27FC236}">
                <a16:creationId xmlns:a16="http://schemas.microsoft.com/office/drawing/2014/main" id="{EEA3DAFD-0BCF-FF9A-2FCC-F7CDDF94B212}"/>
              </a:ext>
            </a:extLst>
          </p:cNvPr>
          <p:cNvPicPr>
            <a:picLocks noChangeAspect="1"/>
          </p:cNvPicPr>
          <p:nvPr/>
        </p:nvPicPr>
        <p:blipFill>
          <a:blip r:embed="rId4"/>
          <a:stretch>
            <a:fillRect/>
          </a:stretch>
        </p:blipFill>
        <p:spPr>
          <a:xfrm>
            <a:off x="6705600" y="4117278"/>
            <a:ext cx="5318760" cy="2681001"/>
          </a:xfrm>
          <a:prstGeom prst="rect">
            <a:avLst/>
          </a:prstGeom>
        </p:spPr>
      </p:pic>
    </p:spTree>
    <p:extLst>
      <p:ext uri="{BB962C8B-B14F-4D97-AF65-F5344CB8AC3E}">
        <p14:creationId xmlns:p14="http://schemas.microsoft.com/office/powerpoint/2010/main" val="4057315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E9358-DD8E-7A14-8DD1-C7D5383774E8}"/>
              </a:ext>
            </a:extLst>
          </p:cNvPr>
          <p:cNvSpPr>
            <a:spLocks noGrp="1"/>
          </p:cNvSpPr>
          <p:nvPr>
            <p:ph type="title"/>
          </p:nvPr>
        </p:nvSpPr>
        <p:spPr>
          <a:xfrm>
            <a:off x="335280" y="-107315"/>
            <a:ext cx="10515600" cy="1325563"/>
          </a:xfrm>
        </p:spPr>
        <p:txBody>
          <a:bodyPr/>
          <a:lstStyle/>
          <a:p>
            <a:r>
              <a:rPr lang="en-US" b="1" dirty="0" err="1"/>
              <a:t>Neokoria</a:t>
            </a:r>
            <a:endParaRPr lang="en-US" b="1" dirty="0"/>
          </a:p>
        </p:txBody>
      </p:sp>
      <p:pic>
        <p:nvPicPr>
          <p:cNvPr id="3074" name="Picture 2">
            <a:extLst>
              <a:ext uri="{FF2B5EF4-FFF2-40B4-BE49-F238E27FC236}">
                <a16:creationId xmlns:a16="http://schemas.microsoft.com/office/drawing/2014/main" id="{4CF797EB-41D0-A640-6830-CA4EDB7D2D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3240" y="226814"/>
            <a:ext cx="8275320" cy="425834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EF0235F-08F3-5EF7-3650-DE9D01BA90E6}"/>
              </a:ext>
            </a:extLst>
          </p:cNvPr>
          <p:cNvSpPr txBox="1"/>
          <p:nvPr/>
        </p:nvSpPr>
        <p:spPr>
          <a:xfrm>
            <a:off x="967740" y="4876860"/>
            <a:ext cx="10256520" cy="2031325"/>
          </a:xfrm>
          <a:prstGeom prst="rect">
            <a:avLst/>
          </a:prstGeom>
          <a:noFill/>
        </p:spPr>
        <p:txBody>
          <a:bodyPr wrap="square">
            <a:spAutoFit/>
          </a:bodyPr>
          <a:lstStyle/>
          <a:p>
            <a:r>
              <a:rPr lang="en-GB" b="0" i="0" u="none" strike="noStrike" dirty="0">
                <a:solidFill>
                  <a:srgbClr val="000000"/>
                </a:solidFill>
                <a:effectLst/>
                <a:latin typeface="Arial" panose="020B0604020202020204" pitchFamily="34" charset="0"/>
              </a:rPr>
              <a:t>MYSIA. Pergamum. Caracalla, 198-217. Medallion (Orichalcum, 43 mm, 39.85 g, 6 h), M. </a:t>
            </a:r>
            <a:r>
              <a:rPr lang="en-GB" b="0" i="0" u="none" strike="noStrike" dirty="0" err="1">
                <a:solidFill>
                  <a:srgbClr val="000000"/>
                </a:solidFill>
                <a:effectLst/>
                <a:latin typeface="Arial" panose="020B0604020202020204" pitchFamily="34" charset="0"/>
              </a:rPr>
              <a:t>Kairel</a:t>
            </a:r>
            <a:r>
              <a:rPr lang="en-GB" b="0" i="0" u="none" strike="noStrike" dirty="0">
                <a:solidFill>
                  <a:srgbClr val="000000"/>
                </a:solidFill>
                <a:effectLst/>
                <a:latin typeface="Arial" panose="020B0604020202020204" pitchFamily="34" charset="0"/>
              </a:rPr>
              <a:t>. </a:t>
            </a:r>
            <a:r>
              <a:rPr lang="en-GB" b="0" i="0" u="none" strike="noStrike" dirty="0" err="1">
                <a:solidFill>
                  <a:srgbClr val="000000"/>
                </a:solidFill>
                <a:effectLst/>
                <a:latin typeface="Arial" panose="020B0604020202020204" pitchFamily="34" charset="0"/>
              </a:rPr>
              <a:t>Attalos</a:t>
            </a:r>
            <a:r>
              <a:rPr lang="en-GB" b="0" i="0" u="none" strike="noStrike" dirty="0">
                <a:solidFill>
                  <a:srgbClr val="000000"/>
                </a:solidFill>
                <a:effectLst/>
                <a:latin typeface="Arial" panose="020B0604020202020204" pitchFamily="34" charset="0"/>
              </a:rPr>
              <a:t>, </a:t>
            </a:r>
            <a:r>
              <a:rPr lang="en-GB" b="0" i="0" u="none" strike="noStrike" dirty="0" err="1">
                <a:solidFill>
                  <a:srgbClr val="000000"/>
                </a:solidFill>
                <a:effectLst/>
                <a:latin typeface="Arial" panose="020B0604020202020204" pitchFamily="34" charset="0"/>
              </a:rPr>
              <a:t>strategos</a:t>
            </a:r>
            <a:r>
              <a:rPr lang="en-GB" b="0" i="0" u="none" strike="noStrike" dirty="0">
                <a:solidFill>
                  <a:srgbClr val="000000"/>
                </a:solidFill>
                <a:effectLst/>
                <a:latin typeface="Arial" panose="020B0604020202020204" pitchFamily="34" charset="0"/>
              </a:rPr>
              <a:t>, 214. AYT•KPAT•K MAPKOC•AY</a:t>
            </a:r>
            <a:r>
              <a:rPr lang="el-GR" b="0" i="0" u="none" strike="noStrike" dirty="0">
                <a:solidFill>
                  <a:srgbClr val="000000"/>
                </a:solidFill>
                <a:effectLst/>
                <a:latin typeface="Arial" panose="020B0604020202020204" pitchFamily="34" charset="0"/>
              </a:rPr>
              <a:t>Ρ•</a:t>
            </a:r>
            <a:r>
              <a:rPr lang="en-GB" b="0" i="0" u="none" strike="noStrike" dirty="0">
                <a:solidFill>
                  <a:srgbClr val="000000"/>
                </a:solidFill>
                <a:effectLst/>
                <a:latin typeface="Arial" panose="020B0604020202020204" pitchFamily="34" charset="0"/>
              </a:rPr>
              <a:t>ANT</a:t>
            </a:r>
            <a:r>
              <a:rPr lang="el-GR" b="0" i="0" u="none" strike="noStrike" dirty="0">
                <a:solidFill>
                  <a:srgbClr val="000000"/>
                </a:solidFill>
                <a:effectLst/>
                <a:latin typeface="Arial" panose="020B0604020202020204" pitchFamily="34" charset="0"/>
              </a:rPr>
              <a:t>Ω</a:t>
            </a:r>
            <a:r>
              <a:rPr lang="en-GB" b="0" i="0" u="none" strike="noStrike" dirty="0">
                <a:solidFill>
                  <a:srgbClr val="000000"/>
                </a:solidFill>
                <a:effectLst/>
                <a:latin typeface="Arial" panose="020B0604020202020204" pitchFamily="34" charset="0"/>
              </a:rPr>
              <a:t>N</a:t>
            </a:r>
            <a:r>
              <a:rPr lang="az-Cyrl-AZ" b="0" i="0" u="none" strike="noStrike" dirty="0">
                <a:solidFill>
                  <a:srgbClr val="000000"/>
                </a:solidFill>
                <a:effectLst/>
                <a:latin typeface="Arial" panose="020B0604020202020204" pitchFamily="34" charset="0"/>
              </a:rPr>
              <a:t>Є</a:t>
            </a:r>
            <a:r>
              <a:rPr lang="en-GB" b="0" i="0" u="none" strike="noStrike" dirty="0">
                <a:solidFill>
                  <a:srgbClr val="000000"/>
                </a:solidFill>
                <a:effectLst/>
                <a:latin typeface="Arial" panose="020B0604020202020204" pitchFamily="34" charset="0"/>
              </a:rPr>
              <a:t>INOC Laureate and cuirassed bust of Caracalla to right, breastplate decorated with gorgoneion. Rev. </a:t>
            </a:r>
            <a:r>
              <a:rPr lang="az-Cyrl-AZ" b="0" i="0" u="none" strike="noStrike" dirty="0">
                <a:solidFill>
                  <a:srgbClr val="000000"/>
                </a:solidFill>
                <a:effectLst/>
                <a:latin typeface="Arial" panose="020B0604020202020204" pitchFamily="34" charset="0"/>
              </a:rPr>
              <a:t>Є</a:t>
            </a:r>
            <a:r>
              <a:rPr lang="el-GR" b="0" i="0" u="none" strike="noStrike" dirty="0">
                <a:solidFill>
                  <a:srgbClr val="000000"/>
                </a:solidFill>
                <a:effectLst/>
                <a:latin typeface="Arial" panose="020B0604020202020204" pitchFamily="34" charset="0"/>
              </a:rPr>
              <a:t>Π</a:t>
            </a:r>
            <a:r>
              <a:rPr lang="en-GB" b="0" i="0" u="none" strike="noStrike" dirty="0">
                <a:solidFill>
                  <a:srgbClr val="000000"/>
                </a:solidFill>
                <a:effectLst/>
                <a:latin typeface="Arial" panose="020B0604020202020204" pitchFamily="34" charset="0"/>
              </a:rPr>
              <a:t>I CTP M KAIP</a:t>
            </a:r>
            <a:r>
              <a:rPr lang="az-Cyrl-AZ" b="0" i="0" u="none" strike="noStrike" dirty="0">
                <a:solidFill>
                  <a:srgbClr val="000000"/>
                </a:solidFill>
                <a:effectLst/>
                <a:latin typeface="Arial" panose="020B0604020202020204" pitchFamily="34" charset="0"/>
              </a:rPr>
              <a:t>Є</a:t>
            </a:r>
            <a:r>
              <a:rPr lang="el-GR" b="0" i="0" u="none" strike="noStrike" dirty="0">
                <a:solidFill>
                  <a:srgbClr val="000000"/>
                </a:solidFill>
                <a:effectLst/>
                <a:latin typeface="Arial" panose="020B0604020202020204" pitchFamily="34" charset="0"/>
              </a:rPr>
              <a:t>Λ / </a:t>
            </a:r>
            <a:r>
              <a:rPr lang="en-GB" b="0" i="0" u="none" strike="noStrike" dirty="0">
                <a:solidFill>
                  <a:srgbClr val="000000"/>
                </a:solidFill>
                <a:effectLst/>
                <a:latin typeface="Arial" panose="020B0604020202020204" pitchFamily="34" charset="0"/>
              </a:rPr>
              <a:t>ATT-A</a:t>
            </a:r>
            <a:r>
              <a:rPr lang="el-GR" b="0" i="0" u="none" strike="noStrike" dirty="0">
                <a:solidFill>
                  <a:srgbClr val="000000"/>
                </a:solidFill>
                <a:effectLst/>
                <a:latin typeface="Arial" panose="020B0604020202020204" pitchFamily="34" charset="0"/>
              </a:rPr>
              <a:t>Λ</a:t>
            </a:r>
            <a:r>
              <a:rPr lang="en-GB" b="0" i="0" u="none" strike="noStrike" dirty="0">
                <a:solidFill>
                  <a:srgbClr val="000000"/>
                </a:solidFill>
                <a:effectLst/>
                <a:latin typeface="Arial" panose="020B0604020202020204" pitchFamily="34" charset="0"/>
              </a:rPr>
              <a:t>O/Y / </a:t>
            </a:r>
            <a:r>
              <a:rPr lang="el-GR" b="0" i="0" u="none" strike="noStrike" dirty="0">
                <a:solidFill>
                  <a:srgbClr val="000000"/>
                </a:solidFill>
                <a:effectLst/>
                <a:latin typeface="Arial" panose="020B0604020202020204" pitchFamily="34" charset="0"/>
              </a:rPr>
              <a:t>Π</a:t>
            </a:r>
            <a:r>
              <a:rPr lang="az-Cyrl-AZ" b="0" i="0" u="none" strike="noStrike" dirty="0">
                <a:solidFill>
                  <a:srgbClr val="000000"/>
                </a:solidFill>
                <a:effectLst/>
                <a:latin typeface="Arial" panose="020B0604020202020204" pitchFamily="34" charset="0"/>
              </a:rPr>
              <a:t>Є/</a:t>
            </a:r>
            <a:r>
              <a:rPr lang="en-GB" b="0" i="0" u="none" strike="noStrike" dirty="0">
                <a:solidFill>
                  <a:srgbClr val="000000"/>
                </a:solidFill>
                <a:effectLst/>
                <a:latin typeface="Arial" panose="020B0604020202020204" pitchFamily="34" charset="0"/>
              </a:rPr>
              <a:t>P</a:t>
            </a:r>
            <a:r>
              <a:rPr lang="el-GR" b="0" i="0" u="none" strike="noStrike" dirty="0">
                <a:solidFill>
                  <a:srgbClr val="000000"/>
                </a:solidFill>
                <a:effectLst/>
                <a:latin typeface="Arial" panose="020B0604020202020204" pitchFamily="34" charset="0"/>
              </a:rPr>
              <a:t>Γ</a:t>
            </a:r>
            <a:r>
              <a:rPr lang="en-GB" b="0" i="0" u="none" strike="noStrike" dirty="0">
                <a:solidFill>
                  <a:srgbClr val="000000"/>
                </a:solidFill>
                <a:effectLst/>
                <a:latin typeface="Arial" panose="020B0604020202020204" pitchFamily="34" charset="0"/>
              </a:rPr>
              <a:t>A/MH/N</a:t>
            </a:r>
            <a:r>
              <a:rPr lang="el-GR" b="0" i="0" u="none" strike="noStrike" dirty="0">
                <a:solidFill>
                  <a:srgbClr val="000000"/>
                </a:solidFill>
                <a:effectLst/>
                <a:latin typeface="Arial" panose="020B0604020202020204" pitchFamily="34" charset="0"/>
              </a:rPr>
              <a:t>Ω</a:t>
            </a:r>
            <a:r>
              <a:rPr lang="en-GB" b="0" i="0" u="none" strike="noStrike" dirty="0">
                <a:solidFill>
                  <a:srgbClr val="000000"/>
                </a:solidFill>
                <a:effectLst/>
                <a:latin typeface="Arial" panose="020B0604020202020204" pitchFamily="34" charset="0"/>
              </a:rPr>
              <a:t>N / </a:t>
            </a:r>
            <a:r>
              <a:rPr lang="el-GR" b="0" i="0" u="none" strike="noStrike" dirty="0">
                <a:solidFill>
                  <a:srgbClr val="000000"/>
                </a:solidFill>
                <a:effectLst/>
                <a:latin typeface="Arial" panose="020B0604020202020204" pitchFamily="34" charset="0"/>
              </a:rPr>
              <a:t>Π</a:t>
            </a:r>
            <a:r>
              <a:rPr lang="en-GB" b="0" i="0" u="none" strike="noStrike" dirty="0">
                <a:solidFill>
                  <a:srgbClr val="000000"/>
                </a:solidFill>
                <a:effectLst/>
                <a:latin typeface="Arial" panose="020B0604020202020204" pitchFamily="34" charset="0"/>
              </a:rPr>
              <a:t>P</a:t>
            </a:r>
            <a:r>
              <a:rPr lang="el-GR" b="0" i="0" u="none" strike="noStrike" dirty="0">
                <a:solidFill>
                  <a:srgbClr val="000000"/>
                </a:solidFill>
                <a:effectLst/>
                <a:latin typeface="Arial" panose="020B0604020202020204" pitchFamily="34" charset="0"/>
              </a:rPr>
              <a:t>Ω</a:t>
            </a:r>
            <a:r>
              <a:rPr lang="en-GB" b="0" i="0" u="none" strike="noStrike" dirty="0">
                <a:solidFill>
                  <a:srgbClr val="000000"/>
                </a:solidFill>
                <a:effectLst/>
                <a:latin typeface="Arial" panose="020B0604020202020204" pitchFamily="34" charset="0"/>
              </a:rPr>
              <a:t>T</a:t>
            </a:r>
            <a:r>
              <a:rPr lang="el-GR" b="0" i="0" u="none" strike="noStrike" dirty="0">
                <a:solidFill>
                  <a:srgbClr val="000000"/>
                </a:solidFill>
                <a:effectLst/>
                <a:latin typeface="Arial" panose="020B0604020202020204" pitchFamily="34" charset="0"/>
              </a:rPr>
              <a:t>Ω</a:t>
            </a:r>
            <a:r>
              <a:rPr lang="en-GB" b="0" i="0" u="none" strike="noStrike" dirty="0">
                <a:solidFill>
                  <a:srgbClr val="000000"/>
                </a:solidFill>
                <a:effectLst/>
                <a:latin typeface="Arial" panose="020B0604020202020204" pitchFamily="34" charset="0"/>
              </a:rPr>
              <a:t>N </a:t>
            </a:r>
            <a:r>
              <a:rPr lang="el-GR" b="0" i="0" u="none" strike="noStrike" dirty="0">
                <a:solidFill>
                  <a:srgbClr val="000000"/>
                </a:solidFill>
                <a:effectLst/>
                <a:latin typeface="Arial" panose="020B0604020202020204" pitchFamily="34" charset="0"/>
              </a:rPr>
              <a:t>Γ </a:t>
            </a:r>
            <a:r>
              <a:rPr lang="en-GB" b="0" i="0" u="none" strike="noStrike" dirty="0">
                <a:solidFill>
                  <a:srgbClr val="000000"/>
                </a:solidFill>
                <a:effectLst/>
                <a:latin typeface="Arial" panose="020B0604020202020204" pitchFamily="34" charset="0"/>
              </a:rPr>
              <a:t>N</a:t>
            </a:r>
            <a:r>
              <a:rPr lang="az-Cyrl-AZ" b="0" i="0" u="none" strike="noStrike" dirty="0">
                <a:solidFill>
                  <a:srgbClr val="000000"/>
                </a:solidFill>
                <a:effectLst/>
                <a:latin typeface="Arial" panose="020B0604020202020204" pitchFamily="34" charset="0"/>
              </a:rPr>
              <a:t>Є</a:t>
            </a:r>
            <a:r>
              <a:rPr lang="el-GR" b="0" i="0" u="none" strike="noStrike" dirty="0">
                <a:solidFill>
                  <a:srgbClr val="000000"/>
                </a:solidFill>
                <a:effectLst/>
                <a:latin typeface="Arial" panose="020B0604020202020204" pitchFamily="34" charset="0"/>
              </a:rPr>
              <a:t>Ω</a:t>
            </a:r>
            <a:r>
              <a:rPr lang="en-GB" b="0" i="0" u="none" strike="noStrike" dirty="0">
                <a:solidFill>
                  <a:srgbClr val="000000"/>
                </a:solidFill>
                <a:effectLst/>
                <a:latin typeface="Arial" panose="020B0604020202020204" pitchFamily="34" charset="0"/>
              </a:rPr>
              <a:t>KOP</a:t>
            </a:r>
            <a:r>
              <a:rPr lang="el-GR" b="0" i="0" u="none" strike="noStrike" dirty="0">
                <a:solidFill>
                  <a:srgbClr val="000000"/>
                </a:solidFill>
                <a:effectLst/>
                <a:latin typeface="Arial" panose="020B0604020202020204" pitchFamily="34" charset="0"/>
              </a:rPr>
              <a:t>Ω</a:t>
            </a:r>
            <a:r>
              <a:rPr lang="en-GB" b="0" i="0" u="none" strike="noStrike" dirty="0">
                <a:solidFill>
                  <a:srgbClr val="000000"/>
                </a:solidFill>
                <a:effectLst/>
                <a:latin typeface="Arial" panose="020B0604020202020204" pitchFamily="34" charset="0"/>
              </a:rPr>
              <a:t>N Three temples; two seen in perspective facing left and right; the one above seen from front with statue of </a:t>
            </a:r>
            <a:r>
              <a:rPr lang="en-GB" b="0" i="0" u="none" strike="noStrike" dirty="0" err="1">
                <a:solidFill>
                  <a:srgbClr val="000000"/>
                </a:solidFill>
                <a:effectLst/>
                <a:latin typeface="Arial" panose="020B0604020202020204" pitchFamily="34" charset="0"/>
              </a:rPr>
              <a:t>Asklepios</a:t>
            </a:r>
            <a:r>
              <a:rPr lang="en-GB" b="0" i="0" u="none" strike="noStrike" dirty="0">
                <a:solidFill>
                  <a:srgbClr val="000000"/>
                </a:solidFill>
                <a:effectLst/>
                <a:latin typeface="Arial" panose="020B0604020202020204" pitchFamily="34" charset="0"/>
              </a:rPr>
              <a:t> seated to left within, holding coiled serpent in his right hand and </a:t>
            </a:r>
            <a:r>
              <a:rPr lang="en-GB" b="0" i="0" u="none" strike="noStrike" dirty="0" err="1">
                <a:solidFill>
                  <a:srgbClr val="000000"/>
                </a:solidFill>
                <a:effectLst/>
                <a:latin typeface="Arial" panose="020B0604020202020204" pitchFamily="34" charset="0"/>
              </a:rPr>
              <a:t>scepter</a:t>
            </a:r>
            <a:r>
              <a:rPr lang="en-GB" b="0" i="0" u="none" strike="noStrike" dirty="0">
                <a:solidFill>
                  <a:srgbClr val="000000"/>
                </a:solidFill>
                <a:effectLst/>
                <a:latin typeface="Arial" panose="020B0604020202020204" pitchFamily="34" charset="0"/>
              </a:rPr>
              <a:t> in his left; in pediment of the temple of Zeus, AN.  BMC 327 and pl. XXXII </a:t>
            </a:r>
            <a:endParaRPr lang="en-US" dirty="0"/>
          </a:p>
        </p:txBody>
      </p:sp>
    </p:spTree>
    <p:extLst>
      <p:ext uri="{BB962C8B-B14F-4D97-AF65-F5344CB8AC3E}">
        <p14:creationId xmlns:p14="http://schemas.microsoft.com/office/powerpoint/2010/main" val="3841149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F8C92-1034-2D99-0BC0-E995F8A08D4E}"/>
              </a:ext>
            </a:extLst>
          </p:cNvPr>
          <p:cNvSpPr>
            <a:spLocks noGrp="1"/>
          </p:cNvSpPr>
          <p:nvPr>
            <p:ph type="title"/>
          </p:nvPr>
        </p:nvSpPr>
        <p:spPr>
          <a:xfrm>
            <a:off x="838200" y="196490"/>
            <a:ext cx="10515600" cy="1325563"/>
          </a:xfrm>
        </p:spPr>
        <p:txBody>
          <a:bodyPr>
            <a:normAutofit/>
          </a:bodyPr>
          <a:lstStyle/>
          <a:p>
            <a:r>
              <a:rPr lang="en-US" sz="4000" b="1" dirty="0"/>
              <a:t>‘Fleet Coinage’ of Mark Antony (</a:t>
            </a:r>
            <a:r>
              <a:rPr lang="en-US" sz="4000" b="1" i="1" dirty="0"/>
              <a:t>RPC </a:t>
            </a:r>
            <a:r>
              <a:rPr lang="en-US" sz="4000" b="1" dirty="0"/>
              <a:t>I 1453-70)</a:t>
            </a:r>
          </a:p>
        </p:txBody>
      </p:sp>
      <p:sp>
        <p:nvSpPr>
          <p:cNvPr id="3" name="Content Placeholder 2">
            <a:extLst>
              <a:ext uri="{FF2B5EF4-FFF2-40B4-BE49-F238E27FC236}">
                <a16:creationId xmlns:a16="http://schemas.microsoft.com/office/drawing/2014/main" id="{8DC7CFD2-41EA-4BCC-B494-09E1519DAD7C}"/>
              </a:ext>
            </a:extLst>
          </p:cNvPr>
          <p:cNvSpPr>
            <a:spLocks noGrp="1"/>
          </p:cNvSpPr>
          <p:nvPr>
            <p:ph idx="1"/>
          </p:nvPr>
        </p:nvSpPr>
        <p:spPr>
          <a:xfrm>
            <a:off x="838200" y="1825625"/>
            <a:ext cx="2660374" cy="4351338"/>
          </a:xfrm>
        </p:spPr>
        <p:txBody>
          <a:bodyPr>
            <a:normAutofit lnSpcReduction="10000"/>
          </a:bodyPr>
          <a:lstStyle/>
          <a:p>
            <a:r>
              <a:rPr lang="en-US" dirty="0"/>
              <a:t>Struck by Antony’s fleet prefects: Lucius </a:t>
            </a:r>
            <a:r>
              <a:rPr lang="en-US" dirty="0" err="1"/>
              <a:t>Calpurnius</a:t>
            </a:r>
            <a:r>
              <a:rPr lang="en-US" dirty="0"/>
              <a:t> Bibulus, Lucius </a:t>
            </a:r>
            <a:r>
              <a:rPr lang="en-US" dirty="0" err="1"/>
              <a:t>Sempronius</a:t>
            </a:r>
            <a:r>
              <a:rPr lang="en-US" dirty="0"/>
              <a:t> </a:t>
            </a:r>
            <a:r>
              <a:rPr lang="en-US" dirty="0" err="1"/>
              <a:t>Atratinus</a:t>
            </a:r>
            <a:r>
              <a:rPr lang="en-US" dirty="0"/>
              <a:t>, Marcus </a:t>
            </a:r>
            <a:r>
              <a:rPr lang="en-US" dirty="0" err="1"/>
              <a:t>Oppius</a:t>
            </a:r>
            <a:r>
              <a:rPr lang="en-US" dirty="0"/>
              <a:t> Cato</a:t>
            </a:r>
          </a:p>
          <a:p>
            <a:r>
              <a:rPr lang="en-US" dirty="0"/>
              <a:t>3 different mints but same design</a:t>
            </a:r>
          </a:p>
        </p:txBody>
      </p:sp>
      <p:pic>
        <p:nvPicPr>
          <p:cNvPr id="6" name="Picture 5">
            <a:extLst>
              <a:ext uri="{FF2B5EF4-FFF2-40B4-BE49-F238E27FC236}">
                <a16:creationId xmlns:a16="http://schemas.microsoft.com/office/drawing/2014/main" id="{E8D4F57B-C9DC-41DB-7CDF-A1468E8E93A2}"/>
              </a:ext>
            </a:extLst>
          </p:cNvPr>
          <p:cNvPicPr>
            <a:picLocks noChangeAspect="1"/>
          </p:cNvPicPr>
          <p:nvPr/>
        </p:nvPicPr>
        <p:blipFill>
          <a:blip r:embed="rId3"/>
          <a:stretch>
            <a:fillRect/>
          </a:stretch>
        </p:blipFill>
        <p:spPr>
          <a:xfrm>
            <a:off x="3823251" y="1632341"/>
            <a:ext cx="8123583" cy="4951980"/>
          </a:xfrm>
          <a:prstGeom prst="rect">
            <a:avLst/>
          </a:prstGeom>
        </p:spPr>
      </p:pic>
    </p:spTree>
    <p:extLst>
      <p:ext uri="{BB962C8B-B14F-4D97-AF65-F5344CB8AC3E}">
        <p14:creationId xmlns:p14="http://schemas.microsoft.com/office/powerpoint/2010/main" val="1233476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F34BE-2CEE-B3A0-2AD5-F9A05D01E60E}"/>
              </a:ext>
            </a:extLst>
          </p:cNvPr>
          <p:cNvSpPr>
            <a:spLocks noGrp="1"/>
          </p:cNvSpPr>
          <p:nvPr>
            <p:ph type="title"/>
          </p:nvPr>
        </p:nvSpPr>
        <p:spPr>
          <a:xfrm>
            <a:off x="838200" y="129174"/>
            <a:ext cx="10515600" cy="1325563"/>
          </a:xfrm>
        </p:spPr>
        <p:txBody>
          <a:bodyPr/>
          <a:lstStyle/>
          <a:p>
            <a:r>
              <a:rPr lang="en-US" b="1" dirty="0"/>
              <a:t>Temples and ‘Architectural Numismatics’</a:t>
            </a:r>
          </a:p>
        </p:txBody>
      </p:sp>
      <p:sp>
        <p:nvSpPr>
          <p:cNvPr id="3" name="Content Placeholder 2">
            <a:extLst>
              <a:ext uri="{FF2B5EF4-FFF2-40B4-BE49-F238E27FC236}">
                <a16:creationId xmlns:a16="http://schemas.microsoft.com/office/drawing/2014/main" id="{26D496A8-1BB9-10C4-58D5-7AD2BD4B12E3}"/>
              </a:ext>
            </a:extLst>
          </p:cNvPr>
          <p:cNvSpPr>
            <a:spLocks noGrp="1"/>
          </p:cNvSpPr>
          <p:nvPr>
            <p:ph idx="1"/>
          </p:nvPr>
        </p:nvSpPr>
        <p:spPr>
          <a:xfrm>
            <a:off x="838200" y="5532437"/>
            <a:ext cx="10515600" cy="1325563"/>
          </a:xfrm>
        </p:spPr>
        <p:txBody>
          <a:bodyPr>
            <a:normAutofit fontScale="55000" lnSpcReduction="20000"/>
          </a:bodyPr>
          <a:lstStyle/>
          <a:p>
            <a:pPr marL="0" indent="0">
              <a:lnSpc>
                <a:spcPct val="120000"/>
              </a:lnSpc>
              <a:buNone/>
            </a:pPr>
            <a:r>
              <a:rPr lang="en-US" i="1" dirty="0"/>
              <a:t>RPC </a:t>
            </a:r>
            <a:r>
              <a:rPr lang="en-US" dirty="0"/>
              <a:t>IV.1 3510 (temporary). Athens, AD 120s-150s, 26mm</a:t>
            </a:r>
          </a:p>
          <a:p>
            <a:pPr marL="0" indent="0">
              <a:lnSpc>
                <a:spcPct val="120000"/>
              </a:lnSpc>
              <a:buNone/>
            </a:pPr>
            <a:r>
              <a:rPr lang="en-US" dirty="0" err="1"/>
              <a:t>Obv</a:t>
            </a:r>
            <a:r>
              <a:rPr lang="en-US" dirty="0"/>
              <a:t>: </a:t>
            </a:r>
            <a:r>
              <a:rPr lang="en-GB" dirty="0"/>
              <a:t>bust of Athena wearing aegis, r.; in laurel wreath, </a:t>
            </a:r>
            <a:r>
              <a:rPr lang="el-GR" dirty="0"/>
              <a:t>ΑΘΗΝΑΙ</a:t>
            </a:r>
            <a:r>
              <a:rPr lang="en-GB" dirty="0"/>
              <a:t>Ⲱ</a:t>
            </a:r>
            <a:r>
              <a:rPr lang="el-GR" dirty="0"/>
              <a:t>Ν</a:t>
            </a:r>
            <a:endParaRPr lang="en-GB" dirty="0"/>
          </a:p>
          <a:p>
            <a:pPr marL="0" indent="0">
              <a:lnSpc>
                <a:spcPct val="120000"/>
              </a:lnSpc>
              <a:buNone/>
            </a:pPr>
            <a:r>
              <a:rPr lang="en-GB" dirty="0" err="1"/>
              <a:t>Rev:Acropolis-hill</a:t>
            </a:r>
            <a:r>
              <a:rPr lang="en-GB" dirty="0"/>
              <a:t> surmounted by temple (</a:t>
            </a:r>
            <a:r>
              <a:rPr lang="en-GB" dirty="0" err="1"/>
              <a:t>Erechtheium</a:t>
            </a:r>
            <a:r>
              <a:rPr lang="en-GB" dirty="0"/>
              <a:t>, on l.), colossal statue of Athena </a:t>
            </a:r>
            <a:r>
              <a:rPr lang="en-GB" dirty="0" err="1"/>
              <a:t>Promachos</a:t>
            </a:r>
            <a:r>
              <a:rPr lang="en-GB" dirty="0"/>
              <a:t> (in centre) and Propylaea (on, r.); descending from Propylaea, stairs; halfway up Acropolis-rock, cave enclosing statue of Pan.</a:t>
            </a:r>
            <a:endParaRPr lang="en-US" dirty="0"/>
          </a:p>
        </p:txBody>
      </p:sp>
      <p:pic>
        <p:nvPicPr>
          <p:cNvPr id="5122" name="Picture 2">
            <a:extLst>
              <a:ext uri="{FF2B5EF4-FFF2-40B4-BE49-F238E27FC236}">
                <a16:creationId xmlns:a16="http://schemas.microsoft.com/office/drawing/2014/main" id="{B682796B-3047-EC75-3408-FBC7892029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553" y="1231076"/>
            <a:ext cx="4060956" cy="425974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undefined">
            <a:extLst>
              <a:ext uri="{FF2B5EF4-FFF2-40B4-BE49-F238E27FC236}">
                <a16:creationId xmlns:a16="http://schemas.microsoft.com/office/drawing/2014/main" id="{18D77510-C771-51EC-1AB7-CF95950244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8155" y="1367180"/>
            <a:ext cx="4122398" cy="4095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92458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22525-3052-D097-1ECA-0CFEFA88C1C0}"/>
              </a:ext>
            </a:extLst>
          </p:cNvPr>
          <p:cNvSpPr>
            <a:spLocks noGrp="1"/>
          </p:cNvSpPr>
          <p:nvPr>
            <p:ph type="title"/>
          </p:nvPr>
        </p:nvSpPr>
        <p:spPr/>
        <p:txBody>
          <a:bodyPr/>
          <a:lstStyle/>
          <a:p>
            <a:r>
              <a:rPr lang="en-US" b="1" dirty="0"/>
              <a:t>Provincial Coinage under Athens</a:t>
            </a:r>
          </a:p>
        </p:txBody>
      </p:sp>
      <p:sp>
        <p:nvSpPr>
          <p:cNvPr id="3" name="Content Placeholder 2">
            <a:extLst>
              <a:ext uri="{FF2B5EF4-FFF2-40B4-BE49-F238E27FC236}">
                <a16:creationId xmlns:a16="http://schemas.microsoft.com/office/drawing/2014/main" id="{43BDE14C-6FDB-D72A-785D-C8860304B92A}"/>
              </a:ext>
            </a:extLst>
          </p:cNvPr>
          <p:cNvSpPr>
            <a:spLocks noGrp="1"/>
          </p:cNvSpPr>
          <p:nvPr>
            <p:ph idx="1"/>
          </p:nvPr>
        </p:nvSpPr>
        <p:spPr/>
        <p:txBody>
          <a:bodyPr/>
          <a:lstStyle/>
          <a:p>
            <a:r>
              <a:rPr lang="en-US" dirty="0"/>
              <a:t>What impression does an overview of provincial coinage of Athens as found on the RPC online give us?</a:t>
            </a:r>
          </a:p>
        </p:txBody>
      </p:sp>
    </p:spTree>
    <p:extLst>
      <p:ext uri="{BB962C8B-B14F-4D97-AF65-F5344CB8AC3E}">
        <p14:creationId xmlns:p14="http://schemas.microsoft.com/office/powerpoint/2010/main" val="4155680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83E0A-BAB3-4F20-433B-909D78820C19}"/>
              </a:ext>
            </a:extLst>
          </p:cNvPr>
          <p:cNvSpPr>
            <a:spLocks noGrp="1"/>
          </p:cNvSpPr>
          <p:nvPr>
            <p:ph type="title"/>
          </p:nvPr>
        </p:nvSpPr>
        <p:spPr/>
        <p:txBody>
          <a:bodyPr/>
          <a:lstStyle/>
          <a:p>
            <a:r>
              <a:rPr lang="en-US" b="1" i="1" dirty="0"/>
              <a:t>RPC</a:t>
            </a:r>
          </a:p>
        </p:txBody>
      </p:sp>
      <p:sp>
        <p:nvSpPr>
          <p:cNvPr id="3" name="Content Placeholder 2">
            <a:extLst>
              <a:ext uri="{FF2B5EF4-FFF2-40B4-BE49-F238E27FC236}">
                <a16:creationId xmlns:a16="http://schemas.microsoft.com/office/drawing/2014/main" id="{38F33154-2567-6BAB-F6A7-4753069311DD}"/>
              </a:ext>
            </a:extLst>
          </p:cNvPr>
          <p:cNvSpPr>
            <a:spLocks noGrp="1"/>
          </p:cNvSpPr>
          <p:nvPr>
            <p:ph idx="1"/>
          </p:nvPr>
        </p:nvSpPr>
        <p:spPr>
          <a:xfrm>
            <a:off x="553995" y="1690688"/>
            <a:ext cx="10515600" cy="4351338"/>
          </a:xfrm>
        </p:spPr>
        <p:txBody>
          <a:bodyPr/>
          <a:lstStyle/>
          <a:p>
            <a:r>
              <a:rPr lang="en-US" dirty="0">
                <a:hlinkClick r:id="rId3"/>
              </a:rPr>
              <a:t>https://rpc.ashmus.ox.ac.uk/</a:t>
            </a:r>
            <a:endParaRPr lang="en-US" dirty="0"/>
          </a:p>
          <a:p>
            <a:endParaRPr lang="en-US" dirty="0"/>
          </a:p>
          <a:p>
            <a:r>
              <a:rPr lang="en-US" i="1" dirty="0"/>
              <a:t>RPC</a:t>
            </a:r>
            <a:r>
              <a:rPr lang="en-US" dirty="0"/>
              <a:t> I, no. 124.</a:t>
            </a:r>
          </a:p>
          <a:p>
            <a:r>
              <a:rPr lang="en-US" i="1" dirty="0"/>
              <a:t>RPC </a:t>
            </a:r>
            <a:r>
              <a:rPr lang="en-US" dirty="0"/>
              <a:t>VII.2.1, no. 134</a:t>
            </a:r>
            <a:endParaRPr lang="en-US" i="1" dirty="0"/>
          </a:p>
        </p:txBody>
      </p:sp>
      <p:pic>
        <p:nvPicPr>
          <p:cNvPr id="1026" name="Picture 2">
            <a:extLst>
              <a:ext uri="{FF2B5EF4-FFF2-40B4-BE49-F238E27FC236}">
                <a16:creationId xmlns:a16="http://schemas.microsoft.com/office/drawing/2014/main" id="{52B109DE-EE7A-DC2E-D425-B97532F5DB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7947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DE986-9D5A-3364-7D84-BA13CD9D7070}"/>
              </a:ext>
            </a:extLst>
          </p:cNvPr>
          <p:cNvSpPr>
            <a:spLocks noGrp="1"/>
          </p:cNvSpPr>
          <p:nvPr>
            <p:ph type="title"/>
          </p:nvPr>
        </p:nvSpPr>
        <p:spPr/>
        <p:txBody>
          <a:bodyPr/>
          <a:lstStyle/>
          <a:p>
            <a:r>
              <a:rPr lang="en-US" b="1" dirty="0"/>
              <a:t>The case of Egypt</a:t>
            </a:r>
          </a:p>
        </p:txBody>
      </p:sp>
      <p:sp>
        <p:nvSpPr>
          <p:cNvPr id="3" name="Content Placeholder 2">
            <a:extLst>
              <a:ext uri="{FF2B5EF4-FFF2-40B4-BE49-F238E27FC236}">
                <a16:creationId xmlns:a16="http://schemas.microsoft.com/office/drawing/2014/main" id="{320D761A-4E79-A0AA-4BFD-6609FAB62719}"/>
              </a:ext>
            </a:extLst>
          </p:cNvPr>
          <p:cNvSpPr>
            <a:spLocks noGrp="1"/>
          </p:cNvSpPr>
          <p:nvPr>
            <p:ph idx="1"/>
          </p:nvPr>
        </p:nvSpPr>
        <p:spPr/>
        <p:txBody>
          <a:bodyPr/>
          <a:lstStyle/>
          <a:p>
            <a:r>
              <a:rPr lang="en-US" dirty="0"/>
              <a:t>Egypt a special province. Currency rarely left or came in. </a:t>
            </a:r>
          </a:p>
          <a:p>
            <a:r>
              <a:rPr lang="en-US" dirty="0"/>
              <a:t>Mint at Alexandria perhaps under the control of the </a:t>
            </a:r>
            <a:r>
              <a:rPr lang="en-US" i="1" dirty="0" err="1"/>
              <a:t>idiologus</a:t>
            </a:r>
            <a:r>
              <a:rPr lang="en-US" dirty="0"/>
              <a:t> or </a:t>
            </a:r>
            <a:r>
              <a:rPr lang="en-US" i="1" dirty="0" err="1"/>
              <a:t>diocetes</a:t>
            </a:r>
            <a:r>
              <a:rPr lang="en-US" dirty="0"/>
              <a:t> (officers attached to the prefect who were in charge of the province’s finances). i.e. mint under control of Roman government.</a:t>
            </a:r>
          </a:p>
        </p:txBody>
      </p:sp>
    </p:spTree>
    <p:extLst>
      <p:ext uri="{BB962C8B-B14F-4D97-AF65-F5344CB8AC3E}">
        <p14:creationId xmlns:p14="http://schemas.microsoft.com/office/powerpoint/2010/main" val="4162111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E7F02C-3100-6FF8-DB4B-B731B7E745EA}"/>
              </a:ext>
            </a:extLst>
          </p:cNvPr>
          <p:cNvSpPr>
            <a:spLocks noGrp="1"/>
          </p:cNvSpPr>
          <p:nvPr>
            <p:ph idx="1"/>
          </p:nvPr>
        </p:nvSpPr>
        <p:spPr>
          <a:xfrm>
            <a:off x="162339" y="4390615"/>
            <a:ext cx="10515600" cy="1590261"/>
          </a:xfrm>
        </p:spPr>
        <p:txBody>
          <a:bodyPr>
            <a:normAutofit/>
          </a:bodyPr>
          <a:lstStyle/>
          <a:p>
            <a:pPr marL="0" indent="0">
              <a:buNone/>
            </a:pPr>
            <a:r>
              <a:rPr lang="en-US" i="1" dirty="0"/>
              <a:t>RPC </a:t>
            </a:r>
            <a:r>
              <a:rPr lang="en-US" dirty="0"/>
              <a:t>I 5003, Alexandria, 26mm, after 19 BC</a:t>
            </a:r>
          </a:p>
          <a:p>
            <a:pPr marL="0" indent="0">
              <a:buNone/>
            </a:pPr>
            <a:r>
              <a:rPr lang="en-US" i="1" dirty="0" err="1"/>
              <a:t>Obv</a:t>
            </a:r>
            <a:r>
              <a:rPr lang="en-US" i="1" dirty="0"/>
              <a:t>: </a:t>
            </a:r>
            <a:r>
              <a:rPr lang="en-GB" dirty="0"/>
              <a:t>bare head of Augustus, r. Ⳟ</a:t>
            </a:r>
            <a:r>
              <a:rPr lang="el-GR" dirty="0"/>
              <a:t>ΕΒΑ</a:t>
            </a:r>
            <a:r>
              <a:rPr lang="en-GB" dirty="0"/>
              <a:t>Ⳟ</a:t>
            </a:r>
            <a:r>
              <a:rPr lang="el-GR" dirty="0"/>
              <a:t>ΤΟ</a:t>
            </a:r>
            <a:r>
              <a:rPr lang="en-GB" dirty="0"/>
              <a:t>Ⳟ.</a:t>
            </a:r>
          </a:p>
          <a:p>
            <a:pPr marL="0" indent="0">
              <a:buNone/>
            </a:pPr>
            <a:r>
              <a:rPr lang="en-GB" i="1" dirty="0"/>
              <a:t>Rev: </a:t>
            </a:r>
            <a:r>
              <a:rPr lang="en-GB" dirty="0"/>
              <a:t>temple of Mars </a:t>
            </a:r>
            <a:r>
              <a:rPr lang="en-GB" dirty="0" err="1"/>
              <a:t>Ultor</a:t>
            </a:r>
            <a:r>
              <a:rPr lang="en-GB" dirty="0"/>
              <a:t>, </a:t>
            </a:r>
            <a:r>
              <a:rPr lang="el-GR" dirty="0"/>
              <a:t>ΚΑΙ</a:t>
            </a:r>
            <a:r>
              <a:rPr lang="en-GB" dirty="0"/>
              <a:t>Ⳟ</a:t>
            </a:r>
            <a:r>
              <a:rPr lang="el-GR" dirty="0"/>
              <a:t>ΑΡ</a:t>
            </a:r>
            <a:r>
              <a:rPr lang="en-GB" dirty="0"/>
              <a:t>. </a:t>
            </a:r>
            <a:endParaRPr lang="en-US" i="1" dirty="0"/>
          </a:p>
        </p:txBody>
      </p:sp>
      <p:pic>
        <p:nvPicPr>
          <p:cNvPr id="6146" name="Picture 2" descr="undefined">
            <a:extLst>
              <a:ext uri="{FF2B5EF4-FFF2-40B4-BE49-F238E27FC236}">
                <a16:creationId xmlns:a16="http://schemas.microsoft.com/office/drawing/2014/main" id="{5D95A2D8-DFD8-B33A-E0A8-CC23D4AF90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339" y="1265926"/>
            <a:ext cx="2992937" cy="294826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undefined">
            <a:extLst>
              <a:ext uri="{FF2B5EF4-FFF2-40B4-BE49-F238E27FC236}">
                <a16:creationId xmlns:a16="http://schemas.microsoft.com/office/drawing/2014/main" id="{5982625B-77DE-7F9E-6E5A-AB7B33E9B5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9290" y="1265926"/>
            <a:ext cx="3115444" cy="3124689"/>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a:extLst>
              <a:ext uri="{FF2B5EF4-FFF2-40B4-BE49-F238E27FC236}">
                <a16:creationId xmlns:a16="http://schemas.microsoft.com/office/drawing/2014/main" id="{2728E00C-3CC5-08C1-1176-88A9027F25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4734" y="0"/>
            <a:ext cx="3570581" cy="3480349"/>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a:extLst>
              <a:ext uri="{FF2B5EF4-FFF2-40B4-BE49-F238E27FC236}">
                <a16:creationId xmlns:a16="http://schemas.microsoft.com/office/drawing/2014/main" id="{39504D78-68E9-763C-BAEE-EB2E1BD18B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05863" y="3388440"/>
            <a:ext cx="3386137" cy="342980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0097F19-06E1-9B94-5A6D-4C98F9EECA77}"/>
              </a:ext>
            </a:extLst>
          </p:cNvPr>
          <p:cNvSpPr txBox="1"/>
          <p:nvPr/>
        </p:nvSpPr>
        <p:spPr>
          <a:xfrm>
            <a:off x="10257183" y="527262"/>
            <a:ext cx="1630017" cy="2123658"/>
          </a:xfrm>
          <a:prstGeom prst="rect">
            <a:avLst/>
          </a:prstGeom>
          <a:noFill/>
        </p:spPr>
        <p:txBody>
          <a:bodyPr wrap="square" rtlCol="0">
            <a:spAutoFit/>
          </a:bodyPr>
          <a:lstStyle/>
          <a:p>
            <a:r>
              <a:rPr lang="en-US" sz="2200" dirty="0"/>
              <a:t>RIC 1</a:t>
            </a:r>
            <a:r>
              <a:rPr lang="en-US" sz="2200" baseline="30000" dirty="0"/>
              <a:t>2</a:t>
            </a:r>
            <a:r>
              <a:rPr lang="en-US" sz="2200" dirty="0"/>
              <a:t> 507 (Silver </a:t>
            </a:r>
            <a:r>
              <a:rPr lang="en-US" sz="2200" dirty="0" err="1"/>
              <a:t>cistophorus</a:t>
            </a:r>
            <a:r>
              <a:rPr lang="en-US" sz="2200" dirty="0"/>
              <a:t> struck in Pergamum) 19-18 BC</a:t>
            </a:r>
          </a:p>
        </p:txBody>
      </p:sp>
    </p:spTree>
    <p:extLst>
      <p:ext uri="{BB962C8B-B14F-4D97-AF65-F5344CB8AC3E}">
        <p14:creationId xmlns:p14="http://schemas.microsoft.com/office/powerpoint/2010/main" val="331108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BAF66D-3561-1D19-970C-FA4872F5CAC0}"/>
              </a:ext>
            </a:extLst>
          </p:cNvPr>
          <p:cNvSpPr>
            <a:spLocks noGrp="1"/>
          </p:cNvSpPr>
          <p:nvPr>
            <p:ph idx="1"/>
          </p:nvPr>
        </p:nvSpPr>
        <p:spPr>
          <a:xfrm>
            <a:off x="838200" y="5506277"/>
            <a:ext cx="10515600" cy="1351723"/>
          </a:xfrm>
        </p:spPr>
        <p:txBody>
          <a:bodyPr>
            <a:normAutofit fontScale="92500" lnSpcReduction="10000"/>
          </a:bodyPr>
          <a:lstStyle/>
          <a:p>
            <a:pPr marL="0" indent="0">
              <a:buNone/>
            </a:pPr>
            <a:r>
              <a:rPr lang="en-US" i="1" dirty="0"/>
              <a:t>RPC </a:t>
            </a:r>
            <a:r>
              <a:rPr lang="en-US" dirty="0"/>
              <a:t>I, 5055. Alexandria, AD 10/11, 24mm.</a:t>
            </a:r>
          </a:p>
          <a:p>
            <a:pPr marL="0" indent="0">
              <a:buNone/>
            </a:pPr>
            <a:r>
              <a:rPr lang="en-US" dirty="0" err="1"/>
              <a:t>Obv</a:t>
            </a:r>
            <a:r>
              <a:rPr lang="en-US" dirty="0"/>
              <a:t>: draped bust of Livia right.</a:t>
            </a:r>
          </a:p>
          <a:p>
            <a:pPr marL="0" indent="0">
              <a:buNone/>
            </a:pPr>
            <a:r>
              <a:rPr lang="en-US" dirty="0"/>
              <a:t>Rev: Athena standing left. L M.</a:t>
            </a:r>
          </a:p>
        </p:txBody>
      </p:sp>
      <p:pic>
        <p:nvPicPr>
          <p:cNvPr id="7170" name="Picture 2" descr="undefined">
            <a:extLst>
              <a:ext uri="{FF2B5EF4-FFF2-40B4-BE49-F238E27FC236}">
                <a16:creationId xmlns:a16="http://schemas.microsoft.com/office/drawing/2014/main" id="{3F24BE74-FDBB-D671-C987-8EA3CF2932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0758" y="681038"/>
            <a:ext cx="4300330" cy="457905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undefined">
            <a:extLst>
              <a:ext uri="{FF2B5EF4-FFF2-40B4-BE49-F238E27FC236}">
                <a16:creationId xmlns:a16="http://schemas.microsoft.com/office/drawing/2014/main" id="{9F939C78-6532-C28F-BCE9-00FEE63F05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681038"/>
            <a:ext cx="4408720" cy="4579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071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A7A318-1C0E-1267-5A57-1F3C1E5C74EB}"/>
              </a:ext>
            </a:extLst>
          </p:cNvPr>
          <p:cNvSpPr>
            <a:spLocks noGrp="1"/>
          </p:cNvSpPr>
          <p:nvPr>
            <p:ph idx="1"/>
          </p:nvPr>
        </p:nvSpPr>
        <p:spPr>
          <a:xfrm>
            <a:off x="838200" y="5742677"/>
            <a:ext cx="10515600" cy="750198"/>
          </a:xfrm>
        </p:spPr>
        <p:txBody>
          <a:bodyPr/>
          <a:lstStyle/>
          <a:p>
            <a:pPr marL="0" indent="0">
              <a:buNone/>
            </a:pPr>
            <a:r>
              <a:rPr lang="en-US" i="1"/>
              <a:t>RPC </a:t>
            </a:r>
            <a:r>
              <a:rPr lang="en-US"/>
              <a:t>I, 5096, AD 33/4. AR tetradrachm, Alexandria.</a:t>
            </a:r>
            <a:endParaRPr lang="en-US" i="1" dirty="0"/>
          </a:p>
        </p:txBody>
      </p:sp>
      <p:pic>
        <p:nvPicPr>
          <p:cNvPr id="8194" name="Picture 2" descr="undefined">
            <a:extLst>
              <a:ext uri="{FF2B5EF4-FFF2-40B4-BE49-F238E27FC236}">
                <a16:creationId xmlns:a16="http://schemas.microsoft.com/office/drawing/2014/main" id="{821F5419-36C6-05A6-AFCF-6F961AD051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65125"/>
            <a:ext cx="4965700" cy="50800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undefined">
            <a:extLst>
              <a:ext uri="{FF2B5EF4-FFF2-40B4-BE49-F238E27FC236}">
                <a16:creationId xmlns:a16="http://schemas.microsoft.com/office/drawing/2014/main" id="{65625FFE-8409-73BC-FEF2-0912CFBE5B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337929"/>
            <a:ext cx="5003800" cy="5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17499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2EB0E1-8ED6-F84C-371D-C5F4B63493DD}"/>
              </a:ext>
            </a:extLst>
          </p:cNvPr>
          <p:cNvSpPr>
            <a:spLocks noGrp="1"/>
          </p:cNvSpPr>
          <p:nvPr>
            <p:ph idx="1"/>
          </p:nvPr>
        </p:nvSpPr>
        <p:spPr>
          <a:xfrm>
            <a:off x="838200" y="5347252"/>
            <a:ext cx="10515600" cy="1167641"/>
          </a:xfrm>
        </p:spPr>
        <p:txBody>
          <a:bodyPr/>
          <a:lstStyle/>
          <a:p>
            <a:pPr marL="0" indent="0">
              <a:buNone/>
            </a:pPr>
            <a:r>
              <a:rPr lang="en-US" i="1" dirty="0"/>
              <a:t>RPC </a:t>
            </a:r>
            <a:r>
              <a:rPr lang="en-US" dirty="0"/>
              <a:t>I, 5370. AD 69, 21mm.</a:t>
            </a:r>
            <a:endParaRPr lang="en-US" i="1" dirty="0"/>
          </a:p>
        </p:txBody>
      </p:sp>
      <p:pic>
        <p:nvPicPr>
          <p:cNvPr id="9218" name="Picture 2" descr="undefined">
            <a:extLst>
              <a:ext uri="{FF2B5EF4-FFF2-40B4-BE49-F238E27FC236}">
                <a16:creationId xmlns:a16="http://schemas.microsoft.com/office/drawing/2014/main" id="{B26897FC-2062-578C-7E00-804E030AFE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0707" y="576469"/>
            <a:ext cx="4099349" cy="415513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undefined">
            <a:extLst>
              <a:ext uri="{FF2B5EF4-FFF2-40B4-BE49-F238E27FC236}">
                <a16:creationId xmlns:a16="http://schemas.microsoft.com/office/drawing/2014/main" id="{0CC73B30-3CDD-33A7-80D7-2039E6B7DE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2199" y="576469"/>
            <a:ext cx="4099349" cy="4253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974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22F3E-16A6-6B16-9BDE-515CAC88E347}"/>
              </a:ext>
            </a:extLst>
          </p:cNvPr>
          <p:cNvSpPr>
            <a:spLocks noGrp="1"/>
          </p:cNvSpPr>
          <p:nvPr>
            <p:ph type="title"/>
          </p:nvPr>
        </p:nvSpPr>
        <p:spPr/>
        <p:txBody>
          <a:bodyPr/>
          <a:lstStyle/>
          <a:p>
            <a:r>
              <a:rPr lang="en-US" dirty="0"/>
              <a:t>Coins from the BSA collection</a:t>
            </a:r>
          </a:p>
        </p:txBody>
      </p:sp>
      <p:sp>
        <p:nvSpPr>
          <p:cNvPr id="3" name="Content Placeholder 2">
            <a:extLst>
              <a:ext uri="{FF2B5EF4-FFF2-40B4-BE49-F238E27FC236}">
                <a16:creationId xmlns:a16="http://schemas.microsoft.com/office/drawing/2014/main" id="{60CF1A55-BB5B-1EB2-0F27-9C45E9DAAC45}"/>
              </a:ext>
            </a:extLst>
          </p:cNvPr>
          <p:cNvSpPr>
            <a:spLocks noGrp="1"/>
          </p:cNvSpPr>
          <p:nvPr>
            <p:ph idx="1"/>
          </p:nvPr>
        </p:nvSpPr>
        <p:spPr>
          <a:xfrm>
            <a:off x="838200" y="5419897"/>
            <a:ext cx="10515600" cy="1072977"/>
          </a:xfrm>
        </p:spPr>
        <p:txBody>
          <a:bodyPr>
            <a:normAutofit fontScale="77500" lnSpcReduction="20000"/>
          </a:bodyPr>
          <a:lstStyle/>
          <a:p>
            <a:pPr marL="0" indent="0">
              <a:buNone/>
            </a:pPr>
            <a:r>
              <a:rPr lang="en-US" i="1" dirty="0"/>
              <a:t>RPC</a:t>
            </a:r>
            <a:r>
              <a:rPr lang="en-US" dirty="0"/>
              <a:t>  I, 1141b. Corinth, AD 4-5, AE 22mm.</a:t>
            </a:r>
          </a:p>
          <a:p>
            <a:pPr marL="0" indent="0">
              <a:buNone/>
            </a:pPr>
            <a:r>
              <a:rPr lang="en-US" dirty="0"/>
              <a:t>Bare head of Agrippa Postumus right. CORINTHI AGRIPPA CAESAR / </a:t>
            </a:r>
          </a:p>
          <a:p>
            <a:pPr marL="0" indent="0">
              <a:buNone/>
            </a:pPr>
            <a:r>
              <a:rPr lang="en-GB" dirty="0"/>
              <a:t>C(</a:t>
            </a:r>
            <a:r>
              <a:rPr lang="en-GB" dirty="0" err="1"/>
              <a:t>aio</a:t>
            </a:r>
            <a:r>
              <a:rPr lang="en-GB" dirty="0"/>
              <a:t>) </a:t>
            </a:r>
            <a:r>
              <a:rPr lang="en-GB" dirty="0" err="1"/>
              <a:t>Heio</a:t>
            </a:r>
            <a:r>
              <a:rPr lang="en-GB" dirty="0"/>
              <a:t> </a:t>
            </a:r>
            <a:r>
              <a:rPr lang="en-GB" dirty="0" err="1"/>
              <a:t>Pollione</a:t>
            </a:r>
            <a:r>
              <a:rPr lang="en-GB" dirty="0"/>
              <a:t> iter(um) C(</a:t>
            </a:r>
            <a:r>
              <a:rPr lang="en-GB" dirty="0" err="1"/>
              <a:t>aio</a:t>
            </a:r>
            <a:r>
              <a:rPr lang="en-GB" dirty="0"/>
              <a:t>) Mussio Prisco </a:t>
            </a:r>
            <a:r>
              <a:rPr lang="en-GB" dirty="0" err="1"/>
              <a:t>IIvir</a:t>
            </a:r>
            <a:r>
              <a:rPr lang="en-GB" dirty="0"/>
              <a:t>(is)</a:t>
            </a:r>
            <a:r>
              <a:rPr lang="en-US" dirty="0"/>
              <a:t>  within a wreath of parsley</a:t>
            </a:r>
            <a:endParaRPr lang="en-US" i="1" dirty="0"/>
          </a:p>
        </p:txBody>
      </p:sp>
      <p:pic>
        <p:nvPicPr>
          <p:cNvPr id="1026" name="Picture 2" descr="undefined">
            <a:extLst>
              <a:ext uri="{FF2B5EF4-FFF2-40B4-BE49-F238E27FC236}">
                <a16:creationId xmlns:a16="http://schemas.microsoft.com/office/drawing/2014/main" id="{91F4332F-52F3-A533-85B4-797B405FE7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2220" y="1690688"/>
            <a:ext cx="3105892" cy="30174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defined">
            <a:extLst>
              <a:ext uri="{FF2B5EF4-FFF2-40B4-BE49-F238E27FC236}">
                <a16:creationId xmlns:a16="http://schemas.microsoft.com/office/drawing/2014/main" id="{B3D34E9B-6A3D-78C5-F52B-6867A091FF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4183" y="1693948"/>
            <a:ext cx="3111661" cy="3014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871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4ED488-0F26-FBF4-BCA5-ED6DAD0787FA}"/>
              </a:ext>
            </a:extLst>
          </p:cNvPr>
          <p:cNvSpPr>
            <a:spLocks noGrp="1"/>
          </p:cNvSpPr>
          <p:nvPr>
            <p:ph idx="1"/>
          </p:nvPr>
        </p:nvSpPr>
        <p:spPr>
          <a:xfrm>
            <a:off x="838200" y="4971011"/>
            <a:ext cx="10515600" cy="1205952"/>
          </a:xfrm>
        </p:spPr>
        <p:txBody>
          <a:bodyPr>
            <a:normAutofit fontScale="85000" lnSpcReduction="20000"/>
          </a:bodyPr>
          <a:lstStyle/>
          <a:p>
            <a:pPr marL="0" indent="0">
              <a:buNone/>
            </a:pPr>
            <a:r>
              <a:rPr lang="en-US" dirty="0"/>
              <a:t>RPC I, 1154, Corinth, AE 21mm, AD 32-3?</a:t>
            </a:r>
          </a:p>
          <a:p>
            <a:pPr marL="0" indent="0">
              <a:buNone/>
            </a:pPr>
            <a:r>
              <a:rPr lang="en-US" dirty="0"/>
              <a:t>Bust of Livia/Salus left, L ARRIO PEREGRIN IIVIR / </a:t>
            </a:r>
          </a:p>
          <a:p>
            <a:pPr marL="0" indent="0">
              <a:buNone/>
            </a:pPr>
            <a:r>
              <a:rPr lang="en-US" dirty="0"/>
              <a:t>Temple with 6 columns, </a:t>
            </a:r>
            <a:r>
              <a:rPr lang="en-GB" dirty="0"/>
              <a:t>L(</a:t>
            </a:r>
            <a:r>
              <a:rPr lang="en-GB" dirty="0" err="1"/>
              <a:t>ucio</a:t>
            </a:r>
            <a:r>
              <a:rPr lang="en-GB" dirty="0"/>
              <a:t>) Furio </a:t>
            </a:r>
            <a:r>
              <a:rPr lang="en-GB" dirty="0" err="1"/>
              <a:t>Labeone</a:t>
            </a:r>
            <a:r>
              <a:rPr lang="en-GB" dirty="0"/>
              <a:t> </a:t>
            </a:r>
            <a:r>
              <a:rPr lang="en-GB" dirty="0" err="1"/>
              <a:t>IIvir</a:t>
            </a:r>
            <a:r>
              <a:rPr lang="en-GB" dirty="0"/>
              <a:t>(o) Gent(</a:t>
            </a:r>
            <a:r>
              <a:rPr lang="en-GB" dirty="0" err="1"/>
              <a:t>i</a:t>
            </a:r>
            <a:r>
              <a:rPr lang="en-GB" dirty="0"/>
              <a:t>) Iuli(ae) Cor(</a:t>
            </a:r>
            <a:r>
              <a:rPr lang="en-GB" dirty="0" err="1"/>
              <a:t>inthi</a:t>
            </a:r>
            <a:r>
              <a:rPr lang="en-GB" dirty="0"/>
              <a:t>)</a:t>
            </a:r>
          </a:p>
          <a:p>
            <a:pPr marL="0" indent="0">
              <a:buNone/>
            </a:pPr>
            <a:endParaRPr lang="en-US" dirty="0"/>
          </a:p>
        </p:txBody>
      </p:sp>
      <p:pic>
        <p:nvPicPr>
          <p:cNvPr id="2050" name="Picture 2" descr="undefined">
            <a:extLst>
              <a:ext uri="{FF2B5EF4-FFF2-40B4-BE49-F238E27FC236}">
                <a16:creationId xmlns:a16="http://schemas.microsoft.com/office/drawing/2014/main" id="{5DEFF5A4-1F6E-80D1-825C-3EB9A10D65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057" y="681037"/>
            <a:ext cx="3663949" cy="36487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undefined">
            <a:extLst>
              <a:ext uri="{FF2B5EF4-FFF2-40B4-BE49-F238E27FC236}">
                <a16:creationId xmlns:a16="http://schemas.microsoft.com/office/drawing/2014/main" id="{09F467FE-B6C0-640C-5AB2-3D5016F08F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321" y="681037"/>
            <a:ext cx="4117686" cy="400099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81130FD-9D7B-73E4-4F9B-4E1AA61B89D6}"/>
              </a:ext>
            </a:extLst>
          </p:cNvPr>
          <p:cNvPicPr>
            <a:picLocks noChangeAspect="1"/>
          </p:cNvPicPr>
          <p:nvPr/>
        </p:nvPicPr>
        <p:blipFill>
          <a:blip r:embed="rId4"/>
          <a:stretch>
            <a:fillRect/>
          </a:stretch>
        </p:blipFill>
        <p:spPr>
          <a:xfrm>
            <a:off x="0" y="4528682"/>
            <a:ext cx="12016330" cy="2329318"/>
          </a:xfrm>
          <a:prstGeom prst="rect">
            <a:avLst/>
          </a:prstGeom>
        </p:spPr>
      </p:pic>
    </p:spTree>
    <p:extLst>
      <p:ext uri="{BB962C8B-B14F-4D97-AF65-F5344CB8AC3E}">
        <p14:creationId xmlns:p14="http://schemas.microsoft.com/office/powerpoint/2010/main" val="262394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C56F45-BACF-78B3-4475-E0660667AF88}"/>
              </a:ext>
            </a:extLst>
          </p:cNvPr>
          <p:cNvSpPr>
            <a:spLocks noGrp="1"/>
          </p:cNvSpPr>
          <p:nvPr>
            <p:ph idx="1"/>
          </p:nvPr>
        </p:nvSpPr>
        <p:spPr>
          <a:xfrm>
            <a:off x="838200" y="4851458"/>
            <a:ext cx="10515600" cy="4351338"/>
          </a:xfrm>
        </p:spPr>
        <p:txBody>
          <a:bodyPr/>
          <a:lstStyle/>
          <a:p>
            <a:pPr marL="0" indent="0">
              <a:buNone/>
            </a:pPr>
            <a:r>
              <a:rPr lang="en-US" dirty="0"/>
              <a:t>RPC I, 1889, AD 54-5, AE 20mm</a:t>
            </a:r>
          </a:p>
          <a:p>
            <a:pPr marL="0" indent="0">
              <a:buNone/>
            </a:pPr>
            <a:r>
              <a:rPr lang="en-US" dirty="0"/>
              <a:t>Laureate head of Nero left, </a:t>
            </a:r>
            <a:r>
              <a:rPr lang="en-GB" dirty="0"/>
              <a:t>Nero Claud(ius) </a:t>
            </a:r>
            <a:r>
              <a:rPr lang="en-GB" dirty="0" err="1"/>
              <a:t>Caes</a:t>
            </a:r>
            <a:r>
              <a:rPr lang="en-GB" dirty="0"/>
              <a:t>(</a:t>
            </a:r>
            <a:r>
              <a:rPr lang="en-GB" dirty="0" err="1"/>
              <a:t>ar</a:t>
            </a:r>
            <a:r>
              <a:rPr lang="en-GB" dirty="0"/>
              <a:t>) Aug(</a:t>
            </a:r>
            <a:r>
              <a:rPr lang="en-GB" dirty="0" err="1"/>
              <a:t>ustus</a:t>
            </a:r>
            <a:r>
              <a:rPr lang="en-GB" dirty="0"/>
              <a:t>)</a:t>
            </a:r>
            <a:r>
              <a:rPr lang="en-US" dirty="0"/>
              <a:t> /</a:t>
            </a:r>
          </a:p>
          <a:p>
            <a:pPr marL="0" indent="0">
              <a:buNone/>
            </a:pPr>
            <a:r>
              <a:rPr lang="en-US" dirty="0"/>
              <a:t>Genius of the colony, standing left, holding patera and cornucopia, </a:t>
            </a:r>
            <a:r>
              <a:rPr lang="en-GB" dirty="0"/>
              <a:t>M(arco) Aci(</a:t>
            </a:r>
            <a:r>
              <a:rPr lang="en-GB" dirty="0" err="1"/>
              <a:t>lio</a:t>
            </a:r>
            <a:r>
              <a:rPr lang="en-GB" dirty="0"/>
              <a:t>) Candido </a:t>
            </a:r>
            <a:r>
              <a:rPr lang="en-GB" dirty="0" err="1"/>
              <a:t>IIvir</a:t>
            </a:r>
            <a:r>
              <a:rPr lang="en-GB" dirty="0"/>
              <a:t>(o) Cor(</a:t>
            </a:r>
            <a:r>
              <a:rPr lang="en-GB" dirty="0" err="1"/>
              <a:t>inthi</a:t>
            </a:r>
            <a:r>
              <a:rPr lang="en-GB" dirty="0"/>
              <a:t>) Gen(io) Col(</a:t>
            </a:r>
            <a:r>
              <a:rPr lang="en-GB" dirty="0" err="1"/>
              <a:t>oniae</a:t>
            </a:r>
            <a:r>
              <a:rPr lang="en-GB" dirty="0"/>
              <a:t>)</a:t>
            </a:r>
            <a:r>
              <a:rPr lang="en-US" dirty="0"/>
              <a:t> </a:t>
            </a:r>
          </a:p>
          <a:p>
            <a:pPr marL="0" indent="0">
              <a:buNone/>
            </a:pPr>
            <a:endParaRPr lang="en-US" dirty="0"/>
          </a:p>
          <a:p>
            <a:pPr marL="0" indent="0">
              <a:buNone/>
            </a:pPr>
            <a:endParaRPr lang="en-US" dirty="0"/>
          </a:p>
        </p:txBody>
      </p:sp>
      <p:pic>
        <p:nvPicPr>
          <p:cNvPr id="3074" name="Picture 2" descr="undefined">
            <a:extLst>
              <a:ext uri="{FF2B5EF4-FFF2-40B4-BE49-F238E27FC236}">
                <a16:creationId xmlns:a16="http://schemas.microsoft.com/office/drawing/2014/main" id="{098DF074-B904-AFBA-AFBF-5F1E54FE8C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9418" y="292041"/>
            <a:ext cx="4050277" cy="417295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undefined">
            <a:extLst>
              <a:ext uri="{FF2B5EF4-FFF2-40B4-BE49-F238E27FC236}">
                <a16:creationId xmlns:a16="http://schemas.microsoft.com/office/drawing/2014/main" id="{0E5FD124-1DE2-86F4-438C-914E509AD2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8305" y="163338"/>
            <a:ext cx="4422604" cy="418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988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C7CC1-AA85-338F-BF47-228AC3FAB987}"/>
              </a:ext>
            </a:extLst>
          </p:cNvPr>
          <p:cNvSpPr>
            <a:spLocks noGrp="1"/>
          </p:cNvSpPr>
          <p:nvPr>
            <p:ph type="title"/>
          </p:nvPr>
        </p:nvSpPr>
        <p:spPr>
          <a:xfrm>
            <a:off x="838200" y="0"/>
            <a:ext cx="10515600" cy="1325563"/>
          </a:xfrm>
        </p:spPr>
        <p:txBody>
          <a:bodyPr/>
          <a:lstStyle/>
          <a:p>
            <a:r>
              <a:rPr lang="en-US" b="1" dirty="0"/>
              <a:t>Further Reading</a:t>
            </a:r>
          </a:p>
        </p:txBody>
      </p:sp>
      <p:sp>
        <p:nvSpPr>
          <p:cNvPr id="3" name="Content Placeholder 2">
            <a:extLst>
              <a:ext uri="{FF2B5EF4-FFF2-40B4-BE49-F238E27FC236}">
                <a16:creationId xmlns:a16="http://schemas.microsoft.com/office/drawing/2014/main" id="{E4C1E420-3251-9656-B47B-5A014C5E5FF2}"/>
              </a:ext>
            </a:extLst>
          </p:cNvPr>
          <p:cNvSpPr>
            <a:spLocks noGrp="1"/>
          </p:cNvSpPr>
          <p:nvPr>
            <p:ph idx="1"/>
          </p:nvPr>
        </p:nvSpPr>
        <p:spPr>
          <a:xfrm>
            <a:off x="838200" y="1113183"/>
            <a:ext cx="10515600" cy="5744817"/>
          </a:xfrm>
        </p:spPr>
        <p:txBody>
          <a:bodyPr>
            <a:normAutofit fontScale="77500" lnSpcReduction="20000"/>
          </a:bodyPr>
          <a:lstStyle/>
          <a:p>
            <a:pPr>
              <a:lnSpc>
                <a:spcPct val="120000"/>
              </a:lnSpc>
            </a:pPr>
            <a:r>
              <a:rPr lang="en-GB" sz="2000" dirty="0" err="1">
                <a:effectLst/>
              </a:rPr>
              <a:t>Amandry</a:t>
            </a:r>
            <a:r>
              <a:rPr lang="en-GB" sz="2000" dirty="0">
                <a:effectLst/>
              </a:rPr>
              <a:t>, M. (2012). ‘The coinage of th</a:t>
            </a:r>
            <a:r>
              <a:rPr lang="en-GB" sz="2000" dirty="0"/>
              <a:t>e Roman provinces through Hadrian’,  in W.E. </a:t>
            </a:r>
            <a:r>
              <a:rPr lang="en-GB" sz="2000" dirty="0" err="1"/>
              <a:t>Metalf</a:t>
            </a:r>
            <a:r>
              <a:rPr lang="en-GB" sz="2000" dirty="0"/>
              <a:t>, ed., </a:t>
            </a:r>
            <a:r>
              <a:rPr lang="en-GB" sz="2000" i="1" dirty="0"/>
              <a:t>Oxford Handbook of Greek and Roman Coinage</a:t>
            </a:r>
            <a:r>
              <a:rPr lang="en-GB" sz="2000" dirty="0"/>
              <a:t>, Oxford, pp. 391-404</a:t>
            </a:r>
            <a:endParaRPr lang="en-GB" sz="2000" dirty="0">
              <a:effectLst/>
            </a:endParaRPr>
          </a:p>
          <a:p>
            <a:pPr>
              <a:lnSpc>
                <a:spcPct val="120000"/>
              </a:lnSpc>
            </a:pPr>
            <a:r>
              <a:rPr lang="en-GB" sz="2000" dirty="0">
                <a:effectLst/>
              </a:rPr>
              <a:t>Burnett, A. (2011). "The Augustan Revolution Seen from the Mints of the Provinces</a:t>
            </a:r>
            <a:r>
              <a:rPr lang="en-GB" sz="2000" i="1" dirty="0">
                <a:effectLst/>
              </a:rPr>
              <a:t>." Journal of Roman Studies </a:t>
            </a:r>
            <a:r>
              <a:rPr lang="en-GB" sz="2000" dirty="0">
                <a:effectLst/>
              </a:rPr>
              <a:t>101: 1-30.</a:t>
            </a:r>
          </a:p>
          <a:p>
            <a:pPr>
              <a:lnSpc>
                <a:spcPct val="120000"/>
              </a:lnSpc>
            </a:pPr>
            <a:r>
              <a:rPr lang="en-GB" sz="2000" dirty="0">
                <a:effectLst/>
              </a:rPr>
              <a:t>Elkins, N. (2015</a:t>
            </a:r>
            <a:r>
              <a:rPr lang="en-GB" sz="2000" i="1" dirty="0">
                <a:effectLst/>
              </a:rPr>
              <a:t>). Monuments in Miniature. Architecture on Roman Coinage</a:t>
            </a:r>
            <a:r>
              <a:rPr lang="en-GB" sz="2000" dirty="0">
                <a:effectLst/>
              </a:rPr>
              <a:t>. New York, American Numismatic Society.</a:t>
            </a:r>
          </a:p>
          <a:p>
            <a:pPr>
              <a:lnSpc>
                <a:spcPct val="120000"/>
              </a:lnSpc>
            </a:pPr>
            <a:r>
              <a:rPr lang="en-GB" sz="2000" dirty="0" err="1">
                <a:effectLst/>
              </a:rPr>
              <a:t>Harl</a:t>
            </a:r>
            <a:r>
              <a:rPr lang="en-GB" sz="2000" dirty="0">
                <a:effectLst/>
              </a:rPr>
              <a:t>, K. W. (1987). </a:t>
            </a:r>
            <a:r>
              <a:rPr lang="en-GB" sz="2000" i="1" dirty="0">
                <a:effectLst/>
              </a:rPr>
              <a:t>Civic Coins and Civic Politics in the Roman East AD 180-275</a:t>
            </a:r>
            <a:r>
              <a:rPr lang="en-GB" sz="2000" dirty="0">
                <a:effectLst/>
              </a:rPr>
              <a:t>. Berkeley.</a:t>
            </a:r>
          </a:p>
          <a:p>
            <a:pPr>
              <a:lnSpc>
                <a:spcPct val="120000"/>
              </a:lnSpc>
            </a:pPr>
            <a:r>
              <a:rPr lang="en-GB" sz="2000" dirty="0">
                <a:effectLst/>
              </a:rPr>
              <a:t>(2005). </a:t>
            </a:r>
            <a:r>
              <a:rPr lang="en-GB" sz="2000" i="1" dirty="0">
                <a:effectLst/>
              </a:rPr>
              <a:t>Coinage and Identity in the Roman Provinces. </a:t>
            </a:r>
            <a:r>
              <a:rPr lang="en-GB" sz="2000" dirty="0">
                <a:effectLst/>
              </a:rPr>
              <a:t>eds. C. </a:t>
            </a:r>
            <a:r>
              <a:rPr lang="en-GB" sz="2000" dirty="0" err="1">
                <a:effectLst/>
              </a:rPr>
              <a:t>Howgego</a:t>
            </a:r>
            <a:r>
              <a:rPr lang="en-GB" sz="2000" dirty="0">
                <a:effectLst/>
              </a:rPr>
              <a:t>, V. </a:t>
            </a:r>
            <a:r>
              <a:rPr lang="en-GB" sz="2000" dirty="0" err="1">
                <a:effectLst/>
              </a:rPr>
              <a:t>Heuchert</a:t>
            </a:r>
            <a:r>
              <a:rPr lang="en-GB" sz="2000" dirty="0">
                <a:effectLst/>
              </a:rPr>
              <a:t> and A. Burnett. Oxford, Oxford University Press.</a:t>
            </a:r>
          </a:p>
          <a:p>
            <a:pPr>
              <a:lnSpc>
                <a:spcPct val="120000"/>
              </a:lnSpc>
            </a:pPr>
            <a:r>
              <a:rPr lang="en-GB" sz="2000" dirty="0">
                <a:effectLst/>
              </a:rPr>
              <a:t>Kraft, K. (1972</a:t>
            </a:r>
            <a:r>
              <a:rPr lang="en-GB" sz="2000" i="1" dirty="0">
                <a:effectLst/>
              </a:rPr>
              <a:t>). Das System der </a:t>
            </a:r>
            <a:r>
              <a:rPr lang="en-GB" sz="2000" i="1" dirty="0" err="1">
                <a:effectLst/>
              </a:rPr>
              <a:t>kaiserzeitlichen</a:t>
            </a:r>
            <a:r>
              <a:rPr lang="en-GB" sz="2000" i="1" dirty="0">
                <a:effectLst/>
              </a:rPr>
              <a:t> </a:t>
            </a:r>
            <a:r>
              <a:rPr lang="en-GB" sz="2000" i="1" dirty="0" err="1">
                <a:effectLst/>
              </a:rPr>
              <a:t>Münzprägung</a:t>
            </a:r>
            <a:r>
              <a:rPr lang="en-GB" sz="2000" i="1" dirty="0">
                <a:effectLst/>
              </a:rPr>
              <a:t> in </a:t>
            </a:r>
            <a:r>
              <a:rPr lang="en-GB" sz="2000" i="1" dirty="0" err="1">
                <a:effectLst/>
              </a:rPr>
              <a:t>Kleinasien</a:t>
            </a:r>
            <a:r>
              <a:rPr lang="en-GB" sz="2000" dirty="0">
                <a:effectLst/>
              </a:rPr>
              <a:t>. Berlin.</a:t>
            </a:r>
          </a:p>
          <a:p>
            <a:pPr>
              <a:lnSpc>
                <a:spcPct val="120000"/>
              </a:lnSpc>
            </a:pPr>
            <a:r>
              <a:rPr lang="en-GB" sz="2000" dirty="0">
                <a:effectLst/>
              </a:rPr>
              <a:t>Kroll, J. (1993</a:t>
            </a:r>
            <a:r>
              <a:rPr lang="en-GB" sz="2000" i="1" dirty="0">
                <a:effectLst/>
              </a:rPr>
              <a:t>). The Athenian Agora XXVI: The Greek Coins</a:t>
            </a:r>
            <a:r>
              <a:rPr lang="en-GB" sz="2000" dirty="0">
                <a:effectLst/>
              </a:rPr>
              <a:t>. Princeton, American School of Classical Studies at Athens.</a:t>
            </a:r>
          </a:p>
          <a:p>
            <a:pPr>
              <a:lnSpc>
                <a:spcPct val="120000"/>
              </a:lnSpc>
            </a:pPr>
            <a:r>
              <a:rPr lang="en-GB" sz="2000" dirty="0">
                <a:effectLst/>
              </a:rPr>
              <a:t>Kroll, J. (1997). "Traditionalism vs Romanization in bronze coinages of Greece, 42-31 B.C." </a:t>
            </a:r>
            <a:r>
              <a:rPr lang="en-GB" sz="2000" i="1" dirty="0" err="1">
                <a:effectLst/>
              </a:rPr>
              <a:t>Topoi</a:t>
            </a:r>
            <a:r>
              <a:rPr lang="en-GB" sz="2000" i="1" dirty="0">
                <a:effectLst/>
              </a:rPr>
              <a:t>: Orient Occident </a:t>
            </a:r>
            <a:r>
              <a:rPr lang="en-GB" sz="2000" dirty="0">
                <a:effectLst/>
              </a:rPr>
              <a:t>7: 123-136.</a:t>
            </a:r>
          </a:p>
          <a:p>
            <a:pPr>
              <a:lnSpc>
                <a:spcPct val="120000"/>
              </a:lnSpc>
            </a:pPr>
            <a:r>
              <a:rPr lang="en-GB" sz="2000" dirty="0">
                <a:effectLst/>
              </a:rPr>
              <a:t>Kroll, J. (1997). Coinage as an index of romanization</a:t>
            </a:r>
            <a:r>
              <a:rPr lang="en-GB" sz="2000" i="1" dirty="0">
                <a:effectLst/>
              </a:rPr>
              <a:t>. The Romanization of Athens</a:t>
            </a:r>
            <a:r>
              <a:rPr lang="en-GB" sz="2000" dirty="0">
                <a:effectLst/>
              </a:rPr>
              <a:t>. eds. M. C. Hoff and S. I. Rotroff. Oxford, Oxbow: 135-150.</a:t>
            </a:r>
          </a:p>
          <a:p>
            <a:pPr>
              <a:lnSpc>
                <a:spcPct val="120000"/>
              </a:lnSpc>
            </a:pPr>
            <a:r>
              <a:rPr lang="en-GB" sz="2000" dirty="0">
                <a:effectLst/>
              </a:rPr>
              <a:t>Milne, J. G. (1971). </a:t>
            </a:r>
            <a:r>
              <a:rPr lang="en-GB" sz="2000" i="1" dirty="0">
                <a:effectLst/>
              </a:rPr>
              <a:t>Catalogue of Alexandrian Coins</a:t>
            </a:r>
            <a:r>
              <a:rPr lang="en-GB" sz="2000" dirty="0">
                <a:effectLst/>
              </a:rPr>
              <a:t>. Oxford.</a:t>
            </a:r>
          </a:p>
          <a:p>
            <a:pPr>
              <a:lnSpc>
                <a:spcPct val="120000"/>
              </a:lnSpc>
            </a:pPr>
            <a:r>
              <a:rPr lang="en-GB" sz="2000" dirty="0"/>
              <a:t>Watson, G. (2017). ‘Die-sharing and pseudo autonomous coinages’, </a:t>
            </a:r>
            <a:r>
              <a:rPr lang="en-GB" sz="2000" i="1" dirty="0"/>
              <a:t>Numismatic Chronicle</a:t>
            </a:r>
            <a:r>
              <a:rPr lang="en-GB" sz="2000" dirty="0"/>
              <a:t> 177, pp. 201-211</a:t>
            </a:r>
            <a:endParaRPr lang="en-GB" sz="2000" dirty="0">
              <a:effectLst/>
            </a:endParaRPr>
          </a:p>
          <a:p>
            <a:pPr>
              <a:lnSpc>
                <a:spcPct val="120000"/>
              </a:lnSpc>
            </a:pPr>
            <a:r>
              <a:rPr lang="en-GB" sz="2000" dirty="0"/>
              <a:t>Watson, G., (2020). </a:t>
            </a:r>
            <a:r>
              <a:rPr lang="en-GB" sz="2000" i="1" dirty="0"/>
              <a:t>Connections, Communities and Coinage: The System of Coin Production in Southern Asia Minor</a:t>
            </a:r>
            <a:r>
              <a:rPr lang="en-GB" sz="2000" dirty="0"/>
              <a:t>. New York.</a:t>
            </a:r>
            <a:endParaRPr lang="en-GB" sz="2000" dirty="0">
              <a:effectLst/>
            </a:endParaRPr>
          </a:p>
          <a:p>
            <a:pPr>
              <a:lnSpc>
                <a:spcPct val="120000"/>
              </a:lnSpc>
            </a:pPr>
            <a:endParaRPr lang="en-US" sz="2000" dirty="0"/>
          </a:p>
        </p:txBody>
      </p:sp>
    </p:spTree>
    <p:extLst>
      <p:ext uri="{BB962C8B-B14F-4D97-AF65-F5344CB8AC3E}">
        <p14:creationId xmlns:p14="http://schemas.microsoft.com/office/powerpoint/2010/main" val="2501904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D6C9E-35C2-0FB3-57DA-57E17F6E8D75}"/>
              </a:ext>
            </a:extLst>
          </p:cNvPr>
          <p:cNvSpPr>
            <a:spLocks noGrp="1"/>
          </p:cNvSpPr>
          <p:nvPr>
            <p:ph type="title"/>
          </p:nvPr>
        </p:nvSpPr>
        <p:spPr>
          <a:xfrm>
            <a:off x="838200" y="18255"/>
            <a:ext cx="10515600" cy="1325563"/>
          </a:xfrm>
        </p:spPr>
        <p:txBody>
          <a:bodyPr>
            <a:normAutofit/>
          </a:bodyPr>
          <a:lstStyle/>
          <a:p>
            <a:r>
              <a:rPr lang="en-US" sz="3600" b="1" dirty="0"/>
              <a:t>Roman Provincial Coinage: Production and Authority</a:t>
            </a:r>
          </a:p>
        </p:txBody>
      </p:sp>
      <p:sp>
        <p:nvSpPr>
          <p:cNvPr id="3" name="Content Placeholder 2">
            <a:extLst>
              <a:ext uri="{FF2B5EF4-FFF2-40B4-BE49-F238E27FC236}">
                <a16:creationId xmlns:a16="http://schemas.microsoft.com/office/drawing/2014/main" id="{9C5EC7FD-EC57-04AB-339E-B5FB8B4F3632}"/>
              </a:ext>
            </a:extLst>
          </p:cNvPr>
          <p:cNvSpPr>
            <a:spLocks noGrp="1"/>
          </p:cNvSpPr>
          <p:nvPr>
            <p:ph idx="1"/>
          </p:nvPr>
        </p:nvSpPr>
        <p:spPr>
          <a:xfrm>
            <a:off x="838200" y="1343818"/>
            <a:ext cx="10515600" cy="4833145"/>
          </a:xfrm>
        </p:spPr>
        <p:txBody>
          <a:bodyPr>
            <a:normAutofit fontScale="77500" lnSpcReduction="20000"/>
          </a:bodyPr>
          <a:lstStyle/>
          <a:p>
            <a:pPr>
              <a:lnSpc>
                <a:spcPct val="120000"/>
              </a:lnSpc>
            </a:pPr>
            <a:r>
              <a:rPr lang="en-US" dirty="0"/>
              <a:t>Mints may have been temporary or located in unimpressive structures (quantities smaller, production intermittent). Athens mint in a converted building in SE corner of the Agora.</a:t>
            </a:r>
          </a:p>
          <a:p>
            <a:pPr>
              <a:lnSpc>
                <a:spcPct val="120000"/>
              </a:lnSpc>
            </a:pPr>
            <a:r>
              <a:rPr lang="en-US" dirty="0"/>
              <a:t>Proconsul sometimes named on provincial coins (may have had influence), some coins name the granting of imperial permission for coin production (</a:t>
            </a:r>
            <a:r>
              <a:rPr lang="en-US" i="1" dirty="0" err="1"/>
              <a:t>permissu</a:t>
            </a:r>
            <a:r>
              <a:rPr lang="en-US" dirty="0"/>
              <a:t>). Decision to mint coinage decision of local government, client king or advisors, a </a:t>
            </a:r>
            <a:r>
              <a:rPr lang="en-US" i="1" dirty="0"/>
              <a:t>koinon</a:t>
            </a:r>
            <a:r>
              <a:rPr lang="en-US" dirty="0"/>
              <a:t> or relevant local body.</a:t>
            </a:r>
          </a:p>
          <a:p>
            <a:pPr>
              <a:lnSpc>
                <a:spcPct val="120000"/>
              </a:lnSpc>
            </a:pPr>
            <a:r>
              <a:rPr lang="en-US" dirty="0"/>
              <a:t>Individuals named on provincial coins: may be eponymous magistrates, magistrates responsible for the production of coinage, or the citizen who bore the cost.</a:t>
            </a:r>
          </a:p>
          <a:p>
            <a:pPr>
              <a:lnSpc>
                <a:spcPct val="120000"/>
              </a:lnSpc>
            </a:pPr>
            <a:r>
              <a:rPr lang="en-US" dirty="0"/>
              <a:t>Egypt a special case</a:t>
            </a:r>
          </a:p>
          <a:p>
            <a:pPr>
              <a:lnSpc>
                <a:spcPct val="120000"/>
              </a:lnSpc>
            </a:pPr>
            <a:r>
              <a:rPr lang="en-US" dirty="0"/>
              <a:t>Language: Greek (Latin in colonies)</a:t>
            </a:r>
          </a:p>
        </p:txBody>
      </p:sp>
    </p:spTree>
    <p:extLst>
      <p:ext uri="{BB962C8B-B14F-4D97-AF65-F5344CB8AC3E}">
        <p14:creationId xmlns:p14="http://schemas.microsoft.com/office/powerpoint/2010/main" val="4073747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E0FB6-6C9F-43B2-DF7E-A906D1132149}"/>
              </a:ext>
            </a:extLst>
          </p:cNvPr>
          <p:cNvSpPr>
            <a:spLocks noGrp="1"/>
          </p:cNvSpPr>
          <p:nvPr>
            <p:ph type="title"/>
          </p:nvPr>
        </p:nvSpPr>
        <p:spPr/>
        <p:txBody>
          <a:bodyPr/>
          <a:lstStyle/>
          <a:p>
            <a:r>
              <a:rPr lang="en-US" b="1" dirty="0"/>
              <a:t>Mint in the Agora</a:t>
            </a:r>
          </a:p>
        </p:txBody>
      </p:sp>
      <p:pic>
        <p:nvPicPr>
          <p:cNvPr id="10242" name="Picture 2" descr="image">
            <a:extLst>
              <a:ext uri="{FF2B5EF4-FFF2-40B4-BE49-F238E27FC236}">
                <a16:creationId xmlns:a16="http://schemas.microsoft.com/office/drawing/2014/main" id="{B504D53B-EF38-BDA3-A958-F1A2F0F7F6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2963" y="0"/>
            <a:ext cx="6269037" cy="68580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3178958D-D298-AF21-C682-2C5E788829A5}"/>
              </a:ext>
            </a:extLst>
          </p:cNvPr>
          <p:cNvCxnSpPr>
            <a:cxnSpLocks noChangeAspect="1"/>
          </p:cNvCxnSpPr>
          <p:nvPr/>
        </p:nvCxnSpPr>
        <p:spPr>
          <a:xfrm flipV="1">
            <a:off x="9220200" y="4968240"/>
            <a:ext cx="1188000" cy="82538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A3CB6A3-1571-024B-1463-FEAF07A2EF0C}"/>
              </a:ext>
            </a:extLst>
          </p:cNvPr>
          <p:cNvSpPr txBox="1"/>
          <p:nvPr/>
        </p:nvSpPr>
        <p:spPr>
          <a:xfrm>
            <a:off x="563880" y="1409482"/>
            <a:ext cx="5532120" cy="923330"/>
          </a:xfrm>
          <a:prstGeom prst="rect">
            <a:avLst/>
          </a:prstGeom>
          <a:noFill/>
        </p:spPr>
        <p:txBody>
          <a:bodyPr wrap="square" rtlCol="0">
            <a:spAutoFit/>
          </a:bodyPr>
          <a:lstStyle/>
          <a:p>
            <a:pPr marL="285750" indent="-285750">
              <a:buFont typeface="Arial" panose="020B0604020202020204" pitchFamily="34" charset="0"/>
              <a:buChar char="•"/>
            </a:pPr>
            <a:r>
              <a:rPr lang="en-US" dirty="0"/>
              <a:t>Hundreds of coin blanks excavated from the floor of the structure</a:t>
            </a:r>
          </a:p>
          <a:p>
            <a:pPr marL="285750" indent="-285750">
              <a:buFont typeface="Arial" panose="020B0604020202020204" pitchFamily="34" charset="0"/>
              <a:buChar char="•"/>
            </a:pPr>
            <a:r>
              <a:rPr lang="en-US" dirty="0"/>
              <a:t>Bronze rod from which the blanks had been chopped</a:t>
            </a:r>
          </a:p>
        </p:txBody>
      </p:sp>
      <p:pic>
        <p:nvPicPr>
          <p:cNvPr id="7" name="Picture 6">
            <a:extLst>
              <a:ext uri="{FF2B5EF4-FFF2-40B4-BE49-F238E27FC236}">
                <a16:creationId xmlns:a16="http://schemas.microsoft.com/office/drawing/2014/main" id="{99B43A6C-52B1-E958-BFAE-E72F312897E9}"/>
              </a:ext>
            </a:extLst>
          </p:cNvPr>
          <p:cNvPicPr>
            <a:picLocks noChangeAspect="1"/>
          </p:cNvPicPr>
          <p:nvPr/>
        </p:nvPicPr>
        <p:blipFill>
          <a:blip r:embed="rId4"/>
          <a:stretch>
            <a:fillRect/>
          </a:stretch>
        </p:blipFill>
        <p:spPr>
          <a:xfrm>
            <a:off x="1168083" y="2573270"/>
            <a:ext cx="4754880" cy="1711459"/>
          </a:xfrm>
          <a:prstGeom prst="rect">
            <a:avLst/>
          </a:prstGeom>
        </p:spPr>
      </p:pic>
      <p:pic>
        <p:nvPicPr>
          <p:cNvPr id="8" name="Picture 7">
            <a:extLst>
              <a:ext uri="{FF2B5EF4-FFF2-40B4-BE49-F238E27FC236}">
                <a16:creationId xmlns:a16="http://schemas.microsoft.com/office/drawing/2014/main" id="{FEAFC27D-5859-8946-91D2-B100181894F5}"/>
              </a:ext>
            </a:extLst>
          </p:cNvPr>
          <p:cNvPicPr>
            <a:picLocks noChangeAspect="1"/>
          </p:cNvPicPr>
          <p:nvPr/>
        </p:nvPicPr>
        <p:blipFill>
          <a:blip r:embed="rId5"/>
          <a:stretch>
            <a:fillRect/>
          </a:stretch>
        </p:blipFill>
        <p:spPr>
          <a:xfrm>
            <a:off x="1268646" y="4311890"/>
            <a:ext cx="3586797" cy="2477883"/>
          </a:xfrm>
          <a:prstGeom prst="rect">
            <a:avLst/>
          </a:prstGeom>
        </p:spPr>
      </p:pic>
    </p:spTree>
    <p:extLst>
      <p:ext uri="{BB962C8B-B14F-4D97-AF65-F5344CB8AC3E}">
        <p14:creationId xmlns:p14="http://schemas.microsoft.com/office/powerpoint/2010/main" val="4000819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4442FC-BB7B-FC03-6363-A767DCE090E1}"/>
              </a:ext>
            </a:extLst>
          </p:cNvPr>
          <p:cNvSpPr>
            <a:spLocks noGrp="1"/>
          </p:cNvSpPr>
          <p:nvPr>
            <p:ph idx="1"/>
          </p:nvPr>
        </p:nvSpPr>
        <p:spPr>
          <a:xfrm>
            <a:off x="838200" y="5227981"/>
            <a:ext cx="10515600" cy="1470994"/>
          </a:xfrm>
        </p:spPr>
        <p:txBody>
          <a:bodyPr>
            <a:normAutofit fontScale="62500" lnSpcReduction="20000"/>
          </a:bodyPr>
          <a:lstStyle/>
          <a:p>
            <a:pPr marL="0" indent="0">
              <a:lnSpc>
                <a:spcPct val="120000"/>
              </a:lnSpc>
              <a:buNone/>
            </a:pPr>
            <a:r>
              <a:rPr lang="en-US" i="1" dirty="0"/>
              <a:t>RPC</a:t>
            </a:r>
            <a:r>
              <a:rPr lang="en-US" dirty="0"/>
              <a:t> II, 101, 30mm, Corinth.</a:t>
            </a:r>
          </a:p>
          <a:p>
            <a:pPr marL="0" indent="0">
              <a:lnSpc>
                <a:spcPct val="120000"/>
              </a:lnSpc>
              <a:buNone/>
            </a:pPr>
            <a:r>
              <a:rPr lang="en-US" dirty="0" err="1"/>
              <a:t>Obv</a:t>
            </a:r>
            <a:r>
              <a:rPr lang="en-US" dirty="0"/>
              <a:t>: </a:t>
            </a:r>
            <a:r>
              <a:rPr lang="en-GB" dirty="0"/>
              <a:t>laureate head of Domitian, r., with aegis. IMP CAES DOMI-TIAN AVG GERM - P M TR P</a:t>
            </a:r>
          </a:p>
          <a:p>
            <a:pPr marL="0" indent="0">
              <a:lnSpc>
                <a:spcPct val="120000"/>
              </a:lnSpc>
              <a:buNone/>
            </a:pPr>
            <a:r>
              <a:rPr lang="en-GB" dirty="0"/>
              <a:t>Rev: </a:t>
            </a:r>
            <a:r>
              <a:rPr lang="en-GB" dirty="0" err="1"/>
              <a:t>Ino</a:t>
            </a:r>
            <a:r>
              <a:rPr lang="en-GB" dirty="0"/>
              <a:t>, l., holding </a:t>
            </a:r>
            <a:r>
              <a:rPr lang="en-GB" dirty="0" err="1"/>
              <a:t>Melicertes</a:t>
            </a:r>
            <a:r>
              <a:rPr lang="en-GB" dirty="0"/>
              <a:t> in her arms; facing her, </a:t>
            </a:r>
            <a:r>
              <a:rPr lang="en-GB" dirty="0" err="1"/>
              <a:t>Isthmos</a:t>
            </a:r>
            <a:r>
              <a:rPr lang="en-GB" dirty="0"/>
              <a:t> seated, r., on rock; dolphin at feet. PERM IMP.</a:t>
            </a:r>
            <a:endParaRPr lang="en-US" dirty="0"/>
          </a:p>
          <a:p>
            <a:pPr marL="0" indent="0">
              <a:lnSpc>
                <a:spcPct val="120000"/>
              </a:lnSpc>
              <a:buNone/>
            </a:pPr>
            <a:endParaRPr lang="en-US" i="1" dirty="0"/>
          </a:p>
        </p:txBody>
      </p:sp>
      <p:pic>
        <p:nvPicPr>
          <p:cNvPr id="2050" name="Picture 2" descr="undefined">
            <a:extLst>
              <a:ext uri="{FF2B5EF4-FFF2-40B4-BE49-F238E27FC236}">
                <a16:creationId xmlns:a16="http://schemas.microsoft.com/office/drawing/2014/main" id="{27EBB835-F25E-00E4-C863-31EDD1B91B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0"/>
            <a:ext cx="5165173" cy="50689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undefined">
            <a:extLst>
              <a:ext uri="{FF2B5EF4-FFF2-40B4-BE49-F238E27FC236}">
                <a16:creationId xmlns:a16="http://schemas.microsoft.com/office/drawing/2014/main" id="{D37711F1-D06C-930F-F39D-82F8E1BEB8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3373" y="159025"/>
            <a:ext cx="5165174" cy="5068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809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F327B6-1309-AAE4-9204-D4D327406414}"/>
              </a:ext>
            </a:extLst>
          </p:cNvPr>
          <p:cNvSpPr>
            <a:spLocks noGrp="1"/>
          </p:cNvSpPr>
          <p:nvPr>
            <p:ph idx="1"/>
          </p:nvPr>
        </p:nvSpPr>
        <p:spPr>
          <a:xfrm>
            <a:off x="838200" y="5247860"/>
            <a:ext cx="10515600" cy="1610139"/>
          </a:xfrm>
        </p:spPr>
        <p:txBody>
          <a:bodyPr>
            <a:normAutofit fontScale="77500" lnSpcReduction="20000"/>
          </a:bodyPr>
          <a:lstStyle/>
          <a:p>
            <a:pPr marL="0" indent="0">
              <a:buNone/>
            </a:pPr>
            <a:r>
              <a:rPr lang="en-US" i="1" dirty="0"/>
              <a:t>RPC</a:t>
            </a:r>
            <a:r>
              <a:rPr lang="en-US" dirty="0"/>
              <a:t> II, 219, Patras, AD 85/6, 34mm.</a:t>
            </a:r>
          </a:p>
          <a:p>
            <a:pPr marL="0" indent="0">
              <a:buNone/>
            </a:pPr>
            <a:r>
              <a:rPr lang="en-US" dirty="0" err="1"/>
              <a:t>Obv</a:t>
            </a:r>
            <a:r>
              <a:rPr lang="en-US" dirty="0"/>
              <a:t>: </a:t>
            </a:r>
            <a:r>
              <a:rPr lang="en-GB" dirty="0"/>
              <a:t>bust of </a:t>
            </a:r>
            <a:r>
              <a:rPr lang="en-GB" dirty="0" err="1"/>
              <a:t>Indulgentia</a:t>
            </a:r>
            <a:r>
              <a:rPr lang="en-GB" dirty="0"/>
              <a:t> to r., draped, veiled and with stephane, INDVLGENTIAE AVG MONETA INPETRATA</a:t>
            </a:r>
          </a:p>
          <a:p>
            <a:pPr marL="0" indent="0">
              <a:buNone/>
            </a:pPr>
            <a:r>
              <a:rPr lang="en-US" dirty="0"/>
              <a:t>Rev: </a:t>
            </a:r>
            <a:r>
              <a:rPr lang="en-GB" dirty="0"/>
              <a:t>slow quadriga to r. driven by triumphator with sceptre in l. hand, CAESARI AVGVSTO COL A A P</a:t>
            </a:r>
            <a:endParaRPr lang="en-US" i="1" dirty="0"/>
          </a:p>
        </p:txBody>
      </p:sp>
      <p:pic>
        <p:nvPicPr>
          <p:cNvPr id="4098" name="Picture 2" descr="undefined">
            <a:extLst>
              <a:ext uri="{FF2B5EF4-FFF2-40B4-BE49-F238E27FC236}">
                <a16:creationId xmlns:a16="http://schemas.microsoft.com/office/drawing/2014/main" id="{8666BF58-8280-0B5D-487F-B131560A7B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1" y="-9939"/>
            <a:ext cx="5257800" cy="52578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undefined">
            <a:extLst>
              <a:ext uri="{FF2B5EF4-FFF2-40B4-BE49-F238E27FC236}">
                <a16:creationId xmlns:a16="http://schemas.microsoft.com/office/drawing/2014/main" id="{CF66B344-DEA8-A4EF-D5B0-C01602BC7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9737" y="0"/>
            <a:ext cx="5506278" cy="5506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427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3634EB-3D59-CE0C-FA08-39979E742335}"/>
              </a:ext>
            </a:extLst>
          </p:cNvPr>
          <p:cNvSpPr>
            <a:spLocks noGrp="1"/>
          </p:cNvSpPr>
          <p:nvPr>
            <p:ph idx="1"/>
          </p:nvPr>
        </p:nvSpPr>
        <p:spPr>
          <a:xfrm>
            <a:off x="838200" y="5347252"/>
            <a:ext cx="10515600" cy="1411357"/>
          </a:xfrm>
        </p:spPr>
        <p:txBody>
          <a:bodyPr>
            <a:normAutofit fontScale="85000" lnSpcReduction="20000"/>
          </a:bodyPr>
          <a:lstStyle/>
          <a:p>
            <a:pPr marL="0" indent="0">
              <a:buNone/>
            </a:pPr>
            <a:r>
              <a:rPr lang="en-US" dirty="0"/>
              <a:t>RPC IV.2 11907 (temporary), </a:t>
            </a:r>
            <a:r>
              <a:rPr lang="en-US" dirty="0" err="1"/>
              <a:t>Apollonoshieron</a:t>
            </a:r>
            <a:r>
              <a:rPr lang="en-US" dirty="0"/>
              <a:t>, Asia, 32mm, reign of Commodus.</a:t>
            </a:r>
          </a:p>
          <a:p>
            <a:pPr marL="0" indent="0">
              <a:buNone/>
            </a:pPr>
            <a:r>
              <a:rPr lang="en-US" dirty="0" err="1"/>
              <a:t>Obv</a:t>
            </a:r>
            <a:r>
              <a:rPr lang="en-US" dirty="0"/>
              <a:t>: </a:t>
            </a:r>
            <a:r>
              <a:rPr lang="en-GB" dirty="0"/>
              <a:t>laureate head of the Demos (youthful), r. </a:t>
            </a:r>
            <a:r>
              <a:rPr lang="el-GR" dirty="0"/>
              <a:t>ΔΗΜΟϹ ΑΠΟΛΛΩΝΙ</a:t>
            </a:r>
            <a:r>
              <a:rPr lang="en-GB" dirty="0" err="1"/>
              <a:t>Ɛ</a:t>
            </a:r>
            <a:r>
              <a:rPr lang="el-GR" dirty="0"/>
              <a:t>Ρ</a:t>
            </a:r>
            <a:r>
              <a:rPr lang="en-GB" dirty="0" err="1"/>
              <a:t>Ɛ</a:t>
            </a:r>
            <a:r>
              <a:rPr lang="el-GR" dirty="0"/>
              <a:t>ΙΤΩΝ</a:t>
            </a:r>
            <a:endParaRPr lang="en-GB" dirty="0"/>
          </a:p>
          <a:p>
            <a:pPr marL="0" indent="0">
              <a:buNone/>
            </a:pPr>
            <a:r>
              <a:rPr lang="en-GB" dirty="0"/>
              <a:t>Rev: Tyche standing, l., wearing </a:t>
            </a:r>
            <a:r>
              <a:rPr lang="en-GB" dirty="0" err="1"/>
              <a:t>kalathos</a:t>
            </a:r>
            <a:r>
              <a:rPr lang="en-GB" dirty="0"/>
              <a:t>, holding rudder and cornucopia. </a:t>
            </a:r>
            <a:r>
              <a:rPr lang="en-GB" dirty="0" err="1"/>
              <a:t>Ɛ</a:t>
            </a:r>
            <a:r>
              <a:rPr lang="el-GR" dirty="0"/>
              <a:t>ΠΙ ΦΛ ΝΥΜΦΙΔΙΑϹ Ι</a:t>
            </a:r>
            <a:r>
              <a:rPr lang="en-GB" dirty="0" err="1"/>
              <a:t>Ɛ</a:t>
            </a:r>
            <a:r>
              <a:rPr lang="el-GR" dirty="0"/>
              <a:t>Ρ</a:t>
            </a:r>
            <a:r>
              <a:rPr lang="en-GB" dirty="0" err="1"/>
              <a:t>Ɛ</a:t>
            </a:r>
            <a:r>
              <a:rPr lang="el-GR" dirty="0"/>
              <a:t>ΙΑϹ</a:t>
            </a:r>
            <a:endParaRPr lang="en-US" dirty="0"/>
          </a:p>
        </p:txBody>
      </p:sp>
      <p:pic>
        <p:nvPicPr>
          <p:cNvPr id="3074" name="Picture 2" descr="undefined">
            <a:extLst>
              <a:ext uri="{FF2B5EF4-FFF2-40B4-BE49-F238E27FC236}">
                <a16:creationId xmlns:a16="http://schemas.microsoft.com/office/drawing/2014/main" id="{493840C0-7BE2-3DD5-5962-2A51277A1F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682" y="561767"/>
            <a:ext cx="4432562" cy="434233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undefined">
            <a:extLst>
              <a:ext uri="{FF2B5EF4-FFF2-40B4-BE49-F238E27FC236}">
                <a16:creationId xmlns:a16="http://schemas.microsoft.com/office/drawing/2014/main" id="{AB44A9FF-42B5-69D6-7E8E-C12E6EFC09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7360" y="561766"/>
            <a:ext cx="4513289" cy="434233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7162690-52EC-01B8-97F9-C7726D75A3B9}"/>
              </a:ext>
            </a:extLst>
          </p:cNvPr>
          <p:cNvSpPr txBox="1"/>
          <p:nvPr/>
        </p:nvSpPr>
        <p:spPr>
          <a:xfrm>
            <a:off x="9040673" y="118611"/>
            <a:ext cx="3786809" cy="954107"/>
          </a:xfrm>
          <a:prstGeom prst="rect">
            <a:avLst/>
          </a:prstGeom>
          <a:noFill/>
        </p:spPr>
        <p:txBody>
          <a:bodyPr wrap="square">
            <a:spAutoFit/>
          </a:bodyPr>
          <a:lstStyle/>
          <a:p>
            <a:r>
              <a:rPr lang="en-US" sz="2800" dirty="0">
                <a:effectLst/>
                <a:latin typeface="Times New Roman" panose="02020603050405020304" pitchFamily="18" charset="0"/>
                <a:ea typeface="MS Mincho" panose="02020609040205080304" pitchFamily="49" charset="-128"/>
              </a:rPr>
              <a:t>Fl(avia) </a:t>
            </a:r>
            <a:r>
              <a:rPr lang="en-US" sz="2800" dirty="0" err="1">
                <a:effectLst/>
                <a:latin typeface="Times New Roman" panose="02020603050405020304" pitchFamily="18" charset="0"/>
                <a:ea typeface="MS Mincho" panose="02020609040205080304" pitchFamily="49" charset="-128"/>
              </a:rPr>
              <a:t>Nymphidia</a:t>
            </a:r>
            <a:endParaRPr lang="en-US" sz="2800" dirty="0">
              <a:effectLst/>
              <a:latin typeface="Times New Roman" panose="02020603050405020304" pitchFamily="18" charset="0"/>
              <a:ea typeface="MS Mincho" panose="02020609040205080304" pitchFamily="49" charset="-128"/>
            </a:endParaRPr>
          </a:p>
          <a:p>
            <a:r>
              <a:rPr lang="en-US" sz="2800" dirty="0">
                <a:latin typeface="Times New Roman" panose="02020603050405020304" pitchFamily="18" charset="0"/>
                <a:ea typeface="MS Mincho" panose="02020609040205080304" pitchFamily="49" charset="-128"/>
              </a:rPr>
              <a:t>Priestess</a:t>
            </a:r>
            <a:r>
              <a:rPr lang="en-GB" sz="2800" dirty="0">
                <a:effectLst/>
              </a:rPr>
              <a:t> </a:t>
            </a:r>
            <a:endParaRPr lang="en-US" sz="2800" dirty="0"/>
          </a:p>
        </p:txBody>
      </p:sp>
    </p:spTree>
    <p:extLst>
      <p:ext uri="{BB962C8B-B14F-4D97-AF65-F5344CB8AC3E}">
        <p14:creationId xmlns:p14="http://schemas.microsoft.com/office/powerpoint/2010/main" val="3928544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FA3BF-E474-E8D4-3F47-AE9410F11CE7}"/>
              </a:ext>
            </a:extLst>
          </p:cNvPr>
          <p:cNvSpPr>
            <a:spLocks noGrp="1"/>
          </p:cNvSpPr>
          <p:nvPr>
            <p:ph type="title"/>
          </p:nvPr>
        </p:nvSpPr>
        <p:spPr>
          <a:xfrm>
            <a:off x="389964" y="0"/>
            <a:ext cx="10515600" cy="1325563"/>
          </a:xfrm>
        </p:spPr>
        <p:txBody>
          <a:bodyPr>
            <a:normAutofit/>
          </a:bodyPr>
          <a:lstStyle/>
          <a:p>
            <a:r>
              <a:rPr lang="en-US" sz="3800" b="1" dirty="0"/>
              <a:t>Female coin issuers (thanks to Andrew Burnett)</a:t>
            </a:r>
          </a:p>
        </p:txBody>
      </p:sp>
      <p:sp>
        <p:nvSpPr>
          <p:cNvPr id="3" name="Content Placeholder 2">
            <a:extLst>
              <a:ext uri="{FF2B5EF4-FFF2-40B4-BE49-F238E27FC236}">
                <a16:creationId xmlns:a16="http://schemas.microsoft.com/office/drawing/2014/main" id="{070F1623-C7E1-20E3-8BDE-086129857106}"/>
              </a:ext>
            </a:extLst>
          </p:cNvPr>
          <p:cNvSpPr>
            <a:spLocks noGrp="1"/>
          </p:cNvSpPr>
          <p:nvPr>
            <p:ph idx="1"/>
          </p:nvPr>
        </p:nvSpPr>
        <p:spPr>
          <a:xfrm>
            <a:off x="838200" y="1253331"/>
            <a:ext cx="10515600" cy="4351338"/>
          </a:xfrm>
        </p:spPr>
        <p:txBody>
          <a:bodyPr>
            <a:noAutofit/>
          </a:bodyPr>
          <a:lstStyle/>
          <a:p>
            <a:pPr>
              <a:lnSpc>
                <a:spcPct val="120000"/>
              </a:lnSpc>
            </a:pPr>
            <a:r>
              <a:rPr lang="en-US" sz="2200" i="1" dirty="0"/>
              <a:t>Roman Provincial Coinage</a:t>
            </a:r>
            <a:r>
              <a:rPr lang="en-US" sz="2200" dirty="0"/>
              <a:t>: over 2500 personal names which appear on coins, but only twenty-nine women (c. 1%) </a:t>
            </a:r>
          </a:p>
          <a:p>
            <a:pPr marL="0" indent="0">
              <a:lnSpc>
                <a:spcPct val="120000"/>
              </a:lnSpc>
              <a:buNone/>
            </a:pPr>
            <a:r>
              <a:rPr lang="en-US" sz="2200" dirty="0"/>
              <a:t>In the context of:</a:t>
            </a:r>
          </a:p>
          <a:p>
            <a:pPr>
              <a:lnSpc>
                <a:spcPct val="120000"/>
              </a:lnSpc>
              <a:buFontTx/>
              <a:buChar char="-"/>
            </a:pPr>
            <a:r>
              <a:rPr lang="en-US" sz="2200" dirty="0"/>
              <a:t>Public benefaction (e.g. </a:t>
            </a:r>
            <a:r>
              <a:rPr lang="en-US" sz="2200" dirty="0" err="1"/>
              <a:t>Mineia</a:t>
            </a:r>
            <a:r>
              <a:rPr lang="en-US" sz="2200" dirty="0"/>
              <a:t> at Paestum, which includes her portrait, like Augustan in date)</a:t>
            </a:r>
          </a:p>
          <a:p>
            <a:pPr>
              <a:lnSpc>
                <a:spcPct val="120000"/>
              </a:lnSpc>
              <a:buFontTx/>
              <a:buChar char="-"/>
            </a:pPr>
            <a:r>
              <a:rPr lang="en-US" sz="2200" dirty="0"/>
              <a:t>Eponymous magistracies</a:t>
            </a:r>
          </a:p>
          <a:p>
            <a:pPr>
              <a:lnSpc>
                <a:spcPct val="120000"/>
              </a:lnSpc>
              <a:buFontTx/>
              <a:buChar char="-"/>
            </a:pPr>
            <a:r>
              <a:rPr lang="en-US" sz="2200" dirty="0"/>
              <a:t>Priestesses (e.g. </a:t>
            </a:r>
            <a:r>
              <a:rPr lang="en-US" sz="2200" dirty="0" err="1"/>
              <a:t>Jucunda</a:t>
            </a:r>
            <a:r>
              <a:rPr lang="en-US" sz="2200" dirty="0"/>
              <a:t> (</a:t>
            </a:r>
            <a:r>
              <a:rPr lang="en-GB" sz="2200" i="1" dirty="0" err="1">
                <a:effectLst/>
                <a:ea typeface="Calibri" panose="020F0502020204030204" pitchFamily="34" charset="0"/>
              </a:rPr>
              <a:t>ierea</a:t>
            </a:r>
            <a:r>
              <a:rPr lang="en-GB" sz="2200" dirty="0">
                <a:ea typeface="Calibri" panose="020F0502020204030204" pitchFamily="34" charset="0"/>
              </a:rPr>
              <a:t>)</a:t>
            </a:r>
            <a:r>
              <a:rPr lang="en-GB" sz="2200" dirty="0">
                <a:effectLst/>
              </a:rPr>
              <a:t> </a:t>
            </a:r>
            <a:r>
              <a:rPr lang="en-US" sz="2200" dirty="0"/>
              <a:t>at </a:t>
            </a:r>
            <a:r>
              <a:rPr lang="en-US" sz="2200" dirty="0" err="1"/>
              <a:t>Prymnessus</a:t>
            </a:r>
            <a:r>
              <a:rPr lang="en-US" sz="2200" dirty="0"/>
              <a:t>) </a:t>
            </a:r>
          </a:p>
          <a:p>
            <a:pPr>
              <a:lnSpc>
                <a:spcPct val="120000"/>
              </a:lnSpc>
              <a:buFontTx/>
              <a:buChar char="-"/>
            </a:pPr>
            <a:r>
              <a:rPr lang="en-US" sz="2200" dirty="0"/>
              <a:t>Husband and wife issue (e.g. </a:t>
            </a:r>
            <a:r>
              <a:rPr lang="en-US" sz="2200" dirty="0" err="1"/>
              <a:t>Castoris</a:t>
            </a:r>
            <a:r>
              <a:rPr lang="en-US" sz="2200" dirty="0"/>
              <a:t> </a:t>
            </a:r>
            <a:r>
              <a:rPr lang="en-US" sz="2200" i="1" dirty="0" err="1"/>
              <a:t>sotira</a:t>
            </a:r>
            <a:r>
              <a:rPr lang="en-US" sz="2200" i="1" dirty="0"/>
              <a:t> </a:t>
            </a:r>
            <a:r>
              <a:rPr lang="en-US" sz="2200" dirty="0"/>
              <a:t>and </a:t>
            </a:r>
            <a:r>
              <a:rPr lang="en-US" sz="2200" dirty="0" err="1"/>
              <a:t>Epigonos</a:t>
            </a:r>
            <a:r>
              <a:rPr lang="en-US" sz="2200" dirty="0"/>
              <a:t> </a:t>
            </a:r>
            <a:r>
              <a:rPr lang="en-US" sz="2200" i="1" dirty="0" err="1"/>
              <a:t>philopatris</a:t>
            </a:r>
            <a:r>
              <a:rPr lang="en-US" sz="2200" dirty="0"/>
              <a:t> at  </a:t>
            </a:r>
            <a:r>
              <a:rPr lang="en-US" sz="2200" dirty="0" err="1"/>
              <a:t>Eumenea</a:t>
            </a:r>
            <a:r>
              <a:rPr lang="en-US" sz="2200" dirty="0"/>
              <a:t>). NB: the case of the ‘widow’ Claudia </a:t>
            </a:r>
            <a:r>
              <a:rPr lang="en-US" sz="2200" dirty="0" err="1"/>
              <a:t>Eugenetoriane</a:t>
            </a:r>
            <a:r>
              <a:rPr lang="en-US" sz="2200" dirty="0"/>
              <a:t> at </a:t>
            </a:r>
            <a:r>
              <a:rPr lang="en-US" sz="2200" dirty="0" err="1"/>
              <a:t>Colossai</a:t>
            </a:r>
            <a:r>
              <a:rPr lang="en-US" sz="2200" dirty="0"/>
              <a:t>. (In some cases we can’t know for sure).</a:t>
            </a:r>
          </a:p>
          <a:p>
            <a:pPr>
              <a:lnSpc>
                <a:spcPct val="120000"/>
              </a:lnSpc>
              <a:buFontTx/>
              <a:buChar char="-"/>
            </a:pPr>
            <a:r>
              <a:rPr lang="en-US" sz="2200" dirty="0"/>
              <a:t>cluster in central Phrygia, first and second centuries AD</a:t>
            </a:r>
          </a:p>
        </p:txBody>
      </p:sp>
    </p:spTree>
    <p:extLst>
      <p:ext uri="{BB962C8B-B14F-4D97-AF65-F5344CB8AC3E}">
        <p14:creationId xmlns:p14="http://schemas.microsoft.com/office/powerpoint/2010/main" val="1960802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A3367-0C28-5898-E612-666B75824A65}"/>
              </a:ext>
            </a:extLst>
          </p:cNvPr>
          <p:cNvSpPr>
            <a:spLocks noGrp="1"/>
          </p:cNvSpPr>
          <p:nvPr>
            <p:ph type="title"/>
          </p:nvPr>
        </p:nvSpPr>
        <p:spPr/>
        <p:txBody>
          <a:bodyPr/>
          <a:lstStyle/>
          <a:p>
            <a:r>
              <a:rPr lang="en-US" b="1" dirty="0"/>
              <a:t>Problem of denominations</a:t>
            </a:r>
          </a:p>
        </p:txBody>
      </p:sp>
      <p:sp>
        <p:nvSpPr>
          <p:cNvPr id="3" name="Content Placeholder 2">
            <a:extLst>
              <a:ext uri="{FF2B5EF4-FFF2-40B4-BE49-F238E27FC236}">
                <a16:creationId xmlns:a16="http://schemas.microsoft.com/office/drawing/2014/main" id="{397474B1-AA41-38A0-3A05-6124AB883ABD}"/>
              </a:ext>
            </a:extLst>
          </p:cNvPr>
          <p:cNvSpPr>
            <a:spLocks noGrp="1"/>
          </p:cNvSpPr>
          <p:nvPr>
            <p:ph idx="1"/>
          </p:nvPr>
        </p:nvSpPr>
        <p:spPr/>
        <p:txBody>
          <a:bodyPr/>
          <a:lstStyle/>
          <a:p>
            <a:r>
              <a:rPr lang="en-US" dirty="0"/>
              <a:t>Weights can vary</a:t>
            </a:r>
          </a:p>
          <a:p>
            <a:r>
              <a:rPr lang="en-US" dirty="0"/>
              <a:t>Often amounts not specified</a:t>
            </a:r>
          </a:p>
          <a:p>
            <a:r>
              <a:rPr lang="en-US" dirty="0"/>
              <a:t>Diameters</a:t>
            </a:r>
          </a:p>
          <a:p>
            <a:r>
              <a:rPr lang="en-US" dirty="0"/>
              <a:t>Value/systems may differ between cities (even </a:t>
            </a:r>
            <a:r>
              <a:rPr lang="en-US" dirty="0" err="1"/>
              <a:t>neighbouring</a:t>
            </a:r>
            <a:r>
              <a:rPr lang="en-US" dirty="0"/>
              <a:t> cities)</a:t>
            </a:r>
          </a:p>
        </p:txBody>
      </p:sp>
    </p:spTree>
    <p:extLst>
      <p:ext uri="{BB962C8B-B14F-4D97-AF65-F5344CB8AC3E}">
        <p14:creationId xmlns:p14="http://schemas.microsoft.com/office/powerpoint/2010/main" val="22858066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783</TotalTime>
  <Words>3792</Words>
  <Application>Microsoft Macintosh PowerPoint</Application>
  <PresentationFormat>Widescreen</PresentationFormat>
  <Paragraphs>251</Paragraphs>
  <Slides>28</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Calibri Light</vt:lpstr>
      <vt:lpstr>Code2000</vt:lpstr>
      <vt:lpstr>Helvetica Neue</vt:lpstr>
      <vt:lpstr>Times New Roman</vt:lpstr>
      <vt:lpstr>Office Theme</vt:lpstr>
      <vt:lpstr>Roman Provincial Coinage</vt:lpstr>
      <vt:lpstr>RPC</vt:lpstr>
      <vt:lpstr>Roman Provincial Coinage: Production and Authority</vt:lpstr>
      <vt:lpstr>Mint in the Agora</vt:lpstr>
      <vt:lpstr>PowerPoint Presentation</vt:lpstr>
      <vt:lpstr>PowerPoint Presentation</vt:lpstr>
      <vt:lpstr>PowerPoint Presentation</vt:lpstr>
      <vt:lpstr>Female coin issuers (thanks to Andrew Burnett)</vt:lpstr>
      <vt:lpstr>Problem of denominations</vt:lpstr>
      <vt:lpstr>Production</vt:lpstr>
      <vt:lpstr>What can provincial coins tell us</vt:lpstr>
      <vt:lpstr>Changes to Greek coinage under the Roman Empire</vt:lpstr>
      <vt:lpstr>Homonoia Coinage: Smyrna under Gordian III</vt:lpstr>
      <vt:lpstr>PowerPoint Presentation</vt:lpstr>
      <vt:lpstr>Kraft, Travelling Workshops and Die Sharing</vt:lpstr>
      <vt:lpstr>Neokoria</vt:lpstr>
      <vt:lpstr>‘Fleet Coinage’ of Mark Antony (RPC I 1453-70)</vt:lpstr>
      <vt:lpstr>Temples and ‘Architectural Numismatics’</vt:lpstr>
      <vt:lpstr>Provincial Coinage under Athens</vt:lpstr>
      <vt:lpstr>The case of Egypt</vt:lpstr>
      <vt:lpstr>PowerPoint Presentation</vt:lpstr>
      <vt:lpstr>PowerPoint Presentation</vt:lpstr>
      <vt:lpstr>PowerPoint Presentation</vt:lpstr>
      <vt:lpstr>PowerPoint Presentation</vt:lpstr>
      <vt:lpstr>Coins from the BSA collection</vt:lpstr>
      <vt:lpstr>PowerPoint Presentation</vt:lpstr>
      <vt:lpstr>PowerPoint Presentation</vt:lpstr>
      <vt:lpstr>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 Provincial Coinage</dc:title>
  <dc:creator>Rowan, Clare</dc:creator>
  <cp:lastModifiedBy>Rowan, Clare</cp:lastModifiedBy>
  <cp:revision>165</cp:revision>
  <dcterms:created xsi:type="dcterms:W3CDTF">2023-02-23T11:24:53Z</dcterms:created>
  <dcterms:modified xsi:type="dcterms:W3CDTF">2025-03-21T14:33:06Z</dcterms:modified>
</cp:coreProperties>
</file>