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2"/>
  </p:notesMasterIdLst>
  <p:sldIdLst>
    <p:sldId id="256" r:id="rId2"/>
    <p:sldId id="259" r:id="rId3"/>
    <p:sldId id="261" r:id="rId4"/>
    <p:sldId id="260" r:id="rId5"/>
    <p:sldId id="275" r:id="rId6"/>
    <p:sldId id="264" r:id="rId7"/>
    <p:sldId id="265" r:id="rId8"/>
    <p:sldId id="268" r:id="rId9"/>
    <p:sldId id="269" r:id="rId10"/>
    <p:sldId id="270" r:id="rId11"/>
    <p:sldId id="271" r:id="rId12"/>
    <p:sldId id="272" r:id="rId13"/>
    <p:sldId id="278" r:id="rId14"/>
    <p:sldId id="267" r:id="rId15"/>
    <p:sldId id="263" r:id="rId16"/>
    <p:sldId id="276" r:id="rId17"/>
    <p:sldId id="274" r:id="rId18"/>
    <p:sldId id="277" r:id="rId19"/>
    <p:sldId id="258" r:id="rId20"/>
    <p:sldId id="257"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843"/>
    <p:restoredTop sz="79040"/>
  </p:normalViewPr>
  <p:slideViewPr>
    <p:cSldViewPr snapToGrid="0">
      <p:cViewPr varScale="1">
        <p:scale>
          <a:sx n="84" d="100"/>
          <a:sy n="84" d="100"/>
        </p:scale>
        <p:origin x="368"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24B3275-A625-E147-9C17-8191EF807306}" type="datetimeFigureOut">
              <a:rPr lang="en-US" smtClean="0"/>
              <a:t>3/22/23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D7A6C2-392E-8044-8912-1CECC980F394}" type="slidenum">
              <a:rPr lang="en-US" smtClean="0"/>
              <a:t>‹#›</a:t>
            </a:fld>
            <a:endParaRPr lang="en-US"/>
          </a:p>
        </p:txBody>
      </p:sp>
    </p:spTree>
    <p:extLst>
      <p:ext uri="{BB962C8B-B14F-4D97-AF65-F5344CB8AC3E}">
        <p14:creationId xmlns:p14="http://schemas.microsoft.com/office/powerpoint/2010/main" val="9933449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Crawford 1970 – to make state payments</a:t>
            </a:r>
          </a:p>
        </p:txBody>
      </p:sp>
      <p:sp>
        <p:nvSpPr>
          <p:cNvPr id="4" name="Slide Number Placeholder 3"/>
          <p:cNvSpPr>
            <a:spLocks noGrp="1"/>
          </p:cNvSpPr>
          <p:nvPr>
            <p:ph type="sldNum" sz="quarter" idx="5"/>
          </p:nvPr>
        </p:nvSpPr>
        <p:spPr/>
        <p:txBody>
          <a:bodyPr/>
          <a:lstStyle/>
          <a:p>
            <a:fld id="{82D7A6C2-392E-8044-8912-1CECC980F394}" type="slidenum">
              <a:rPr lang="en-US" smtClean="0"/>
              <a:t>2</a:t>
            </a:fld>
            <a:endParaRPr lang="en-US"/>
          </a:p>
        </p:txBody>
      </p:sp>
    </p:spTree>
    <p:extLst>
      <p:ext uri="{BB962C8B-B14F-4D97-AF65-F5344CB8AC3E}">
        <p14:creationId xmlns:p14="http://schemas.microsoft.com/office/powerpoint/2010/main" val="6493361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dirty="0">
                <a:solidFill>
                  <a:srgbClr val="000000"/>
                </a:solidFill>
                <a:effectLst/>
                <a:latin typeface="Helvetica Neue" panose="02000503000000020004" pitchFamily="2" charset="0"/>
              </a:rPr>
              <a:t>This coin was probably issued in the wake of the victory of Cynoscephalae. It is modelled on the traditional gold coinage of Macedonia, initiated by Alexander the Great. From this is borrowed the image of Nike on the reverse. However in place of the name of Alexander, the name T. </a:t>
            </a:r>
            <a:r>
              <a:rPr lang="en-GB" b="0" i="0" dirty="0" err="1">
                <a:solidFill>
                  <a:srgbClr val="000000"/>
                </a:solidFill>
                <a:effectLst/>
                <a:latin typeface="Helvetica Neue" panose="02000503000000020004" pitchFamily="2" charset="0"/>
              </a:rPr>
              <a:t>Quincti</a:t>
            </a:r>
            <a:r>
              <a:rPr lang="en-GB" b="0" i="0" dirty="0">
                <a:solidFill>
                  <a:srgbClr val="000000"/>
                </a:solidFill>
                <a:effectLst/>
                <a:latin typeface="Helvetica Neue" panose="02000503000000020004" pitchFamily="2" charset="0"/>
              </a:rPr>
              <a:t> appears and, extraordinarily, in place of a head of the goddess Athena, a portrait of </a:t>
            </a:r>
            <a:r>
              <a:rPr lang="en-GB" b="0" i="0" dirty="0" err="1">
                <a:solidFill>
                  <a:srgbClr val="000000"/>
                </a:solidFill>
                <a:effectLst/>
                <a:latin typeface="Helvetica Neue" panose="02000503000000020004" pitchFamily="2" charset="0"/>
              </a:rPr>
              <a:t>Flamininus</a:t>
            </a:r>
            <a:r>
              <a:rPr lang="en-GB" b="0" i="0" dirty="0">
                <a:solidFill>
                  <a:srgbClr val="000000"/>
                </a:solidFill>
                <a:effectLst/>
                <a:latin typeface="Helvetica Neue" panose="02000503000000020004" pitchFamily="2" charset="0"/>
              </a:rPr>
              <a:t> is depicted on the obverse (front). This is the earliest coin portrait of a Roman.</a:t>
            </a:r>
          </a:p>
          <a:p>
            <a:endParaRPr lang="en-GB" b="0" i="0" dirty="0">
              <a:solidFill>
                <a:srgbClr val="000000"/>
              </a:solidFill>
              <a:effectLst/>
              <a:latin typeface="Helvetica Neue" panose="02000503000000020004" pitchFamily="2" charset="0"/>
            </a:endParaRPr>
          </a:p>
          <a:p>
            <a:r>
              <a:rPr lang="en-GB" b="0" i="0" dirty="0">
                <a:solidFill>
                  <a:srgbClr val="000000"/>
                </a:solidFill>
                <a:effectLst/>
                <a:latin typeface="Helvetica Neue" panose="02000503000000020004" pitchFamily="2" charset="0"/>
              </a:rPr>
              <a:t>Melville Jones – clearest example of </a:t>
            </a:r>
            <a:r>
              <a:rPr lang="en-GB" b="0" i="0" dirty="0" err="1">
                <a:solidFill>
                  <a:srgbClr val="000000"/>
                </a:solidFill>
                <a:effectLst/>
                <a:latin typeface="Helvetica Neue" panose="02000503000000020004" pitchFamily="2" charset="0"/>
              </a:rPr>
              <a:t>commerative</a:t>
            </a:r>
            <a:r>
              <a:rPr lang="en-GB" b="0" i="0" dirty="0">
                <a:solidFill>
                  <a:srgbClr val="000000"/>
                </a:solidFill>
                <a:effectLst/>
                <a:latin typeface="Helvetica Neue" panose="02000503000000020004" pitchFamily="2" charset="0"/>
              </a:rPr>
              <a:t> coinage in Greece.</a:t>
            </a:r>
          </a:p>
          <a:p>
            <a:endParaRPr lang="en-GB" b="0" i="0" dirty="0">
              <a:solidFill>
                <a:srgbClr val="000000"/>
              </a:solidFill>
              <a:effectLst/>
              <a:latin typeface="Helvetica Neue" panose="02000503000000020004" pitchFamily="2" charset="0"/>
            </a:endParaRPr>
          </a:p>
          <a:p>
            <a:r>
              <a:rPr lang="en-GB" dirty="0">
                <a:effectLst/>
              </a:rPr>
              <a:t>Gold coin. (whole)</a:t>
            </a:r>
            <a:r>
              <a:rPr lang="en-GB" dirty="0"/>
              <a:t> </a:t>
            </a:r>
            <a:r>
              <a:rPr lang="en-GB" dirty="0">
                <a:effectLst/>
              </a:rPr>
              <a:t>(whole)Bearded head of T. </a:t>
            </a:r>
            <a:r>
              <a:rPr lang="en-GB" dirty="0" err="1">
                <a:effectLst/>
              </a:rPr>
              <a:t>Quinctius</a:t>
            </a:r>
            <a:r>
              <a:rPr lang="en-GB" dirty="0">
                <a:effectLst/>
              </a:rPr>
              <a:t> </a:t>
            </a:r>
            <a:r>
              <a:rPr lang="en-GB" dirty="0" err="1">
                <a:effectLst/>
              </a:rPr>
              <a:t>Flamininus</a:t>
            </a:r>
            <a:r>
              <a:rPr lang="en-GB" dirty="0">
                <a:effectLst/>
              </a:rPr>
              <a:t> right. (obverse)</a:t>
            </a:r>
            <a:r>
              <a:rPr lang="en-GB" dirty="0"/>
              <a:t> </a:t>
            </a:r>
            <a:r>
              <a:rPr lang="en-GB" dirty="0">
                <a:effectLst/>
              </a:rPr>
              <a:t>(obverse)Victory standing left, holding wreath in out-stretched hand right and palm-branch in left hand; on left, inscription. (reverse)</a:t>
            </a:r>
            <a:r>
              <a:rPr lang="en-GB" dirty="0"/>
              <a:t> </a:t>
            </a:r>
            <a:r>
              <a:rPr lang="en-GB" dirty="0">
                <a:effectLst/>
              </a:rPr>
              <a:t>(reverse)</a:t>
            </a:r>
          </a:p>
          <a:p>
            <a:endParaRPr lang="en-GB" dirty="0">
              <a:effectLst/>
            </a:endParaRPr>
          </a:p>
          <a:p>
            <a:r>
              <a:rPr lang="en-GB" dirty="0">
                <a:effectLst/>
              </a:rPr>
              <a:t>So is it </a:t>
            </a:r>
            <a:r>
              <a:rPr lang="en-GB" dirty="0" err="1">
                <a:effectLst/>
              </a:rPr>
              <a:t>interqaction</a:t>
            </a:r>
            <a:r>
              <a:rPr lang="en-GB" dirty="0">
                <a:effectLst/>
              </a:rPr>
              <a:t> with the Romans that intensifies the situation/changes conceptualisations of money?</a:t>
            </a:r>
            <a:endParaRPr lang="en-US" dirty="0"/>
          </a:p>
        </p:txBody>
      </p:sp>
      <p:sp>
        <p:nvSpPr>
          <p:cNvPr id="4" name="Slide Number Placeholder 3"/>
          <p:cNvSpPr>
            <a:spLocks noGrp="1"/>
          </p:cNvSpPr>
          <p:nvPr>
            <p:ph type="sldNum" sz="quarter" idx="5"/>
          </p:nvPr>
        </p:nvSpPr>
        <p:spPr/>
        <p:txBody>
          <a:bodyPr/>
          <a:lstStyle/>
          <a:p>
            <a:fld id="{82D7A6C2-392E-8044-8912-1CECC980F394}" type="slidenum">
              <a:rPr lang="en-US" smtClean="0"/>
              <a:t>15</a:t>
            </a:fld>
            <a:endParaRPr lang="en-US"/>
          </a:p>
        </p:txBody>
      </p:sp>
    </p:spTree>
    <p:extLst>
      <p:ext uri="{BB962C8B-B14F-4D97-AF65-F5344CB8AC3E}">
        <p14:creationId xmlns:p14="http://schemas.microsoft.com/office/powerpoint/2010/main" val="1653111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Spheres of exchange</a:t>
            </a:r>
          </a:p>
        </p:txBody>
      </p:sp>
      <p:sp>
        <p:nvSpPr>
          <p:cNvPr id="4" name="Slide Number Placeholder 3"/>
          <p:cNvSpPr>
            <a:spLocks noGrp="1"/>
          </p:cNvSpPr>
          <p:nvPr>
            <p:ph type="sldNum" sz="quarter" idx="5"/>
          </p:nvPr>
        </p:nvSpPr>
        <p:spPr/>
        <p:txBody>
          <a:bodyPr/>
          <a:lstStyle/>
          <a:p>
            <a:fld id="{82D7A6C2-392E-8044-8912-1CECC980F394}" type="slidenum">
              <a:rPr lang="en-US" smtClean="0"/>
              <a:t>16</a:t>
            </a:fld>
            <a:endParaRPr lang="en-US"/>
          </a:p>
        </p:txBody>
      </p:sp>
    </p:spTree>
    <p:extLst>
      <p:ext uri="{BB962C8B-B14F-4D97-AF65-F5344CB8AC3E}">
        <p14:creationId xmlns:p14="http://schemas.microsoft.com/office/powerpoint/2010/main" val="9938054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Symbolic and abstract thought – Aristotle.</a:t>
            </a:r>
          </a:p>
          <a:p>
            <a:r>
              <a:rPr lang="en-GB" dirty="0"/>
              <a:t>Money –prizes at festivals for individuals – hence development of tragedy and tragic representation of tyranny come out of the effects of monetization of Athenian ritual.</a:t>
            </a:r>
          </a:p>
          <a:p>
            <a:r>
              <a:rPr lang="en-GB" dirty="0"/>
              <a:t>Aristocracy</a:t>
            </a:r>
            <a:r>
              <a:rPr lang="en-GB" baseline="0" dirty="0"/>
              <a:t> associated with gold in the language of metals.</a:t>
            </a:r>
          </a:p>
          <a:p>
            <a:endParaRPr lang="en-GB"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GB" dirty="0"/>
              <a:t>Coinage is something to </a:t>
            </a:r>
            <a:r>
              <a:rPr lang="en-GB" i="1" dirty="0"/>
              <a:t>think with….</a:t>
            </a:r>
            <a:endParaRPr lang="en-GB" dirty="0"/>
          </a:p>
          <a:p>
            <a:endParaRPr lang="en-GB" dirty="0"/>
          </a:p>
        </p:txBody>
      </p:sp>
      <p:sp>
        <p:nvSpPr>
          <p:cNvPr id="4" name="Slide Number Placeholder 3"/>
          <p:cNvSpPr>
            <a:spLocks noGrp="1"/>
          </p:cNvSpPr>
          <p:nvPr>
            <p:ph type="sldNum" sz="quarter" idx="10"/>
          </p:nvPr>
        </p:nvSpPr>
        <p:spPr/>
        <p:txBody>
          <a:bodyPr/>
          <a:lstStyle/>
          <a:p>
            <a:fld id="{550AF627-D78D-41C5-BE98-518B3DF0E1DD}" type="slidenum">
              <a:rPr lang="en-GB" smtClean="0"/>
              <a:t>17</a:t>
            </a:fld>
            <a:endParaRPr lang="en-GB"/>
          </a:p>
        </p:txBody>
      </p:sp>
    </p:spTree>
    <p:extLst>
      <p:ext uri="{BB962C8B-B14F-4D97-AF65-F5344CB8AC3E}">
        <p14:creationId xmlns:p14="http://schemas.microsoft.com/office/powerpoint/2010/main" val="3675390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Point of translation / commensuration between language systems</a:t>
            </a:r>
          </a:p>
          <a:p>
            <a:pPr marL="171450" indent="-171450">
              <a:buFontTx/>
              <a:buChar char="-"/>
            </a:pPr>
            <a:r>
              <a:rPr lang="en-US" dirty="0"/>
              <a:t>Store of value / unit of account / offers items for purchase</a:t>
            </a:r>
          </a:p>
          <a:p>
            <a:pPr marL="171450" indent="-171450">
              <a:buFontTx/>
              <a:buChar char="-"/>
            </a:pPr>
            <a:r>
              <a:rPr lang="en-US" dirty="0"/>
              <a:t>An object in daily life that enables particular modes of thinking and society</a:t>
            </a:r>
          </a:p>
          <a:p>
            <a:pPr marL="171450" indent="-171450">
              <a:buFontTx/>
              <a:buChar char="-"/>
            </a:pPr>
            <a:r>
              <a:rPr lang="en-US" dirty="0"/>
              <a:t>Shapes identity </a:t>
            </a:r>
            <a:r>
              <a:rPr lang="en-US"/>
              <a:t>and community</a:t>
            </a:r>
          </a:p>
        </p:txBody>
      </p:sp>
      <p:sp>
        <p:nvSpPr>
          <p:cNvPr id="4" name="Slide Number Placeholder 3"/>
          <p:cNvSpPr>
            <a:spLocks noGrp="1"/>
          </p:cNvSpPr>
          <p:nvPr>
            <p:ph type="sldNum" sz="quarter" idx="5"/>
          </p:nvPr>
        </p:nvSpPr>
        <p:spPr/>
        <p:txBody>
          <a:bodyPr/>
          <a:lstStyle/>
          <a:p>
            <a:fld id="{82D7A6C2-392E-8044-8912-1CECC980F394}" type="slidenum">
              <a:rPr lang="en-US" smtClean="0"/>
              <a:t>18</a:t>
            </a:fld>
            <a:endParaRPr lang="en-US"/>
          </a:p>
        </p:txBody>
      </p:sp>
    </p:spTree>
    <p:extLst>
      <p:ext uri="{BB962C8B-B14F-4D97-AF65-F5344CB8AC3E}">
        <p14:creationId xmlns:p14="http://schemas.microsoft.com/office/powerpoint/2010/main" val="28402466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Coins sporadic – can’t have been a true fiscal motive</a:t>
            </a:r>
          </a:p>
          <a:p>
            <a:r>
              <a:rPr lang="en-US" dirty="0"/>
              <a:t>Rome building on a large scale and fighting wars before they made large amounts of coins.</a:t>
            </a:r>
          </a:p>
          <a:p>
            <a:endParaRPr lang="en-US" dirty="0"/>
          </a:p>
          <a:p>
            <a:r>
              <a:rPr lang="en-US" dirty="0"/>
              <a:t>Regardless of how coinage came to be used, what provoked the Romans to mint it in the first place?</a:t>
            </a:r>
          </a:p>
        </p:txBody>
      </p:sp>
      <p:sp>
        <p:nvSpPr>
          <p:cNvPr id="4" name="Slide Number Placeholder 3"/>
          <p:cNvSpPr>
            <a:spLocks noGrp="1"/>
          </p:cNvSpPr>
          <p:nvPr>
            <p:ph type="sldNum" sz="quarter" idx="5"/>
          </p:nvPr>
        </p:nvSpPr>
        <p:spPr/>
        <p:txBody>
          <a:bodyPr/>
          <a:lstStyle/>
          <a:p>
            <a:fld id="{82D7A6C2-392E-8044-8912-1CECC980F394}" type="slidenum">
              <a:rPr lang="en-US" smtClean="0"/>
              <a:t>19</a:t>
            </a:fld>
            <a:endParaRPr lang="en-US"/>
          </a:p>
        </p:txBody>
      </p:sp>
    </p:spTree>
    <p:extLst>
      <p:ext uri="{BB962C8B-B14F-4D97-AF65-F5344CB8AC3E}">
        <p14:creationId xmlns:p14="http://schemas.microsoft.com/office/powerpoint/2010/main" val="17991020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 is this quote </a:t>
            </a:r>
            <a:r>
              <a:rPr lang="en-US" dirty="0" err="1"/>
              <a:t>thaty</a:t>
            </a:r>
            <a:r>
              <a:rPr lang="en-US" dirty="0"/>
              <a:t> led Crawford to think its about state expenditure, but </a:t>
            </a:r>
            <a:r>
              <a:rPr lang="en-US" dirty="0" err="1"/>
              <a:t>Howgego</a:t>
            </a:r>
            <a:r>
              <a:rPr lang="en-US" dirty="0"/>
              <a:t> – why would they think </a:t>
            </a:r>
            <a:r>
              <a:rPr lang="en-US" dirty="0" err="1"/>
              <a:t>tio</a:t>
            </a:r>
            <a:r>
              <a:rPr lang="en-US" dirty="0"/>
              <a:t> comment and cast it as ‘other’ if this was also the common practice in the Roman world.</a:t>
            </a:r>
          </a:p>
        </p:txBody>
      </p:sp>
      <p:sp>
        <p:nvSpPr>
          <p:cNvPr id="4" name="Slide Number Placeholder 3"/>
          <p:cNvSpPr>
            <a:spLocks noGrp="1"/>
          </p:cNvSpPr>
          <p:nvPr>
            <p:ph type="sldNum" sz="quarter" idx="5"/>
          </p:nvPr>
        </p:nvSpPr>
        <p:spPr/>
        <p:txBody>
          <a:bodyPr/>
          <a:lstStyle/>
          <a:p>
            <a:fld id="{82D7A6C2-392E-8044-8912-1CECC980F394}" type="slidenum">
              <a:rPr lang="en-US" smtClean="0"/>
              <a:t>3</a:t>
            </a:fld>
            <a:endParaRPr lang="en-US"/>
          </a:p>
        </p:txBody>
      </p:sp>
    </p:spTree>
    <p:extLst>
      <p:ext uri="{BB962C8B-B14F-4D97-AF65-F5344CB8AC3E}">
        <p14:creationId xmlns:p14="http://schemas.microsoft.com/office/powerpoint/2010/main" val="20122241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Wealth/bullion p- e.g. Athens rich at </a:t>
            </a:r>
            <a:r>
              <a:rPr lang="en-US" dirty="0" err="1"/>
              <a:t>Laurion</a:t>
            </a:r>
            <a:r>
              <a:rPr lang="en-US" dirty="0"/>
              <a:t> and so had money to spare – decided to build ships, but its kind of a windfall situation. Also bullion coming from booty </a:t>
            </a:r>
            <a:r>
              <a:rPr lang="en-US" dirty="0" err="1"/>
              <a:t>etc</a:t>
            </a:r>
            <a:r>
              <a:rPr lang="en-US" dirty="0"/>
              <a:t> – wealth to spend.</a:t>
            </a:r>
          </a:p>
          <a:p>
            <a:endParaRPr lang="en-US" dirty="0"/>
          </a:p>
          <a:p>
            <a:r>
              <a:rPr lang="en-US" dirty="0"/>
              <a:t>Commemorate events – Melville Jones, Philip II of Macedon does seem to advertise his victory at the Olympic games.</a:t>
            </a:r>
          </a:p>
        </p:txBody>
      </p:sp>
      <p:sp>
        <p:nvSpPr>
          <p:cNvPr id="4" name="Slide Number Placeholder 3"/>
          <p:cNvSpPr>
            <a:spLocks noGrp="1"/>
          </p:cNvSpPr>
          <p:nvPr>
            <p:ph type="sldNum" sz="quarter" idx="5"/>
          </p:nvPr>
        </p:nvSpPr>
        <p:spPr/>
        <p:txBody>
          <a:bodyPr/>
          <a:lstStyle/>
          <a:p>
            <a:fld id="{82D7A6C2-392E-8044-8912-1CECC980F394}" type="slidenum">
              <a:rPr lang="en-US" smtClean="0"/>
              <a:t>4</a:t>
            </a:fld>
            <a:endParaRPr lang="en-US"/>
          </a:p>
        </p:txBody>
      </p:sp>
    </p:spTree>
    <p:extLst>
      <p:ext uri="{BB962C8B-B14F-4D97-AF65-F5344CB8AC3E}">
        <p14:creationId xmlns:p14="http://schemas.microsoft.com/office/powerpoint/2010/main" val="41625520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Down to 4</a:t>
            </a:r>
            <a:r>
              <a:rPr lang="en-US" baseline="30000" dirty="0"/>
              <a:t>th</a:t>
            </a:r>
            <a:r>
              <a:rPr lang="en-US" dirty="0"/>
              <a:t> century BC – showed Persian soldiers – whose pay it was we think. Local dynasts striking coins.</a:t>
            </a:r>
          </a:p>
          <a:p>
            <a:endParaRPr lang="en-US" dirty="0"/>
          </a:p>
          <a:p>
            <a:r>
              <a:rPr lang="en-US" dirty="0"/>
              <a:t>From 4</a:t>
            </a:r>
            <a:r>
              <a:rPr lang="en-US" baseline="30000" dirty="0"/>
              <a:t>th</a:t>
            </a:r>
            <a:r>
              <a:rPr lang="en-US" dirty="0"/>
              <a:t> century BC – Greek hoplites shown – who served with the Persians after the Peloponnesian War.</a:t>
            </a:r>
          </a:p>
        </p:txBody>
      </p:sp>
      <p:sp>
        <p:nvSpPr>
          <p:cNvPr id="4" name="Slide Number Placeholder 3"/>
          <p:cNvSpPr>
            <a:spLocks noGrp="1"/>
          </p:cNvSpPr>
          <p:nvPr>
            <p:ph type="sldNum" sz="quarter" idx="5"/>
          </p:nvPr>
        </p:nvSpPr>
        <p:spPr/>
        <p:txBody>
          <a:bodyPr/>
          <a:lstStyle/>
          <a:p>
            <a:fld id="{82D7A6C2-392E-8044-8912-1CECC980F394}" type="slidenum">
              <a:rPr lang="en-US" smtClean="0"/>
              <a:t>6</a:t>
            </a:fld>
            <a:endParaRPr lang="en-US"/>
          </a:p>
        </p:txBody>
      </p:sp>
    </p:spTree>
    <p:extLst>
      <p:ext uri="{BB962C8B-B14F-4D97-AF65-F5344CB8AC3E}">
        <p14:creationId xmlns:p14="http://schemas.microsoft.com/office/powerpoint/2010/main" val="16171195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Coinage reform – to make money.</a:t>
            </a:r>
          </a:p>
        </p:txBody>
      </p:sp>
      <p:sp>
        <p:nvSpPr>
          <p:cNvPr id="4" name="Slide Number Placeholder 3"/>
          <p:cNvSpPr>
            <a:spLocks noGrp="1"/>
          </p:cNvSpPr>
          <p:nvPr>
            <p:ph type="sldNum" sz="quarter" idx="5"/>
          </p:nvPr>
        </p:nvSpPr>
        <p:spPr/>
        <p:txBody>
          <a:bodyPr/>
          <a:lstStyle/>
          <a:p>
            <a:fld id="{82D7A6C2-392E-8044-8912-1CECC980F394}" type="slidenum">
              <a:rPr lang="en-US" smtClean="0"/>
              <a:t>7</a:t>
            </a:fld>
            <a:endParaRPr lang="en-US"/>
          </a:p>
        </p:txBody>
      </p:sp>
    </p:spTree>
    <p:extLst>
      <p:ext uri="{BB962C8B-B14F-4D97-AF65-F5344CB8AC3E}">
        <p14:creationId xmlns:p14="http://schemas.microsoft.com/office/powerpoint/2010/main" val="42434470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2D7A6C2-392E-8044-8912-1CECC980F394}" type="slidenum">
              <a:rPr lang="en-US" smtClean="0"/>
              <a:t>8</a:t>
            </a:fld>
            <a:endParaRPr lang="en-US"/>
          </a:p>
        </p:txBody>
      </p:sp>
    </p:spTree>
    <p:extLst>
      <p:ext uri="{BB962C8B-B14F-4D97-AF65-F5344CB8AC3E}">
        <p14:creationId xmlns:p14="http://schemas.microsoft.com/office/powerpoint/2010/main" val="32917204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 about </a:t>
            </a:r>
            <a:r>
              <a:rPr lang="en-US" dirty="0" err="1"/>
              <a:t>teruth</a:t>
            </a:r>
            <a:r>
              <a:rPr lang="en-US" dirty="0"/>
              <a:t> of what happened in the beginning, but, based on the author’s knowledge of coinage in their own day, ideas that must have seemed reasonable to them.</a:t>
            </a:r>
          </a:p>
        </p:txBody>
      </p:sp>
      <p:sp>
        <p:nvSpPr>
          <p:cNvPr id="4" name="Slide Number Placeholder 3"/>
          <p:cNvSpPr>
            <a:spLocks noGrp="1"/>
          </p:cNvSpPr>
          <p:nvPr>
            <p:ph type="sldNum" sz="quarter" idx="5"/>
          </p:nvPr>
        </p:nvSpPr>
        <p:spPr/>
        <p:txBody>
          <a:bodyPr/>
          <a:lstStyle/>
          <a:p>
            <a:fld id="{82D7A6C2-392E-8044-8912-1CECC980F394}" type="slidenum">
              <a:rPr lang="en-US" smtClean="0"/>
              <a:t>9</a:t>
            </a:fld>
            <a:endParaRPr lang="en-US"/>
          </a:p>
        </p:txBody>
      </p:sp>
    </p:spTree>
    <p:extLst>
      <p:ext uri="{BB962C8B-B14F-4D97-AF65-F5344CB8AC3E}">
        <p14:creationId xmlns:p14="http://schemas.microsoft.com/office/powerpoint/2010/main" val="33212941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Trychsia</a:t>
            </a:r>
            <a:r>
              <a:rPr lang="en-US" dirty="0"/>
              <a:t> – gold denomination of Pompey, </a:t>
            </a:r>
          </a:p>
        </p:txBody>
      </p:sp>
      <p:sp>
        <p:nvSpPr>
          <p:cNvPr id="4" name="Slide Number Placeholder 3"/>
          <p:cNvSpPr>
            <a:spLocks noGrp="1"/>
          </p:cNvSpPr>
          <p:nvPr>
            <p:ph type="sldNum" sz="quarter" idx="5"/>
          </p:nvPr>
        </p:nvSpPr>
        <p:spPr/>
        <p:txBody>
          <a:bodyPr/>
          <a:lstStyle/>
          <a:p>
            <a:fld id="{82D7A6C2-392E-8044-8912-1CECC980F394}" type="slidenum">
              <a:rPr lang="en-US" smtClean="0"/>
              <a:t>13</a:t>
            </a:fld>
            <a:endParaRPr lang="en-US"/>
          </a:p>
        </p:txBody>
      </p:sp>
    </p:spTree>
    <p:extLst>
      <p:ext uri="{BB962C8B-B14F-4D97-AF65-F5344CB8AC3E}">
        <p14:creationId xmlns:p14="http://schemas.microsoft.com/office/powerpoint/2010/main" val="9701066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Coinage – communicate prestige in the city, and make a profit.</a:t>
            </a:r>
          </a:p>
          <a:p>
            <a:endParaRPr lang="en-US" dirty="0"/>
          </a:p>
          <a:p>
            <a:r>
              <a:rPr lang="en-US" dirty="0"/>
              <a:t>City pride</a:t>
            </a:r>
          </a:p>
          <a:p>
            <a:r>
              <a:rPr lang="en-US" dirty="0"/>
              <a:t>Bronze coin = profit,</a:t>
            </a:r>
          </a:p>
          <a:p>
            <a:endParaRPr lang="en-US" dirty="0"/>
          </a:p>
          <a:p>
            <a:r>
              <a:rPr lang="en-US" dirty="0"/>
              <a:t>Piously – coins carried the heads of deities, so mint masters connected thus.</a:t>
            </a:r>
          </a:p>
        </p:txBody>
      </p:sp>
      <p:sp>
        <p:nvSpPr>
          <p:cNvPr id="4" name="Slide Number Placeholder 3"/>
          <p:cNvSpPr>
            <a:spLocks noGrp="1"/>
          </p:cNvSpPr>
          <p:nvPr>
            <p:ph type="sldNum" sz="quarter" idx="5"/>
          </p:nvPr>
        </p:nvSpPr>
        <p:spPr/>
        <p:txBody>
          <a:bodyPr/>
          <a:lstStyle/>
          <a:p>
            <a:fld id="{82D7A6C2-392E-8044-8912-1CECC980F394}" type="slidenum">
              <a:rPr lang="en-US" smtClean="0"/>
              <a:t>14</a:t>
            </a:fld>
            <a:endParaRPr lang="en-US"/>
          </a:p>
        </p:txBody>
      </p:sp>
    </p:spTree>
    <p:extLst>
      <p:ext uri="{BB962C8B-B14F-4D97-AF65-F5344CB8AC3E}">
        <p14:creationId xmlns:p14="http://schemas.microsoft.com/office/powerpoint/2010/main" val="35881605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8A4B66-C54C-78E5-174E-00FFD2DFA8E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C3ED2640-DE30-2C34-315E-43A76F03049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13CD6EEC-32AE-04BF-5AAE-6ED9240BC319}"/>
              </a:ext>
            </a:extLst>
          </p:cNvPr>
          <p:cNvSpPr>
            <a:spLocks noGrp="1"/>
          </p:cNvSpPr>
          <p:nvPr>
            <p:ph type="dt" sz="half" idx="10"/>
          </p:nvPr>
        </p:nvSpPr>
        <p:spPr/>
        <p:txBody>
          <a:bodyPr/>
          <a:lstStyle/>
          <a:p>
            <a:fld id="{06D0E11A-7043-5E44-9E8E-A4BC4D006F53}" type="datetimeFigureOut">
              <a:rPr lang="en-US" smtClean="0"/>
              <a:t>3/22/23</a:t>
            </a:fld>
            <a:endParaRPr lang="en-US"/>
          </a:p>
        </p:txBody>
      </p:sp>
      <p:sp>
        <p:nvSpPr>
          <p:cNvPr id="5" name="Footer Placeholder 4">
            <a:extLst>
              <a:ext uri="{FF2B5EF4-FFF2-40B4-BE49-F238E27FC236}">
                <a16:creationId xmlns:a16="http://schemas.microsoft.com/office/drawing/2014/main" id="{F24E8304-4E58-B806-5DE2-DE8F5DCB1B2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3C64F92-7C0D-08B0-8DA3-2094AC651116}"/>
              </a:ext>
            </a:extLst>
          </p:cNvPr>
          <p:cNvSpPr>
            <a:spLocks noGrp="1"/>
          </p:cNvSpPr>
          <p:nvPr>
            <p:ph type="sldNum" sz="quarter" idx="12"/>
          </p:nvPr>
        </p:nvSpPr>
        <p:spPr/>
        <p:txBody>
          <a:bodyPr/>
          <a:lstStyle/>
          <a:p>
            <a:fld id="{972AB347-DAB2-CC46-96C8-3360AE3CF0C8}" type="slidenum">
              <a:rPr lang="en-US" smtClean="0"/>
              <a:t>‹#›</a:t>
            </a:fld>
            <a:endParaRPr lang="en-US"/>
          </a:p>
        </p:txBody>
      </p:sp>
    </p:spTree>
    <p:extLst>
      <p:ext uri="{BB962C8B-B14F-4D97-AF65-F5344CB8AC3E}">
        <p14:creationId xmlns:p14="http://schemas.microsoft.com/office/powerpoint/2010/main" val="19013006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FCB7A2-AF18-25FD-C634-0AF03D0E6B00}"/>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82F3C661-E6DC-4107-0A6C-355D3F78E2AE}"/>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BE7EA40-7FF1-BDF1-CABA-2D8E5B99F1D6}"/>
              </a:ext>
            </a:extLst>
          </p:cNvPr>
          <p:cNvSpPr>
            <a:spLocks noGrp="1"/>
          </p:cNvSpPr>
          <p:nvPr>
            <p:ph type="dt" sz="half" idx="10"/>
          </p:nvPr>
        </p:nvSpPr>
        <p:spPr/>
        <p:txBody>
          <a:bodyPr/>
          <a:lstStyle/>
          <a:p>
            <a:fld id="{06D0E11A-7043-5E44-9E8E-A4BC4D006F53}" type="datetimeFigureOut">
              <a:rPr lang="en-US" smtClean="0"/>
              <a:t>3/22/23</a:t>
            </a:fld>
            <a:endParaRPr lang="en-US"/>
          </a:p>
        </p:txBody>
      </p:sp>
      <p:sp>
        <p:nvSpPr>
          <p:cNvPr id="5" name="Footer Placeholder 4">
            <a:extLst>
              <a:ext uri="{FF2B5EF4-FFF2-40B4-BE49-F238E27FC236}">
                <a16:creationId xmlns:a16="http://schemas.microsoft.com/office/drawing/2014/main" id="{8F9F9DB5-4D69-21A6-3CA5-59E1344D7C4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7B9731-A0B4-095B-33D8-BE9E9E9FD625}"/>
              </a:ext>
            </a:extLst>
          </p:cNvPr>
          <p:cNvSpPr>
            <a:spLocks noGrp="1"/>
          </p:cNvSpPr>
          <p:nvPr>
            <p:ph type="sldNum" sz="quarter" idx="12"/>
          </p:nvPr>
        </p:nvSpPr>
        <p:spPr/>
        <p:txBody>
          <a:bodyPr/>
          <a:lstStyle/>
          <a:p>
            <a:fld id="{972AB347-DAB2-CC46-96C8-3360AE3CF0C8}" type="slidenum">
              <a:rPr lang="en-US" smtClean="0"/>
              <a:t>‹#›</a:t>
            </a:fld>
            <a:endParaRPr lang="en-US"/>
          </a:p>
        </p:txBody>
      </p:sp>
    </p:spTree>
    <p:extLst>
      <p:ext uri="{BB962C8B-B14F-4D97-AF65-F5344CB8AC3E}">
        <p14:creationId xmlns:p14="http://schemas.microsoft.com/office/powerpoint/2010/main" val="25298439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11B20FC-E073-8E6C-8E96-483BC14D6A54}"/>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B35C49C7-16D3-2104-0D9F-CDD07D72FD07}"/>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91CD8E2-AC53-B2A3-9624-9E7FFF7455D1}"/>
              </a:ext>
            </a:extLst>
          </p:cNvPr>
          <p:cNvSpPr>
            <a:spLocks noGrp="1"/>
          </p:cNvSpPr>
          <p:nvPr>
            <p:ph type="dt" sz="half" idx="10"/>
          </p:nvPr>
        </p:nvSpPr>
        <p:spPr/>
        <p:txBody>
          <a:bodyPr/>
          <a:lstStyle/>
          <a:p>
            <a:fld id="{06D0E11A-7043-5E44-9E8E-A4BC4D006F53}" type="datetimeFigureOut">
              <a:rPr lang="en-US" smtClean="0"/>
              <a:t>3/22/23</a:t>
            </a:fld>
            <a:endParaRPr lang="en-US"/>
          </a:p>
        </p:txBody>
      </p:sp>
      <p:sp>
        <p:nvSpPr>
          <p:cNvPr id="5" name="Footer Placeholder 4">
            <a:extLst>
              <a:ext uri="{FF2B5EF4-FFF2-40B4-BE49-F238E27FC236}">
                <a16:creationId xmlns:a16="http://schemas.microsoft.com/office/drawing/2014/main" id="{B1072EA5-9A17-500D-7840-E1202F0813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908773-55E8-6FD9-9D06-EEAB832E5FFC}"/>
              </a:ext>
            </a:extLst>
          </p:cNvPr>
          <p:cNvSpPr>
            <a:spLocks noGrp="1"/>
          </p:cNvSpPr>
          <p:nvPr>
            <p:ph type="sldNum" sz="quarter" idx="12"/>
          </p:nvPr>
        </p:nvSpPr>
        <p:spPr/>
        <p:txBody>
          <a:bodyPr/>
          <a:lstStyle/>
          <a:p>
            <a:fld id="{972AB347-DAB2-CC46-96C8-3360AE3CF0C8}" type="slidenum">
              <a:rPr lang="en-US" smtClean="0"/>
              <a:t>‹#›</a:t>
            </a:fld>
            <a:endParaRPr lang="en-US"/>
          </a:p>
        </p:txBody>
      </p:sp>
    </p:spTree>
    <p:extLst>
      <p:ext uri="{BB962C8B-B14F-4D97-AF65-F5344CB8AC3E}">
        <p14:creationId xmlns:p14="http://schemas.microsoft.com/office/powerpoint/2010/main" val="3714166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D16ECE-A50D-18FD-85F5-0FD4A8675CCF}"/>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4DF05287-E74A-66FC-2E69-96CC548D2F4F}"/>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66518FB7-E3AA-DA15-8736-3F83ECE35E06}"/>
              </a:ext>
            </a:extLst>
          </p:cNvPr>
          <p:cNvSpPr>
            <a:spLocks noGrp="1"/>
          </p:cNvSpPr>
          <p:nvPr>
            <p:ph type="dt" sz="half" idx="10"/>
          </p:nvPr>
        </p:nvSpPr>
        <p:spPr/>
        <p:txBody>
          <a:bodyPr/>
          <a:lstStyle/>
          <a:p>
            <a:fld id="{06D0E11A-7043-5E44-9E8E-A4BC4D006F53}" type="datetimeFigureOut">
              <a:rPr lang="en-US" smtClean="0"/>
              <a:t>3/22/23</a:t>
            </a:fld>
            <a:endParaRPr lang="en-US"/>
          </a:p>
        </p:txBody>
      </p:sp>
      <p:sp>
        <p:nvSpPr>
          <p:cNvPr id="5" name="Footer Placeholder 4">
            <a:extLst>
              <a:ext uri="{FF2B5EF4-FFF2-40B4-BE49-F238E27FC236}">
                <a16:creationId xmlns:a16="http://schemas.microsoft.com/office/drawing/2014/main" id="{6C46D393-DE1F-4B37-DB4F-4E928F7E68D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B6F2950-CCEF-450E-7613-6772199514EB}"/>
              </a:ext>
            </a:extLst>
          </p:cNvPr>
          <p:cNvSpPr>
            <a:spLocks noGrp="1"/>
          </p:cNvSpPr>
          <p:nvPr>
            <p:ph type="sldNum" sz="quarter" idx="12"/>
          </p:nvPr>
        </p:nvSpPr>
        <p:spPr/>
        <p:txBody>
          <a:bodyPr/>
          <a:lstStyle/>
          <a:p>
            <a:fld id="{972AB347-DAB2-CC46-96C8-3360AE3CF0C8}" type="slidenum">
              <a:rPr lang="en-US" smtClean="0"/>
              <a:t>‹#›</a:t>
            </a:fld>
            <a:endParaRPr lang="en-US"/>
          </a:p>
        </p:txBody>
      </p:sp>
    </p:spTree>
    <p:extLst>
      <p:ext uri="{BB962C8B-B14F-4D97-AF65-F5344CB8AC3E}">
        <p14:creationId xmlns:p14="http://schemas.microsoft.com/office/powerpoint/2010/main" val="28144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C66655-0058-17EA-16B8-8985EE9F6DDC}"/>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5184A358-34DE-1DA6-3978-F28A994EAD5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D9C54715-3349-F6EB-F619-E475C8CC5240}"/>
              </a:ext>
            </a:extLst>
          </p:cNvPr>
          <p:cNvSpPr>
            <a:spLocks noGrp="1"/>
          </p:cNvSpPr>
          <p:nvPr>
            <p:ph type="dt" sz="half" idx="10"/>
          </p:nvPr>
        </p:nvSpPr>
        <p:spPr/>
        <p:txBody>
          <a:bodyPr/>
          <a:lstStyle/>
          <a:p>
            <a:fld id="{06D0E11A-7043-5E44-9E8E-A4BC4D006F53}" type="datetimeFigureOut">
              <a:rPr lang="en-US" smtClean="0"/>
              <a:t>3/22/23</a:t>
            </a:fld>
            <a:endParaRPr lang="en-US"/>
          </a:p>
        </p:txBody>
      </p:sp>
      <p:sp>
        <p:nvSpPr>
          <p:cNvPr id="5" name="Footer Placeholder 4">
            <a:extLst>
              <a:ext uri="{FF2B5EF4-FFF2-40B4-BE49-F238E27FC236}">
                <a16:creationId xmlns:a16="http://schemas.microsoft.com/office/drawing/2014/main" id="{9798F486-19F2-DFC8-6B69-62EB2A4F59D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6CF38A1-22C9-28A0-91E3-1DD5E5E6BD89}"/>
              </a:ext>
            </a:extLst>
          </p:cNvPr>
          <p:cNvSpPr>
            <a:spLocks noGrp="1"/>
          </p:cNvSpPr>
          <p:nvPr>
            <p:ph type="sldNum" sz="quarter" idx="12"/>
          </p:nvPr>
        </p:nvSpPr>
        <p:spPr/>
        <p:txBody>
          <a:bodyPr/>
          <a:lstStyle/>
          <a:p>
            <a:fld id="{972AB347-DAB2-CC46-96C8-3360AE3CF0C8}" type="slidenum">
              <a:rPr lang="en-US" smtClean="0"/>
              <a:t>‹#›</a:t>
            </a:fld>
            <a:endParaRPr lang="en-US"/>
          </a:p>
        </p:txBody>
      </p:sp>
    </p:spTree>
    <p:extLst>
      <p:ext uri="{BB962C8B-B14F-4D97-AF65-F5344CB8AC3E}">
        <p14:creationId xmlns:p14="http://schemas.microsoft.com/office/powerpoint/2010/main" val="16258747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656ED0-64D4-057A-4A04-629EE8B00918}"/>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64E16E8-92B8-CE39-0CF4-DCBA60C6EB8C}"/>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10EFA539-7A81-AE28-E4F2-46AF43D7DA5B}"/>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0C9A4A71-F3BD-05ED-CBDF-837B3F3F9806}"/>
              </a:ext>
            </a:extLst>
          </p:cNvPr>
          <p:cNvSpPr>
            <a:spLocks noGrp="1"/>
          </p:cNvSpPr>
          <p:nvPr>
            <p:ph type="dt" sz="half" idx="10"/>
          </p:nvPr>
        </p:nvSpPr>
        <p:spPr/>
        <p:txBody>
          <a:bodyPr/>
          <a:lstStyle/>
          <a:p>
            <a:fld id="{06D0E11A-7043-5E44-9E8E-A4BC4D006F53}" type="datetimeFigureOut">
              <a:rPr lang="en-US" smtClean="0"/>
              <a:t>3/22/23</a:t>
            </a:fld>
            <a:endParaRPr lang="en-US"/>
          </a:p>
        </p:txBody>
      </p:sp>
      <p:sp>
        <p:nvSpPr>
          <p:cNvPr id="6" name="Footer Placeholder 5">
            <a:extLst>
              <a:ext uri="{FF2B5EF4-FFF2-40B4-BE49-F238E27FC236}">
                <a16:creationId xmlns:a16="http://schemas.microsoft.com/office/drawing/2014/main" id="{62EF6A64-AB90-9A1C-FC1D-3F3E9D2D0D5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3843FDB-DFF2-4E57-E9B3-956745F63712}"/>
              </a:ext>
            </a:extLst>
          </p:cNvPr>
          <p:cNvSpPr>
            <a:spLocks noGrp="1"/>
          </p:cNvSpPr>
          <p:nvPr>
            <p:ph type="sldNum" sz="quarter" idx="12"/>
          </p:nvPr>
        </p:nvSpPr>
        <p:spPr/>
        <p:txBody>
          <a:bodyPr/>
          <a:lstStyle/>
          <a:p>
            <a:fld id="{972AB347-DAB2-CC46-96C8-3360AE3CF0C8}" type="slidenum">
              <a:rPr lang="en-US" smtClean="0"/>
              <a:t>‹#›</a:t>
            </a:fld>
            <a:endParaRPr lang="en-US"/>
          </a:p>
        </p:txBody>
      </p:sp>
    </p:spTree>
    <p:extLst>
      <p:ext uri="{BB962C8B-B14F-4D97-AF65-F5344CB8AC3E}">
        <p14:creationId xmlns:p14="http://schemas.microsoft.com/office/powerpoint/2010/main" val="15274664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C74768-0004-0290-3D5C-80D47CD5BDF6}"/>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C3887C6D-1057-77A7-3E74-D1F5569186F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F51FF2D7-0286-920C-59D5-08AD07EA4335}"/>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DE272A0-086F-00B4-2120-631F0EC6DEF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FBB1D321-F9B2-ED0C-0735-3171F35F36EF}"/>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74AAB80E-0993-3041-0FB4-B4E04018F4CC}"/>
              </a:ext>
            </a:extLst>
          </p:cNvPr>
          <p:cNvSpPr>
            <a:spLocks noGrp="1"/>
          </p:cNvSpPr>
          <p:nvPr>
            <p:ph type="dt" sz="half" idx="10"/>
          </p:nvPr>
        </p:nvSpPr>
        <p:spPr/>
        <p:txBody>
          <a:bodyPr/>
          <a:lstStyle/>
          <a:p>
            <a:fld id="{06D0E11A-7043-5E44-9E8E-A4BC4D006F53}" type="datetimeFigureOut">
              <a:rPr lang="en-US" smtClean="0"/>
              <a:t>3/22/23</a:t>
            </a:fld>
            <a:endParaRPr lang="en-US"/>
          </a:p>
        </p:txBody>
      </p:sp>
      <p:sp>
        <p:nvSpPr>
          <p:cNvPr id="8" name="Footer Placeholder 7">
            <a:extLst>
              <a:ext uri="{FF2B5EF4-FFF2-40B4-BE49-F238E27FC236}">
                <a16:creationId xmlns:a16="http://schemas.microsoft.com/office/drawing/2014/main" id="{9A3A26BE-A2A8-3C18-691D-CFB1A689244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BA14BDF-5C42-64C5-5E05-040A577D5730}"/>
              </a:ext>
            </a:extLst>
          </p:cNvPr>
          <p:cNvSpPr>
            <a:spLocks noGrp="1"/>
          </p:cNvSpPr>
          <p:nvPr>
            <p:ph type="sldNum" sz="quarter" idx="12"/>
          </p:nvPr>
        </p:nvSpPr>
        <p:spPr/>
        <p:txBody>
          <a:bodyPr/>
          <a:lstStyle/>
          <a:p>
            <a:fld id="{972AB347-DAB2-CC46-96C8-3360AE3CF0C8}" type="slidenum">
              <a:rPr lang="en-US" smtClean="0"/>
              <a:t>‹#›</a:t>
            </a:fld>
            <a:endParaRPr lang="en-US"/>
          </a:p>
        </p:txBody>
      </p:sp>
    </p:spTree>
    <p:extLst>
      <p:ext uri="{BB962C8B-B14F-4D97-AF65-F5344CB8AC3E}">
        <p14:creationId xmlns:p14="http://schemas.microsoft.com/office/powerpoint/2010/main" val="34701062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F0F52E-B954-21D0-53F0-61325129C082}"/>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828A0960-F208-4D22-9AF4-76AB306FF03A}"/>
              </a:ext>
            </a:extLst>
          </p:cNvPr>
          <p:cNvSpPr>
            <a:spLocks noGrp="1"/>
          </p:cNvSpPr>
          <p:nvPr>
            <p:ph type="dt" sz="half" idx="10"/>
          </p:nvPr>
        </p:nvSpPr>
        <p:spPr/>
        <p:txBody>
          <a:bodyPr/>
          <a:lstStyle/>
          <a:p>
            <a:fld id="{06D0E11A-7043-5E44-9E8E-A4BC4D006F53}" type="datetimeFigureOut">
              <a:rPr lang="en-US" smtClean="0"/>
              <a:t>3/22/23</a:t>
            </a:fld>
            <a:endParaRPr lang="en-US"/>
          </a:p>
        </p:txBody>
      </p:sp>
      <p:sp>
        <p:nvSpPr>
          <p:cNvPr id="4" name="Footer Placeholder 3">
            <a:extLst>
              <a:ext uri="{FF2B5EF4-FFF2-40B4-BE49-F238E27FC236}">
                <a16:creationId xmlns:a16="http://schemas.microsoft.com/office/drawing/2014/main" id="{11031AC7-5E1F-974E-398B-C1B03C92FB8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F327C65-AD44-51D3-0D69-EED8171DAB6E}"/>
              </a:ext>
            </a:extLst>
          </p:cNvPr>
          <p:cNvSpPr>
            <a:spLocks noGrp="1"/>
          </p:cNvSpPr>
          <p:nvPr>
            <p:ph type="sldNum" sz="quarter" idx="12"/>
          </p:nvPr>
        </p:nvSpPr>
        <p:spPr/>
        <p:txBody>
          <a:bodyPr/>
          <a:lstStyle/>
          <a:p>
            <a:fld id="{972AB347-DAB2-CC46-96C8-3360AE3CF0C8}" type="slidenum">
              <a:rPr lang="en-US" smtClean="0"/>
              <a:t>‹#›</a:t>
            </a:fld>
            <a:endParaRPr lang="en-US"/>
          </a:p>
        </p:txBody>
      </p:sp>
    </p:spTree>
    <p:extLst>
      <p:ext uri="{BB962C8B-B14F-4D97-AF65-F5344CB8AC3E}">
        <p14:creationId xmlns:p14="http://schemas.microsoft.com/office/powerpoint/2010/main" val="9260734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14F5595-444E-3BF9-D577-931C2639351D}"/>
              </a:ext>
            </a:extLst>
          </p:cNvPr>
          <p:cNvSpPr>
            <a:spLocks noGrp="1"/>
          </p:cNvSpPr>
          <p:nvPr>
            <p:ph type="dt" sz="half" idx="10"/>
          </p:nvPr>
        </p:nvSpPr>
        <p:spPr/>
        <p:txBody>
          <a:bodyPr/>
          <a:lstStyle/>
          <a:p>
            <a:fld id="{06D0E11A-7043-5E44-9E8E-A4BC4D006F53}" type="datetimeFigureOut">
              <a:rPr lang="en-US" smtClean="0"/>
              <a:t>3/22/23</a:t>
            </a:fld>
            <a:endParaRPr lang="en-US"/>
          </a:p>
        </p:txBody>
      </p:sp>
      <p:sp>
        <p:nvSpPr>
          <p:cNvPr id="3" name="Footer Placeholder 2">
            <a:extLst>
              <a:ext uri="{FF2B5EF4-FFF2-40B4-BE49-F238E27FC236}">
                <a16:creationId xmlns:a16="http://schemas.microsoft.com/office/drawing/2014/main" id="{01754E82-7B7F-F2C7-E6BE-B47C9F4F8E3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AC7715B-A9FE-3BEA-F762-FD3CD45B6472}"/>
              </a:ext>
            </a:extLst>
          </p:cNvPr>
          <p:cNvSpPr>
            <a:spLocks noGrp="1"/>
          </p:cNvSpPr>
          <p:nvPr>
            <p:ph type="sldNum" sz="quarter" idx="12"/>
          </p:nvPr>
        </p:nvSpPr>
        <p:spPr/>
        <p:txBody>
          <a:bodyPr/>
          <a:lstStyle/>
          <a:p>
            <a:fld id="{972AB347-DAB2-CC46-96C8-3360AE3CF0C8}" type="slidenum">
              <a:rPr lang="en-US" smtClean="0"/>
              <a:t>‹#›</a:t>
            </a:fld>
            <a:endParaRPr lang="en-US"/>
          </a:p>
        </p:txBody>
      </p:sp>
    </p:spTree>
    <p:extLst>
      <p:ext uri="{BB962C8B-B14F-4D97-AF65-F5344CB8AC3E}">
        <p14:creationId xmlns:p14="http://schemas.microsoft.com/office/powerpoint/2010/main" val="29228375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17C913-51C1-A459-04BD-0429F96FB979}"/>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9FCBB75F-BF81-21A4-C0E9-5253A4BD6FB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B01D13A7-56DF-1B30-23B3-059A0DDD572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BE2C15EF-EEF1-602D-9EB9-0B6DF4308DF0}"/>
              </a:ext>
            </a:extLst>
          </p:cNvPr>
          <p:cNvSpPr>
            <a:spLocks noGrp="1"/>
          </p:cNvSpPr>
          <p:nvPr>
            <p:ph type="dt" sz="half" idx="10"/>
          </p:nvPr>
        </p:nvSpPr>
        <p:spPr/>
        <p:txBody>
          <a:bodyPr/>
          <a:lstStyle/>
          <a:p>
            <a:fld id="{06D0E11A-7043-5E44-9E8E-A4BC4D006F53}" type="datetimeFigureOut">
              <a:rPr lang="en-US" smtClean="0"/>
              <a:t>3/22/23</a:t>
            </a:fld>
            <a:endParaRPr lang="en-US"/>
          </a:p>
        </p:txBody>
      </p:sp>
      <p:sp>
        <p:nvSpPr>
          <p:cNvPr id="6" name="Footer Placeholder 5">
            <a:extLst>
              <a:ext uri="{FF2B5EF4-FFF2-40B4-BE49-F238E27FC236}">
                <a16:creationId xmlns:a16="http://schemas.microsoft.com/office/drawing/2014/main" id="{5F99B644-B0AC-0629-0009-FDEB41AB444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8F4E750-F360-479F-604A-CBC14DA9437D}"/>
              </a:ext>
            </a:extLst>
          </p:cNvPr>
          <p:cNvSpPr>
            <a:spLocks noGrp="1"/>
          </p:cNvSpPr>
          <p:nvPr>
            <p:ph type="sldNum" sz="quarter" idx="12"/>
          </p:nvPr>
        </p:nvSpPr>
        <p:spPr/>
        <p:txBody>
          <a:bodyPr/>
          <a:lstStyle/>
          <a:p>
            <a:fld id="{972AB347-DAB2-CC46-96C8-3360AE3CF0C8}" type="slidenum">
              <a:rPr lang="en-US" smtClean="0"/>
              <a:t>‹#›</a:t>
            </a:fld>
            <a:endParaRPr lang="en-US"/>
          </a:p>
        </p:txBody>
      </p:sp>
    </p:spTree>
    <p:extLst>
      <p:ext uri="{BB962C8B-B14F-4D97-AF65-F5344CB8AC3E}">
        <p14:creationId xmlns:p14="http://schemas.microsoft.com/office/powerpoint/2010/main" val="4117928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761988-1021-D16B-3CB8-9D551C2FB56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5B186FEE-3874-340C-23C0-699C0EC9D16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75493DB-5442-B229-06A3-112459F2115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B1B496B8-DB23-8A39-B8E4-32948D6FC439}"/>
              </a:ext>
            </a:extLst>
          </p:cNvPr>
          <p:cNvSpPr>
            <a:spLocks noGrp="1"/>
          </p:cNvSpPr>
          <p:nvPr>
            <p:ph type="dt" sz="half" idx="10"/>
          </p:nvPr>
        </p:nvSpPr>
        <p:spPr/>
        <p:txBody>
          <a:bodyPr/>
          <a:lstStyle/>
          <a:p>
            <a:fld id="{06D0E11A-7043-5E44-9E8E-A4BC4D006F53}" type="datetimeFigureOut">
              <a:rPr lang="en-US" smtClean="0"/>
              <a:t>3/22/23</a:t>
            </a:fld>
            <a:endParaRPr lang="en-US"/>
          </a:p>
        </p:txBody>
      </p:sp>
      <p:sp>
        <p:nvSpPr>
          <p:cNvPr id="6" name="Footer Placeholder 5">
            <a:extLst>
              <a:ext uri="{FF2B5EF4-FFF2-40B4-BE49-F238E27FC236}">
                <a16:creationId xmlns:a16="http://schemas.microsoft.com/office/drawing/2014/main" id="{E839EC62-E08D-BF33-1A45-C37033073CA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087856A-1BC2-86F4-DD78-DB95EE16D031}"/>
              </a:ext>
            </a:extLst>
          </p:cNvPr>
          <p:cNvSpPr>
            <a:spLocks noGrp="1"/>
          </p:cNvSpPr>
          <p:nvPr>
            <p:ph type="sldNum" sz="quarter" idx="12"/>
          </p:nvPr>
        </p:nvSpPr>
        <p:spPr/>
        <p:txBody>
          <a:bodyPr/>
          <a:lstStyle/>
          <a:p>
            <a:fld id="{972AB347-DAB2-CC46-96C8-3360AE3CF0C8}" type="slidenum">
              <a:rPr lang="en-US" smtClean="0"/>
              <a:t>‹#›</a:t>
            </a:fld>
            <a:endParaRPr lang="en-US"/>
          </a:p>
        </p:txBody>
      </p:sp>
    </p:spTree>
    <p:extLst>
      <p:ext uri="{BB962C8B-B14F-4D97-AF65-F5344CB8AC3E}">
        <p14:creationId xmlns:p14="http://schemas.microsoft.com/office/powerpoint/2010/main" val="35023041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E9C63D1-E856-7B92-2127-0F5220F6AB4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C507AC74-F9DA-7C12-1BBE-F7105256A0D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9737300-05E3-28CF-D900-CD52C4A0FDF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D0E11A-7043-5E44-9E8E-A4BC4D006F53}" type="datetimeFigureOut">
              <a:rPr lang="en-US" smtClean="0"/>
              <a:t>3/22/23</a:t>
            </a:fld>
            <a:endParaRPr lang="en-US"/>
          </a:p>
        </p:txBody>
      </p:sp>
      <p:sp>
        <p:nvSpPr>
          <p:cNvPr id="5" name="Footer Placeholder 4">
            <a:extLst>
              <a:ext uri="{FF2B5EF4-FFF2-40B4-BE49-F238E27FC236}">
                <a16:creationId xmlns:a16="http://schemas.microsoft.com/office/drawing/2014/main" id="{FB515D0A-ADED-90C0-A7F9-45C59899045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4CA32F1-276C-CE9B-C670-86F90771A3C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2AB347-DAB2-CC46-96C8-3360AE3CF0C8}" type="slidenum">
              <a:rPr lang="en-US" smtClean="0"/>
              <a:t>‹#›</a:t>
            </a:fld>
            <a:endParaRPr lang="en-US"/>
          </a:p>
        </p:txBody>
      </p:sp>
    </p:spTree>
    <p:extLst>
      <p:ext uri="{BB962C8B-B14F-4D97-AF65-F5344CB8AC3E}">
        <p14:creationId xmlns:p14="http://schemas.microsoft.com/office/powerpoint/2010/main" val="35152179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image" Target="../media/image5.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5A59F003-E00A-43F9-91DC-CC54E3B874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2" descr="A close-up of the front and the back of a coin&#10;&#10;Description automatically generated">
            <a:extLst>
              <a:ext uri="{FF2B5EF4-FFF2-40B4-BE49-F238E27FC236}">
                <a16:creationId xmlns:a16="http://schemas.microsoft.com/office/drawing/2014/main" id="{5388D227-461A-E724-AB87-B9D4625ED38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5356" t="9091" r="13836"/>
          <a:stretch/>
        </p:blipFill>
        <p:spPr bwMode="auto">
          <a:xfrm>
            <a:off x="20" y="10"/>
            <a:ext cx="12191981" cy="6857990"/>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a:extLst>
              <a:ext uri="{FF2B5EF4-FFF2-40B4-BE49-F238E27FC236}">
                <a16:creationId xmlns:a16="http://schemas.microsoft.com/office/drawing/2014/main" id="{D74A4382-E3AD-430A-9A1F-DFA3E0E77A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3799868" y="-1534136"/>
            <a:ext cx="4592270" cy="12192001"/>
          </a:xfrm>
          <a:prstGeom prst="rect">
            <a:avLst/>
          </a:prstGeom>
          <a:gradFill>
            <a:gsLst>
              <a:gs pos="35000">
                <a:schemeClr val="bg1">
                  <a:alpha val="46000"/>
                </a:schemeClr>
              </a:gs>
              <a:gs pos="21000">
                <a:schemeClr val="bg1">
                  <a:alpha val="30000"/>
                </a:schemeClr>
              </a:gs>
              <a:gs pos="0">
                <a:schemeClr val="bg1">
                  <a:alpha val="0"/>
                </a:schemeClr>
              </a:gs>
              <a:gs pos="100000">
                <a:schemeClr val="bg1">
                  <a:alpha val="9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C5E3929-18C7-0530-77F2-B1A1F6223E36}"/>
              </a:ext>
            </a:extLst>
          </p:cNvPr>
          <p:cNvSpPr>
            <a:spLocks noGrp="1"/>
          </p:cNvSpPr>
          <p:nvPr>
            <p:ph type="ctrTitle"/>
          </p:nvPr>
        </p:nvSpPr>
        <p:spPr>
          <a:xfrm>
            <a:off x="404553" y="3091928"/>
            <a:ext cx="9078562" cy="2387600"/>
          </a:xfrm>
        </p:spPr>
        <p:txBody>
          <a:bodyPr>
            <a:normAutofit/>
          </a:bodyPr>
          <a:lstStyle/>
          <a:p>
            <a:pPr algn="l"/>
            <a:r>
              <a:rPr lang="en-US" sz="6600"/>
              <a:t>Why Strike Coinage?</a:t>
            </a:r>
          </a:p>
        </p:txBody>
      </p:sp>
      <p:sp>
        <p:nvSpPr>
          <p:cNvPr id="13" name="Rectangle: Rounded Corners 12">
            <a:extLst>
              <a:ext uri="{FF2B5EF4-FFF2-40B4-BE49-F238E27FC236}">
                <a16:creationId xmlns:a16="http://schemas.microsoft.com/office/drawing/2014/main" id="{79F40191-0F44-4FD1-82CC-ACB507C14B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575039"/>
            <a:ext cx="9785897" cy="685800"/>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1051666"/>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4A6E23-1CF5-4640-1EDF-06F836E805DF}"/>
              </a:ext>
            </a:extLst>
          </p:cNvPr>
          <p:cNvSpPr>
            <a:spLocks noGrp="1"/>
          </p:cNvSpPr>
          <p:nvPr>
            <p:ph type="title"/>
          </p:nvPr>
        </p:nvSpPr>
        <p:spPr/>
        <p:txBody>
          <a:bodyPr/>
          <a:lstStyle/>
          <a:p>
            <a:r>
              <a:rPr lang="en-US" b="1" dirty="0"/>
              <a:t>Plato, </a:t>
            </a:r>
            <a:r>
              <a:rPr lang="en-US" b="1" i="1" dirty="0"/>
              <a:t>Republic</a:t>
            </a:r>
            <a:r>
              <a:rPr lang="en-US" b="1" dirty="0"/>
              <a:t> ii, 371 b</a:t>
            </a:r>
          </a:p>
        </p:txBody>
      </p:sp>
      <p:sp>
        <p:nvSpPr>
          <p:cNvPr id="3" name="Content Placeholder 2">
            <a:extLst>
              <a:ext uri="{FF2B5EF4-FFF2-40B4-BE49-F238E27FC236}">
                <a16:creationId xmlns:a16="http://schemas.microsoft.com/office/drawing/2014/main" id="{7207261B-2AFD-E000-0B97-A73BF185F94B}"/>
              </a:ext>
            </a:extLst>
          </p:cNvPr>
          <p:cNvSpPr>
            <a:spLocks noGrp="1"/>
          </p:cNvSpPr>
          <p:nvPr>
            <p:ph idx="1"/>
          </p:nvPr>
        </p:nvSpPr>
        <p:spPr/>
        <p:txBody>
          <a:bodyPr/>
          <a:lstStyle/>
          <a:p>
            <a:pPr marL="0" indent="0" algn="l">
              <a:buNone/>
            </a:pPr>
            <a:r>
              <a:rPr lang="en-GB" b="0" i="0" u="none" strike="noStrike" dirty="0">
                <a:solidFill>
                  <a:srgbClr val="333333"/>
                </a:solidFill>
                <a:effectLst/>
                <a:latin typeface="zephtextregular"/>
              </a:rPr>
              <a:t>“Now what about this? In the state itself, how will they share with each other the produce they are each working at? Which is after all the reason we made a community and built a state.”</a:t>
            </a:r>
          </a:p>
          <a:p>
            <a:pPr marL="0" indent="0" algn="l">
              <a:buNone/>
            </a:pPr>
            <a:r>
              <a:rPr lang="en-GB" b="0" i="0" u="none" strike="noStrike" dirty="0">
                <a:solidFill>
                  <a:srgbClr val="333333"/>
                </a:solidFill>
                <a:effectLst/>
                <a:latin typeface="zephtextregular"/>
              </a:rPr>
              <a:t>“Obviously by buying and selling,” he said.</a:t>
            </a:r>
          </a:p>
          <a:p>
            <a:pPr marL="0" indent="0" algn="l">
              <a:buNone/>
            </a:pPr>
            <a:r>
              <a:rPr lang="en-GB" b="0" i="0" u="none" strike="noStrike" dirty="0">
                <a:solidFill>
                  <a:srgbClr val="333333"/>
                </a:solidFill>
                <a:effectLst/>
                <a:latin typeface="zephtextregular"/>
              </a:rPr>
              <a:t>“So we shall have a market place, and coinage as a token of exchange resulting from this?” (</a:t>
            </a:r>
            <a:r>
              <a:rPr lang="el-GR" b="0" i="0" u="none" strike="noStrike" dirty="0" err="1">
                <a:solidFill>
                  <a:srgbClr val="333333"/>
                </a:solidFill>
                <a:effectLst/>
                <a:latin typeface="zephtextregular"/>
              </a:rPr>
              <a:t>Ἀγορὰ</a:t>
            </a:r>
            <a:r>
              <a:rPr lang="el-GR" b="0" i="0" u="none" strike="noStrike" dirty="0">
                <a:solidFill>
                  <a:srgbClr val="333333"/>
                </a:solidFill>
                <a:effectLst/>
                <a:latin typeface="zephtextregular"/>
              </a:rPr>
              <a:t> </a:t>
            </a:r>
            <a:r>
              <a:rPr lang="el-GR" b="0" i="0" u="none" strike="noStrike" dirty="0" err="1">
                <a:solidFill>
                  <a:srgbClr val="333333"/>
                </a:solidFill>
                <a:effectLst/>
                <a:latin typeface="zephtextregular"/>
              </a:rPr>
              <a:t>δὴ</a:t>
            </a:r>
            <a:r>
              <a:rPr lang="el-GR" b="0" i="0" u="none" strike="noStrike" dirty="0">
                <a:solidFill>
                  <a:srgbClr val="333333"/>
                </a:solidFill>
                <a:effectLst/>
                <a:latin typeface="zephtextregular"/>
              </a:rPr>
              <a:t> </a:t>
            </a:r>
            <a:r>
              <a:rPr lang="el-GR" b="0" i="0" u="none" strike="noStrike" dirty="0" err="1">
                <a:solidFill>
                  <a:srgbClr val="333333"/>
                </a:solidFill>
                <a:effectLst/>
                <a:latin typeface="zephtextregular"/>
              </a:rPr>
              <a:t>ἡμῖν</a:t>
            </a:r>
            <a:r>
              <a:rPr lang="el-GR" b="0" i="0" u="none" strike="noStrike" dirty="0">
                <a:solidFill>
                  <a:srgbClr val="333333"/>
                </a:solidFill>
                <a:effectLst/>
                <a:latin typeface="zephtextregular"/>
              </a:rPr>
              <a:t> </a:t>
            </a:r>
            <a:r>
              <a:rPr lang="el-GR" b="0" i="0" u="none" strike="noStrike" dirty="0" err="1">
                <a:solidFill>
                  <a:srgbClr val="333333"/>
                </a:solidFill>
                <a:effectLst/>
                <a:latin typeface="zephtextregular"/>
              </a:rPr>
              <a:t>καὶ</a:t>
            </a:r>
            <a:r>
              <a:rPr lang="el-GR" b="0" i="0" u="none" strike="noStrike" dirty="0">
                <a:solidFill>
                  <a:srgbClr val="333333"/>
                </a:solidFill>
                <a:effectLst/>
                <a:latin typeface="zephtextregular"/>
              </a:rPr>
              <a:t> </a:t>
            </a:r>
            <a:r>
              <a:rPr lang="el-GR" b="0" i="0" u="none" strike="noStrike" dirty="0" err="1">
                <a:solidFill>
                  <a:srgbClr val="333333"/>
                </a:solidFill>
                <a:effectLst/>
                <a:latin typeface="zephtextregular"/>
              </a:rPr>
              <a:t>νόμισμα</a:t>
            </a:r>
            <a:r>
              <a:rPr lang="el-GR" b="0" i="0" u="none" strike="noStrike" dirty="0">
                <a:solidFill>
                  <a:srgbClr val="333333"/>
                </a:solidFill>
                <a:effectLst/>
                <a:latin typeface="zephtextregular"/>
              </a:rPr>
              <a:t> </a:t>
            </a:r>
            <a:r>
              <a:rPr lang="el-GR" b="0" i="0" u="none" strike="noStrike" dirty="0" err="1">
                <a:solidFill>
                  <a:srgbClr val="333333"/>
                </a:solidFill>
                <a:effectLst/>
                <a:latin typeface="zephtextregular"/>
              </a:rPr>
              <a:t>σύμβολον</a:t>
            </a:r>
            <a:r>
              <a:rPr lang="el-GR" b="0" i="0" u="none" strike="noStrike" dirty="0">
                <a:solidFill>
                  <a:srgbClr val="333333"/>
                </a:solidFill>
                <a:effectLst/>
                <a:latin typeface="zephtextregular"/>
              </a:rPr>
              <a:t> </a:t>
            </a:r>
            <a:r>
              <a:rPr lang="el-GR" b="0" i="0" u="none" strike="noStrike" dirty="0" err="1">
                <a:solidFill>
                  <a:srgbClr val="333333"/>
                </a:solidFill>
                <a:effectLst/>
                <a:latin typeface="zephtextregular"/>
              </a:rPr>
              <a:t>τῆς</a:t>
            </a:r>
            <a:r>
              <a:rPr lang="el-GR" b="0" i="0" u="none" strike="noStrike" dirty="0">
                <a:solidFill>
                  <a:srgbClr val="333333"/>
                </a:solidFill>
                <a:effectLst/>
                <a:latin typeface="zephtextregular"/>
              </a:rPr>
              <a:t> </a:t>
            </a:r>
            <a:r>
              <a:rPr lang="el-GR" b="0" i="0" u="none" strike="noStrike" dirty="0" err="1">
                <a:solidFill>
                  <a:srgbClr val="333333"/>
                </a:solidFill>
                <a:effectLst/>
                <a:latin typeface="zephtextregular"/>
              </a:rPr>
              <a:t>ἀλλαγῆς</a:t>
            </a:r>
            <a:r>
              <a:rPr lang="el-GR" b="0" i="0" u="none" strike="noStrike" dirty="0">
                <a:solidFill>
                  <a:srgbClr val="333333"/>
                </a:solidFill>
                <a:effectLst/>
                <a:latin typeface="zephtextregular"/>
              </a:rPr>
              <a:t> </a:t>
            </a:r>
            <a:r>
              <a:rPr lang="el-GR" b="0" i="0" u="none" strike="noStrike" dirty="0" err="1">
                <a:solidFill>
                  <a:srgbClr val="333333"/>
                </a:solidFill>
                <a:effectLst/>
                <a:latin typeface="zephtextregular"/>
              </a:rPr>
              <a:t>ἕνεκα</a:t>
            </a:r>
            <a:r>
              <a:rPr lang="el-GR" b="0" i="0" u="none" strike="noStrike" dirty="0">
                <a:solidFill>
                  <a:srgbClr val="333333"/>
                </a:solidFill>
                <a:effectLst/>
                <a:latin typeface="zephtextregular"/>
              </a:rPr>
              <a:t> </a:t>
            </a:r>
            <a:r>
              <a:rPr lang="el-GR" b="0" i="0" u="none" strike="noStrike" dirty="0" err="1">
                <a:solidFill>
                  <a:srgbClr val="333333"/>
                </a:solidFill>
                <a:effectLst/>
                <a:latin typeface="zephtextregular"/>
              </a:rPr>
              <a:t>γενήσεται</a:t>
            </a:r>
            <a:r>
              <a:rPr lang="el-GR" b="0" i="0" u="none" strike="noStrike" dirty="0">
                <a:solidFill>
                  <a:srgbClr val="333333"/>
                </a:solidFill>
                <a:effectLst/>
                <a:latin typeface="zephtextregular"/>
              </a:rPr>
              <a:t> </a:t>
            </a:r>
            <a:r>
              <a:rPr lang="el-GR" b="0" i="0" u="none" strike="noStrike" dirty="0" err="1">
                <a:solidFill>
                  <a:srgbClr val="333333"/>
                </a:solidFill>
                <a:effectLst/>
                <a:latin typeface="zephtextregular"/>
              </a:rPr>
              <a:t>ἐκ</a:t>
            </a:r>
            <a:r>
              <a:rPr lang="el-GR" b="0" i="0" u="none" strike="noStrike" dirty="0">
                <a:solidFill>
                  <a:srgbClr val="333333"/>
                </a:solidFill>
                <a:effectLst/>
                <a:latin typeface="zephtextregular"/>
              </a:rPr>
              <a:t> </a:t>
            </a:r>
            <a:r>
              <a:rPr lang="el-GR" b="0" i="0" u="none" strike="noStrike" dirty="0" err="1">
                <a:solidFill>
                  <a:srgbClr val="333333"/>
                </a:solidFill>
                <a:effectLst/>
                <a:latin typeface="zephtextregular"/>
              </a:rPr>
              <a:t>τούτου</a:t>
            </a:r>
            <a:r>
              <a:rPr lang="el-GR" b="0" i="0" u="none" strike="noStrike" dirty="0">
                <a:solidFill>
                  <a:srgbClr val="333333"/>
                </a:solidFill>
                <a:effectLst/>
                <a:latin typeface="zephtextregular"/>
              </a:rPr>
              <a:t>.</a:t>
            </a:r>
            <a:r>
              <a:rPr lang="en-GB" b="0" i="0" u="none" strike="noStrike" dirty="0">
                <a:solidFill>
                  <a:srgbClr val="333333"/>
                </a:solidFill>
                <a:effectLst/>
                <a:latin typeface="zephtextregular"/>
              </a:rPr>
              <a:t>)</a:t>
            </a:r>
          </a:p>
          <a:p>
            <a:pPr marL="0" indent="0" algn="l">
              <a:buNone/>
            </a:pPr>
            <a:r>
              <a:rPr lang="en-GB" b="0" i="0" u="none" strike="noStrike" dirty="0">
                <a:solidFill>
                  <a:srgbClr val="333333"/>
                </a:solidFill>
                <a:effectLst/>
                <a:latin typeface="zephtextregular"/>
              </a:rPr>
              <a:t>“Certainly.”</a:t>
            </a:r>
          </a:p>
          <a:p>
            <a:pPr marL="0" indent="0">
              <a:buNone/>
            </a:pPr>
            <a:endParaRPr lang="en-US" dirty="0"/>
          </a:p>
        </p:txBody>
      </p:sp>
    </p:spTree>
    <p:extLst>
      <p:ext uri="{BB962C8B-B14F-4D97-AF65-F5344CB8AC3E}">
        <p14:creationId xmlns:p14="http://schemas.microsoft.com/office/powerpoint/2010/main" val="20348785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1FCEFB-30E6-1383-0284-C0A280F23645}"/>
              </a:ext>
            </a:extLst>
          </p:cNvPr>
          <p:cNvSpPr>
            <a:spLocks noGrp="1"/>
          </p:cNvSpPr>
          <p:nvPr>
            <p:ph type="title"/>
          </p:nvPr>
        </p:nvSpPr>
        <p:spPr/>
        <p:txBody>
          <a:bodyPr>
            <a:normAutofit fontScale="90000"/>
          </a:bodyPr>
          <a:lstStyle/>
          <a:p>
            <a:r>
              <a:rPr lang="en-US" b="1" dirty="0"/>
              <a:t>Aristotle, </a:t>
            </a:r>
            <a:r>
              <a:rPr lang="en-US" b="1" i="1" dirty="0"/>
              <a:t>Nicomachean Ethics </a:t>
            </a:r>
            <a:r>
              <a:rPr lang="en-US" b="1" dirty="0"/>
              <a:t>V, v, 10-16 (1133a-b) (John-Melville Jones 11)</a:t>
            </a:r>
            <a:br>
              <a:rPr lang="en-US" b="1" dirty="0"/>
            </a:br>
            <a:endParaRPr lang="en-US" b="1" dirty="0"/>
          </a:p>
        </p:txBody>
      </p:sp>
      <p:sp>
        <p:nvSpPr>
          <p:cNvPr id="3" name="Content Placeholder 2">
            <a:extLst>
              <a:ext uri="{FF2B5EF4-FFF2-40B4-BE49-F238E27FC236}">
                <a16:creationId xmlns:a16="http://schemas.microsoft.com/office/drawing/2014/main" id="{A3B77384-582D-E298-A3C8-B357B2E06CD7}"/>
              </a:ext>
            </a:extLst>
          </p:cNvPr>
          <p:cNvSpPr>
            <a:spLocks noGrp="1"/>
          </p:cNvSpPr>
          <p:nvPr>
            <p:ph idx="1"/>
          </p:nvPr>
        </p:nvSpPr>
        <p:spPr/>
        <p:txBody>
          <a:bodyPr/>
          <a:lstStyle/>
          <a:p>
            <a:pPr marL="0" indent="0">
              <a:buNone/>
            </a:pPr>
            <a:r>
              <a:rPr lang="en-GB" sz="2200" dirty="0">
                <a:effectLst/>
                <a:ea typeface="Times New Roman" panose="02020603050405020304" pitchFamily="18" charset="0"/>
              </a:rPr>
              <a:t>All things which can be exchanged need to be compared. For this purpose coinage has come into being, and is a medium, as it were. It measures everything, including the relative superiority and inferiority of things, such as the number of shows that are equal to a house or to a certain amount of food. In this case the relationship between a builder and a shoemaker is expressed by the relationship between the shoes and the house (or the food). If this is not so, there will be no exchange or relationship; and it will not be so, unless they are equated in some way. So as was said previously, everything must be measured by a single standard. This is in fact need, which holds everything together. If mankind needed nothing, or had different needs, there would either be no exchange, or a different kind; but in fact </a:t>
            </a:r>
            <a:r>
              <a:rPr lang="en-GB" sz="2200" b="1" dirty="0">
                <a:effectLst/>
                <a:ea typeface="Times New Roman" panose="02020603050405020304" pitchFamily="18" charset="0"/>
              </a:rPr>
              <a:t>money exists by agreement</a:t>
            </a:r>
            <a:r>
              <a:rPr lang="en-GB" sz="2200" dirty="0">
                <a:effectLst/>
                <a:ea typeface="Times New Roman" panose="02020603050405020304" pitchFamily="18" charset="0"/>
              </a:rPr>
              <a:t>, as an exchangeable form of need. </a:t>
            </a:r>
            <a:r>
              <a:rPr lang="en-GB" sz="2200" b="1" dirty="0">
                <a:effectLst/>
                <a:ea typeface="Times New Roman" panose="02020603050405020304" pitchFamily="18" charset="0"/>
              </a:rPr>
              <a:t>This is the reason for us calling it </a:t>
            </a:r>
            <a:r>
              <a:rPr lang="en-GB" sz="2200" b="1" i="1" dirty="0" err="1">
                <a:effectLst/>
                <a:ea typeface="Times New Roman" panose="02020603050405020304" pitchFamily="18" charset="0"/>
              </a:rPr>
              <a:t>nomisma</a:t>
            </a:r>
            <a:r>
              <a:rPr lang="en-GB" sz="2200" b="1" dirty="0">
                <a:effectLst/>
                <a:ea typeface="Times New Roman" panose="02020603050405020304" pitchFamily="18" charset="0"/>
              </a:rPr>
              <a:t>, because it does not exist naturally but through custom (</a:t>
            </a:r>
            <a:r>
              <a:rPr lang="en-GB" sz="2200" b="1" i="1" dirty="0">
                <a:effectLst/>
                <a:ea typeface="Times New Roman" panose="02020603050405020304" pitchFamily="18" charset="0"/>
              </a:rPr>
              <a:t>nomos</a:t>
            </a:r>
            <a:r>
              <a:rPr lang="en-GB" sz="2200" b="1" dirty="0">
                <a:effectLst/>
                <a:ea typeface="Times New Roman" panose="02020603050405020304" pitchFamily="18" charset="0"/>
              </a:rPr>
              <a:t>), and it is in our power to change it or make it useless.</a:t>
            </a:r>
            <a:endParaRPr lang="en-GB" sz="2200" dirty="0">
              <a:effectLst/>
              <a:ea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40273324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DAFA5F-D9DC-1BEC-841E-3B7ECCDB4799}"/>
              </a:ext>
            </a:extLst>
          </p:cNvPr>
          <p:cNvSpPr>
            <a:spLocks noGrp="1"/>
          </p:cNvSpPr>
          <p:nvPr>
            <p:ph type="title"/>
          </p:nvPr>
        </p:nvSpPr>
        <p:spPr/>
        <p:txBody>
          <a:bodyPr>
            <a:normAutofit fontScale="90000"/>
          </a:bodyPr>
          <a:lstStyle/>
          <a:p>
            <a:r>
              <a:rPr lang="en-US" b="1" dirty="0"/>
              <a:t>Aristotle, </a:t>
            </a:r>
            <a:r>
              <a:rPr lang="en-US" b="1" i="1" dirty="0"/>
              <a:t>Politics</a:t>
            </a:r>
            <a:r>
              <a:rPr lang="en-US" b="1" dirty="0"/>
              <a:t> I, iii, 12-17 (1257a-b) (Melville-Jones 13)</a:t>
            </a:r>
            <a:br>
              <a:rPr lang="en-US" b="1" dirty="0"/>
            </a:br>
            <a:endParaRPr lang="en-US" b="1" dirty="0"/>
          </a:p>
        </p:txBody>
      </p:sp>
      <p:sp>
        <p:nvSpPr>
          <p:cNvPr id="3" name="Content Placeholder 2">
            <a:extLst>
              <a:ext uri="{FF2B5EF4-FFF2-40B4-BE49-F238E27FC236}">
                <a16:creationId xmlns:a16="http://schemas.microsoft.com/office/drawing/2014/main" id="{8D3EAD01-A7E0-A0B1-4D9F-DD86159F0BE5}"/>
              </a:ext>
            </a:extLst>
          </p:cNvPr>
          <p:cNvSpPr>
            <a:spLocks noGrp="1"/>
          </p:cNvSpPr>
          <p:nvPr>
            <p:ph idx="1"/>
          </p:nvPr>
        </p:nvSpPr>
        <p:spPr/>
        <p:txBody>
          <a:bodyPr/>
          <a:lstStyle/>
          <a:p>
            <a:pPr marL="0" indent="0">
              <a:buNone/>
            </a:pPr>
            <a:r>
              <a:rPr lang="en-US" dirty="0"/>
              <a:t>So, for the purpose of exchange, they agreed to give and receive from one another the sort of thing that was in itself useful and was also easy to handle for the requirements of life, such as iron and silver and other similar things, defined at first simply by size and weight, but finally by placing a stamp on them to save them from having to be measured; for the stamp was put there as a sign of value.</a:t>
            </a:r>
          </a:p>
          <a:p>
            <a:pPr marL="0" indent="0">
              <a:buNone/>
            </a:pPr>
            <a:endParaRPr lang="en-US" dirty="0"/>
          </a:p>
        </p:txBody>
      </p:sp>
    </p:spTree>
    <p:extLst>
      <p:ext uri="{BB962C8B-B14F-4D97-AF65-F5344CB8AC3E}">
        <p14:creationId xmlns:p14="http://schemas.microsoft.com/office/powerpoint/2010/main" val="21455711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9EB86E-F1BE-6831-3D46-F95FF23CC265}"/>
              </a:ext>
            </a:extLst>
          </p:cNvPr>
          <p:cNvSpPr>
            <a:spLocks noGrp="1"/>
          </p:cNvSpPr>
          <p:nvPr>
            <p:ph type="title"/>
          </p:nvPr>
        </p:nvSpPr>
        <p:spPr/>
        <p:txBody>
          <a:bodyPr/>
          <a:lstStyle/>
          <a:p>
            <a:r>
              <a:rPr lang="en-US" b="1" dirty="0"/>
              <a:t>P. Cairo Zen. 59.021 = Austin no. 238 (c. 24 October 258 BC)</a:t>
            </a:r>
          </a:p>
        </p:txBody>
      </p:sp>
      <p:sp>
        <p:nvSpPr>
          <p:cNvPr id="3" name="Content Placeholder 2">
            <a:extLst>
              <a:ext uri="{FF2B5EF4-FFF2-40B4-BE49-F238E27FC236}">
                <a16:creationId xmlns:a16="http://schemas.microsoft.com/office/drawing/2014/main" id="{2F20941E-A741-D5CF-1C2A-110BE79B0EF5}"/>
              </a:ext>
            </a:extLst>
          </p:cNvPr>
          <p:cNvSpPr>
            <a:spLocks noGrp="1"/>
          </p:cNvSpPr>
          <p:nvPr>
            <p:ph idx="1"/>
          </p:nvPr>
        </p:nvSpPr>
        <p:spPr/>
        <p:txBody>
          <a:bodyPr/>
          <a:lstStyle/>
          <a:p>
            <a:pPr marL="0" indent="0">
              <a:buNone/>
            </a:pPr>
            <a:r>
              <a:rPr lang="en-US" dirty="0"/>
              <a:t>Demetrius to Apollonius, greetings. It is well if you are in good health and everything is as you wish. As for me, I am devoting myself to what you wrote me to do: / I have received 57,000 (drachmas?) of gold which I minted and returned. We would have received many times </a:t>
            </a:r>
            <a:r>
              <a:rPr lang="en-US" dirty="0" err="1"/>
              <a:t>aas</a:t>
            </a:r>
            <a:r>
              <a:rPr lang="en-US" dirty="0"/>
              <a:t> much, but as I have written to you before, the foreigners / who come here by sea, the merchants, the forwarding agents, and others, bring their fine local coins and the </a:t>
            </a:r>
            <a:r>
              <a:rPr lang="en-US" i="1" dirty="0" err="1"/>
              <a:t>trichrysa</a:t>
            </a:r>
            <a:r>
              <a:rPr lang="en-US" dirty="0"/>
              <a:t>, to get them back as new coins, in accordance with the ordinance which instructs / us to take and mint them….. As for the people in the city (Alexandria) they are all reluctant to use the worn / gold coins…..</a:t>
            </a:r>
          </a:p>
        </p:txBody>
      </p:sp>
    </p:spTree>
    <p:extLst>
      <p:ext uri="{BB962C8B-B14F-4D97-AF65-F5344CB8AC3E}">
        <p14:creationId xmlns:p14="http://schemas.microsoft.com/office/powerpoint/2010/main" val="21319044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AC7E7F-3AD4-2D02-A3B4-DEF9FD44BE58}"/>
              </a:ext>
            </a:extLst>
          </p:cNvPr>
          <p:cNvSpPr>
            <a:spLocks noGrp="1"/>
          </p:cNvSpPr>
          <p:nvPr>
            <p:ph type="title"/>
          </p:nvPr>
        </p:nvSpPr>
        <p:spPr/>
        <p:txBody>
          <a:bodyPr/>
          <a:lstStyle/>
          <a:p>
            <a:r>
              <a:rPr lang="en-US" b="1" dirty="0"/>
              <a:t>Decree of Sestos in </a:t>
            </a:r>
            <a:r>
              <a:rPr lang="en-US" b="1" dirty="0" err="1"/>
              <a:t>Honour</a:t>
            </a:r>
            <a:r>
              <a:rPr lang="en-US" b="1" dirty="0"/>
              <a:t> of </a:t>
            </a:r>
            <a:r>
              <a:rPr lang="en-US" b="1" dirty="0" err="1"/>
              <a:t>Menas</a:t>
            </a:r>
            <a:r>
              <a:rPr lang="en-US" b="1" dirty="0"/>
              <a:t> (</a:t>
            </a:r>
            <a:r>
              <a:rPr lang="en-US" b="1" i="1" dirty="0"/>
              <a:t>OGIS</a:t>
            </a:r>
            <a:r>
              <a:rPr lang="en-US" b="1" dirty="0"/>
              <a:t> 339 = Austin no. 215)</a:t>
            </a:r>
          </a:p>
        </p:txBody>
      </p:sp>
      <p:sp>
        <p:nvSpPr>
          <p:cNvPr id="3" name="Content Placeholder 2">
            <a:extLst>
              <a:ext uri="{FF2B5EF4-FFF2-40B4-BE49-F238E27FC236}">
                <a16:creationId xmlns:a16="http://schemas.microsoft.com/office/drawing/2014/main" id="{FEE033D0-A1EE-1FFC-2975-FAF7888ADDB2}"/>
              </a:ext>
            </a:extLst>
          </p:cNvPr>
          <p:cNvSpPr>
            <a:spLocks noGrp="1"/>
          </p:cNvSpPr>
          <p:nvPr>
            <p:ph idx="1"/>
          </p:nvPr>
        </p:nvSpPr>
        <p:spPr>
          <a:xfrm>
            <a:off x="838200" y="1825625"/>
            <a:ext cx="10515600" cy="4351338"/>
          </a:xfrm>
        </p:spPr>
        <p:txBody>
          <a:bodyPr/>
          <a:lstStyle/>
          <a:p>
            <a:pPr marL="0" indent="0">
              <a:buNone/>
            </a:pPr>
            <a:r>
              <a:rPr lang="en-US" dirty="0"/>
              <a:t>…. and when the people decided to use its own bronze coinage, so that the city’s coin type should be used as a current type / and the people should receive the profit resulting from this source of revenue, and appointed men who would safeguard this position of trust piously and justly, </a:t>
            </a:r>
            <a:r>
              <a:rPr lang="en-US" dirty="0" err="1"/>
              <a:t>Menas</a:t>
            </a:r>
            <a:r>
              <a:rPr lang="en-US" dirty="0"/>
              <a:t> was appointed and together with his colleague in office showed suitable care as a result of which the people thanks to the justice and emulation of these men has the use of its own coinage....</a:t>
            </a:r>
          </a:p>
        </p:txBody>
      </p:sp>
    </p:spTree>
    <p:extLst>
      <p:ext uri="{BB962C8B-B14F-4D97-AF65-F5344CB8AC3E}">
        <p14:creationId xmlns:p14="http://schemas.microsoft.com/office/powerpoint/2010/main" val="29647103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8529BE9-1CCB-9E9D-96EE-97DDE0917B00}"/>
              </a:ext>
            </a:extLst>
          </p:cNvPr>
          <p:cNvSpPr>
            <a:spLocks noGrp="1"/>
          </p:cNvSpPr>
          <p:nvPr>
            <p:ph idx="1"/>
          </p:nvPr>
        </p:nvSpPr>
        <p:spPr>
          <a:xfrm>
            <a:off x="835009" y="6075074"/>
            <a:ext cx="10515600" cy="578596"/>
          </a:xfrm>
        </p:spPr>
        <p:txBody>
          <a:bodyPr>
            <a:normAutofit fontScale="77500" lnSpcReduction="20000"/>
          </a:bodyPr>
          <a:lstStyle/>
          <a:p>
            <a:pPr marL="0" indent="0">
              <a:buNone/>
            </a:pPr>
            <a:r>
              <a:rPr lang="en-GB" b="0" i="0" dirty="0">
                <a:solidFill>
                  <a:srgbClr val="000000"/>
                </a:solidFill>
                <a:effectLst/>
                <a:latin typeface="Helvetica Neue" panose="02000503000000020004" pitchFamily="2" charset="0"/>
              </a:rPr>
              <a:t>BM 1954,1009.1. Gold stater, 196 BC, struck in Greece. AV, 8.440g. </a:t>
            </a:r>
            <a:r>
              <a:rPr lang="en-GB" b="0" i="1" dirty="0">
                <a:solidFill>
                  <a:srgbClr val="000000"/>
                </a:solidFill>
                <a:effectLst/>
                <a:latin typeface="Helvetica Neue" panose="02000503000000020004" pitchFamily="2" charset="0"/>
              </a:rPr>
              <a:t>RRC </a:t>
            </a:r>
            <a:r>
              <a:rPr lang="en-GB" b="0" dirty="0">
                <a:solidFill>
                  <a:srgbClr val="000000"/>
                </a:solidFill>
                <a:effectLst/>
                <a:latin typeface="Helvetica Neue" panose="02000503000000020004" pitchFamily="2" charset="0"/>
              </a:rPr>
              <a:t>548/1a</a:t>
            </a:r>
            <a:endParaRPr lang="en-US" dirty="0"/>
          </a:p>
        </p:txBody>
      </p:sp>
      <p:pic>
        <p:nvPicPr>
          <p:cNvPr id="1026" name="Picture 2">
            <a:extLst>
              <a:ext uri="{FF2B5EF4-FFF2-40B4-BE49-F238E27FC236}">
                <a16:creationId xmlns:a16="http://schemas.microsoft.com/office/drawing/2014/main" id="{B51ADFD5-AAE7-3554-3E21-687631962CC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1866" y="-471196"/>
            <a:ext cx="11798640" cy="70664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82143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F729F6E-2E2E-2B5C-A5A8-DF1C2E54272C}"/>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09512" y="0"/>
            <a:ext cx="2797593" cy="3350895"/>
          </a:xfrm>
          <a:prstGeom prst="rect">
            <a:avLst/>
          </a:prstGeom>
          <a:noFill/>
          <a:ln>
            <a:noFill/>
          </a:ln>
        </p:spPr>
      </p:pic>
      <p:pic>
        <p:nvPicPr>
          <p:cNvPr id="5" name="Picture 4">
            <a:extLst>
              <a:ext uri="{FF2B5EF4-FFF2-40B4-BE49-F238E27FC236}">
                <a16:creationId xmlns:a16="http://schemas.microsoft.com/office/drawing/2014/main" id="{2B6A21D5-782F-C1AC-A0C3-61803E2FF540}"/>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3350895"/>
            <a:ext cx="3507105" cy="3507105"/>
          </a:xfrm>
          <a:prstGeom prst="rect">
            <a:avLst/>
          </a:prstGeom>
          <a:noFill/>
          <a:ln>
            <a:noFill/>
          </a:ln>
        </p:spPr>
      </p:pic>
      <p:pic>
        <p:nvPicPr>
          <p:cNvPr id="6" name="Picture 5" descr="Ancient Warfare magazine Vol VI - 1 From hereos to hoplites">
            <a:extLst>
              <a:ext uri="{FF2B5EF4-FFF2-40B4-BE49-F238E27FC236}">
                <a16:creationId xmlns:a16="http://schemas.microsoft.com/office/drawing/2014/main" id="{F9A61818-6CB7-C0AE-A2D9-2DD58812FDE4}"/>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216617" y="163830"/>
            <a:ext cx="2286004" cy="3187065"/>
          </a:xfrm>
          <a:prstGeom prst="rect">
            <a:avLst/>
          </a:prstGeom>
          <a:noFill/>
          <a:ln>
            <a:noFill/>
          </a:ln>
        </p:spPr>
      </p:pic>
      <p:pic>
        <p:nvPicPr>
          <p:cNvPr id="7" name="Picture 6">
            <a:extLst>
              <a:ext uri="{FF2B5EF4-FFF2-40B4-BE49-F238E27FC236}">
                <a16:creationId xmlns:a16="http://schemas.microsoft.com/office/drawing/2014/main" id="{764EFF27-6652-5A79-84B5-0131409C12C6}"/>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507105" y="3792378"/>
            <a:ext cx="3729037" cy="2624137"/>
          </a:xfrm>
          <a:prstGeom prst="rect">
            <a:avLst/>
          </a:prstGeom>
          <a:noFill/>
          <a:ln>
            <a:noFill/>
          </a:ln>
        </p:spPr>
      </p:pic>
      <p:pic>
        <p:nvPicPr>
          <p:cNvPr id="9" name="Picture 8">
            <a:extLst>
              <a:ext uri="{FF2B5EF4-FFF2-40B4-BE49-F238E27FC236}">
                <a16:creationId xmlns:a16="http://schemas.microsoft.com/office/drawing/2014/main" id="{B3FA63B5-71D2-54C5-BACE-704543207565}"/>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655877" y="25242"/>
            <a:ext cx="4149725" cy="3098800"/>
          </a:xfrm>
          <a:prstGeom prst="rect">
            <a:avLst/>
          </a:prstGeom>
          <a:noFill/>
          <a:ln>
            <a:noFill/>
          </a:ln>
        </p:spPr>
      </p:pic>
      <p:pic>
        <p:nvPicPr>
          <p:cNvPr id="10" name="Picture 9">
            <a:extLst>
              <a:ext uri="{FF2B5EF4-FFF2-40B4-BE49-F238E27FC236}">
                <a16:creationId xmlns:a16="http://schemas.microsoft.com/office/drawing/2014/main" id="{35198181-2D2E-ABCE-6406-CE93AF16DAA5}"/>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8311195" y="3429000"/>
            <a:ext cx="2839087" cy="2839087"/>
          </a:xfrm>
          <a:prstGeom prst="rect">
            <a:avLst/>
          </a:prstGeom>
          <a:noFill/>
          <a:ln>
            <a:noFill/>
          </a:ln>
        </p:spPr>
      </p:pic>
    </p:spTree>
    <p:extLst>
      <p:ext uri="{BB962C8B-B14F-4D97-AF65-F5344CB8AC3E}">
        <p14:creationId xmlns:p14="http://schemas.microsoft.com/office/powerpoint/2010/main" val="13261207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Anthropological approaches:</a:t>
            </a:r>
            <a:br>
              <a:rPr lang="en-GB" b="1" dirty="0"/>
            </a:br>
            <a:r>
              <a:rPr lang="en-GB" b="1" dirty="0"/>
              <a:t>6</a:t>
            </a:r>
            <a:r>
              <a:rPr lang="en-GB" b="1" baseline="30000" dirty="0"/>
              <a:t>th</a:t>
            </a:r>
            <a:r>
              <a:rPr lang="en-GB" b="1" dirty="0"/>
              <a:t> Century BC Athens</a:t>
            </a:r>
          </a:p>
        </p:txBody>
      </p:sp>
      <p:sp>
        <p:nvSpPr>
          <p:cNvPr id="3" name="Content Placeholder 2"/>
          <p:cNvSpPr>
            <a:spLocks noGrp="1"/>
          </p:cNvSpPr>
          <p:nvPr>
            <p:ph idx="1"/>
          </p:nvPr>
        </p:nvSpPr>
        <p:spPr/>
        <p:txBody>
          <a:bodyPr>
            <a:normAutofit fontScale="92500" lnSpcReduction="10000"/>
          </a:bodyPr>
          <a:lstStyle/>
          <a:p>
            <a:r>
              <a:rPr lang="en-GB" dirty="0"/>
              <a:t>Spheres of exchange / transactional orders (Bloch and Parry, anthropological theory)</a:t>
            </a:r>
          </a:p>
          <a:p>
            <a:r>
              <a:rPr lang="en-GB" dirty="0"/>
              <a:t>Movement from an elite gift exchange society (select items only available to the elite)</a:t>
            </a:r>
          </a:p>
          <a:p>
            <a:r>
              <a:rPr lang="en-GB" dirty="0"/>
              <a:t>Coinage (everything now could be purchased)</a:t>
            </a:r>
          </a:p>
          <a:p>
            <a:pPr>
              <a:lnSpc>
                <a:spcPct val="110000"/>
              </a:lnSpc>
            </a:pPr>
            <a:r>
              <a:rPr lang="en-GB" dirty="0"/>
              <a:t>Pre-Socratic Philosophy + tragedy (Seaford)</a:t>
            </a:r>
          </a:p>
          <a:p>
            <a:r>
              <a:rPr lang="en-GB" dirty="0"/>
              <a:t>Democracy (language of metals)</a:t>
            </a:r>
          </a:p>
          <a:p>
            <a:pPr marL="1257300" lvl="3" indent="0">
              <a:buNone/>
            </a:pPr>
            <a:r>
              <a:rPr lang="en-GB" sz="2400" i="1" dirty="0"/>
              <a:t>Gift Exchange + Hierarchy vs. coinage + polis</a:t>
            </a:r>
          </a:p>
          <a:p>
            <a:r>
              <a:rPr lang="en-GB" dirty="0"/>
              <a:t>Invention of Greek tragedy (Seaford)</a:t>
            </a:r>
          </a:p>
          <a:p>
            <a:r>
              <a:rPr lang="en-GB" dirty="0"/>
              <a:t>Silver an intentional choice as a reaction against elite ‘gold’</a:t>
            </a:r>
          </a:p>
        </p:txBody>
      </p:sp>
    </p:spTree>
    <p:extLst>
      <p:ext uri="{BB962C8B-B14F-4D97-AF65-F5344CB8AC3E}">
        <p14:creationId xmlns:p14="http://schemas.microsoft.com/office/powerpoint/2010/main" val="27602860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549E58-5661-68FC-8388-0A3C800396D5}"/>
              </a:ext>
            </a:extLst>
          </p:cNvPr>
          <p:cNvSpPr>
            <a:spLocks noGrp="1"/>
          </p:cNvSpPr>
          <p:nvPr>
            <p:ph type="title"/>
          </p:nvPr>
        </p:nvSpPr>
        <p:spPr/>
        <p:txBody>
          <a:bodyPr/>
          <a:lstStyle/>
          <a:p>
            <a:r>
              <a:rPr lang="en-US" b="1" dirty="0"/>
              <a:t>What does money/coinage DO?</a:t>
            </a:r>
          </a:p>
        </p:txBody>
      </p:sp>
      <p:sp>
        <p:nvSpPr>
          <p:cNvPr id="3" name="Content Placeholder 2">
            <a:extLst>
              <a:ext uri="{FF2B5EF4-FFF2-40B4-BE49-F238E27FC236}">
                <a16:creationId xmlns:a16="http://schemas.microsoft.com/office/drawing/2014/main" id="{1A06D3AC-51C7-FE60-9904-F86DB51D0583}"/>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40424372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1A8C89-01AD-B42B-B7EF-5D8D60D68210}"/>
              </a:ext>
            </a:extLst>
          </p:cNvPr>
          <p:cNvSpPr>
            <a:spLocks noGrp="1"/>
          </p:cNvSpPr>
          <p:nvPr>
            <p:ph type="title"/>
          </p:nvPr>
        </p:nvSpPr>
        <p:spPr/>
        <p:txBody>
          <a:bodyPr/>
          <a:lstStyle/>
          <a:p>
            <a:r>
              <a:rPr lang="en-US" b="1" dirty="0"/>
              <a:t>Beyond Greece: Early Rome</a:t>
            </a:r>
          </a:p>
        </p:txBody>
      </p:sp>
      <p:sp>
        <p:nvSpPr>
          <p:cNvPr id="3" name="Content Placeholder 2">
            <a:extLst>
              <a:ext uri="{FF2B5EF4-FFF2-40B4-BE49-F238E27FC236}">
                <a16:creationId xmlns:a16="http://schemas.microsoft.com/office/drawing/2014/main" id="{046BC184-5F5B-7A5E-AF83-3E915BD45B67}"/>
              </a:ext>
            </a:extLst>
          </p:cNvPr>
          <p:cNvSpPr>
            <a:spLocks noGrp="1"/>
          </p:cNvSpPr>
          <p:nvPr>
            <p:ph idx="1"/>
          </p:nvPr>
        </p:nvSpPr>
        <p:spPr/>
        <p:txBody>
          <a:bodyPr/>
          <a:lstStyle/>
          <a:p>
            <a:r>
              <a:rPr lang="en-US" dirty="0"/>
              <a:t>Bernard 2018: minting and use of coins in third century BC is primarily a social phenomenon.</a:t>
            </a:r>
          </a:p>
          <a:p>
            <a:r>
              <a:rPr lang="en-US" dirty="0"/>
              <a:t>Early coinage irregular and small in volume</a:t>
            </a:r>
          </a:p>
          <a:p>
            <a:r>
              <a:rPr lang="en-US" dirty="0"/>
              <a:t>Third century BC Rome – market production and maritime commerce created new types of impersonal wealth; individuals used this to access a political system previously monopolized by symbolic wealth and </a:t>
            </a:r>
            <a:r>
              <a:rPr lang="en-US"/>
              <a:t>strong social ties.</a:t>
            </a:r>
            <a:endParaRPr lang="en-US" dirty="0"/>
          </a:p>
          <a:p>
            <a:endParaRPr lang="en-US" dirty="0"/>
          </a:p>
        </p:txBody>
      </p:sp>
    </p:spTree>
    <p:extLst>
      <p:ext uri="{BB962C8B-B14F-4D97-AF65-F5344CB8AC3E}">
        <p14:creationId xmlns:p14="http://schemas.microsoft.com/office/powerpoint/2010/main" val="25326186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00448D-F072-4C73-43E6-42F23FCA05EF}"/>
              </a:ext>
            </a:extLst>
          </p:cNvPr>
          <p:cNvSpPr>
            <a:spLocks noGrp="1"/>
          </p:cNvSpPr>
          <p:nvPr>
            <p:ph type="title"/>
          </p:nvPr>
        </p:nvSpPr>
        <p:spPr/>
        <p:txBody>
          <a:bodyPr/>
          <a:lstStyle/>
          <a:p>
            <a:r>
              <a:rPr lang="en-US" b="1" dirty="0"/>
              <a:t>Why go governments issue money? Why would governments of ancient Greece?</a:t>
            </a:r>
          </a:p>
        </p:txBody>
      </p:sp>
      <p:sp>
        <p:nvSpPr>
          <p:cNvPr id="3" name="Content Placeholder 2">
            <a:extLst>
              <a:ext uri="{FF2B5EF4-FFF2-40B4-BE49-F238E27FC236}">
                <a16:creationId xmlns:a16="http://schemas.microsoft.com/office/drawing/2014/main" id="{4EAD2CC0-2C7F-B7EA-141F-23039E6F4144}"/>
              </a:ext>
            </a:extLst>
          </p:cNvPr>
          <p:cNvSpPr>
            <a:spLocks noGrp="1"/>
          </p:cNvSpPr>
          <p:nvPr>
            <p:ph idx="1"/>
          </p:nvPr>
        </p:nvSpPr>
        <p:spPr>
          <a:xfrm>
            <a:off x="838200" y="1690688"/>
            <a:ext cx="10515600" cy="4486275"/>
          </a:xfrm>
        </p:spPr>
        <p:txBody>
          <a:bodyPr/>
          <a:lstStyle/>
          <a:p>
            <a:endParaRPr lang="en-US" dirty="0"/>
          </a:p>
        </p:txBody>
      </p:sp>
    </p:spTree>
    <p:extLst>
      <p:ext uri="{BB962C8B-B14F-4D97-AF65-F5344CB8AC3E}">
        <p14:creationId xmlns:p14="http://schemas.microsoft.com/office/powerpoint/2010/main" val="37838378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D0A7B3-B860-4881-3FC0-1BC7ED853DDD}"/>
              </a:ext>
            </a:extLst>
          </p:cNvPr>
          <p:cNvSpPr>
            <a:spLocks noGrp="1"/>
          </p:cNvSpPr>
          <p:nvPr>
            <p:ph type="title"/>
          </p:nvPr>
        </p:nvSpPr>
        <p:spPr/>
        <p:txBody>
          <a:bodyPr/>
          <a:lstStyle/>
          <a:p>
            <a:r>
              <a:rPr lang="en-US" b="1" dirty="0"/>
              <a:t>Further Reading</a:t>
            </a:r>
          </a:p>
        </p:txBody>
      </p:sp>
      <p:sp>
        <p:nvSpPr>
          <p:cNvPr id="3" name="Content Placeholder 2">
            <a:extLst>
              <a:ext uri="{FF2B5EF4-FFF2-40B4-BE49-F238E27FC236}">
                <a16:creationId xmlns:a16="http://schemas.microsoft.com/office/drawing/2014/main" id="{B54E324A-50F8-6000-5653-C4C664CD7480}"/>
              </a:ext>
            </a:extLst>
          </p:cNvPr>
          <p:cNvSpPr>
            <a:spLocks noGrp="1"/>
          </p:cNvSpPr>
          <p:nvPr>
            <p:ph idx="1"/>
          </p:nvPr>
        </p:nvSpPr>
        <p:spPr/>
        <p:txBody>
          <a:bodyPr>
            <a:normAutofit fontScale="70000" lnSpcReduction="20000"/>
          </a:bodyPr>
          <a:lstStyle/>
          <a:p>
            <a:r>
              <a:rPr lang="en-US" dirty="0"/>
              <a:t>Bernard, S. (2018). ‘The social history of early Roman coinage’, </a:t>
            </a:r>
            <a:r>
              <a:rPr lang="en-US" i="1" dirty="0"/>
              <a:t>Journal of Roman Studies</a:t>
            </a:r>
            <a:r>
              <a:rPr lang="en-US" dirty="0"/>
              <a:t> 108, pp. 1-26</a:t>
            </a:r>
          </a:p>
          <a:p>
            <a:r>
              <a:rPr lang="en-US" dirty="0"/>
              <a:t>Crawford, M.H. (1970) ‘Money and exchange in the Roman world’, </a:t>
            </a:r>
            <a:r>
              <a:rPr lang="en-US" i="1" dirty="0"/>
              <a:t>Journal of Roman Studies </a:t>
            </a:r>
            <a:r>
              <a:rPr lang="en-US" dirty="0"/>
              <a:t>60: 40–48</a:t>
            </a:r>
          </a:p>
          <a:p>
            <a:r>
              <a:rPr lang="en-US" dirty="0" err="1"/>
              <a:t>Howgego</a:t>
            </a:r>
            <a:r>
              <a:rPr lang="en-US" dirty="0"/>
              <a:t>, C. (1990) ‘Why did ancient states strike coins ?’ </a:t>
            </a:r>
            <a:r>
              <a:rPr lang="en-US" i="1" dirty="0"/>
              <a:t>Numismatic Chronicle </a:t>
            </a:r>
            <a:r>
              <a:rPr lang="en-US" dirty="0"/>
              <a:t>150: 1-25 </a:t>
            </a:r>
          </a:p>
          <a:p>
            <a:r>
              <a:rPr lang="en-US" dirty="0"/>
              <a:t>Kim, H. S. (2001). 'Archaic Coinage as Evidence for the Use of Money' in </a:t>
            </a:r>
            <a:r>
              <a:rPr lang="en-US" i="1" dirty="0"/>
              <a:t>Money and its Uses in the Ancient Greek World</a:t>
            </a:r>
            <a:r>
              <a:rPr lang="en-US" dirty="0"/>
              <a:t>. ed. A. Meadows and K. Shipton. Oxford, Oxford University Press: 7-21. </a:t>
            </a:r>
          </a:p>
          <a:p>
            <a:r>
              <a:rPr lang="en-US" dirty="0" err="1"/>
              <a:t>Kurke</a:t>
            </a:r>
            <a:r>
              <a:rPr lang="en-US" dirty="0"/>
              <a:t>, L. (1999). </a:t>
            </a:r>
            <a:r>
              <a:rPr lang="en-US" i="1" dirty="0"/>
              <a:t>Coins, Bodies, Games and Gold. The Politics of Meaning in Archaic Greece</a:t>
            </a:r>
            <a:r>
              <a:rPr lang="en-US" dirty="0"/>
              <a:t>. Princeton. </a:t>
            </a:r>
          </a:p>
          <a:p>
            <a:r>
              <a:rPr lang="en-US" dirty="0"/>
              <a:t>Melville-Jones, J. (1993). </a:t>
            </a:r>
            <a:r>
              <a:rPr lang="en-US" i="1" dirty="0"/>
              <a:t>Testimonia </a:t>
            </a:r>
            <a:r>
              <a:rPr lang="en-US" i="1" dirty="0" err="1"/>
              <a:t>Numaria</a:t>
            </a:r>
            <a:r>
              <a:rPr lang="en-US" i="1" dirty="0"/>
              <a:t>. Greek and Latin Texts concerning Ancient Greek Coinage</a:t>
            </a:r>
            <a:r>
              <a:rPr lang="en-US" dirty="0"/>
              <a:t>. London. </a:t>
            </a:r>
          </a:p>
          <a:p>
            <a:r>
              <a:rPr lang="en-US" dirty="0"/>
              <a:t>Melville Jones, J.R. (2006) ‘Why did the Ancient Greeks strike coins?’, </a:t>
            </a:r>
            <a:r>
              <a:rPr lang="en-US" i="1" dirty="0"/>
              <a:t>Journal of the Numismatic Association of Australia </a:t>
            </a:r>
            <a:r>
              <a:rPr lang="en-US" dirty="0"/>
              <a:t>17: 21–30 </a:t>
            </a:r>
          </a:p>
          <a:p>
            <a:r>
              <a:rPr lang="en-US" dirty="0"/>
              <a:t>Seaford, R. (2004). </a:t>
            </a:r>
            <a:r>
              <a:rPr lang="en-US" i="1" dirty="0"/>
              <a:t>Money and the Early Greek Mind. </a:t>
            </a:r>
            <a:r>
              <a:rPr lang="en-US" dirty="0"/>
              <a:t>Cambridge </a:t>
            </a:r>
          </a:p>
        </p:txBody>
      </p:sp>
    </p:spTree>
    <p:extLst>
      <p:ext uri="{BB962C8B-B14F-4D97-AF65-F5344CB8AC3E}">
        <p14:creationId xmlns:p14="http://schemas.microsoft.com/office/powerpoint/2010/main" val="42304488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CF4915-E4CB-29DB-BC0B-CC1D11C3420A}"/>
              </a:ext>
            </a:extLst>
          </p:cNvPr>
          <p:cNvSpPr>
            <a:spLocks noGrp="1"/>
          </p:cNvSpPr>
          <p:nvPr>
            <p:ph type="title"/>
          </p:nvPr>
        </p:nvSpPr>
        <p:spPr>
          <a:xfrm>
            <a:off x="838200" y="71470"/>
            <a:ext cx="10515600" cy="1325563"/>
          </a:xfrm>
        </p:spPr>
        <p:txBody>
          <a:bodyPr/>
          <a:lstStyle/>
          <a:p>
            <a:r>
              <a:rPr lang="en-US" b="1" dirty="0"/>
              <a:t>Strabo 15.3.21 (on the Persians)</a:t>
            </a:r>
          </a:p>
        </p:txBody>
      </p:sp>
      <p:sp>
        <p:nvSpPr>
          <p:cNvPr id="3" name="Content Placeholder 2">
            <a:extLst>
              <a:ext uri="{FF2B5EF4-FFF2-40B4-BE49-F238E27FC236}">
                <a16:creationId xmlns:a16="http://schemas.microsoft.com/office/drawing/2014/main" id="{F59B29DC-634E-18F3-F3E0-5BCA94B3C6A2}"/>
              </a:ext>
            </a:extLst>
          </p:cNvPr>
          <p:cNvSpPr>
            <a:spLocks noGrp="1"/>
          </p:cNvSpPr>
          <p:nvPr>
            <p:ph idx="1"/>
          </p:nvPr>
        </p:nvSpPr>
        <p:spPr>
          <a:xfrm>
            <a:off x="838200" y="1253331"/>
            <a:ext cx="10515600" cy="4351338"/>
          </a:xfrm>
        </p:spPr>
        <p:txBody>
          <a:bodyPr>
            <a:noAutofit/>
          </a:bodyPr>
          <a:lstStyle/>
          <a:p>
            <a:pPr marL="0" indent="0">
              <a:buNone/>
            </a:pPr>
            <a:r>
              <a:rPr lang="en-GB" sz="2400" b="0" i="0" u="none" strike="noStrike" dirty="0">
                <a:solidFill>
                  <a:srgbClr val="333333"/>
                </a:solidFill>
                <a:effectLst/>
              </a:rPr>
              <a:t>Perhaps also the following, mentioned by </a:t>
            </a:r>
            <a:r>
              <a:rPr lang="en-GB" sz="2400" b="0" i="0" u="none" strike="noStrike" dirty="0" err="1">
                <a:solidFill>
                  <a:srgbClr val="333333"/>
                </a:solidFill>
                <a:effectLst/>
              </a:rPr>
              <a:t>Polycritus</a:t>
            </a:r>
            <a:r>
              <a:rPr lang="en-GB" sz="2400" b="0" i="0" u="none" strike="noStrike" dirty="0">
                <a:solidFill>
                  <a:srgbClr val="333333"/>
                </a:solidFill>
                <a:effectLst/>
              </a:rPr>
              <a:t>, is one of their customs. He says that in Susa each one of the kings built for himself on the acropolis a separate habitation, treasure-houses, and storage places for what tributes they each exacted, as memorials of his administration; and that they exacted silver from the people on the seaboard, and from the people in the interior such things as each country produced, so that they also received dyes, drugs, hair, or wool, or something else of the kind, and likewise cattle; and that the king who arranged the separate tributes was </a:t>
            </a:r>
            <a:r>
              <a:rPr lang="en-GB" sz="2400" b="0" i="0" u="none" strike="noStrike" dirty="0" err="1">
                <a:solidFill>
                  <a:srgbClr val="333333"/>
                </a:solidFill>
                <a:effectLst/>
              </a:rPr>
              <a:t>Dareius</a:t>
            </a:r>
            <a:r>
              <a:rPr lang="en-GB" sz="2400" b="0" i="0" u="none" strike="noStrike" dirty="0">
                <a:solidFill>
                  <a:srgbClr val="333333"/>
                </a:solidFill>
                <a:effectLst/>
              </a:rPr>
              <a:t>, called the Long-armed, and the most handsome of men, except for the length of his arms, for they reached even to his knees; and that </a:t>
            </a:r>
            <a:r>
              <a:rPr lang="en-GB" sz="2400" b="1" i="0" u="none" strike="noStrike" dirty="0">
                <a:solidFill>
                  <a:srgbClr val="333333"/>
                </a:solidFill>
                <a:effectLst/>
              </a:rPr>
              <a:t>most of the gold and silver is used in articles of equipment, but not much in money</a:t>
            </a:r>
            <a:r>
              <a:rPr lang="en-GB" sz="2400" b="0" i="0" u="none" strike="noStrike" dirty="0">
                <a:solidFill>
                  <a:srgbClr val="333333"/>
                </a:solidFill>
                <a:effectLst/>
              </a:rPr>
              <a:t>; </a:t>
            </a:r>
            <a:r>
              <a:rPr lang="en-GB" sz="2400" b="1" i="0" u="none" strike="noStrike" dirty="0">
                <a:solidFill>
                  <a:srgbClr val="333333"/>
                </a:solidFill>
                <a:effectLst/>
              </a:rPr>
              <a:t>and that they consider those metals as better adapted for presents and for depositing in storehouses; and that so much coined money as suffices their needs is enough; and that they coin only what money is commensurate with their expenditures.</a:t>
            </a:r>
            <a:endParaRPr lang="en-US" sz="2400" b="1" dirty="0"/>
          </a:p>
        </p:txBody>
      </p:sp>
    </p:spTree>
    <p:extLst>
      <p:ext uri="{BB962C8B-B14F-4D97-AF65-F5344CB8AC3E}">
        <p14:creationId xmlns:p14="http://schemas.microsoft.com/office/powerpoint/2010/main" val="24996232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6EE417-3228-A6D9-5169-F5D568ABEB97}"/>
              </a:ext>
            </a:extLst>
          </p:cNvPr>
          <p:cNvSpPr>
            <a:spLocks noGrp="1"/>
          </p:cNvSpPr>
          <p:nvPr>
            <p:ph type="title"/>
          </p:nvPr>
        </p:nvSpPr>
        <p:spPr>
          <a:xfrm>
            <a:off x="838200" y="-215319"/>
            <a:ext cx="10515600" cy="1325563"/>
          </a:xfrm>
        </p:spPr>
        <p:txBody>
          <a:bodyPr/>
          <a:lstStyle/>
          <a:p>
            <a:r>
              <a:rPr lang="en-US" b="1" dirty="0"/>
              <a:t>Why??? Scholarly development over time</a:t>
            </a:r>
          </a:p>
        </p:txBody>
      </p:sp>
      <p:sp>
        <p:nvSpPr>
          <p:cNvPr id="3" name="Content Placeholder 2">
            <a:extLst>
              <a:ext uri="{FF2B5EF4-FFF2-40B4-BE49-F238E27FC236}">
                <a16:creationId xmlns:a16="http://schemas.microsoft.com/office/drawing/2014/main" id="{968D5571-43DA-6865-DD89-F75EBFC10FD1}"/>
              </a:ext>
            </a:extLst>
          </p:cNvPr>
          <p:cNvSpPr>
            <a:spLocks noGrp="1"/>
          </p:cNvSpPr>
          <p:nvPr>
            <p:ph idx="1"/>
          </p:nvPr>
        </p:nvSpPr>
        <p:spPr>
          <a:xfrm>
            <a:off x="609600" y="1110244"/>
            <a:ext cx="10515600" cy="5313416"/>
          </a:xfrm>
        </p:spPr>
        <p:txBody>
          <a:bodyPr>
            <a:noAutofit/>
          </a:bodyPr>
          <a:lstStyle/>
          <a:p>
            <a:pPr>
              <a:lnSpc>
                <a:spcPct val="120000"/>
              </a:lnSpc>
            </a:pPr>
            <a:r>
              <a:rPr lang="en-US" sz="2400" b="1" dirty="0" err="1"/>
              <a:t>Kraay</a:t>
            </a:r>
            <a:r>
              <a:rPr lang="en-US" sz="2400" b="1" dirty="0"/>
              <a:t> 1964: facilitate state payments </a:t>
            </a:r>
            <a:r>
              <a:rPr lang="en-US" sz="2400" dirty="0"/>
              <a:t>(internal/external trade, </a:t>
            </a:r>
            <a:r>
              <a:rPr lang="en-US" sz="2400" dirty="0" err="1"/>
              <a:t>harbour</a:t>
            </a:r>
            <a:r>
              <a:rPr lang="en-US" sz="2400" dirty="0"/>
              <a:t> dues, fines, hiring of mercenaries, building projects)</a:t>
            </a:r>
            <a:endParaRPr lang="en-US" sz="2400" b="1" dirty="0"/>
          </a:p>
          <a:p>
            <a:pPr>
              <a:lnSpc>
                <a:spcPct val="120000"/>
              </a:lnSpc>
            </a:pPr>
            <a:r>
              <a:rPr lang="en-US" sz="2400" b="1" dirty="0"/>
              <a:t>Crawford 1970</a:t>
            </a:r>
            <a:r>
              <a:rPr lang="en-US" sz="2400" dirty="0"/>
              <a:t>: </a:t>
            </a:r>
            <a:r>
              <a:rPr lang="en-US" sz="2400" b="1" dirty="0"/>
              <a:t>state payments </a:t>
            </a:r>
            <a:r>
              <a:rPr lang="en-US" sz="2400" dirty="0"/>
              <a:t>(focused on Rome but said applied for ancient world as a whole)</a:t>
            </a:r>
          </a:p>
          <a:p>
            <a:pPr>
              <a:lnSpc>
                <a:spcPct val="120000"/>
              </a:lnSpc>
            </a:pPr>
            <a:r>
              <a:rPr lang="en-US" sz="2400" b="1" dirty="0" err="1"/>
              <a:t>Howgego</a:t>
            </a:r>
            <a:r>
              <a:rPr lang="en-US" sz="2400" b="1" dirty="0"/>
              <a:t> 1990 </a:t>
            </a:r>
            <a:r>
              <a:rPr lang="en-US" sz="2400" dirty="0"/>
              <a:t>responds to Crawford: expands to consider </a:t>
            </a:r>
            <a:r>
              <a:rPr lang="en-US" sz="2400" b="1" dirty="0"/>
              <a:t>availability of bullion </a:t>
            </a:r>
            <a:r>
              <a:rPr lang="en-US" sz="2400" dirty="0"/>
              <a:t>(windfalls need to be thought about differently), </a:t>
            </a:r>
            <a:r>
              <a:rPr lang="en-US" sz="2400" b="1" dirty="0"/>
              <a:t>state payments </a:t>
            </a:r>
            <a:r>
              <a:rPr lang="en-US" sz="2400" dirty="0"/>
              <a:t>(military expenditure, food for the populace, games/festivals, public building </a:t>
            </a:r>
            <a:r>
              <a:rPr lang="en-US" sz="2400" dirty="0" err="1"/>
              <a:t>programmes</a:t>
            </a:r>
            <a:r>
              <a:rPr lang="en-US" sz="2400" dirty="0"/>
              <a:t>, public pay, for use in foreign relations/enterprises), </a:t>
            </a:r>
            <a:r>
              <a:rPr lang="en-US" sz="2400" b="1" dirty="0"/>
              <a:t>coinage/monetary reforms </a:t>
            </a:r>
            <a:r>
              <a:rPr lang="en-US" sz="2400" dirty="0"/>
              <a:t>(</a:t>
            </a:r>
            <a:r>
              <a:rPr lang="en-US" sz="2400" dirty="0" err="1"/>
              <a:t>retarrifing</a:t>
            </a:r>
            <a:r>
              <a:rPr lang="en-US" sz="2400" dirty="0"/>
              <a:t>, closed currency systems), </a:t>
            </a:r>
            <a:r>
              <a:rPr lang="en-US" sz="2400" b="1" dirty="0"/>
              <a:t>pride/new ruler</a:t>
            </a:r>
            <a:r>
              <a:rPr lang="en-US" sz="2400" dirty="0"/>
              <a:t>, </a:t>
            </a:r>
            <a:r>
              <a:rPr lang="en-US" sz="2400" b="1" dirty="0"/>
              <a:t>trade/economy</a:t>
            </a:r>
            <a:r>
              <a:rPr lang="en-US" sz="2400" dirty="0"/>
              <a:t> (exchange, facilitate payment of taxes)</a:t>
            </a:r>
          </a:p>
          <a:p>
            <a:pPr>
              <a:lnSpc>
                <a:spcPct val="120000"/>
              </a:lnSpc>
            </a:pPr>
            <a:r>
              <a:rPr lang="en-US" sz="2400" b="1" dirty="0"/>
              <a:t>Since then</a:t>
            </a:r>
            <a:r>
              <a:rPr lang="en-US" sz="2400" dirty="0"/>
              <a:t>: commemorate events (from 4</a:t>
            </a:r>
            <a:r>
              <a:rPr lang="en-US" sz="2400" baseline="30000" dirty="0"/>
              <a:t>th</a:t>
            </a:r>
            <a:r>
              <a:rPr lang="en-US" sz="2400" dirty="0"/>
              <a:t> century BC, e.g. Olympic victories), anthropological approaches.</a:t>
            </a:r>
          </a:p>
        </p:txBody>
      </p:sp>
    </p:spTree>
    <p:extLst>
      <p:ext uri="{BB962C8B-B14F-4D97-AF65-F5344CB8AC3E}">
        <p14:creationId xmlns:p14="http://schemas.microsoft.com/office/powerpoint/2010/main" val="31217597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4618738-FF3C-D10F-758C-B65F4CAFC5A0}"/>
              </a:ext>
            </a:extLst>
          </p:cNvPr>
          <p:cNvSpPr>
            <a:spLocks noGrp="1"/>
          </p:cNvSpPr>
          <p:nvPr>
            <p:ph idx="1"/>
          </p:nvPr>
        </p:nvSpPr>
        <p:spPr>
          <a:xfrm>
            <a:off x="838200" y="614045"/>
            <a:ext cx="10515600" cy="4351338"/>
          </a:xfrm>
        </p:spPr>
        <p:txBody>
          <a:bodyPr/>
          <a:lstStyle/>
          <a:p>
            <a:pPr marL="0" indent="0">
              <a:lnSpc>
                <a:spcPct val="120000"/>
              </a:lnSpc>
              <a:buNone/>
            </a:pPr>
            <a:r>
              <a:rPr lang="en-US" sz="2800" b="1" dirty="0"/>
              <a:t>Need to keep in mind: </a:t>
            </a:r>
          </a:p>
          <a:p>
            <a:pPr>
              <a:lnSpc>
                <a:spcPct val="120000"/>
              </a:lnSpc>
            </a:pPr>
            <a:r>
              <a:rPr lang="en-US" sz="2800" dirty="0"/>
              <a:t>wealth/bullion as a factor</a:t>
            </a:r>
          </a:p>
          <a:p>
            <a:pPr>
              <a:lnSpc>
                <a:spcPct val="120000"/>
              </a:lnSpc>
            </a:pPr>
            <a:r>
              <a:rPr lang="en-US" sz="2800" dirty="0"/>
              <a:t>Whether payments were made in new or existing coinage (or credit/bullion/other means)</a:t>
            </a:r>
          </a:p>
          <a:p>
            <a:pPr>
              <a:lnSpc>
                <a:spcPct val="120000"/>
              </a:lnSpc>
            </a:pPr>
            <a:r>
              <a:rPr lang="en-US" sz="2800" dirty="0"/>
              <a:t>Cultural context of different cities/peoples</a:t>
            </a:r>
          </a:p>
          <a:p>
            <a:pPr>
              <a:lnSpc>
                <a:spcPct val="120000"/>
              </a:lnSpc>
            </a:pPr>
            <a:r>
              <a:rPr lang="en-US" sz="2800" dirty="0"/>
              <a:t>Do the coins themselves actually tell us how they were used?</a:t>
            </a:r>
          </a:p>
          <a:p>
            <a:pPr>
              <a:lnSpc>
                <a:spcPct val="120000"/>
              </a:lnSpc>
            </a:pPr>
            <a:r>
              <a:rPr lang="en-US" sz="2800" dirty="0"/>
              <a:t>Many Greek cities </a:t>
            </a:r>
            <a:r>
              <a:rPr lang="en-US" sz="2800" b="1" dirty="0"/>
              <a:t>never</a:t>
            </a:r>
            <a:r>
              <a:rPr lang="en-US" sz="2800" dirty="0"/>
              <a:t> issued coins</a:t>
            </a:r>
          </a:p>
          <a:p>
            <a:pPr marL="0" indent="0">
              <a:buNone/>
            </a:pPr>
            <a:endParaRPr lang="en-US" dirty="0"/>
          </a:p>
        </p:txBody>
      </p:sp>
    </p:spTree>
    <p:extLst>
      <p:ext uri="{BB962C8B-B14F-4D97-AF65-F5344CB8AC3E}">
        <p14:creationId xmlns:p14="http://schemas.microsoft.com/office/powerpoint/2010/main" val="34391649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A2AE5CA-2EC9-D742-ED44-1DBDBE16DC10}"/>
              </a:ext>
            </a:extLst>
          </p:cNvPr>
          <p:cNvSpPr>
            <a:spLocks noGrp="1"/>
          </p:cNvSpPr>
          <p:nvPr>
            <p:ph idx="1"/>
          </p:nvPr>
        </p:nvSpPr>
        <p:spPr>
          <a:xfrm>
            <a:off x="6979297" y="3870570"/>
            <a:ext cx="4540900" cy="2548892"/>
          </a:xfrm>
        </p:spPr>
        <p:txBody>
          <a:bodyPr>
            <a:normAutofit fontScale="62500" lnSpcReduction="20000"/>
          </a:bodyPr>
          <a:lstStyle/>
          <a:p>
            <a:pPr marL="0" indent="0">
              <a:buNone/>
            </a:pPr>
            <a:r>
              <a:rPr lang="en-US" b="1" dirty="0" err="1"/>
              <a:t>Tarsos</a:t>
            </a:r>
            <a:r>
              <a:rPr lang="en-US" b="1" dirty="0"/>
              <a:t>, Cilicia, 410-385 BC</a:t>
            </a:r>
            <a:endParaRPr lang="en-US" dirty="0"/>
          </a:p>
          <a:p>
            <a:pPr marL="0" indent="0">
              <a:buNone/>
            </a:pPr>
            <a:r>
              <a:rPr lang="en-GB" i="0" dirty="0" err="1">
                <a:solidFill>
                  <a:srgbClr val="000000"/>
                </a:solidFill>
                <a:effectLst/>
              </a:rPr>
              <a:t>Obv</a:t>
            </a:r>
            <a:r>
              <a:rPr lang="en-GB" b="0" i="0" dirty="0">
                <a:solidFill>
                  <a:srgbClr val="000000"/>
                </a:solidFill>
                <a:effectLst/>
              </a:rPr>
              <a:t>: Persian satrap on horseback to right, wearing </a:t>
            </a:r>
            <a:r>
              <a:rPr lang="en-GB" b="0" i="0" dirty="0" err="1">
                <a:solidFill>
                  <a:srgbClr val="000000"/>
                </a:solidFill>
                <a:effectLst/>
              </a:rPr>
              <a:t>kyrbasia</a:t>
            </a:r>
            <a:r>
              <a:rPr lang="en-GB" b="0" i="0" dirty="0">
                <a:solidFill>
                  <a:srgbClr val="000000"/>
                </a:solidFill>
                <a:effectLst/>
              </a:rPr>
              <a:t>; 'key' symbol before </a:t>
            </a:r>
          </a:p>
          <a:p>
            <a:pPr marL="0" indent="0">
              <a:lnSpc>
                <a:spcPct val="120000"/>
              </a:lnSpc>
              <a:buNone/>
            </a:pPr>
            <a:r>
              <a:rPr lang="en-GB" b="1" i="0" dirty="0">
                <a:solidFill>
                  <a:srgbClr val="000000"/>
                </a:solidFill>
                <a:effectLst/>
              </a:rPr>
              <a:t>Rev</a:t>
            </a:r>
            <a:r>
              <a:rPr lang="en-GB" b="0" i="0" dirty="0">
                <a:solidFill>
                  <a:srgbClr val="000000"/>
                </a:solidFill>
                <a:effectLst/>
              </a:rPr>
              <a:t>: Hoplite kneeling to right, holding shield and spear; Aramaic script 'TRW' (= </a:t>
            </a:r>
            <a:r>
              <a:rPr lang="en-GB" b="0" i="0" dirty="0" err="1">
                <a:solidFill>
                  <a:srgbClr val="000000"/>
                </a:solidFill>
                <a:effectLst/>
              </a:rPr>
              <a:t>Tarsos</a:t>
            </a:r>
            <a:r>
              <a:rPr lang="en-GB" b="0" i="0" dirty="0">
                <a:solidFill>
                  <a:srgbClr val="000000"/>
                </a:solidFill>
                <a:effectLst/>
              </a:rPr>
              <a:t>) above, all within dotted border within incuse square. </a:t>
            </a:r>
          </a:p>
          <a:p>
            <a:pPr marL="0" indent="0">
              <a:buNone/>
            </a:pPr>
            <a:r>
              <a:rPr lang="en-GB" b="0" i="0" dirty="0">
                <a:solidFill>
                  <a:srgbClr val="000000"/>
                </a:solidFill>
                <a:effectLst/>
              </a:rPr>
              <a:t>SNG BN 219f</a:t>
            </a:r>
            <a:endParaRPr lang="en-US" dirty="0"/>
          </a:p>
        </p:txBody>
      </p:sp>
      <p:pic>
        <p:nvPicPr>
          <p:cNvPr id="2050" name="Picture 2">
            <a:extLst>
              <a:ext uri="{FF2B5EF4-FFF2-40B4-BE49-F238E27FC236}">
                <a16:creationId xmlns:a16="http://schemas.microsoft.com/office/drawing/2014/main" id="{E36739FA-F4B3-BA84-7586-7AC057CDC3C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9672" y="3446106"/>
            <a:ext cx="5536164" cy="276808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B63CE839-0107-813C-2D5A-98C918C75A8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4916" y="74644"/>
            <a:ext cx="6104381" cy="3081600"/>
          </a:xfrm>
          <a:prstGeom prst="rect">
            <a:avLst/>
          </a:prstGeom>
          <a:noFill/>
          <a:extLst>
            <a:ext uri="{909E8E84-426E-40DD-AFC4-6F175D3DCCD1}">
              <a14:hiddenFill xmlns:a14="http://schemas.microsoft.com/office/drawing/2010/main">
                <a:solidFill>
                  <a:srgbClr val="FFFFFF"/>
                </a:solidFill>
              </a14:hiddenFill>
            </a:ext>
          </a:extLst>
        </p:spPr>
      </p:pic>
      <p:sp>
        <p:nvSpPr>
          <p:cNvPr id="4" name="Content Placeholder 2">
            <a:extLst>
              <a:ext uri="{FF2B5EF4-FFF2-40B4-BE49-F238E27FC236}">
                <a16:creationId xmlns:a16="http://schemas.microsoft.com/office/drawing/2014/main" id="{685ACC90-52B5-1942-3B63-7F0B3DD9FCF3}"/>
              </a:ext>
            </a:extLst>
          </p:cNvPr>
          <p:cNvSpPr txBox="1">
            <a:spLocks/>
          </p:cNvSpPr>
          <p:nvPr/>
        </p:nvSpPr>
        <p:spPr>
          <a:xfrm>
            <a:off x="7169019" y="607352"/>
            <a:ext cx="4540900" cy="2548892"/>
          </a:xfrm>
          <a:prstGeom prst="rect">
            <a:avLst/>
          </a:prstGeom>
        </p:spPr>
        <p:txBody>
          <a:bodyPr vert="horz" lIns="91440" tIns="45720" rIns="91440" bIns="45720" rtlCol="0">
            <a:normAutofit fontScale="6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b="1" dirty="0" err="1"/>
              <a:t>Tarsos</a:t>
            </a:r>
            <a:r>
              <a:rPr lang="en-US" b="1" dirty="0"/>
              <a:t>, Cilicia, 420-410 BC</a:t>
            </a:r>
            <a:endParaRPr lang="en-US" dirty="0"/>
          </a:p>
          <a:p>
            <a:pPr marL="0" indent="0">
              <a:buFont typeface="Arial" panose="020B0604020202020204" pitchFamily="34" charset="0"/>
              <a:buNone/>
            </a:pPr>
            <a:r>
              <a:rPr lang="en-GB" b="0" i="0" dirty="0" err="1">
                <a:solidFill>
                  <a:srgbClr val="000000"/>
                </a:solidFill>
                <a:effectLst/>
              </a:rPr>
              <a:t>Obv</a:t>
            </a:r>
            <a:r>
              <a:rPr lang="en-GB" b="0" i="0" dirty="0">
                <a:solidFill>
                  <a:srgbClr val="000000"/>
                </a:solidFill>
                <a:effectLst/>
              </a:rPr>
              <a:t>: Horseman riding left, wearing </a:t>
            </a:r>
            <a:r>
              <a:rPr lang="en-GB" b="0" i="0" dirty="0" err="1">
                <a:solidFill>
                  <a:srgbClr val="000000"/>
                </a:solidFill>
                <a:effectLst/>
              </a:rPr>
              <a:t>kyrbasia</a:t>
            </a:r>
            <a:r>
              <a:rPr lang="en-GB" b="0" i="0" dirty="0">
                <a:solidFill>
                  <a:srgbClr val="000000"/>
                </a:solidFill>
                <a:effectLst/>
              </a:rPr>
              <a:t>, holding lotus flower, bow in </a:t>
            </a:r>
            <a:r>
              <a:rPr lang="en-GB" b="0" i="0" dirty="0" err="1">
                <a:solidFill>
                  <a:srgbClr val="000000"/>
                </a:solidFill>
                <a:effectLst/>
              </a:rPr>
              <a:t>bowcase</a:t>
            </a:r>
            <a:r>
              <a:rPr lang="en-GB" b="0" i="0" dirty="0">
                <a:solidFill>
                  <a:srgbClr val="000000"/>
                </a:solidFill>
                <a:effectLst/>
              </a:rPr>
              <a:t> on saddle; key symbol below horse. </a:t>
            </a:r>
          </a:p>
          <a:p>
            <a:pPr marL="0" indent="0">
              <a:lnSpc>
                <a:spcPct val="120000"/>
              </a:lnSpc>
              <a:buFont typeface="Arial" panose="020B0604020202020204" pitchFamily="34" charset="0"/>
              <a:buNone/>
            </a:pPr>
            <a:r>
              <a:rPr lang="en-GB" b="0" i="0" dirty="0">
                <a:solidFill>
                  <a:srgbClr val="000000"/>
                </a:solidFill>
                <a:effectLst/>
              </a:rPr>
              <a:t>Rev: TRZ (Aramaic), Archer in kneeling-running stance right, quiver over shoulder, drawing bow; key symbol behind; all within dotted border within incuse square. </a:t>
            </a:r>
          </a:p>
          <a:p>
            <a:pPr marL="0" indent="0">
              <a:buNone/>
            </a:pPr>
            <a:r>
              <a:rPr lang="en-US" dirty="0" err="1"/>
              <a:t>Casabonne</a:t>
            </a:r>
            <a:r>
              <a:rPr lang="en-US" dirty="0"/>
              <a:t> Type D2, pl. 2, 10</a:t>
            </a:r>
          </a:p>
        </p:txBody>
      </p:sp>
    </p:spTree>
    <p:extLst>
      <p:ext uri="{BB962C8B-B14F-4D97-AF65-F5344CB8AC3E}">
        <p14:creationId xmlns:p14="http://schemas.microsoft.com/office/powerpoint/2010/main" val="15770214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42F87B-0A27-86CE-9FE8-31DA34A4A52F}"/>
              </a:ext>
            </a:extLst>
          </p:cNvPr>
          <p:cNvSpPr>
            <a:spLocks noGrp="1"/>
          </p:cNvSpPr>
          <p:nvPr>
            <p:ph type="title"/>
          </p:nvPr>
        </p:nvSpPr>
        <p:spPr/>
        <p:txBody>
          <a:bodyPr/>
          <a:lstStyle/>
          <a:p>
            <a:r>
              <a:rPr lang="en-US" b="1" dirty="0"/>
              <a:t>(Pseudo-)Aristotle, </a:t>
            </a:r>
            <a:r>
              <a:rPr lang="en-US" b="1" i="1" dirty="0" err="1"/>
              <a:t>Oeconomica</a:t>
            </a:r>
            <a:r>
              <a:rPr lang="en-US" b="1" dirty="0"/>
              <a:t> II, 1349b (on the tyrant Dionysius of Syracuse)</a:t>
            </a:r>
          </a:p>
        </p:txBody>
      </p:sp>
      <p:sp>
        <p:nvSpPr>
          <p:cNvPr id="3" name="Content Placeholder 2">
            <a:extLst>
              <a:ext uri="{FF2B5EF4-FFF2-40B4-BE49-F238E27FC236}">
                <a16:creationId xmlns:a16="http://schemas.microsoft.com/office/drawing/2014/main" id="{2B786E10-9DDD-AA59-13A1-0111CFD8FE6D}"/>
              </a:ext>
            </a:extLst>
          </p:cNvPr>
          <p:cNvSpPr>
            <a:spLocks noGrp="1"/>
          </p:cNvSpPr>
          <p:nvPr>
            <p:ph idx="1"/>
          </p:nvPr>
        </p:nvSpPr>
        <p:spPr/>
        <p:txBody>
          <a:bodyPr/>
          <a:lstStyle/>
          <a:p>
            <a:pPr marL="0" indent="0">
              <a:buNone/>
            </a:pPr>
            <a:r>
              <a:rPr lang="en-GB" b="0" i="0" u="none" strike="noStrike" dirty="0">
                <a:solidFill>
                  <a:srgbClr val="333333"/>
                </a:solidFill>
                <a:effectLst/>
                <a:latin typeface="zephtextregular"/>
              </a:rPr>
              <a:t>On another occasion he had borrowed money from the citizens, promising to repay it. On their demanding its return, he bade each bring him, under pain of death, whatever silver he possessed. This silver when brought he coined into drachmae each bearing the face value of two: with these he repaid the &lt;previous&gt; debt and also what had just been brought in.</a:t>
            </a:r>
            <a:endParaRPr lang="en-US" dirty="0"/>
          </a:p>
        </p:txBody>
      </p:sp>
    </p:spTree>
    <p:extLst>
      <p:ext uri="{BB962C8B-B14F-4D97-AF65-F5344CB8AC3E}">
        <p14:creationId xmlns:p14="http://schemas.microsoft.com/office/powerpoint/2010/main" val="7203288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5CDF4D-0940-039D-DBBD-C63C14AE960F}"/>
              </a:ext>
            </a:extLst>
          </p:cNvPr>
          <p:cNvSpPr>
            <a:spLocks noGrp="1"/>
          </p:cNvSpPr>
          <p:nvPr>
            <p:ph type="title"/>
          </p:nvPr>
        </p:nvSpPr>
        <p:spPr/>
        <p:txBody>
          <a:bodyPr/>
          <a:lstStyle/>
          <a:p>
            <a:r>
              <a:rPr lang="en-US" b="1" dirty="0"/>
              <a:t>Strabo 8.6.16 (Aegina)</a:t>
            </a:r>
          </a:p>
        </p:txBody>
      </p:sp>
      <p:sp>
        <p:nvSpPr>
          <p:cNvPr id="3" name="Content Placeholder 2">
            <a:extLst>
              <a:ext uri="{FF2B5EF4-FFF2-40B4-BE49-F238E27FC236}">
                <a16:creationId xmlns:a16="http://schemas.microsoft.com/office/drawing/2014/main" id="{1A6CA862-CF86-80AF-DB9B-65C14D581053}"/>
              </a:ext>
            </a:extLst>
          </p:cNvPr>
          <p:cNvSpPr>
            <a:spLocks noGrp="1"/>
          </p:cNvSpPr>
          <p:nvPr>
            <p:ph idx="1"/>
          </p:nvPr>
        </p:nvSpPr>
        <p:spPr/>
        <p:txBody>
          <a:bodyPr/>
          <a:lstStyle/>
          <a:p>
            <a:pPr marL="0" indent="0">
              <a:buNone/>
            </a:pPr>
            <a:r>
              <a:rPr lang="en-GB" dirty="0">
                <a:solidFill>
                  <a:srgbClr val="333333"/>
                </a:solidFill>
                <a:latin typeface="zephtextregular"/>
              </a:rPr>
              <a:t>“</a:t>
            </a:r>
            <a:r>
              <a:rPr lang="en-GB" b="0" i="0" u="none" strike="noStrike" dirty="0">
                <a:solidFill>
                  <a:srgbClr val="333333"/>
                </a:solidFill>
                <a:effectLst/>
                <a:latin typeface="zephtextregular"/>
              </a:rPr>
              <a:t>Ephorus says that silver was first coined in Aegina, by </a:t>
            </a:r>
            <a:r>
              <a:rPr lang="en-GB" b="0" i="0" u="none" strike="noStrike" dirty="0" err="1">
                <a:solidFill>
                  <a:srgbClr val="333333"/>
                </a:solidFill>
                <a:effectLst/>
                <a:latin typeface="zephtextregular"/>
              </a:rPr>
              <a:t>Pheidon</a:t>
            </a:r>
            <a:r>
              <a:rPr lang="en-GB" b="0" i="0" u="none" strike="noStrike" dirty="0">
                <a:solidFill>
                  <a:srgbClr val="333333"/>
                </a:solidFill>
                <a:effectLst/>
                <a:latin typeface="zephtextregular"/>
              </a:rPr>
              <a:t>; for the island, he adds, became a merchant-centre, since, on account of the poverty of the soil, the people employed themselves at sea as merchants, and hence, he adds, petty wares were called “</a:t>
            </a:r>
            <a:r>
              <a:rPr lang="en-GB" b="0" i="0" u="none" strike="noStrike" dirty="0" err="1">
                <a:solidFill>
                  <a:srgbClr val="333333"/>
                </a:solidFill>
                <a:effectLst/>
                <a:latin typeface="zephtextregular"/>
              </a:rPr>
              <a:t>Aeginetan</a:t>
            </a:r>
            <a:r>
              <a:rPr lang="en-GB" b="0" i="0" u="none" strike="noStrike" dirty="0">
                <a:solidFill>
                  <a:srgbClr val="333333"/>
                </a:solidFill>
                <a:effectLst/>
                <a:latin typeface="zephtextregular"/>
              </a:rPr>
              <a:t> merchandise.”</a:t>
            </a:r>
            <a:endParaRPr lang="en-US" dirty="0"/>
          </a:p>
        </p:txBody>
      </p:sp>
    </p:spTree>
    <p:extLst>
      <p:ext uri="{BB962C8B-B14F-4D97-AF65-F5344CB8AC3E}">
        <p14:creationId xmlns:p14="http://schemas.microsoft.com/office/powerpoint/2010/main" val="24113328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FDDDAA-3117-97E6-F27F-86966BE0C71C}"/>
              </a:ext>
            </a:extLst>
          </p:cNvPr>
          <p:cNvSpPr>
            <a:spLocks noGrp="1"/>
          </p:cNvSpPr>
          <p:nvPr>
            <p:ph type="title"/>
          </p:nvPr>
        </p:nvSpPr>
        <p:spPr>
          <a:xfrm>
            <a:off x="838200" y="66547"/>
            <a:ext cx="10515600" cy="1325563"/>
          </a:xfrm>
        </p:spPr>
        <p:txBody>
          <a:bodyPr/>
          <a:lstStyle/>
          <a:p>
            <a:r>
              <a:rPr lang="en-US" b="1" dirty="0"/>
              <a:t>Demosthenes 24, 213-214 (Solon)</a:t>
            </a:r>
          </a:p>
        </p:txBody>
      </p:sp>
      <p:sp>
        <p:nvSpPr>
          <p:cNvPr id="3" name="Content Placeholder 2">
            <a:extLst>
              <a:ext uri="{FF2B5EF4-FFF2-40B4-BE49-F238E27FC236}">
                <a16:creationId xmlns:a16="http://schemas.microsoft.com/office/drawing/2014/main" id="{9BAD8C6A-AE00-9486-7A37-AFE2B09F3A44}"/>
              </a:ext>
            </a:extLst>
          </p:cNvPr>
          <p:cNvSpPr>
            <a:spLocks noGrp="1"/>
          </p:cNvSpPr>
          <p:nvPr>
            <p:ph idx="1"/>
          </p:nvPr>
        </p:nvSpPr>
        <p:spPr>
          <a:xfrm>
            <a:off x="838200" y="1153822"/>
            <a:ext cx="10515600" cy="4351338"/>
          </a:xfrm>
        </p:spPr>
        <p:txBody>
          <a:bodyPr>
            <a:noAutofit/>
          </a:bodyPr>
          <a:lstStyle/>
          <a:p>
            <a:pPr marL="0" indent="0">
              <a:lnSpc>
                <a:spcPct val="120000"/>
              </a:lnSpc>
              <a:buNone/>
            </a:pPr>
            <a:r>
              <a:rPr lang="en-US" sz="2200" dirty="0"/>
              <a:t>We are told that, after stating his other charges, he observed that in all, or nearly all, states there is a law that the penalty for any man who debases the currency is death. He proceeded to ask the jury whether they thought that a just and good law; and when the jury replied that they did, </a:t>
            </a:r>
            <a:r>
              <a:rPr lang="en-US" sz="2200" b="1" dirty="0"/>
              <a:t>he said that in his opinion money had been invented by private persons for private transactions</a:t>
            </a:r>
            <a:r>
              <a:rPr lang="en-US" sz="2200" dirty="0"/>
              <a:t>, but laws were the currency a of the State; and therefore if a man debased that currency, and introduced counterfeit, the jury had graver reason to abhor and punish that man than one who debased the currency of private citizens. By way of proof that it is a more heinous crime to debase laws than silver coinage, he added that many states that use without concealment silver alloyed with copper and lead are safe and sound and suffer no harm thereby; but that no nation that uses bad laws or permits the debasement of existing laws has ever escaped the consequence. Now that is the accusation to which </a:t>
            </a:r>
            <a:r>
              <a:rPr lang="en-US" sz="2200" dirty="0" err="1"/>
              <a:t>Timocrates</a:t>
            </a:r>
            <a:r>
              <a:rPr lang="en-US" sz="2200" dirty="0"/>
              <a:t> stands open to-day, and he may justly receive from you the punishment that is adequate to his guilt.</a:t>
            </a:r>
          </a:p>
        </p:txBody>
      </p:sp>
    </p:spTree>
    <p:extLst>
      <p:ext uri="{BB962C8B-B14F-4D97-AF65-F5344CB8AC3E}">
        <p14:creationId xmlns:p14="http://schemas.microsoft.com/office/powerpoint/2010/main" val="12431086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1506</TotalTime>
  <Words>2591</Words>
  <Application>Microsoft Macintosh PowerPoint</Application>
  <PresentationFormat>Widescreen</PresentationFormat>
  <Paragraphs>118</Paragraphs>
  <Slides>20</Slides>
  <Notes>14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Calibri</vt:lpstr>
      <vt:lpstr>Calibri Light</vt:lpstr>
      <vt:lpstr>Helvetica Neue</vt:lpstr>
      <vt:lpstr>zephtextregular</vt:lpstr>
      <vt:lpstr>Office Theme</vt:lpstr>
      <vt:lpstr>Why Strike Coinage?</vt:lpstr>
      <vt:lpstr>Why go governments issue money? Why would governments of ancient Greece?</vt:lpstr>
      <vt:lpstr>Strabo 15.3.21 (on the Persians)</vt:lpstr>
      <vt:lpstr>Why??? Scholarly development over time</vt:lpstr>
      <vt:lpstr>PowerPoint Presentation</vt:lpstr>
      <vt:lpstr>PowerPoint Presentation</vt:lpstr>
      <vt:lpstr>(Pseudo-)Aristotle, Oeconomica II, 1349b (on the tyrant Dionysius of Syracuse)</vt:lpstr>
      <vt:lpstr>Strabo 8.6.16 (Aegina)</vt:lpstr>
      <vt:lpstr>Demosthenes 24, 213-214 (Solon)</vt:lpstr>
      <vt:lpstr>Plato, Republic ii, 371 b</vt:lpstr>
      <vt:lpstr>Aristotle, Nicomachean Ethics V, v, 10-16 (1133a-b) (John-Melville Jones 11) </vt:lpstr>
      <vt:lpstr>Aristotle, Politics I, iii, 12-17 (1257a-b) (Melville-Jones 13) </vt:lpstr>
      <vt:lpstr>P. Cairo Zen. 59.021 = Austin no. 238 (c. 24 October 258 BC)</vt:lpstr>
      <vt:lpstr>Decree of Sestos in Honour of Menas (OGIS 339 = Austin no. 215)</vt:lpstr>
      <vt:lpstr>PowerPoint Presentation</vt:lpstr>
      <vt:lpstr>PowerPoint Presentation</vt:lpstr>
      <vt:lpstr>Anthropological approaches: 6th Century BC Athens</vt:lpstr>
      <vt:lpstr>What does money/coinage DO?</vt:lpstr>
      <vt:lpstr>Beyond Greece: Early Rome</vt:lpstr>
      <vt:lpstr>Further Reading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Why Strike Coinage?</dc:title>
  <dc:creator>Rowan, Clare</dc:creator>
  <cp:lastModifiedBy>Rowan, Clare</cp:lastModifiedBy>
  <cp:revision>88</cp:revision>
  <dcterms:created xsi:type="dcterms:W3CDTF">2023-02-02T10:51:03Z</dcterms:created>
  <dcterms:modified xsi:type="dcterms:W3CDTF">2023-03-22T16:08:22Z</dcterms:modified>
</cp:coreProperties>
</file>