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258" r:id="rId4"/>
    <p:sldId id="325" r:id="rId5"/>
    <p:sldId id="318" r:id="rId6"/>
    <p:sldId id="320" r:id="rId7"/>
    <p:sldId id="321" r:id="rId8"/>
    <p:sldId id="322" r:id="rId9"/>
    <p:sldId id="323" r:id="rId10"/>
    <p:sldId id="324" r:id="rId11"/>
    <p:sldId id="319" r:id="rId12"/>
    <p:sldId id="260" r:id="rId13"/>
    <p:sldId id="305" r:id="rId14"/>
    <p:sldId id="265" r:id="rId15"/>
    <p:sldId id="306" r:id="rId16"/>
    <p:sldId id="311" r:id="rId17"/>
    <p:sldId id="309" r:id="rId18"/>
    <p:sldId id="308" r:id="rId19"/>
    <p:sldId id="259" r:id="rId20"/>
    <p:sldId id="307" r:id="rId21"/>
    <p:sldId id="266" r:id="rId22"/>
    <p:sldId id="312" r:id="rId23"/>
    <p:sldId id="268" r:id="rId24"/>
    <p:sldId id="270" r:id="rId25"/>
    <p:sldId id="275" r:id="rId26"/>
    <p:sldId id="267" r:id="rId27"/>
    <p:sldId id="263" r:id="rId28"/>
    <p:sldId id="264" r:id="rId29"/>
    <p:sldId id="310" r:id="rId30"/>
    <p:sldId id="313" r:id="rId31"/>
    <p:sldId id="271" r:id="rId32"/>
    <p:sldId id="273" r:id="rId33"/>
    <p:sldId id="291" r:id="rId34"/>
    <p:sldId id="272" r:id="rId35"/>
    <p:sldId id="289" r:id="rId36"/>
    <p:sldId id="326" r:id="rId37"/>
    <p:sldId id="329" r:id="rId38"/>
    <p:sldId id="317" r:id="rId39"/>
    <p:sldId id="327" r:id="rId40"/>
    <p:sldId id="328" r:id="rId41"/>
    <p:sldId id="314" r:id="rId42"/>
    <p:sldId id="316" r:id="rId43"/>
    <p:sldId id="31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69"/>
    <p:restoredTop sz="65372"/>
  </p:normalViewPr>
  <p:slideViewPr>
    <p:cSldViewPr snapToGrid="0">
      <p:cViewPr>
        <p:scale>
          <a:sx n="65" d="100"/>
          <a:sy n="65" d="100"/>
        </p:scale>
        <p:origin x="5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730AF-CDB2-914F-AAF3-9FDD7788C992}" type="datetimeFigureOut">
              <a:rPr lang="en-US" smtClean="0"/>
              <a:t>3/11/25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C0233A-6C86-0D45-B119-0BAF32E3994E}" type="slidenum">
              <a:rPr lang="en-US" smtClean="0"/>
              <a:t>‹#›</a:t>
            </a:fld>
            <a:endParaRPr lang="en-US"/>
          </a:p>
        </p:txBody>
      </p:sp>
    </p:spTree>
    <p:extLst>
      <p:ext uri="{BB962C8B-B14F-4D97-AF65-F5344CB8AC3E}">
        <p14:creationId xmlns:p14="http://schemas.microsoft.com/office/powerpoint/2010/main" val="240738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Rarely travelled outside Attica and central Greece – local use, so issuing city doesn’t need to be present.</a:t>
            </a:r>
          </a:p>
          <a:p>
            <a:r>
              <a:rPr lang="en-GB" dirty="0" err="1"/>
              <a:t>Wappen</a:t>
            </a:r>
            <a:r>
              <a:rPr lang="en-GB" dirty="0"/>
              <a:t> – heraldic</a:t>
            </a:r>
            <a:r>
              <a:rPr lang="en-GB" baseline="0" dirty="0"/>
              <a:t> sign. </a:t>
            </a:r>
          </a:p>
          <a:p>
            <a:r>
              <a:rPr lang="en-GB" baseline="0" dirty="0"/>
              <a:t>Metals not attic.</a:t>
            </a:r>
          </a:p>
          <a:p>
            <a:r>
              <a:rPr lang="en-GB" baseline="0" dirty="0" err="1"/>
              <a:t>Gorgoneion</a:t>
            </a:r>
            <a:r>
              <a:rPr lang="en-GB" baseline="0" dirty="0"/>
              <a:t> – reference to Athena – </a:t>
            </a:r>
            <a:r>
              <a:rPr lang="en-GB" baseline="0" dirty="0" err="1"/>
              <a:t>recogniseable</a:t>
            </a:r>
            <a:r>
              <a:rPr lang="en-GB" baseline="0" dirty="0"/>
              <a:t> outside Athens.</a:t>
            </a:r>
          </a:p>
        </p:txBody>
      </p:sp>
      <p:sp>
        <p:nvSpPr>
          <p:cNvPr id="4" name="Slide Number Placeholder 3"/>
          <p:cNvSpPr>
            <a:spLocks noGrp="1"/>
          </p:cNvSpPr>
          <p:nvPr>
            <p:ph type="sldNum" sz="quarter" idx="10"/>
          </p:nvPr>
        </p:nvSpPr>
        <p:spPr/>
        <p:txBody>
          <a:bodyPr/>
          <a:lstStyle/>
          <a:p>
            <a:fld id="{4506B4F1-3F50-4973-9A12-FB5E971E794B}" type="slidenum">
              <a:rPr lang="en-GB" smtClean="0"/>
              <a:pPr/>
              <a:t>2</a:t>
            </a:fld>
            <a:endParaRPr lang="en-GB"/>
          </a:p>
        </p:txBody>
      </p:sp>
    </p:spTree>
    <p:extLst>
      <p:ext uri="{BB962C8B-B14F-4D97-AF65-F5344CB8AC3E}">
        <p14:creationId xmlns:p14="http://schemas.microsoft.com/office/powerpoint/2010/main" val="369316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19</a:t>
            </a:fld>
            <a:endParaRPr lang="en-US"/>
          </a:p>
        </p:txBody>
      </p:sp>
    </p:spTree>
    <p:extLst>
      <p:ext uri="{BB962C8B-B14F-4D97-AF65-F5344CB8AC3E}">
        <p14:creationId xmlns:p14="http://schemas.microsoft.com/office/powerpoint/2010/main" val="163107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20</a:t>
            </a:fld>
            <a:endParaRPr lang="en-US"/>
          </a:p>
        </p:txBody>
      </p:sp>
    </p:spTree>
    <p:extLst>
      <p:ext uri="{BB962C8B-B14F-4D97-AF65-F5344CB8AC3E}">
        <p14:creationId xmlns:p14="http://schemas.microsoft.com/office/powerpoint/2010/main" val="130771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Easier – rather than booty and food, things could just be bought.</a:t>
            </a:r>
          </a:p>
          <a:p>
            <a:r>
              <a:rPr lang="en-GB" dirty="0" err="1"/>
              <a:t>Merecenaries</a:t>
            </a:r>
            <a:r>
              <a:rPr lang="en-GB" baseline="0" dirty="0"/>
              <a:t> – less to do with citizen body training, rise of professional soldiers who served whoever paid them.</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21</a:t>
            </a:fld>
            <a:endParaRPr lang="en-GB"/>
          </a:p>
        </p:txBody>
      </p:sp>
    </p:spTree>
    <p:extLst>
      <p:ext uri="{BB962C8B-B14F-4D97-AF65-F5344CB8AC3E}">
        <p14:creationId xmlns:p14="http://schemas.microsoft.com/office/powerpoint/2010/main" val="544118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fight Persia, led by Athens.</a:t>
            </a:r>
          </a:p>
          <a:p>
            <a:endParaRPr lang="en-GB" dirty="0"/>
          </a:p>
          <a:p>
            <a:r>
              <a:rPr lang="en-GB" dirty="0"/>
              <a:t>Tribute</a:t>
            </a:r>
            <a:r>
              <a:rPr lang="en-GB" baseline="0" dirty="0"/>
              <a:t> Quota lists on the Athenian Acropolis</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23</a:t>
            </a:fld>
            <a:endParaRPr lang="en-GB"/>
          </a:p>
        </p:txBody>
      </p:sp>
    </p:spTree>
    <p:extLst>
      <p:ext uri="{BB962C8B-B14F-4D97-AF65-F5344CB8AC3E}">
        <p14:creationId xmlns:p14="http://schemas.microsoft.com/office/powerpoint/2010/main" val="3456328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24</a:t>
            </a:fld>
            <a:endParaRPr lang="en-GB"/>
          </a:p>
        </p:txBody>
      </p:sp>
    </p:spTree>
    <p:extLst>
      <p:ext uri="{BB962C8B-B14F-4D97-AF65-F5344CB8AC3E}">
        <p14:creationId xmlns:p14="http://schemas.microsoft.com/office/powerpoint/2010/main" val="2949209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Howgego</a:t>
            </a:r>
            <a:r>
              <a:rPr lang="en-GB" dirty="0"/>
              <a:t> – 450-400:</a:t>
            </a:r>
            <a:r>
              <a:rPr lang="en-GB" baseline="0" dirty="0"/>
              <a:t> coins found outside the </a:t>
            </a:r>
            <a:r>
              <a:rPr lang="en-GB" baseline="0" dirty="0" err="1"/>
              <a:t>arche</a:t>
            </a:r>
            <a:r>
              <a:rPr lang="en-GB" baseline="0" dirty="0"/>
              <a:t>.</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25</a:t>
            </a:fld>
            <a:endParaRPr lang="en-GB"/>
          </a:p>
        </p:txBody>
      </p:sp>
    </p:spTree>
    <p:extLst>
      <p:ext uri="{BB962C8B-B14F-4D97-AF65-F5344CB8AC3E}">
        <p14:creationId xmlns:p14="http://schemas.microsoft.com/office/powerpoint/2010/main" val="1178070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Siphnos</a:t>
            </a:r>
            <a:r>
              <a:rPr lang="en-GB" dirty="0"/>
              <a:t> squeeze. Multiple</a:t>
            </a:r>
            <a:r>
              <a:rPr lang="en-GB" baseline="0" dirty="0"/>
              <a:t> copies, all fragments found within the Athenian </a:t>
            </a:r>
            <a:r>
              <a:rPr lang="en-GB" i="1" baseline="0" dirty="0"/>
              <a:t>arche</a:t>
            </a:r>
            <a:r>
              <a:rPr lang="en-GB" i="0" baseline="0" dirty="0"/>
              <a:t>. </a:t>
            </a:r>
          </a:p>
          <a:p>
            <a:r>
              <a:rPr lang="en-GB" i="0" baseline="0" dirty="0"/>
              <a:t>No complete copy survives</a:t>
            </a:r>
          </a:p>
          <a:p>
            <a:r>
              <a:rPr lang="en-GB" i="0" baseline="0" dirty="0"/>
              <a:t>Why – make administration and payments easier, get silver, hegemony. </a:t>
            </a:r>
          </a:p>
          <a:p>
            <a:r>
              <a:rPr lang="en-GB" i="0" baseline="0" dirty="0"/>
              <a:t>Athenian coinage already popular by this period.</a:t>
            </a:r>
          </a:p>
          <a:p>
            <a:r>
              <a:rPr lang="en-GB" i="0" baseline="0" dirty="0"/>
              <a:t>Europe – a ‘common feeling’. Britain didn’t accept this.</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26</a:t>
            </a:fld>
            <a:endParaRPr lang="en-GB"/>
          </a:p>
        </p:txBody>
      </p:sp>
    </p:spTree>
    <p:extLst>
      <p:ext uri="{BB962C8B-B14F-4D97-AF65-F5344CB8AC3E}">
        <p14:creationId xmlns:p14="http://schemas.microsoft.com/office/powerpoint/2010/main" val="1934861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413 BC – Spartans</a:t>
            </a:r>
            <a:r>
              <a:rPr lang="en-GB" baseline="0" dirty="0"/>
              <a:t> occupied the fort of </a:t>
            </a:r>
            <a:r>
              <a:rPr lang="en-GB" baseline="0" dirty="0" err="1"/>
              <a:t>Decelea</a:t>
            </a:r>
            <a:r>
              <a:rPr lang="en-GB" baseline="0" dirty="0"/>
              <a:t> in Attica, cutting of Athenian access to their silver mines. Struck from the 14 talents of gold from the Nikes on the Acropolis.</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27</a:t>
            </a:fld>
            <a:endParaRPr lang="en-GB"/>
          </a:p>
        </p:txBody>
      </p:sp>
    </p:spTree>
    <p:extLst>
      <p:ext uri="{BB962C8B-B14F-4D97-AF65-F5344CB8AC3E}">
        <p14:creationId xmlns:p14="http://schemas.microsoft.com/office/powerpoint/2010/main" val="3094319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not just strike in bronze. Why plate?? Again perhaps the importance</a:t>
            </a:r>
            <a:r>
              <a:rPr lang="en-GB" baseline="0" dirty="0"/>
              <a:t> of silver.</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28</a:t>
            </a:fld>
            <a:endParaRPr lang="en-GB"/>
          </a:p>
        </p:txBody>
      </p:sp>
    </p:spTree>
    <p:extLst>
      <p:ext uri="{BB962C8B-B14F-4D97-AF65-F5344CB8AC3E}">
        <p14:creationId xmlns:p14="http://schemas.microsoft.com/office/powerpoint/2010/main" val="130987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After Athens</a:t>
            </a:r>
            <a:r>
              <a:rPr lang="en-GB" baseline="0" dirty="0"/>
              <a:t> production falls off in 413 BC.</a:t>
            </a:r>
            <a:endParaRPr lang="en-GB" dirty="0"/>
          </a:p>
        </p:txBody>
      </p:sp>
      <p:sp>
        <p:nvSpPr>
          <p:cNvPr id="4" name="Slide Number Placeholder 3"/>
          <p:cNvSpPr>
            <a:spLocks noGrp="1"/>
          </p:cNvSpPr>
          <p:nvPr>
            <p:ph type="sldNum" sz="quarter" idx="10"/>
          </p:nvPr>
        </p:nvSpPr>
        <p:spPr/>
        <p:txBody>
          <a:bodyPr/>
          <a:lstStyle/>
          <a:p>
            <a:fld id="{4506B4F1-3F50-4973-9A12-FB5E971E794B}" type="slidenum">
              <a:rPr lang="en-GB" smtClean="0"/>
              <a:pPr/>
              <a:t>31</a:t>
            </a:fld>
            <a:endParaRPr lang="en-GB"/>
          </a:p>
        </p:txBody>
      </p:sp>
    </p:spTree>
    <p:extLst>
      <p:ext uri="{BB962C8B-B14F-4D97-AF65-F5344CB8AC3E}">
        <p14:creationId xmlns:p14="http://schemas.microsoft.com/office/powerpoint/2010/main" val="200032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silver?</a:t>
            </a:r>
          </a:p>
          <a:p>
            <a:endParaRPr lang="en-GB" dirty="0"/>
          </a:p>
          <a:p>
            <a:r>
              <a:rPr lang="en-GB" dirty="0"/>
              <a:t>Mines at </a:t>
            </a:r>
            <a:r>
              <a:rPr lang="en-GB" dirty="0" err="1"/>
              <a:t>Laurion</a:t>
            </a:r>
            <a:r>
              <a:rPr lang="en-GB" dirty="0"/>
              <a:t>- distinctly ‘Athenian’ deposits (from 483/2 BC)</a:t>
            </a:r>
          </a:p>
          <a:p>
            <a:r>
              <a:rPr lang="en-GB" dirty="0" err="1"/>
              <a:t>Kurke</a:t>
            </a:r>
            <a:r>
              <a:rPr lang="en-GB" dirty="0"/>
              <a:t> – an intentional reaction against the ‘elitist identification with gold’.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Gold associated with the gods, kingship and </a:t>
            </a:r>
            <a:r>
              <a:rPr lang="en-GB" dirty="0" err="1"/>
              <a:t>sovreignty</a:t>
            </a:r>
            <a:r>
              <a:rPr lang="en-GB" baseline="0" dirty="0"/>
              <a:t> in texts,</a:t>
            </a:r>
            <a:endParaRPr lang="en-GB" dirty="0"/>
          </a:p>
          <a:p>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3</a:t>
            </a:fld>
            <a:endParaRPr lang="en-US"/>
          </a:p>
        </p:txBody>
      </p:sp>
    </p:spTree>
    <p:extLst>
      <p:ext uri="{BB962C8B-B14F-4D97-AF65-F5344CB8AC3E}">
        <p14:creationId xmlns:p14="http://schemas.microsoft.com/office/powerpoint/2010/main" val="742409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Sicily</a:t>
            </a:r>
            <a:r>
              <a:rPr lang="en-GB" baseline="0" dirty="0"/>
              <a:t> – equipment found for the making of owls.</a:t>
            </a:r>
            <a:endParaRPr lang="en-GB" dirty="0"/>
          </a:p>
        </p:txBody>
      </p:sp>
      <p:sp>
        <p:nvSpPr>
          <p:cNvPr id="4" name="Slide Number Placeholder 3"/>
          <p:cNvSpPr>
            <a:spLocks noGrp="1"/>
          </p:cNvSpPr>
          <p:nvPr>
            <p:ph type="sldNum" sz="quarter" idx="10"/>
          </p:nvPr>
        </p:nvSpPr>
        <p:spPr/>
        <p:txBody>
          <a:bodyPr/>
          <a:lstStyle/>
          <a:p>
            <a:fld id="{4506B4F1-3F50-4973-9A12-FB5E971E794B}" type="slidenum">
              <a:rPr lang="en-GB" smtClean="0"/>
              <a:pPr/>
              <a:t>32</a:t>
            </a:fld>
            <a:endParaRPr lang="en-GB"/>
          </a:p>
        </p:txBody>
      </p:sp>
    </p:spTree>
    <p:extLst>
      <p:ext uri="{BB962C8B-B14F-4D97-AF65-F5344CB8AC3E}">
        <p14:creationId xmlns:p14="http://schemas.microsoft.com/office/powerpoint/2010/main" val="1049595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Had a premium over their bullion value in the near east</a:t>
            </a:r>
          </a:p>
        </p:txBody>
      </p:sp>
      <p:sp>
        <p:nvSpPr>
          <p:cNvPr id="4" name="Slide Number Placeholder 3"/>
          <p:cNvSpPr>
            <a:spLocks noGrp="1"/>
          </p:cNvSpPr>
          <p:nvPr>
            <p:ph type="sldNum" sz="quarter" idx="5"/>
          </p:nvPr>
        </p:nvSpPr>
        <p:spPr/>
        <p:txBody>
          <a:bodyPr/>
          <a:lstStyle/>
          <a:p>
            <a:fld id="{58C0233A-6C86-0D45-B119-0BAF32E3994E}" type="slidenum">
              <a:rPr lang="en-US" smtClean="0"/>
              <a:t>33</a:t>
            </a:fld>
            <a:endParaRPr lang="en-US"/>
          </a:p>
        </p:txBody>
      </p:sp>
    </p:spTree>
    <p:extLst>
      <p:ext uri="{BB962C8B-B14F-4D97-AF65-F5344CB8AC3E}">
        <p14:creationId xmlns:p14="http://schemas.microsoft.com/office/powerpoint/2010/main" val="2330651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Display of tribute coinage at the city Dionysia. Money had gone beyond</a:t>
            </a:r>
            <a:r>
              <a:rPr lang="en-GB" baseline="0" dirty="0"/>
              <a:t> just a statement of Athenian identity.</a:t>
            </a:r>
            <a:endParaRPr lang="en-GB" dirty="0"/>
          </a:p>
          <a:p>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35</a:t>
            </a:fld>
            <a:endParaRPr lang="en-US"/>
          </a:p>
        </p:txBody>
      </p:sp>
    </p:spTree>
    <p:extLst>
      <p:ext uri="{BB962C8B-B14F-4D97-AF65-F5344CB8AC3E}">
        <p14:creationId xmlns:p14="http://schemas.microsoft.com/office/powerpoint/2010/main" val="34493538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Artisrtic</a:t>
            </a:r>
            <a:r>
              <a:rPr lang="en-US" dirty="0"/>
              <a:t> – not always imitated exactly, but key components formed a basis for design</a:t>
            </a:r>
          </a:p>
          <a:p>
            <a:endParaRPr lang="en-US" dirty="0"/>
          </a:p>
          <a:p>
            <a:r>
              <a:rPr lang="en-US" dirty="0"/>
              <a:t>Anonymous imitation – hard to tell or </a:t>
            </a:r>
            <a:r>
              <a:rPr lang="en-US" dirty="0" err="1"/>
              <a:t>impiossible</a:t>
            </a:r>
            <a:r>
              <a:rPr lang="en-US" dirty="0"/>
              <a:t> to tell from prototype, but silver pure, so not about profit in that way. </a:t>
            </a:r>
            <a:r>
              <a:rPr lang="en-US" dirty="0" err="1"/>
              <a:t>Ew.fg</a:t>
            </a:r>
            <a:r>
              <a:rPr lang="en-US" dirty="0"/>
              <a:t>. Buttrey </a:t>
            </a:r>
            <a:r>
              <a:rPr lang="en-US" dirty="0" err="1"/>
              <a:t>thibnkng</a:t>
            </a:r>
            <a:r>
              <a:rPr lang="en-US" dirty="0"/>
              <a:t> many owls in </a:t>
            </a:r>
            <a:r>
              <a:rPr lang="en-US" dirty="0" err="1"/>
              <a:t>Eurtopean</a:t>
            </a:r>
            <a:r>
              <a:rPr lang="en-US" dirty="0"/>
              <a:t> collections were </a:t>
            </a:r>
            <a:r>
              <a:rPr lang="en-US" dirty="0" err="1"/>
              <a:t>actuallty</a:t>
            </a:r>
            <a:r>
              <a:rPr lang="en-US" dirty="0"/>
              <a:t> made in Egypt.</a:t>
            </a:r>
          </a:p>
          <a:p>
            <a:endParaRPr lang="en-US" dirty="0"/>
          </a:p>
          <a:p>
            <a:r>
              <a:rPr lang="en-US" dirty="0"/>
              <a:t>Marked – good silver but something suggests authority other than Athens.</a:t>
            </a:r>
          </a:p>
        </p:txBody>
      </p:sp>
      <p:sp>
        <p:nvSpPr>
          <p:cNvPr id="4" name="Slide Number Placeholder 3"/>
          <p:cNvSpPr>
            <a:spLocks noGrp="1"/>
          </p:cNvSpPr>
          <p:nvPr>
            <p:ph type="sldNum" sz="quarter" idx="5"/>
          </p:nvPr>
        </p:nvSpPr>
        <p:spPr/>
        <p:txBody>
          <a:bodyPr/>
          <a:lstStyle/>
          <a:p>
            <a:fld id="{58C0233A-6C86-0D45-B119-0BAF32E3994E}" type="slidenum">
              <a:rPr lang="en-US" smtClean="0"/>
              <a:t>36</a:t>
            </a:fld>
            <a:endParaRPr lang="en-US"/>
          </a:p>
        </p:txBody>
      </p:sp>
    </p:spTree>
    <p:extLst>
      <p:ext uri="{BB962C8B-B14F-4D97-AF65-F5344CB8AC3E}">
        <p14:creationId xmlns:p14="http://schemas.microsoft.com/office/powerpoint/2010/main" val="13575743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Chisel cuts – regular </a:t>
            </a:r>
            <a:r>
              <a:rPr lang="en-US" dirty="0" err="1"/>
              <a:t>pattewrns</a:t>
            </a:r>
            <a:r>
              <a:rPr lang="en-US" dirty="0"/>
              <a:t> of placement.</a:t>
            </a:r>
          </a:p>
        </p:txBody>
      </p:sp>
      <p:sp>
        <p:nvSpPr>
          <p:cNvPr id="4" name="Slide Number Placeholder 3"/>
          <p:cNvSpPr>
            <a:spLocks noGrp="1"/>
          </p:cNvSpPr>
          <p:nvPr>
            <p:ph type="sldNum" sz="quarter" idx="5"/>
          </p:nvPr>
        </p:nvSpPr>
        <p:spPr/>
        <p:txBody>
          <a:bodyPr/>
          <a:lstStyle/>
          <a:p>
            <a:fld id="{58C0233A-6C86-0D45-B119-0BAF32E3994E}" type="slidenum">
              <a:rPr lang="en-US" smtClean="0"/>
              <a:t>38</a:t>
            </a:fld>
            <a:endParaRPr lang="en-US"/>
          </a:p>
        </p:txBody>
      </p:sp>
    </p:spTree>
    <p:extLst>
      <p:ext uri="{BB962C8B-B14F-4D97-AF65-F5344CB8AC3E}">
        <p14:creationId xmlns:p14="http://schemas.microsoft.com/office/powerpoint/2010/main" val="2609506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Chisel cuts largely if not exclusively how owls handled in the near east. </a:t>
            </a:r>
          </a:p>
        </p:txBody>
      </p:sp>
      <p:sp>
        <p:nvSpPr>
          <p:cNvPr id="4" name="Slide Number Placeholder 3"/>
          <p:cNvSpPr>
            <a:spLocks noGrp="1"/>
          </p:cNvSpPr>
          <p:nvPr>
            <p:ph type="sldNum" sz="quarter" idx="5"/>
          </p:nvPr>
        </p:nvSpPr>
        <p:spPr/>
        <p:txBody>
          <a:bodyPr/>
          <a:lstStyle/>
          <a:p>
            <a:fld id="{58C0233A-6C86-0D45-B119-0BAF32E3994E}" type="slidenum">
              <a:rPr lang="en-US" smtClean="0"/>
              <a:t>39</a:t>
            </a:fld>
            <a:endParaRPr lang="en-US"/>
          </a:p>
        </p:txBody>
      </p:sp>
    </p:spTree>
    <p:extLst>
      <p:ext uri="{BB962C8B-B14F-4D97-AF65-F5344CB8AC3E}">
        <p14:creationId xmlns:p14="http://schemas.microsoft.com/office/powerpoint/2010/main" val="3362626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IGCH 1259, Cilicia – similar percentage of chisel marks.</a:t>
            </a:r>
          </a:p>
          <a:p>
            <a:endParaRPr lang="en-US" dirty="0"/>
          </a:p>
          <a:p>
            <a:r>
              <a:rPr lang="en-US" dirty="0"/>
              <a:t>Many without chisel cuts though or markings – so a common but not necessary occurrence.</a:t>
            </a:r>
          </a:p>
          <a:p>
            <a:endParaRPr lang="en-US" dirty="0"/>
          </a:p>
          <a:p>
            <a:r>
              <a:rPr lang="en-US" dirty="0"/>
              <a:t>To test metal quality would be </a:t>
            </a:r>
            <a:r>
              <a:rPr lang="en-US" dirty="0" err="1"/>
              <a:t>moree</a:t>
            </a:r>
            <a:r>
              <a:rPr lang="en-US" dirty="0"/>
              <a:t> random – though these </a:t>
            </a:r>
            <a:r>
              <a:rPr lang="en-US" dirty="0" err="1"/>
              <a:t>ciuts</a:t>
            </a:r>
            <a:r>
              <a:rPr lang="en-US" dirty="0"/>
              <a:t> may have done that as well. But a pattern here which suggests </a:t>
            </a:r>
            <a:r>
              <a:rPr lang="en-US" dirty="0" err="1"/>
              <a:t>beaureacratic</a:t>
            </a:r>
            <a:r>
              <a:rPr lang="en-US" dirty="0"/>
              <a:t> control. Sophisticated countermarks that </a:t>
            </a:r>
            <a:r>
              <a:rPr lang="en-US" dirty="0" err="1"/>
              <a:t>trhe</a:t>
            </a:r>
            <a:r>
              <a:rPr lang="en-US" dirty="0"/>
              <a:t> coins have been made subject to and legitimized by a particular authority&gt;</a:t>
            </a:r>
          </a:p>
          <a:p>
            <a:r>
              <a:rPr lang="en-US" dirty="0"/>
              <a:t>4/5 plated coins in the hoard had chisel cuts, but </a:t>
            </a:r>
            <a:r>
              <a:rPr lang="en-US" dirty="0" err="1"/>
              <a:t>nonethrless</a:t>
            </a:r>
            <a:r>
              <a:rPr lang="en-US" dirty="0"/>
              <a:t> included.</a:t>
            </a:r>
          </a:p>
          <a:p>
            <a:r>
              <a:rPr lang="en-US" dirty="0"/>
              <a:t>None of the texts suggest testing Athenian coins involved chisel cuts – some </a:t>
            </a:r>
            <a:r>
              <a:rPr lang="en-US" dirty="0" err="1"/>
              <a:t>disgarded</a:t>
            </a:r>
            <a:r>
              <a:rPr lang="en-US" dirty="0"/>
              <a:t> ones in Athens did not have them.</a:t>
            </a:r>
          </a:p>
          <a:p>
            <a:r>
              <a:rPr lang="en-US" dirty="0"/>
              <a:t>Athenian silver coinage law stipulates that it is only </a:t>
            </a:r>
            <a:r>
              <a:rPr lang="en-US" dirty="0" err="1"/>
              <a:t>aftewr</a:t>
            </a:r>
            <a:r>
              <a:rPr lang="en-US" dirty="0"/>
              <a:t> a coin has been </a:t>
            </a:r>
            <a:r>
              <a:rPr lang="en-US" dirty="0" err="1"/>
              <a:t>foind</a:t>
            </a:r>
            <a:r>
              <a:rPr lang="en-US" dirty="0"/>
              <a:t> wanting that it should receive a chisel cut and be removed from circulation and </a:t>
            </a:r>
            <a:r>
              <a:rPr lang="en-US" dirty="0" err="1"/>
              <a:t>dedicxated</a:t>
            </a:r>
            <a:r>
              <a:rPr lang="en-US" dirty="0"/>
              <a:t> to the mother of the gods – Athenian Agora excavations such </a:t>
            </a:r>
            <a:r>
              <a:rPr lang="en-US" dirty="0" err="1"/>
              <a:t>plarted</a:t>
            </a:r>
            <a:r>
              <a:rPr lang="en-US" dirty="0"/>
              <a:t> owls with chisel cuts found in the area of the </a:t>
            </a:r>
            <a:r>
              <a:rPr lang="en-US" dirty="0" err="1"/>
              <a:t>Metroon</a:t>
            </a:r>
            <a:r>
              <a:rPr lang="en-US" dirty="0"/>
              <a:t>.</a:t>
            </a:r>
          </a:p>
          <a:p>
            <a:r>
              <a:rPr lang="en-US" dirty="0"/>
              <a:t>Post 375 – cutting an owl in Athens destroyed its value as currency,</a:t>
            </a:r>
          </a:p>
          <a:p>
            <a:r>
              <a:rPr lang="en-US" dirty="0"/>
              <a:t>Owls </a:t>
            </a:r>
            <a:r>
              <a:rPr lang="en-US" dirty="0" err="1"/>
              <a:t>marke</a:t>
            </a:r>
            <a:r>
              <a:rPr lang="en-US" dirty="0"/>
              <a:t> din the east in this </a:t>
            </a:r>
            <a:r>
              <a:rPr lang="en-US" dirty="0" err="1"/>
              <a:t>eway</a:t>
            </a:r>
            <a:r>
              <a:rPr lang="en-US" dirty="0"/>
              <a:t> thus could not re enter circulation in the </a:t>
            </a:r>
            <a:r>
              <a:rPr lang="en-US" dirty="0" err="1"/>
              <a:t>Aegeran</a:t>
            </a:r>
            <a:r>
              <a:rPr lang="en-US" dirty="0"/>
              <a:t> –hence not really found in Greek areas.</a:t>
            </a:r>
          </a:p>
        </p:txBody>
      </p:sp>
      <p:sp>
        <p:nvSpPr>
          <p:cNvPr id="4" name="Slide Number Placeholder 3"/>
          <p:cNvSpPr>
            <a:spLocks noGrp="1"/>
          </p:cNvSpPr>
          <p:nvPr>
            <p:ph type="sldNum" sz="quarter" idx="5"/>
          </p:nvPr>
        </p:nvSpPr>
        <p:spPr/>
        <p:txBody>
          <a:bodyPr/>
          <a:lstStyle/>
          <a:p>
            <a:fld id="{58C0233A-6C86-0D45-B119-0BAF32E3994E}" type="slidenum">
              <a:rPr lang="en-US" smtClean="0"/>
              <a:t>40</a:t>
            </a:fld>
            <a:endParaRPr lang="en-US"/>
          </a:p>
        </p:txBody>
      </p:sp>
    </p:spTree>
    <p:extLst>
      <p:ext uri="{BB962C8B-B14F-4D97-AF65-F5344CB8AC3E}">
        <p14:creationId xmlns:p14="http://schemas.microsoft.com/office/powerpoint/2010/main" val="22932845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Salamis a </a:t>
            </a:r>
            <a:r>
              <a:rPr lang="en-US" dirty="0" err="1"/>
              <a:t>cleuruchy</a:t>
            </a:r>
            <a:r>
              <a:rPr lang="en-US" dirty="0"/>
              <a:t> – settled with Athenian citizens, but also natives not </a:t>
            </a:r>
            <a:r>
              <a:rPr lang="en-US" dirty="0" err="1"/>
              <a:t>incorporayed</a:t>
            </a:r>
            <a:r>
              <a:rPr lang="en-US" dirty="0"/>
              <a:t> into Athenian citizen body.</a:t>
            </a:r>
          </a:p>
        </p:txBody>
      </p:sp>
      <p:sp>
        <p:nvSpPr>
          <p:cNvPr id="4" name="Slide Number Placeholder 3"/>
          <p:cNvSpPr>
            <a:spLocks noGrp="1"/>
          </p:cNvSpPr>
          <p:nvPr>
            <p:ph type="sldNum" sz="quarter" idx="5"/>
          </p:nvPr>
        </p:nvSpPr>
        <p:spPr/>
        <p:txBody>
          <a:bodyPr/>
          <a:lstStyle/>
          <a:p>
            <a:fld id="{58C0233A-6C86-0D45-B119-0BAF32E3994E}" type="slidenum">
              <a:rPr lang="en-US" smtClean="0"/>
              <a:t>42</a:t>
            </a:fld>
            <a:endParaRPr lang="en-US"/>
          </a:p>
        </p:txBody>
      </p:sp>
    </p:spTree>
    <p:extLst>
      <p:ext uri="{BB962C8B-B14F-4D97-AF65-F5344CB8AC3E}">
        <p14:creationId xmlns:p14="http://schemas.microsoft.com/office/powerpoint/2010/main" val="1571680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 </a:t>
            </a:r>
            <a:r>
              <a:rPr lang="en-US" dirty="0" err="1"/>
              <a:t>harbours</a:t>
            </a:r>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6</a:t>
            </a:fld>
            <a:endParaRPr lang="en-US"/>
          </a:p>
        </p:txBody>
      </p:sp>
    </p:spTree>
    <p:extLst>
      <p:ext uri="{BB962C8B-B14F-4D97-AF65-F5344CB8AC3E}">
        <p14:creationId xmlns:p14="http://schemas.microsoft.com/office/powerpoint/2010/main" val="3390067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Industrial quarter is active 4</a:t>
            </a:r>
            <a:r>
              <a:rPr lang="en-US" baseline="30000" dirty="0"/>
              <a:t>th</a:t>
            </a:r>
            <a:r>
              <a:rPr lang="en-US" dirty="0"/>
              <a:t> century BC</a:t>
            </a:r>
          </a:p>
          <a:p>
            <a:endParaRPr lang="en-US" dirty="0"/>
          </a:p>
          <a:p>
            <a:r>
              <a:rPr lang="en-US" dirty="0"/>
              <a:t>Acropolis mine shown</a:t>
            </a:r>
          </a:p>
        </p:txBody>
      </p:sp>
      <p:sp>
        <p:nvSpPr>
          <p:cNvPr id="4" name="Slide Number Placeholder 3"/>
          <p:cNvSpPr>
            <a:spLocks noGrp="1"/>
          </p:cNvSpPr>
          <p:nvPr>
            <p:ph type="sldNum" sz="quarter" idx="5"/>
          </p:nvPr>
        </p:nvSpPr>
        <p:spPr/>
        <p:txBody>
          <a:bodyPr/>
          <a:lstStyle/>
          <a:p>
            <a:fld id="{58C0233A-6C86-0D45-B119-0BAF32E3994E}" type="slidenum">
              <a:rPr lang="en-US" smtClean="0"/>
              <a:t>8</a:t>
            </a:fld>
            <a:endParaRPr lang="en-US"/>
          </a:p>
        </p:txBody>
      </p:sp>
    </p:spTree>
    <p:extLst>
      <p:ext uri="{BB962C8B-B14F-4D97-AF65-F5344CB8AC3E}">
        <p14:creationId xmlns:p14="http://schemas.microsoft.com/office/powerpoint/2010/main" val="4255742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Archaic and classical periods</a:t>
            </a:r>
          </a:p>
          <a:p>
            <a:r>
              <a:rPr lang="en-GB" b="0" i="0" u="none" strike="noStrike" dirty="0">
                <a:solidFill>
                  <a:srgbClr val="F5F7C4"/>
                </a:solidFill>
                <a:effectLst/>
                <a:latin typeface="Open Sans" panose="020B0606030504020204" pitchFamily="34" charset="0"/>
              </a:rPr>
              <a:t>The theatre itself and its adjacent buildings (like a temple for </a:t>
            </a:r>
            <a:r>
              <a:rPr lang="en-GB" b="0" i="0" u="none" strike="noStrike" dirty="0" err="1">
                <a:solidFill>
                  <a:srgbClr val="F5F7C4"/>
                </a:solidFill>
                <a:effectLst/>
                <a:latin typeface="Open Sans" panose="020B0606030504020204" pitchFamily="34" charset="0"/>
              </a:rPr>
              <a:t>Dionysos</a:t>
            </a:r>
            <a:r>
              <a:rPr lang="en-GB" b="0" i="0" u="none" strike="noStrike" dirty="0">
                <a:solidFill>
                  <a:srgbClr val="F5F7C4"/>
                </a:solidFill>
                <a:effectLst/>
                <a:latin typeface="Open Sans" panose="020B0606030504020204" pitchFamily="34" charset="0"/>
              </a:rPr>
              <a:t>, an altar, and a rectangular room with bench to its east) were erected on the surface of an earlier marble- and limestone quarry between two long-lived mines</a:t>
            </a:r>
            <a:endParaRPr lang="en-US" b="0" i="0" u="none" strike="noStrike" dirty="0">
              <a:solidFill>
                <a:srgbClr val="F5F7C4"/>
              </a:solidFill>
              <a:effectLst/>
              <a:latin typeface="Open Sans" panose="020B0606030504020204" pitchFamily="34" charset="0"/>
            </a:endParaRPr>
          </a:p>
          <a:p>
            <a:r>
              <a:rPr lang="en-GB" b="0" i="0" u="none" strike="noStrike" dirty="0">
                <a:solidFill>
                  <a:srgbClr val="F5F7C4"/>
                </a:solidFill>
                <a:effectLst/>
                <a:latin typeface="Open Sans" panose="020B0606030504020204" pitchFamily="34" charset="0"/>
              </a:rPr>
              <a:t> The western one, Mine no. 3, dates to the 3rd millennium BC and remained active in Classical times; the eastern one, Mine no. 6, seems to have been exploited in Classical times. </a:t>
            </a:r>
          </a:p>
          <a:p>
            <a:endParaRPr lang="en-GB" b="0" i="0" u="none" strike="noStrike" dirty="0">
              <a:solidFill>
                <a:srgbClr val="F5F7C4"/>
              </a:solidFill>
              <a:effectLst/>
              <a:latin typeface="Open Sans" panose="020B0606030504020204" pitchFamily="34" charset="0"/>
            </a:endParaRPr>
          </a:p>
          <a:p>
            <a:r>
              <a:rPr lang="en-GB" b="0" i="0" u="none" strike="noStrike" dirty="0">
                <a:solidFill>
                  <a:srgbClr val="F5F7C4"/>
                </a:solidFill>
                <a:effectLst/>
                <a:latin typeface="Open Sans" panose="020B0606030504020204" pitchFamily="34" charset="0"/>
              </a:rPr>
              <a:t>Connected with each of these mines are ore processing workshops (</a:t>
            </a:r>
            <a:r>
              <a:rPr lang="en-GB" b="0" i="0" u="none" strike="noStrike" dirty="0" err="1">
                <a:solidFill>
                  <a:srgbClr val="F5F7C4"/>
                </a:solidFill>
                <a:effectLst/>
                <a:latin typeface="Open Sans" panose="020B0606030504020204" pitchFamily="34" charset="0"/>
              </a:rPr>
              <a:t>ergasteria</a:t>
            </a:r>
            <a:r>
              <a:rPr lang="en-GB" b="0" i="0" u="none" strike="noStrike" dirty="0">
                <a:solidFill>
                  <a:srgbClr val="F5F7C4"/>
                </a:solidFill>
                <a:effectLst/>
                <a:latin typeface="Open Sans" panose="020B0606030504020204" pitchFamily="34" charset="0"/>
              </a:rPr>
              <a:t>) with washeries dating to the 4th century BC. The earliest built feature organizing the space of the theatre has been dated to the first half of the 5th century BC.</a:t>
            </a:r>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9</a:t>
            </a:fld>
            <a:endParaRPr lang="en-US"/>
          </a:p>
        </p:txBody>
      </p:sp>
    </p:spTree>
    <p:extLst>
      <p:ext uri="{BB962C8B-B14F-4D97-AF65-F5344CB8AC3E}">
        <p14:creationId xmlns:p14="http://schemas.microsoft.com/office/powerpoint/2010/main" val="3370547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WHY this change? Democracy? Economic need? (i.e. coins to be </a:t>
            </a:r>
            <a:r>
              <a:rPr lang="en-GB" dirty="0" err="1"/>
              <a:t>recogniseable</a:t>
            </a:r>
            <a:r>
              <a:rPr lang="en-GB" dirty="0"/>
              <a:t> overseas?)</a:t>
            </a:r>
          </a:p>
          <a:p>
            <a:r>
              <a:rPr lang="en-GB" dirty="0"/>
              <a:t>Don’t know if the change occurred before or after </a:t>
            </a:r>
            <a:r>
              <a:rPr lang="en-GB" dirty="0" err="1"/>
              <a:t>Kleisthenes</a:t>
            </a:r>
            <a:r>
              <a:rPr lang="en-GB" dirty="0"/>
              <a:t> – i.e. before or after the advent of the democracy, around the same time.</a:t>
            </a:r>
          </a:p>
          <a:p>
            <a:endParaRPr lang="en-GB" dirty="0"/>
          </a:p>
          <a:p>
            <a:r>
              <a:rPr lang="en-GB" dirty="0"/>
              <a:t>Discovery of the </a:t>
            </a:r>
            <a:r>
              <a:rPr lang="en-GB" dirty="0" err="1"/>
              <a:t>Laurion</a:t>
            </a:r>
            <a:r>
              <a:rPr lang="en-GB" dirty="0"/>
              <a:t> silver mines c. 520 BC.</a:t>
            </a:r>
          </a:p>
          <a:p>
            <a:r>
              <a:rPr lang="en-GB" dirty="0"/>
              <a:t>Heavier </a:t>
            </a:r>
            <a:r>
              <a:rPr lang="en-GB" dirty="0" err="1"/>
              <a:t>tetradrachm</a:t>
            </a:r>
            <a:r>
              <a:rPr lang="en-GB" baseline="0" dirty="0"/>
              <a:t> was introduced.</a:t>
            </a:r>
          </a:p>
          <a:p>
            <a:r>
              <a:rPr lang="en-GB" baseline="0" dirty="0"/>
              <a:t>Huge increase in production throughout the 5</a:t>
            </a:r>
            <a:r>
              <a:rPr lang="en-GB" baseline="30000" dirty="0"/>
              <a:t>th</a:t>
            </a:r>
            <a:r>
              <a:rPr lang="en-GB" baseline="0" dirty="0"/>
              <a:t> century BC.</a:t>
            </a:r>
          </a:p>
          <a:p>
            <a:r>
              <a:rPr lang="en-GB" sz="1200" kern="1200" baseline="0" dirty="0">
                <a:solidFill>
                  <a:schemeClr val="tx1"/>
                </a:solidFill>
                <a:latin typeface="+mn-lt"/>
                <a:ea typeface="+mn-ea"/>
                <a:cs typeface="+mn-cs"/>
              </a:rPr>
              <a:t>The</a:t>
            </a:r>
          </a:p>
          <a:p>
            <a:r>
              <a:rPr lang="en-GB" sz="1200" kern="1200" baseline="0" dirty="0">
                <a:solidFill>
                  <a:schemeClr val="tx1"/>
                </a:solidFill>
                <a:latin typeface="+mn-lt"/>
                <a:ea typeface="+mn-ea"/>
                <a:cs typeface="+mn-cs"/>
              </a:rPr>
              <a:t>one hundred talents of mining revenues which the Athenians voted in</a:t>
            </a:r>
          </a:p>
          <a:p>
            <a:r>
              <a:rPr lang="en-GB" sz="1200" kern="1200" baseline="0" dirty="0">
                <a:solidFill>
                  <a:schemeClr val="tx1"/>
                </a:solidFill>
                <a:latin typeface="+mn-lt"/>
                <a:ea typeface="+mn-ea"/>
                <a:cs typeface="+mn-cs"/>
              </a:rPr>
              <a:t>483/2 to expend on the building of warships gives a comparable glimpse of</a:t>
            </a:r>
          </a:p>
          <a:p>
            <a:r>
              <a:rPr lang="en-GB" sz="1200" kern="1200" baseline="0" dirty="0">
                <a:solidFill>
                  <a:schemeClr val="tx1"/>
                </a:solidFill>
                <a:latin typeface="+mn-lt"/>
                <a:ea typeface="+mn-ea"/>
                <a:cs typeface="+mn-cs"/>
              </a:rPr>
              <a:t>the magnitude of silver extraction at that time.6</a:t>
            </a:r>
          </a:p>
          <a:p>
            <a:r>
              <a:rPr lang="en-GB" dirty="0"/>
              <a:t>The mining was in the</a:t>
            </a:r>
          </a:p>
          <a:p>
            <a:r>
              <a:rPr lang="en-GB" dirty="0"/>
              <a:t>hands of private operators who leased their concessions from the state and</a:t>
            </a:r>
          </a:p>
          <a:p>
            <a:r>
              <a:rPr lang="en-GB" dirty="0"/>
              <a:t>who presumably, as in the fourth century, were taxed on the amount of</a:t>
            </a:r>
          </a:p>
          <a:p>
            <a:r>
              <a:rPr lang="en-GB" dirty="0"/>
              <a:t>metal they recovered. If the tax rate was the conventional one that applied</a:t>
            </a:r>
          </a:p>
          <a:p>
            <a:r>
              <a:rPr lang="en-GB" dirty="0"/>
              <a:t>to silver extraction in the fourth century,7 the one hundred talents of</a:t>
            </a:r>
          </a:p>
          <a:p>
            <a:r>
              <a:rPr lang="en-GB" dirty="0"/>
              <a:t>revenue available to the Athenians in 483/2 would represent a total</a:t>
            </a:r>
          </a:p>
          <a:p>
            <a:r>
              <a:rPr lang="en-GB" dirty="0"/>
              <a:t>recovery of 2,400 talents (62,208 metric tons) of silver, an amount that,</a:t>
            </a:r>
          </a:p>
          <a:p>
            <a:r>
              <a:rPr lang="en-GB" dirty="0"/>
              <a:t>when coined, would have produced 3.6 million </a:t>
            </a:r>
            <a:r>
              <a:rPr lang="en-GB" dirty="0" err="1"/>
              <a:t>tetradrachms</a:t>
            </a:r>
            <a:r>
              <a:rPr lang="en-GB" dirty="0"/>
              <a:t>.</a:t>
            </a:r>
          </a:p>
          <a:p>
            <a:endParaRPr lang="en-GB" dirty="0"/>
          </a:p>
          <a:p>
            <a:r>
              <a:rPr lang="en-GB" dirty="0" err="1"/>
              <a:t>Figuera</a:t>
            </a:r>
            <a:r>
              <a:rPr lang="en-GB" baseline="0" dirty="0"/>
              <a:t> – reduction in minting of other cities in the region – use of Athenian coinage instead. 280 cities in the </a:t>
            </a:r>
            <a:r>
              <a:rPr lang="en-GB" baseline="0" dirty="0" err="1"/>
              <a:t>Delian</a:t>
            </a:r>
            <a:r>
              <a:rPr lang="en-GB" baseline="0" dirty="0"/>
              <a:t> league led by Athens. Only 69 struck their own coinage. 50% of the minting members ceased to mint. Kept dropping.</a:t>
            </a:r>
          </a:p>
          <a:p>
            <a:r>
              <a:rPr lang="en-GB" baseline="0" dirty="0"/>
              <a:t>Tribute lists.</a:t>
            </a:r>
            <a:endParaRPr lang="en-GB" dirty="0"/>
          </a:p>
        </p:txBody>
      </p:sp>
      <p:sp>
        <p:nvSpPr>
          <p:cNvPr id="4" name="Slide Number Placeholder 3"/>
          <p:cNvSpPr>
            <a:spLocks noGrp="1"/>
          </p:cNvSpPr>
          <p:nvPr>
            <p:ph type="sldNum" sz="quarter" idx="10"/>
          </p:nvPr>
        </p:nvSpPr>
        <p:spPr/>
        <p:txBody>
          <a:bodyPr/>
          <a:lstStyle/>
          <a:p>
            <a:fld id="{4506B4F1-3F50-4973-9A12-FB5E971E794B}" type="slidenum">
              <a:rPr lang="en-GB" smtClean="0"/>
              <a:pPr/>
              <a:t>12</a:t>
            </a:fld>
            <a:endParaRPr lang="en-GB"/>
          </a:p>
        </p:txBody>
      </p:sp>
    </p:spTree>
    <p:extLst>
      <p:ext uri="{BB962C8B-B14F-4D97-AF65-F5344CB8AC3E}">
        <p14:creationId xmlns:p14="http://schemas.microsoft.com/office/powerpoint/2010/main" val="174736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 and paper. Multiplication  tables – even when you do it in your head, you</a:t>
            </a:r>
            <a:r>
              <a:rPr lang="en-GB" baseline="0" dirty="0"/>
              <a:t> do it a way that mimics the pen and paper.</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13</a:t>
            </a:fld>
            <a:endParaRPr lang="en-GB"/>
          </a:p>
        </p:txBody>
      </p:sp>
    </p:spTree>
    <p:extLst>
      <p:ext uri="{BB962C8B-B14F-4D97-AF65-F5344CB8AC3E}">
        <p14:creationId xmlns:p14="http://schemas.microsoft.com/office/powerpoint/2010/main" val="1998677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i.e. </a:t>
            </a:r>
            <a:r>
              <a:rPr lang="en-GB" dirty="0" err="1"/>
              <a:t>acutally</a:t>
            </a:r>
            <a:r>
              <a:rPr lang="en-GB" dirty="0"/>
              <a:t> has value. Not</a:t>
            </a:r>
            <a:r>
              <a:rPr lang="en-GB" baseline="0" dirty="0"/>
              <a:t> just token</a:t>
            </a:r>
          </a:p>
          <a:p>
            <a:r>
              <a:rPr lang="en-GB" baseline="0" dirty="0"/>
              <a:t>Citizenship granted to slaves who had fought at the battle of </a:t>
            </a:r>
            <a:r>
              <a:rPr lang="en-GB" baseline="0" dirty="0" err="1"/>
              <a:t>Arginousai</a:t>
            </a:r>
            <a:r>
              <a:rPr lang="en-GB" baseline="0" dirty="0"/>
              <a:t> in 406 BC.</a:t>
            </a:r>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14</a:t>
            </a:fld>
            <a:endParaRPr lang="en-GB"/>
          </a:p>
        </p:txBody>
      </p:sp>
    </p:spTree>
    <p:extLst>
      <p:ext uri="{BB962C8B-B14F-4D97-AF65-F5344CB8AC3E}">
        <p14:creationId xmlns:p14="http://schemas.microsoft.com/office/powerpoint/2010/main" val="2410514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C0233A-6C86-0D45-B119-0BAF32E3994E}" type="slidenum">
              <a:rPr lang="en-US" smtClean="0"/>
              <a:t>15</a:t>
            </a:fld>
            <a:endParaRPr lang="en-US"/>
          </a:p>
        </p:txBody>
      </p:sp>
    </p:spTree>
    <p:extLst>
      <p:ext uri="{BB962C8B-B14F-4D97-AF65-F5344CB8AC3E}">
        <p14:creationId xmlns:p14="http://schemas.microsoft.com/office/powerpoint/2010/main" val="2478669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3303F-5539-1E4E-D069-9003EAEAFC7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943106E-B5E9-6349-2C51-6D23ED232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FA9C3FC-A216-F63E-9AF3-DF3080530D81}"/>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5" name="Footer Placeholder 4">
            <a:extLst>
              <a:ext uri="{FF2B5EF4-FFF2-40B4-BE49-F238E27FC236}">
                <a16:creationId xmlns:a16="http://schemas.microsoft.com/office/drawing/2014/main" id="{DCC430A3-7CCF-6297-793F-2B2DE5E854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11BED-314E-B3D9-0928-B1D474950CDF}"/>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4038096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A3ABC-BCE4-4BB6-88CE-EC0E19424A0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501609-998F-6BEA-3228-92C2F620E3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150065-FC5C-4743-F454-AD95F9BCBCCF}"/>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5" name="Footer Placeholder 4">
            <a:extLst>
              <a:ext uri="{FF2B5EF4-FFF2-40B4-BE49-F238E27FC236}">
                <a16:creationId xmlns:a16="http://schemas.microsoft.com/office/drawing/2014/main" id="{6268E436-B787-066F-3ADE-E9DF717FCF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12142-6818-4926-F4F1-DBE9695F8132}"/>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297008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6B0019-5A30-F0A7-E5DB-4DA6243677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EA9FBF6-1E4C-A797-163E-CECBD7A3CA2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56C565F-D6F1-B5BE-BBD7-FC4BC6F74A32}"/>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5" name="Footer Placeholder 4">
            <a:extLst>
              <a:ext uri="{FF2B5EF4-FFF2-40B4-BE49-F238E27FC236}">
                <a16:creationId xmlns:a16="http://schemas.microsoft.com/office/drawing/2014/main" id="{116873AF-56BB-EA12-23E8-FB31202CBD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F9CF63-092B-DAEE-D8C0-78F38B352097}"/>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418004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5BBFF-5381-67CE-28E4-A526ADDB86E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AB06883-ACAA-D2D4-6739-088EEA5AD49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643BDA-C535-5F20-277A-104E5B0A3060}"/>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5" name="Footer Placeholder 4">
            <a:extLst>
              <a:ext uri="{FF2B5EF4-FFF2-40B4-BE49-F238E27FC236}">
                <a16:creationId xmlns:a16="http://schemas.microsoft.com/office/drawing/2014/main" id="{32EF514A-ECC9-FD3D-7D92-4AAA53FBE9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B80AB-F808-DD0B-3C66-81979ABC7D7C}"/>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4008984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509EF-EBB2-7148-6343-996D98FA69B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8B22695-861C-E121-472F-392CFA32E6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D57937F-3ACC-9069-FEE2-47EFED4C6D2C}"/>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5" name="Footer Placeholder 4">
            <a:extLst>
              <a:ext uri="{FF2B5EF4-FFF2-40B4-BE49-F238E27FC236}">
                <a16:creationId xmlns:a16="http://schemas.microsoft.com/office/drawing/2014/main" id="{BD6573FC-6797-CF82-8B92-2D2BE57F3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ABFFF6-D005-9B25-D723-266B20154F50}"/>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1097879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F0CC4-8020-8960-2C9D-07681337E8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2F35E-2D21-BECF-CB03-82D95A4ED6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127B1C9-92E8-6583-CB94-E29A8D1ADE0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0E08054-9A7E-EE3F-53A1-27BD2E680D84}"/>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6" name="Footer Placeholder 5">
            <a:extLst>
              <a:ext uri="{FF2B5EF4-FFF2-40B4-BE49-F238E27FC236}">
                <a16:creationId xmlns:a16="http://schemas.microsoft.com/office/drawing/2014/main" id="{63E1EBCF-88C1-E69A-D9C7-9BCDD3502E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35B4E0-35B9-E275-6034-F8F356A44F51}"/>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380058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0DE01-8414-0648-DEE2-FE5E69F7CDC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2589B61-4CC3-5B56-D810-5858494353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6D10E4A-9D63-02D3-D6BE-022D43F4BA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483855B-FBEF-44DD-19A1-CD0E65A0F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EFBDCE5-1B13-676D-5B56-B2E15979DC9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89FA650-68FB-87A0-FC0A-99C8A7CED348}"/>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8" name="Footer Placeholder 7">
            <a:extLst>
              <a:ext uri="{FF2B5EF4-FFF2-40B4-BE49-F238E27FC236}">
                <a16:creationId xmlns:a16="http://schemas.microsoft.com/office/drawing/2014/main" id="{A14FA872-FF6D-B7DB-637B-82E9C4C23C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9C829D-9436-04C7-7017-8A16A73FF7DF}"/>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3459024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02EAE-C613-A30D-1A1D-1E880C2AE99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AECBD95-0946-4E1E-4EF0-C174E1D5F3D7}"/>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4" name="Footer Placeholder 3">
            <a:extLst>
              <a:ext uri="{FF2B5EF4-FFF2-40B4-BE49-F238E27FC236}">
                <a16:creationId xmlns:a16="http://schemas.microsoft.com/office/drawing/2014/main" id="{67654495-3519-7272-63E3-5CFDE127EC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4E8C71-52AE-CDC1-7965-2354C1043A95}"/>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48571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60DCD9-08F4-1150-6965-175A5F583B9F}"/>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3" name="Footer Placeholder 2">
            <a:extLst>
              <a:ext uri="{FF2B5EF4-FFF2-40B4-BE49-F238E27FC236}">
                <a16:creationId xmlns:a16="http://schemas.microsoft.com/office/drawing/2014/main" id="{90C88A93-9F8F-D7CA-8395-10B435EDAE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654C57-34AA-6509-7810-843F527C6B06}"/>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354938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4614-3BD4-5FB2-D92A-F78D8B37DB3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229B95C-6956-4010-7753-CA3358AC66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AC0B627-94A6-2031-4CE2-BEF6DFB297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EE4DC7B-B0A7-0716-E193-1C12C7B88CD6}"/>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6" name="Footer Placeholder 5">
            <a:extLst>
              <a:ext uri="{FF2B5EF4-FFF2-40B4-BE49-F238E27FC236}">
                <a16:creationId xmlns:a16="http://schemas.microsoft.com/office/drawing/2014/main" id="{2C439D21-4212-83FD-6006-DBC5C1C3C4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435E20-2EA2-04A1-FCAD-49FFD8234B2C}"/>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354656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40641-BA2E-CE94-0466-7E50DFCEE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42376CA-9E29-1326-C20D-1514212E97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499B1C-0021-4327-1018-99D016413B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18D9EE0-BD9F-7B30-4070-CE5C8AA06695}"/>
              </a:ext>
            </a:extLst>
          </p:cNvPr>
          <p:cNvSpPr>
            <a:spLocks noGrp="1"/>
          </p:cNvSpPr>
          <p:nvPr>
            <p:ph type="dt" sz="half" idx="10"/>
          </p:nvPr>
        </p:nvSpPr>
        <p:spPr/>
        <p:txBody>
          <a:bodyPr/>
          <a:lstStyle/>
          <a:p>
            <a:fld id="{6EDAF86E-E57D-5B46-9EEF-74818CCED469}" type="datetimeFigureOut">
              <a:rPr lang="en-US" smtClean="0"/>
              <a:t>3/11/25</a:t>
            </a:fld>
            <a:endParaRPr lang="en-US"/>
          </a:p>
        </p:txBody>
      </p:sp>
      <p:sp>
        <p:nvSpPr>
          <p:cNvPr id="6" name="Footer Placeholder 5">
            <a:extLst>
              <a:ext uri="{FF2B5EF4-FFF2-40B4-BE49-F238E27FC236}">
                <a16:creationId xmlns:a16="http://schemas.microsoft.com/office/drawing/2014/main" id="{B5F8B6C2-0A33-7204-F2D1-7300BA01C1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68278A-252A-47BA-5BC9-1797808033B8}"/>
              </a:ext>
            </a:extLst>
          </p:cNvPr>
          <p:cNvSpPr>
            <a:spLocks noGrp="1"/>
          </p:cNvSpPr>
          <p:nvPr>
            <p:ph type="sldNum" sz="quarter" idx="12"/>
          </p:nvPr>
        </p:nvSpPr>
        <p:spPr/>
        <p:txBody>
          <a:bodyPr/>
          <a:lstStyle/>
          <a:p>
            <a:fld id="{00536B95-6AFC-5446-B39A-66A13B9694CF}" type="slidenum">
              <a:rPr lang="en-US" smtClean="0"/>
              <a:t>‹#›</a:t>
            </a:fld>
            <a:endParaRPr lang="en-US"/>
          </a:p>
        </p:txBody>
      </p:sp>
    </p:spTree>
    <p:extLst>
      <p:ext uri="{BB962C8B-B14F-4D97-AF65-F5344CB8AC3E}">
        <p14:creationId xmlns:p14="http://schemas.microsoft.com/office/powerpoint/2010/main" val="96133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BB48D0-FB83-9934-94CD-FCBC37E52F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779FCDC-068C-FC1B-6EDD-FE2514398C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13CF01-00F1-64FC-5A16-076F4F52AD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AF86E-E57D-5B46-9EEF-74818CCED469}" type="datetimeFigureOut">
              <a:rPr lang="en-US" smtClean="0"/>
              <a:t>3/11/25</a:t>
            </a:fld>
            <a:endParaRPr lang="en-US"/>
          </a:p>
        </p:txBody>
      </p:sp>
      <p:sp>
        <p:nvSpPr>
          <p:cNvPr id="5" name="Footer Placeholder 4">
            <a:extLst>
              <a:ext uri="{FF2B5EF4-FFF2-40B4-BE49-F238E27FC236}">
                <a16:creationId xmlns:a16="http://schemas.microsoft.com/office/drawing/2014/main" id="{FC8EFBD9-2446-71F9-6377-E640956125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DA62D7-8280-5648-514A-B2C79B83C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536B95-6AFC-5446-B39A-66A13B9694CF}" type="slidenum">
              <a:rPr lang="en-US" smtClean="0"/>
              <a:t>‹#›</a:t>
            </a:fld>
            <a:endParaRPr lang="en-US"/>
          </a:p>
        </p:txBody>
      </p:sp>
    </p:spTree>
    <p:extLst>
      <p:ext uri="{BB962C8B-B14F-4D97-AF65-F5344CB8AC3E}">
        <p14:creationId xmlns:p14="http://schemas.microsoft.com/office/powerpoint/2010/main" val="3897997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perseus.tufts.edu/hopper/morph?l=a)rgu/rion&amp;la=greek&amp;can=a)rgu/rion0&amp;prior=oi(" TargetMode="External"/><Relationship Id="rId2" Type="http://schemas.openxmlformats.org/officeDocument/2006/relationships/hyperlink" Target="http://www.perseus.tufts.edu/hopper/morph?l=nomi%2Fsmasi&amp;la=greek&amp;can=nomi%2Fsmasi0&amp;prior=a%29na/gkh"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thorikos.be/#home-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299EF-2388-CFF3-C8F6-7E7D84B689C0}"/>
              </a:ext>
            </a:extLst>
          </p:cNvPr>
          <p:cNvSpPr>
            <a:spLocks noGrp="1"/>
          </p:cNvSpPr>
          <p:nvPr>
            <p:ph type="ctrTitle"/>
          </p:nvPr>
        </p:nvSpPr>
        <p:spPr>
          <a:xfrm>
            <a:off x="7464614" y="1783959"/>
            <a:ext cx="4087306" cy="2889114"/>
          </a:xfrm>
        </p:spPr>
        <p:txBody>
          <a:bodyPr anchor="b">
            <a:normAutofit/>
          </a:bodyPr>
          <a:lstStyle/>
          <a:p>
            <a:pPr algn="l"/>
            <a:r>
              <a:rPr lang="en-US" sz="5400"/>
              <a:t>Coins of Early and Classical Athens</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thens owl 510.jpg">
            <a:extLst>
              <a:ext uri="{FF2B5EF4-FFF2-40B4-BE49-F238E27FC236}">
                <a16:creationId xmlns:a16="http://schemas.microsoft.com/office/drawing/2014/main" id="{8DC79ABF-928C-F79C-DECA-A1C22C0CC7E6}"/>
              </a:ext>
            </a:extLst>
          </p:cNvPr>
          <p:cNvPicPr>
            <a:picLocks noChangeAspect="1"/>
          </p:cNvPicPr>
          <p:nvPr/>
        </p:nvPicPr>
        <p:blipFill rotWithShape="1">
          <a:blip r:embed="rId2" cstate="print"/>
          <a:srcRect l="19164" r="27543"/>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41808711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0D631-4B7C-7B9E-2B2E-B08579CF4851}"/>
              </a:ext>
            </a:extLst>
          </p:cNvPr>
          <p:cNvSpPr>
            <a:spLocks noGrp="1"/>
          </p:cNvSpPr>
          <p:nvPr>
            <p:ph type="title"/>
          </p:nvPr>
        </p:nvSpPr>
        <p:spPr/>
        <p:txBody>
          <a:bodyPr/>
          <a:lstStyle/>
          <a:p>
            <a:r>
              <a:rPr lang="en-US" dirty="0"/>
              <a:t>Found in a complex of workshops and houses at </a:t>
            </a:r>
            <a:r>
              <a:rPr lang="en-US" dirty="0" err="1"/>
              <a:t>Thorikos</a:t>
            </a:r>
            <a:r>
              <a:rPr lang="en-US" dirty="0"/>
              <a:t> (classical period)</a:t>
            </a:r>
          </a:p>
        </p:txBody>
      </p:sp>
      <p:pic>
        <p:nvPicPr>
          <p:cNvPr id="4" name="Picture 3">
            <a:extLst>
              <a:ext uri="{FF2B5EF4-FFF2-40B4-BE49-F238E27FC236}">
                <a16:creationId xmlns:a16="http://schemas.microsoft.com/office/drawing/2014/main" id="{A8E48B07-67EA-F071-D173-812AF5649953}"/>
              </a:ext>
            </a:extLst>
          </p:cNvPr>
          <p:cNvPicPr>
            <a:picLocks noChangeAspect="1"/>
          </p:cNvPicPr>
          <p:nvPr/>
        </p:nvPicPr>
        <p:blipFill>
          <a:blip r:embed="rId2"/>
          <a:stretch>
            <a:fillRect/>
          </a:stretch>
        </p:blipFill>
        <p:spPr>
          <a:xfrm>
            <a:off x="838200" y="2041177"/>
            <a:ext cx="5041232" cy="3780924"/>
          </a:xfrm>
          <a:prstGeom prst="rect">
            <a:avLst/>
          </a:prstGeom>
        </p:spPr>
      </p:pic>
      <p:sp>
        <p:nvSpPr>
          <p:cNvPr id="5" name="TextBox 4">
            <a:extLst>
              <a:ext uri="{FF2B5EF4-FFF2-40B4-BE49-F238E27FC236}">
                <a16:creationId xmlns:a16="http://schemas.microsoft.com/office/drawing/2014/main" id="{E461E2F5-8CA9-9241-3DB9-89C1663D21A7}"/>
              </a:ext>
            </a:extLst>
          </p:cNvPr>
          <p:cNvSpPr txBox="1"/>
          <p:nvPr/>
        </p:nvSpPr>
        <p:spPr>
          <a:xfrm>
            <a:off x="1054768" y="6096222"/>
            <a:ext cx="3950368" cy="369332"/>
          </a:xfrm>
          <a:prstGeom prst="rect">
            <a:avLst/>
          </a:prstGeom>
          <a:noFill/>
        </p:spPr>
        <p:txBody>
          <a:bodyPr wrap="square" rtlCol="0">
            <a:spAutoFit/>
          </a:bodyPr>
          <a:lstStyle/>
          <a:p>
            <a:r>
              <a:rPr lang="en-US" dirty="0" err="1"/>
              <a:t>Mould</a:t>
            </a:r>
            <a:r>
              <a:rPr lang="en-US" dirty="0"/>
              <a:t> for casting coin flans</a:t>
            </a:r>
          </a:p>
        </p:txBody>
      </p:sp>
    </p:spTree>
    <p:extLst>
      <p:ext uri="{BB962C8B-B14F-4D97-AF65-F5344CB8AC3E}">
        <p14:creationId xmlns:p14="http://schemas.microsoft.com/office/powerpoint/2010/main" val="1286495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B59396-2E10-F513-9B18-4322324039C2}"/>
              </a:ext>
            </a:extLst>
          </p:cNvPr>
          <p:cNvPicPr>
            <a:picLocks noChangeAspect="1"/>
          </p:cNvPicPr>
          <p:nvPr/>
        </p:nvPicPr>
        <p:blipFill>
          <a:blip r:embed="rId2"/>
          <a:srcRect t="20175"/>
          <a:stretch/>
        </p:blipFill>
        <p:spPr>
          <a:xfrm>
            <a:off x="6804243" y="2506662"/>
            <a:ext cx="4088345" cy="4351338"/>
          </a:xfrm>
          <a:prstGeom prst="rect">
            <a:avLst/>
          </a:prstGeom>
        </p:spPr>
      </p:pic>
      <p:sp>
        <p:nvSpPr>
          <p:cNvPr id="2" name="Title 1">
            <a:extLst>
              <a:ext uri="{FF2B5EF4-FFF2-40B4-BE49-F238E27FC236}">
                <a16:creationId xmlns:a16="http://schemas.microsoft.com/office/drawing/2014/main" id="{9A47B85F-F004-D8BB-4DA8-B2ED99B37CBD}"/>
              </a:ext>
            </a:extLst>
          </p:cNvPr>
          <p:cNvSpPr>
            <a:spLocks noGrp="1"/>
          </p:cNvSpPr>
          <p:nvPr>
            <p:ph type="title"/>
          </p:nvPr>
        </p:nvSpPr>
        <p:spPr>
          <a:xfrm>
            <a:off x="4134852" y="21389"/>
            <a:ext cx="10515600" cy="1325563"/>
          </a:xfrm>
        </p:spPr>
        <p:txBody>
          <a:bodyPr/>
          <a:lstStyle/>
          <a:p>
            <a:r>
              <a:rPr lang="en-US" b="1" dirty="0" err="1"/>
              <a:t>Souriza</a:t>
            </a:r>
            <a:r>
              <a:rPr lang="en-US" b="1" dirty="0"/>
              <a:t> (ore washing workshops)</a:t>
            </a:r>
          </a:p>
        </p:txBody>
      </p:sp>
      <p:sp>
        <p:nvSpPr>
          <p:cNvPr id="3" name="Content Placeholder 2">
            <a:extLst>
              <a:ext uri="{FF2B5EF4-FFF2-40B4-BE49-F238E27FC236}">
                <a16:creationId xmlns:a16="http://schemas.microsoft.com/office/drawing/2014/main" id="{D4B5213E-1AC6-26F6-A8E0-61FC1C57C0E3}"/>
              </a:ext>
            </a:extLst>
          </p:cNvPr>
          <p:cNvSpPr>
            <a:spLocks noGrp="1"/>
          </p:cNvSpPr>
          <p:nvPr>
            <p:ph idx="1"/>
          </p:nvPr>
        </p:nvSpPr>
        <p:spPr>
          <a:xfrm>
            <a:off x="4860757" y="1512804"/>
            <a:ext cx="7094621" cy="4351338"/>
          </a:xfrm>
        </p:spPr>
        <p:txBody>
          <a:bodyPr/>
          <a:lstStyle/>
          <a:p>
            <a:r>
              <a:rPr lang="en-US" dirty="0"/>
              <a:t>Washing the ores increased the silver output from the smelting and saved on wood</a:t>
            </a:r>
          </a:p>
        </p:txBody>
      </p:sp>
      <p:pic>
        <p:nvPicPr>
          <p:cNvPr id="5" name="Picture 4">
            <a:extLst>
              <a:ext uri="{FF2B5EF4-FFF2-40B4-BE49-F238E27FC236}">
                <a16:creationId xmlns:a16="http://schemas.microsoft.com/office/drawing/2014/main" id="{46EA1342-7097-3C33-09A1-DD304A5567CB}"/>
              </a:ext>
            </a:extLst>
          </p:cNvPr>
          <p:cNvPicPr>
            <a:picLocks noChangeAspect="1"/>
          </p:cNvPicPr>
          <p:nvPr/>
        </p:nvPicPr>
        <p:blipFill>
          <a:blip r:embed="rId3"/>
          <a:stretch>
            <a:fillRect/>
          </a:stretch>
        </p:blipFill>
        <p:spPr>
          <a:xfrm>
            <a:off x="96254" y="661737"/>
            <a:ext cx="4077520" cy="5534526"/>
          </a:xfrm>
          <a:prstGeom prst="rect">
            <a:avLst/>
          </a:prstGeom>
        </p:spPr>
      </p:pic>
    </p:spTree>
    <p:extLst>
      <p:ext uri="{BB962C8B-B14F-4D97-AF65-F5344CB8AC3E}">
        <p14:creationId xmlns:p14="http://schemas.microsoft.com/office/powerpoint/2010/main" val="1781248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281" y="0"/>
            <a:ext cx="10515600" cy="1325563"/>
          </a:xfrm>
        </p:spPr>
        <p:txBody>
          <a:bodyPr/>
          <a:lstStyle/>
          <a:p>
            <a:r>
              <a:rPr lang="en-GB" b="1" dirty="0"/>
              <a:t>Athenian Owls</a:t>
            </a:r>
          </a:p>
        </p:txBody>
      </p:sp>
      <p:pic>
        <p:nvPicPr>
          <p:cNvPr id="4" name="Picture 3" descr="Athens owl 510.jpg"/>
          <p:cNvPicPr>
            <a:picLocks noChangeAspect="1"/>
          </p:cNvPicPr>
          <p:nvPr/>
        </p:nvPicPr>
        <p:blipFill>
          <a:blip r:embed="rId3" cstate="print"/>
          <a:stretch>
            <a:fillRect/>
          </a:stretch>
        </p:blipFill>
        <p:spPr>
          <a:xfrm>
            <a:off x="2567608" y="1268761"/>
            <a:ext cx="7068892" cy="3669483"/>
          </a:xfrm>
          <a:prstGeom prst="rect">
            <a:avLst/>
          </a:prstGeom>
        </p:spPr>
      </p:pic>
      <p:sp>
        <p:nvSpPr>
          <p:cNvPr id="5" name="TextBox 4"/>
          <p:cNvSpPr txBox="1"/>
          <p:nvPr/>
        </p:nvSpPr>
        <p:spPr>
          <a:xfrm>
            <a:off x="2999656" y="5229201"/>
            <a:ext cx="6840760" cy="646331"/>
          </a:xfrm>
          <a:prstGeom prst="rect">
            <a:avLst/>
          </a:prstGeom>
          <a:noFill/>
        </p:spPr>
        <p:txBody>
          <a:bodyPr wrap="square" rtlCol="0">
            <a:spAutoFit/>
          </a:bodyPr>
          <a:lstStyle/>
          <a:p>
            <a:r>
              <a:rPr lang="en-GB" dirty="0"/>
              <a:t>AR </a:t>
            </a:r>
            <a:r>
              <a:rPr lang="en-GB" dirty="0" err="1"/>
              <a:t>Tetradrachm</a:t>
            </a:r>
            <a:r>
              <a:rPr lang="en-GB" dirty="0"/>
              <a:t>, c. 17.61g, c.510 BC. Head of Athena / owl standing r., head facing, sprig of olive to l., ATHE to r. </a:t>
            </a:r>
            <a:r>
              <a:rPr lang="en-GB" dirty="0" err="1"/>
              <a:t>Svoronos</a:t>
            </a:r>
            <a:r>
              <a:rPr lang="en-GB" dirty="0"/>
              <a:t> pl.4.13 </a:t>
            </a:r>
          </a:p>
        </p:txBody>
      </p:sp>
    </p:spTree>
    <p:extLst>
      <p:ext uri="{BB962C8B-B14F-4D97-AF65-F5344CB8AC3E}">
        <p14:creationId xmlns:p14="http://schemas.microsoft.com/office/powerpoint/2010/main" val="176315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cognitive life of objects…</a:t>
            </a:r>
          </a:p>
        </p:txBody>
      </p:sp>
      <p:sp>
        <p:nvSpPr>
          <p:cNvPr id="3" name="Content Placeholder 2"/>
          <p:cNvSpPr>
            <a:spLocks noGrp="1"/>
          </p:cNvSpPr>
          <p:nvPr>
            <p:ph idx="1"/>
          </p:nvPr>
        </p:nvSpPr>
        <p:spPr/>
        <p:txBody>
          <a:bodyPr/>
          <a:lstStyle/>
          <a:p>
            <a:r>
              <a:rPr lang="en-GB" dirty="0"/>
              <a:t>Extended mind hypothesis</a:t>
            </a:r>
          </a:p>
          <a:p>
            <a:endParaRPr lang="en-GB" dirty="0"/>
          </a:p>
          <a:p>
            <a:r>
              <a:rPr lang="en-GB" dirty="0"/>
              <a:t>Thinking with and through things</a:t>
            </a:r>
          </a:p>
        </p:txBody>
      </p:sp>
    </p:spTree>
    <p:extLst>
      <p:ext uri="{BB962C8B-B14F-4D97-AF65-F5344CB8AC3E}">
        <p14:creationId xmlns:p14="http://schemas.microsoft.com/office/powerpoint/2010/main" val="3443440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2766" y="548681"/>
            <a:ext cx="9238034" cy="2808312"/>
          </a:xfrm>
        </p:spPr>
        <p:txBody>
          <a:bodyPr>
            <a:normAutofit/>
          </a:bodyPr>
          <a:lstStyle/>
          <a:p>
            <a:r>
              <a:rPr lang="el-GR" dirty="0"/>
              <a:t>δοκιμάζω</a:t>
            </a:r>
            <a:endParaRPr lang="en-GB" dirty="0"/>
          </a:p>
          <a:p>
            <a:r>
              <a:rPr lang="en-GB" i="1" dirty="0" err="1"/>
              <a:t>Dokimasia</a:t>
            </a:r>
            <a:r>
              <a:rPr lang="en-GB" i="1" dirty="0"/>
              <a:t> – </a:t>
            </a:r>
            <a:r>
              <a:rPr lang="en-GB" dirty="0"/>
              <a:t>examination</a:t>
            </a:r>
          </a:p>
          <a:p>
            <a:pPr lvl="5"/>
            <a:r>
              <a:rPr lang="en-GB" sz="2800" dirty="0"/>
              <a:t>Of citizenship</a:t>
            </a:r>
          </a:p>
          <a:p>
            <a:pPr lvl="5"/>
            <a:r>
              <a:rPr lang="en-GB" sz="2800" dirty="0"/>
              <a:t>Of coinage as legal tender</a:t>
            </a:r>
          </a:p>
          <a:p>
            <a:pPr lvl="5"/>
            <a:endParaRPr lang="en-GB" sz="2800" dirty="0"/>
          </a:p>
          <a:p>
            <a:pPr lvl="5"/>
            <a:endParaRPr lang="en-GB" sz="2800" dirty="0"/>
          </a:p>
          <a:p>
            <a:pPr marL="2286000" lvl="5" indent="0">
              <a:buNone/>
            </a:pPr>
            <a:endParaRPr lang="en-GB" sz="2800" dirty="0"/>
          </a:p>
        </p:txBody>
      </p:sp>
      <p:sp>
        <p:nvSpPr>
          <p:cNvPr id="4" name="Content Placeholder 2"/>
          <p:cNvSpPr txBox="1">
            <a:spLocks/>
          </p:cNvSpPr>
          <p:nvPr/>
        </p:nvSpPr>
        <p:spPr>
          <a:xfrm>
            <a:off x="804153" y="3767570"/>
            <a:ext cx="8229600"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sz="2800" dirty="0"/>
              <a:t>χαρακτηρίζω – </a:t>
            </a:r>
            <a:r>
              <a:rPr lang="en-GB" sz="2800" i="1" dirty="0"/>
              <a:t>character</a:t>
            </a:r>
          </a:p>
          <a:p>
            <a:r>
              <a:rPr lang="en-GB" sz="2800" dirty="0"/>
              <a:t>to engrave, to stamp, to be characterised by</a:t>
            </a:r>
          </a:p>
          <a:p>
            <a:pPr lvl="5"/>
            <a:endParaRPr lang="en-GB" sz="2800" dirty="0"/>
          </a:p>
          <a:p>
            <a:pPr marL="2286000" lvl="5" indent="0">
              <a:buNone/>
            </a:pPr>
            <a:endParaRPr lang="en-GB" sz="2800" dirty="0"/>
          </a:p>
        </p:txBody>
      </p:sp>
    </p:spTree>
    <p:extLst>
      <p:ext uri="{BB962C8B-B14F-4D97-AF65-F5344CB8AC3E}">
        <p14:creationId xmlns:p14="http://schemas.microsoft.com/office/powerpoint/2010/main" val="639935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48"/>
            <a:ext cx="10515600" cy="1325563"/>
          </a:xfrm>
        </p:spPr>
        <p:txBody>
          <a:bodyPr>
            <a:normAutofit/>
          </a:bodyPr>
          <a:lstStyle/>
          <a:p>
            <a:r>
              <a:rPr lang="en-GB" b="1" dirty="0"/>
              <a:t>The Athenian ‘Imagined Community’</a:t>
            </a:r>
          </a:p>
        </p:txBody>
      </p:sp>
      <p:pic>
        <p:nvPicPr>
          <p:cNvPr id="4" name="Picture 3"/>
          <p:cNvPicPr>
            <a:picLocks noChangeAspect="1"/>
          </p:cNvPicPr>
          <p:nvPr/>
        </p:nvPicPr>
        <p:blipFill>
          <a:blip r:embed="rId3"/>
          <a:stretch>
            <a:fillRect/>
          </a:stretch>
        </p:blipFill>
        <p:spPr>
          <a:xfrm>
            <a:off x="355503" y="1124584"/>
            <a:ext cx="6061096" cy="5277689"/>
          </a:xfrm>
          <a:prstGeom prst="rect">
            <a:avLst/>
          </a:prstGeom>
        </p:spPr>
      </p:pic>
      <p:pic>
        <p:nvPicPr>
          <p:cNvPr id="1026" name="Picture 2" descr="Imagined Communities: Reflections on the Origin and Spread of Nationalism:  Amazon.co.uk: Anderson, Benedict: 9780860915461: Books">
            <a:extLst>
              <a:ext uri="{FF2B5EF4-FFF2-40B4-BE49-F238E27FC236}">
                <a16:creationId xmlns:a16="http://schemas.microsoft.com/office/drawing/2014/main" id="{5DAF053A-2C13-B307-9E0D-F248FBCFB4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2592" y="1124584"/>
            <a:ext cx="3613205" cy="5537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72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351E-A072-C08C-A623-B3D37DE85DB9}"/>
              </a:ext>
            </a:extLst>
          </p:cNvPr>
          <p:cNvSpPr>
            <a:spLocks noGrp="1"/>
          </p:cNvSpPr>
          <p:nvPr>
            <p:ph type="title"/>
          </p:nvPr>
        </p:nvSpPr>
        <p:spPr/>
        <p:txBody>
          <a:bodyPr>
            <a:normAutofit/>
          </a:bodyPr>
          <a:lstStyle/>
          <a:p>
            <a:r>
              <a:rPr lang="en-GB" sz="3200" b="1" dirty="0" err="1">
                <a:effectLst/>
                <a:latin typeface="Times New Roman" panose="02020603050405020304" pitchFamily="18" charset="0"/>
                <a:ea typeface="Times New Roman" panose="02020603050405020304" pitchFamily="18" charset="0"/>
              </a:rPr>
              <a:t>Kurke</a:t>
            </a:r>
            <a:r>
              <a:rPr lang="en-GB" sz="3200" b="1" dirty="0">
                <a:effectLst/>
                <a:latin typeface="Times New Roman" panose="02020603050405020304" pitchFamily="18" charset="0"/>
                <a:ea typeface="Times New Roman" panose="02020603050405020304" pitchFamily="18" charset="0"/>
              </a:rPr>
              <a:t>, p. 309</a:t>
            </a:r>
            <a:br>
              <a:rPr lang="en-GB" sz="3200" dirty="0">
                <a:effectLst/>
                <a:latin typeface="Times New Roman" panose="02020603050405020304" pitchFamily="18" charset="0"/>
                <a:ea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0F0A9407-F71A-3000-265E-7B178AFAB6A3}"/>
              </a:ext>
            </a:extLst>
          </p:cNvPr>
          <p:cNvSpPr>
            <a:spLocks noGrp="1"/>
          </p:cNvSpPr>
          <p:nvPr>
            <p:ph idx="1"/>
          </p:nvPr>
        </p:nvSpPr>
        <p:spPr>
          <a:xfrm>
            <a:off x="838200" y="1436200"/>
            <a:ext cx="10515600" cy="4351338"/>
          </a:xfrm>
        </p:spPr>
        <p:txBody>
          <a:bodyPr>
            <a:noAutofit/>
          </a:bodyPr>
          <a:lstStyle/>
          <a:p>
            <a:pPr marL="0" indent="0">
              <a:buNone/>
            </a:pPr>
            <a:r>
              <a:rPr lang="en-GB" dirty="0">
                <a:effectLst/>
                <a:latin typeface="Times New Roman" panose="02020603050405020304" pitchFamily="18" charset="0"/>
                <a:ea typeface="Times New Roman" panose="02020603050405020304" pitchFamily="18" charset="0"/>
              </a:rPr>
              <a:t>Once Athenian silver coinage is established as practice, its ongoing production and circulation not only reflect, but in some measure constitute, the community of citizens. Thus, in what we might call the micro-mechanics of ideology, material practices contribute to the civic imaginary, as pure silver coinage helps constitute the “imaginary community” of citizens who use it. As opposed to token bronze coinage, it asserts that civic order is more than just conventional; as opposed to bronze used at its full value or to debase the silver issue, it constitutes all citizens as the same noble substance. In contrast to gold, it rejects the elitist hierarchy of essence within the citizen body, while it imposes a firm boundary between the human, civic community and the domain of the gods. Finally, of course, its stamp implies that all citizens take shape from and submit to the civic authority that forms them.</a:t>
            </a:r>
          </a:p>
          <a:p>
            <a:pPr marL="0" indent="0">
              <a:buNone/>
            </a:pPr>
            <a:endParaRPr lang="en-US" dirty="0"/>
          </a:p>
        </p:txBody>
      </p:sp>
    </p:spTree>
    <p:extLst>
      <p:ext uri="{BB962C8B-B14F-4D97-AF65-F5344CB8AC3E}">
        <p14:creationId xmlns:p14="http://schemas.microsoft.com/office/powerpoint/2010/main" val="3901262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DAE8D-7C6B-222A-E31A-6A2BD0733FE6}"/>
              </a:ext>
            </a:extLst>
          </p:cNvPr>
          <p:cNvSpPr>
            <a:spLocks noGrp="1"/>
          </p:cNvSpPr>
          <p:nvPr>
            <p:ph type="title"/>
          </p:nvPr>
        </p:nvSpPr>
        <p:spPr/>
        <p:txBody>
          <a:bodyPr>
            <a:normAutofit/>
          </a:bodyPr>
          <a:lstStyle/>
          <a:p>
            <a:r>
              <a:rPr lang="en-GB" sz="2800" b="1" dirty="0">
                <a:effectLst/>
                <a:latin typeface="Times New Roman" panose="02020603050405020304" pitchFamily="18" charset="0"/>
                <a:ea typeface="Times New Roman" panose="02020603050405020304" pitchFamily="18" charset="0"/>
              </a:rPr>
              <a:t>Aristotle, </a:t>
            </a:r>
            <a:r>
              <a:rPr lang="en-GB" sz="2800" b="1" i="1" dirty="0">
                <a:effectLst/>
                <a:latin typeface="Times New Roman" panose="02020603050405020304" pitchFamily="18" charset="0"/>
                <a:ea typeface="Times New Roman" panose="02020603050405020304" pitchFamily="18" charset="0"/>
              </a:rPr>
              <a:t>Great Ethics</a:t>
            </a:r>
            <a:r>
              <a:rPr lang="en-GB" sz="2800" b="1" dirty="0">
                <a:effectLst/>
                <a:latin typeface="Times New Roman" panose="02020603050405020304" pitchFamily="18" charset="0"/>
                <a:ea typeface="Times New Roman" panose="02020603050405020304" pitchFamily="18" charset="0"/>
              </a:rPr>
              <a:t> I, xxxiii, 12 (1194a) (Melville-Jones 12) </a:t>
            </a:r>
            <a:br>
              <a:rPr lang="en-GB" sz="2800" dirty="0">
                <a:effectLst/>
                <a:latin typeface="Times New Roman" panose="02020603050405020304" pitchFamily="18" charset="0"/>
                <a:ea typeface="Times New Roman" panose="02020603050405020304" pitchFamily="18" charset="0"/>
              </a:rPr>
            </a:br>
            <a:endParaRPr lang="en-US" sz="2800" dirty="0"/>
          </a:p>
        </p:txBody>
      </p:sp>
      <p:sp>
        <p:nvSpPr>
          <p:cNvPr id="3" name="Content Placeholder 2">
            <a:extLst>
              <a:ext uri="{FF2B5EF4-FFF2-40B4-BE49-F238E27FC236}">
                <a16:creationId xmlns:a16="http://schemas.microsoft.com/office/drawing/2014/main" id="{14D4C296-3B7B-3142-FECF-A2C661B4BEC3}"/>
              </a:ext>
            </a:extLst>
          </p:cNvPr>
          <p:cNvSpPr>
            <a:spLocks noGrp="1"/>
          </p:cNvSpPr>
          <p:nvPr>
            <p:ph idx="1"/>
          </p:nvPr>
        </p:nvSpPr>
        <p:spPr/>
        <p:txBody>
          <a:bodyPr>
            <a:normAutofit/>
          </a:bodyPr>
          <a:lstStyle/>
          <a:p>
            <a:pPr marL="0" indent="0">
              <a:buNone/>
            </a:pPr>
            <a:r>
              <a:rPr lang="en-GB" dirty="0">
                <a:effectLst/>
                <a:latin typeface="Times New Roman" panose="02020603050405020304" pitchFamily="18" charset="0"/>
                <a:ea typeface="Times New Roman" panose="02020603050405020304" pitchFamily="18" charset="0"/>
              </a:rPr>
              <a:t>But since the builder’s work is worth more than that of the shoemaker, and it was difficult for the shoemaker and the builder to exchange their work and it was not possible to buy a house with shoes, they settled upon a custom by which all these things might be bought, calling silver coinage </a:t>
            </a:r>
            <a:r>
              <a:rPr lang="en-GB" i="1" dirty="0" err="1">
                <a:effectLst/>
                <a:latin typeface="Times New Roman" panose="02020603050405020304" pitchFamily="18" charset="0"/>
                <a:ea typeface="Times New Roman" panose="02020603050405020304" pitchFamily="18" charset="0"/>
              </a:rPr>
              <a:t>nomisma</a:t>
            </a:r>
            <a:r>
              <a:rPr lang="en-GB" dirty="0">
                <a:effectLst/>
                <a:latin typeface="Times New Roman" panose="02020603050405020304" pitchFamily="18" charset="0"/>
                <a:ea typeface="Times New Roman" panose="02020603050405020304" pitchFamily="18" charset="0"/>
              </a:rPr>
              <a:t> (from </a:t>
            </a:r>
            <a:r>
              <a:rPr lang="en-GB" i="1" dirty="0">
                <a:effectLst/>
                <a:latin typeface="Times New Roman" panose="02020603050405020304" pitchFamily="18" charset="0"/>
                <a:ea typeface="Times New Roman" panose="02020603050405020304" pitchFamily="18" charset="0"/>
              </a:rPr>
              <a:t>nomos, </a:t>
            </a:r>
            <a:r>
              <a:rPr lang="en-GB" dirty="0">
                <a:effectLst/>
                <a:latin typeface="Times New Roman" panose="02020603050405020304" pitchFamily="18" charset="0"/>
                <a:ea typeface="Times New Roman" panose="02020603050405020304" pitchFamily="18" charset="0"/>
              </a:rPr>
              <a:t>custom), and using it; and by each giving the value of each thing, they created exchange with one another, </a:t>
            </a:r>
            <a:r>
              <a:rPr lang="en-GB" b="1" dirty="0">
                <a:effectLst/>
                <a:latin typeface="Times New Roman" panose="02020603050405020304" pitchFamily="18" charset="0"/>
                <a:ea typeface="Times New Roman" panose="02020603050405020304" pitchFamily="18" charset="0"/>
              </a:rPr>
              <a:t>and thus kept together the political association.</a:t>
            </a:r>
            <a:endParaRPr lang="en-GB"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802728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58BB99-89DC-F895-D8C9-00A98CE4866F}"/>
              </a:ext>
            </a:extLst>
          </p:cNvPr>
          <p:cNvPicPr>
            <a:picLocks noChangeAspect="1"/>
          </p:cNvPicPr>
          <p:nvPr/>
        </p:nvPicPr>
        <p:blipFill>
          <a:blip r:embed="rId2">
            <a:extLst>
              <a:ext uri="{28A0092B-C50C-407E-A947-70E740481C1C}">
                <a14:useLocalDpi xmlns:a14="http://schemas.microsoft.com/office/drawing/2010/main" val="0"/>
              </a:ext>
            </a:extLst>
          </a:blip>
          <a:srcRect l="16742" t="16924" r="46956" b="9167"/>
          <a:stretch>
            <a:fillRect/>
          </a:stretch>
        </p:blipFill>
        <p:spPr bwMode="auto">
          <a:xfrm>
            <a:off x="16625" y="-116377"/>
            <a:ext cx="5469775" cy="6959387"/>
          </a:xfrm>
          <a:prstGeom prst="rect">
            <a:avLst/>
          </a:prstGeom>
          <a:noFill/>
          <a:ln>
            <a:noFill/>
          </a:ln>
        </p:spPr>
      </p:pic>
    </p:spTree>
    <p:extLst>
      <p:ext uri="{BB962C8B-B14F-4D97-AF65-F5344CB8AC3E}">
        <p14:creationId xmlns:p14="http://schemas.microsoft.com/office/powerpoint/2010/main" val="1803784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Uses of Money</a:t>
            </a:r>
          </a:p>
        </p:txBody>
      </p:sp>
      <p:sp>
        <p:nvSpPr>
          <p:cNvPr id="3" name="Content Placeholder 2"/>
          <p:cNvSpPr>
            <a:spLocks noGrp="1"/>
          </p:cNvSpPr>
          <p:nvPr>
            <p:ph idx="1"/>
          </p:nvPr>
        </p:nvSpPr>
        <p:spPr/>
        <p:txBody>
          <a:bodyPr/>
          <a:lstStyle/>
          <a:p>
            <a:r>
              <a:rPr lang="en-GB" dirty="0"/>
              <a:t>To pay for building work</a:t>
            </a:r>
          </a:p>
          <a:p>
            <a:r>
              <a:rPr lang="en-GB" dirty="0"/>
              <a:t>Purchase of sacrificial meat to be distributed at state festivals</a:t>
            </a:r>
          </a:p>
          <a:p>
            <a:r>
              <a:rPr lang="en-GB" dirty="0"/>
              <a:t>Payment of citizens for military, political and judicial service</a:t>
            </a:r>
          </a:p>
        </p:txBody>
      </p:sp>
      <p:sp>
        <p:nvSpPr>
          <p:cNvPr id="5" name="TextBox 4">
            <a:extLst>
              <a:ext uri="{FF2B5EF4-FFF2-40B4-BE49-F238E27FC236}">
                <a16:creationId xmlns:a16="http://schemas.microsoft.com/office/drawing/2014/main" id="{E869C587-2BDC-86CC-E64C-E16706C4C875}"/>
              </a:ext>
            </a:extLst>
          </p:cNvPr>
          <p:cNvSpPr txBox="1"/>
          <p:nvPr/>
        </p:nvSpPr>
        <p:spPr>
          <a:xfrm>
            <a:off x="838200" y="3830795"/>
            <a:ext cx="10383982" cy="2677656"/>
          </a:xfrm>
          <a:prstGeom prst="rect">
            <a:avLst/>
          </a:prstGeom>
          <a:noFill/>
        </p:spPr>
        <p:txBody>
          <a:bodyPr wrap="square">
            <a:spAutoFit/>
          </a:bodyPr>
          <a:lstStyle/>
          <a:p>
            <a:pPr lvl="0" algn="just"/>
            <a:r>
              <a:rPr lang="en-GB" sz="2400" b="1" dirty="0">
                <a:effectLst/>
                <a:latin typeface="Times New Roman" panose="02020603050405020304" pitchFamily="18" charset="0"/>
                <a:ea typeface="Times New Roman" panose="02020603050405020304" pitchFamily="18" charset="0"/>
              </a:rPr>
              <a:t>Aristotle, </a:t>
            </a:r>
            <a:r>
              <a:rPr lang="en-GB" sz="2400" b="1" i="1" dirty="0">
                <a:effectLst/>
                <a:latin typeface="Times New Roman" panose="02020603050405020304" pitchFamily="18" charset="0"/>
                <a:ea typeface="Times New Roman" panose="02020603050405020304" pitchFamily="18" charset="0"/>
              </a:rPr>
              <a:t>Constitution of Athens</a:t>
            </a:r>
            <a:r>
              <a:rPr lang="en-GB" sz="2400" dirty="0">
                <a:effectLst/>
                <a:latin typeface="Times New Roman" panose="02020603050405020304" pitchFamily="18" charset="0"/>
                <a:ea typeface="Times New Roman" panose="02020603050405020304" pitchFamily="18" charset="0"/>
              </a:rPr>
              <a:t>, </a:t>
            </a:r>
            <a:r>
              <a:rPr lang="en-GB" sz="2400" b="1" dirty="0">
                <a:effectLst/>
                <a:latin typeface="Times New Roman" panose="02020603050405020304" pitchFamily="18" charset="0"/>
                <a:ea typeface="Times New Roman" panose="02020603050405020304" pitchFamily="18" charset="0"/>
              </a:rPr>
              <a:t>XLI, 3 (Melville-Jones 67</a:t>
            </a:r>
            <a:r>
              <a:rPr lang="en-GB" sz="2400" dirty="0">
                <a:effectLst/>
                <a:latin typeface="Times New Roman" panose="02020603050405020304" pitchFamily="18" charset="0"/>
                <a:ea typeface="Times New Roman" panose="02020603050405020304" pitchFamily="18" charset="0"/>
              </a:rPr>
              <a:t>)</a:t>
            </a:r>
          </a:p>
          <a:p>
            <a:pPr marL="457200" algn="just"/>
            <a:r>
              <a:rPr lang="en-GB" sz="2400" dirty="0">
                <a:effectLst/>
                <a:latin typeface="Times New Roman" panose="02020603050405020304" pitchFamily="18" charset="0"/>
                <a:ea typeface="Times New Roman" panose="02020603050405020304" pitchFamily="18" charset="0"/>
              </a:rPr>
              <a:t> </a:t>
            </a:r>
          </a:p>
          <a:p>
            <a:pPr algn="just"/>
            <a:r>
              <a:rPr lang="en-GB" sz="2400" dirty="0">
                <a:effectLst/>
                <a:latin typeface="Times New Roman" panose="02020603050405020304" pitchFamily="18" charset="0"/>
                <a:ea typeface="Times New Roman" panose="02020603050405020304" pitchFamily="18" charset="0"/>
              </a:rPr>
              <a:t>At first they refused payment for attendance at the Assembly. But because people were not attending the Assembly, and the </a:t>
            </a:r>
            <a:r>
              <a:rPr lang="en-GB" sz="2400" dirty="0" err="1">
                <a:effectLst/>
                <a:latin typeface="Times New Roman" panose="02020603050405020304" pitchFamily="18" charset="0"/>
                <a:ea typeface="Times New Roman" panose="02020603050405020304" pitchFamily="18" charset="0"/>
              </a:rPr>
              <a:t>prytanies</a:t>
            </a:r>
            <a:r>
              <a:rPr lang="en-GB" sz="2400" dirty="0">
                <a:effectLst/>
                <a:latin typeface="Times New Roman" panose="02020603050405020304" pitchFamily="18" charset="0"/>
                <a:ea typeface="Times New Roman" panose="02020603050405020304" pitchFamily="18" charset="0"/>
              </a:rPr>
              <a:t> were devising many manoeuvres so that the multitude should attend for the carrying out of the voting procedures, first of all </a:t>
            </a:r>
            <a:r>
              <a:rPr lang="en-GB" sz="2400" dirty="0" err="1">
                <a:effectLst/>
                <a:latin typeface="Times New Roman" panose="02020603050405020304" pitchFamily="18" charset="0"/>
                <a:ea typeface="Times New Roman" panose="02020603050405020304" pitchFamily="18" charset="0"/>
              </a:rPr>
              <a:t>Agyrrhius</a:t>
            </a:r>
            <a:r>
              <a:rPr lang="en-GB" sz="2400" dirty="0">
                <a:effectLst/>
                <a:latin typeface="Times New Roman" panose="02020603050405020304" pitchFamily="18" charset="0"/>
                <a:ea typeface="Times New Roman" panose="02020603050405020304" pitchFamily="18" charset="0"/>
              </a:rPr>
              <a:t> provided an obol, and after him </a:t>
            </a:r>
            <a:r>
              <a:rPr lang="en-GB" sz="2400" dirty="0" err="1">
                <a:effectLst/>
                <a:latin typeface="Times New Roman" panose="02020603050405020304" pitchFamily="18" charset="0"/>
                <a:ea typeface="Times New Roman" panose="02020603050405020304" pitchFamily="18" charset="0"/>
              </a:rPr>
              <a:t>Heracleides</a:t>
            </a:r>
            <a:r>
              <a:rPr lang="en-GB" sz="2400" dirty="0">
                <a:effectLst/>
                <a:latin typeface="Times New Roman" panose="02020603050405020304" pitchFamily="18" charset="0"/>
                <a:ea typeface="Times New Roman" panose="02020603050405020304" pitchFamily="18" charset="0"/>
              </a:rPr>
              <a:t> of </a:t>
            </a:r>
            <a:r>
              <a:rPr lang="en-GB" sz="2400" dirty="0" err="1">
                <a:effectLst/>
                <a:latin typeface="Times New Roman" panose="02020603050405020304" pitchFamily="18" charset="0"/>
                <a:ea typeface="Times New Roman" panose="02020603050405020304" pitchFamily="18" charset="0"/>
              </a:rPr>
              <a:t>Clazomenae</a:t>
            </a:r>
            <a:r>
              <a:rPr lang="en-GB" sz="2400" dirty="0">
                <a:effectLst/>
                <a:latin typeface="Times New Roman" panose="02020603050405020304" pitchFamily="18" charset="0"/>
                <a:ea typeface="Times New Roman" panose="02020603050405020304" pitchFamily="18" charset="0"/>
              </a:rPr>
              <a:t>, called Basileus, two obols, and </a:t>
            </a:r>
            <a:r>
              <a:rPr lang="en-GB" sz="2400" dirty="0" err="1">
                <a:effectLst/>
                <a:latin typeface="Times New Roman" panose="02020603050405020304" pitchFamily="18" charset="0"/>
                <a:ea typeface="Times New Roman" panose="02020603050405020304" pitchFamily="18" charset="0"/>
              </a:rPr>
              <a:t>Agyrrhius</a:t>
            </a:r>
            <a:r>
              <a:rPr lang="en-GB" sz="2400" dirty="0">
                <a:effectLst/>
                <a:latin typeface="Times New Roman" panose="02020603050405020304" pitchFamily="18" charset="0"/>
                <a:ea typeface="Times New Roman" panose="02020603050405020304" pitchFamily="18" charset="0"/>
              </a:rPr>
              <a:t> again three obols.</a:t>
            </a:r>
          </a:p>
        </p:txBody>
      </p:sp>
    </p:spTree>
    <p:extLst>
      <p:ext uri="{BB962C8B-B14F-4D97-AF65-F5344CB8AC3E}">
        <p14:creationId xmlns:p14="http://schemas.microsoft.com/office/powerpoint/2010/main" val="624834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236" y="-40137"/>
            <a:ext cx="8229600" cy="1143000"/>
          </a:xfrm>
        </p:spPr>
        <p:txBody>
          <a:bodyPr>
            <a:normAutofit/>
          </a:bodyPr>
          <a:lstStyle/>
          <a:p>
            <a:r>
              <a:rPr lang="en-GB" sz="3600" b="1" dirty="0" err="1"/>
              <a:t>Wappenmünzen</a:t>
            </a:r>
            <a:endParaRPr lang="en-GB" sz="3600" b="1" dirty="0"/>
          </a:p>
        </p:txBody>
      </p:sp>
      <p:pic>
        <p:nvPicPr>
          <p:cNvPr id="4" name="Picture 3" descr="wappenmuenzen hemiobol.jpg"/>
          <p:cNvPicPr>
            <a:picLocks noChangeAspect="1"/>
          </p:cNvPicPr>
          <p:nvPr/>
        </p:nvPicPr>
        <p:blipFill>
          <a:blip r:embed="rId3" cstate="print"/>
          <a:stretch>
            <a:fillRect/>
          </a:stretch>
        </p:blipFill>
        <p:spPr>
          <a:xfrm>
            <a:off x="1516787" y="1055403"/>
            <a:ext cx="3275856" cy="1621548"/>
          </a:xfrm>
          <a:prstGeom prst="rect">
            <a:avLst/>
          </a:prstGeom>
        </p:spPr>
      </p:pic>
      <p:sp>
        <p:nvSpPr>
          <p:cNvPr id="5" name="TextBox 4"/>
          <p:cNvSpPr txBox="1"/>
          <p:nvPr/>
        </p:nvSpPr>
        <p:spPr>
          <a:xfrm>
            <a:off x="5231904" y="1556793"/>
            <a:ext cx="4968552" cy="646331"/>
          </a:xfrm>
          <a:prstGeom prst="rect">
            <a:avLst/>
          </a:prstGeom>
          <a:noFill/>
        </p:spPr>
        <p:txBody>
          <a:bodyPr wrap="square" rtlCol="0">
            <a:spAutoFit/>
          </a:bodyPr>
          <a:lstStyle/>
          <a:p>
            <a:r>
              <a:rPr lang="en-GB" dirty="0"/>
              <a:t>AR </a:t>
            </a:r>
            <a:r>
              <a:rPr lang="en-GB" dirty="0" err="1"/>
              <a:t>hemiobol</a:t>
            </a:r>
            <a:r>
              <a:rPr lang="en-GB" dirty="0"/>
              <a:t>, 0.3g, 515-510 BC. Wheel / incuse square. </a:t>
            </a:r>
            <a:r>
              <a:rPr lang="en-GB"/>
              <a:t>SNG München </a:t>
            </a:r>
            <a:r>
              <a:rPr lang="en-GB" dirty="0"/>
              <a:t>17.</a:t>
            </a:r>
          </a:p>
        </p:txBody>
      </p:sp>
      <p:pic>
        <p:nvPicPr>
          <p:cNvPr id="6" name="Picture 5" descr="Athens owl.jpg"/>
          <p:cNvPicPr>
            <a:picLocks noChangeAspect="1"/>
          </p:cNvPicPr>
          <p:nvPr/>
        </p:nvPicPr>
        <p:blipFill>
          <a:blip r:embed="rId4" cstate="print"/>
          <a:stretch>
            <a:fillRect/>
          </a:stretch>
        </p:blipFill>
        <p:spPr>
          <a:xfrm>
            <a:off x="1660804" y="2924944"/>
            <a:ext cx="3200487" cy="1656184"/>
          </a:xfrm>
          <a:prstGeom prst="rect">
            <a:avLst/>
          </a:prstGeom>
        </p:spPr>
      </p:pic>
      <p:sp>
        <p:nvSpPr>
          <p:cNvPr id="7" name="TextBox 6"/>
          <p:cNvSpPr txBox="1"/>
          <p:nvPr/>
        </p:nvSpPr>
        <p:spPr>
          <a:xfrm>
            <a:off x="5375920" y="3501008"/>
            <a:ext cx="5040560" cy="923330"/>
          </a:xfrm>
          <a:prstGeom prst="rect">
            <a:avLst/>
          </a:prstGeom>
          <a:noFill/>
        </p:spPr>
        <p:txBody>
          <a:bodyPr wrap="square" rtlCol="0">
            <a:spAutoFit/>
          </a:bodyPr>
          <a:lstStyle/>
          <a:p>
            <a:r>
              <a:rPr lang="en-GB" dirty="0"/>
              <a:t>AR </a:t>
            </a:r>
            <a:r>
              <a:rPr lang="en-GB" dirty="0" err="1"/>
              <a:t>didrachm</a:t>
            </a:r>
            <a:r>
              <a:rPr lang="en-GB" dirty="0"/>
              <a:t>, 8.29g, c. 545-515 BC. Owl / incuse.  </a:t>
            </a:r>
          </a:p>
          <a:p>
            <a:r>
              <a:rPr lang="en-GB" dirty="0"/>
              <a:t>R.J. Hopper, ‘Observations on the </a:t>
            </a:r>
            <a:r>
              <a:rPr lang="en-GB" dirty="0" err="1"/>
              <a:t>Wappenmünzen</a:t>
            </a:r>
            <a:r>
              <a:rPr lang="en-GB" dirty="0"/>
              <a:t>’, Essays to Robinson p. 32, 71a, pl. 5</a:t>
            </a:r>
          </a:p>
        </p:txBody>
      </p:sp>
      <p:pic>
        <p:nvPicPr>
          <p:cNvPr id="8" name="Picture 7" descr="Wappenmuenzen gorgoneion.jpg"/>
          <p:cNvPicPr>
            <a:picLocks noChangeAspect="1"/>
          </p:cNvPicPr>
          <p:nvPr/>
        </p:nvPicPr>
        <p:blipFill>
          <a:blip r:embed="rId5" cstate="print"/>
          <a:stretch>
            <a:fillRect/>
          </a:stretch>
        </p:blipFill>
        <p:spPr>
          <a:xfrm>
            <a:off x="1516787" y="4797152"/>
            <a:ext cx="3419872" cy="1660132"/>
          </a:xfrm>
          <a:prstGeom prst="rect">
            <a:avLst/>
          </a:prstGeom>
        </p:spPr>
      </p:pic>
      <p:sp>
        <p:nvSpPr>
          <p:cNvPr id="9" name="TextBox 8"/>
          <p:cNvSpPr txBox="1"/>
          <p:nvPr/>
        </p:nvSpPr>
        <p:spPr>
          <a:xfrm>
            <a:off x="5447928" y="5445225"/>
            <a:ext cx="4968552" cy="646331"/>
          </a:xfrm>
          <a:prstGeom prst="rect">
            <a:avLst/>
          </a:prstGeom>
          <a:noFill/>
        </p:spPr>
        <p:txBody>
          <a:bodyPr wrap="square" rtlCol="0">
            <a:spAutoFit/>
          </a:bodyPr>
          <a:lstStyle/>
          <a:p>
            <a:r>
              <a:rPr lang="en-GB" dirty="0"/>
              <a:t>AR </a:t>
            </a:r>
            <a:r>
              <a:rPr lang="en-GB" dirty="0" err="1"/>
              <a:t>obol</a:t>
            </a:r>
            <a:r>
              <a:rPr lang="en-GB" dirty="0"/>
              <a:t>, 0.66g, c. 525 BC. </a:t>
            </a:r>
            <a:r>
              <a:rPr lang="en-GB" dirty="0" err="1"/>
              <a:t>Gorgoneion</a:t>
            </a:r>
            <a:r>
              <a:rPr lang="en-GB" dirty="0"/>
              <a:t> facing / incuse. </a:t>
            </a:r>
            <a:r>
              <a:rPr lang="en-GB" dirty="0" err="1"/>
              <a:t>Svoronos</a:t>
            </a:r>
            <a:r>
              <a:rPr lang="en-GB" dirty="0"/>
              <a:t> pl. 1, 66-67</a:t>
            </a:r>
          </a:p>
        </p:txBody>
      </p:sp>
    </p:spTree>
    <p:extLst>
      <p:ext uri="{BB962C8B-B14F-4D97-AF65-F5344CB8AC3E}">
        <p14:creationId xmlns:p14="http://schemas.microsoft.com/office/powerpoint/2010/main" val="3676049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EC5AE-B91D-D27E-BCCA-5FB3A073597F}"/>
              </a:ext>
            </a:extLst>
          </p:cNvPr>
          <p:cNvSpPr>
            <a:spLocks noGrp="1"/>
          </p:cNvSpPr>
          <p:nvPr>
            <p:ph type="title"/>
          </p:nvPr>
        </p:nvSpPr>
        <p:spPr/>
        <p:txBody>
          <a:bodyPr>
            <a:normAutofit/>
          </a:bodyPr>
          <a:lstStyle/>
          <a:p>
            <a:r>
              <a:rPr lang="en-GB" sz="3000" b="1" dirty="0">
                <a:effectLst/>
                <a:latin typeface="+mn-lt"/>
                <a:ea typeface="Times New Roman" panose="02020603050405020304" pitchFamily="18" charset="0"/>
              </a:rPr>
              <a:t>Aristotle, </a:t>
            </a:r>
            <a:r>
              <a:rPr lang="en-GB" sz="3000" b="1" i="1" dirty="0">
                <a:effectLst/>
                <a:latin typeface="+mn-lt"/>
                <a:ea typeface="Times New Roman" panose="02020603050405020304" pitchFamily="18" charset="0"/>
              </a:rPr>
              <a:t>Constitution of Athens</a:t>
            </a:r>
            <a:r>
              <a:rPr lang="en-GB" sz="3000" dirty="0">
                <a:effectLst/>
                <a:latin typeface="+mn-lt"/>
                <a:ea typeface="Times New Roman" panose="02020603050405020304" pitchFamily="18" charset="0"/>
              </a:rPr>
              <a:t>, </a:t>
            </a:r>
            <a:r>
              <a:rPr lang="en-GB" sz="3000" b="1" dirty="0">
                <a:effectLst/>
                <a:latin typeface="+mn-lt"/>
                <a:ea typeface="Times New Roman" panose="02020603050405020304" pitchFamily="18" charset="0"/>
              </a:rPr>
              <a:t>XLII, 2 (Melville-Jones 69</a:t>
            </a:r>
            <a:r>
              <a:rPr lang="en-GB" sz="3000" dirty="0">
                <a:effectLst/>
                <a:latin typeface="+mn-lt"/>
                <a:ea typeface="Times New Roman" panose="02020603050405020304" pitchFamily="18" charset="0"/>
              </a:rPr>
              <a:t>)</a:t>
            </a:r>
            <a:r>
              <a:rPr lang="en-GB" sz="3000" dirty="0">
                <a:effectLst/>
                <a:latin typeface="+mn-lt"/>
              </a:rPr>
              <a:t> </a:t>
            </a:r>
            <a:endParaRPr lang="en-US" sz="3000" dirty="0">
              <a:latin typeface="+mn-lt"/>
            </a:endParaRPr>
          </a:p>
        </p:txBody>
      </p:sp>
      <p:sp>
        <p:nvSpPr>
          <p:cNvPr id="3" name="Content Placeholder 2">
            <a:extLst>
              <a:ext uri="{FF2B5EF4-FFF2-40B4-BE49-F238E27FC236}">
                <a16:creationId xmlns:a16="http://schemas.microsoft.com/office/drawing/2014/main" id="{834DB5F9-75F4-F64A-F8CA-BF8F5ECB96A2}"/>
              </a:ext>
            </a:extLst>
          </p:cNvPr>
          <p:cNvSpPr>
            <a:spLocks noGrp="1"/>
          </p:cNvSpPr>
          <p:nvPr>
            <p:ph idx="1"/>
          </p:nvPr>
        </p:nvSpPr>
        <p:spPr/>
        <p:txBody>
          <a:bodyPr>
            <a:noAutofit/>
          </a:bodyPr>
          <a:lstStyle/>
          <a:p>
            <a:pPr marL="0" indent="0">
              <a:buNone/>
            </a:pPr>
            <a:r>
              <a:rPr lang="en-GB" sz="3000" dirty="0">
                <a:effectLst/>
                <a:latin typeface="Times New Roman" panose="02020603050405020304" pitchFamily="18" charset="0"/>
                <a:ea typeface="Times New Roman" panose="02020603050405020304" pitchFamily="18" charset="0"/>
              </a:rPr>
              <a:t>The following are paid: first the Demos for meetings of the Assembly one drachma, and nine obols for a sovereign meeting, then the jury courts three obols and the Council five obols. Those who serve as </a:t>
            </a:r>
            <a:r>
              <a:rPr lang="en-GB" sz="3000" dirty="0" err="1">
                <a:effectLst/>
                <a:latin typeface="Times New Roman" panose="02020603050405020304" pitchFamily="18" charset="0"/>
                <a:ea typeface="Times New Roman" panose="02020603050405020304" pitchFamily="18" charset="0"/>
              </a:rPr>
              <a:t>prytanies</a:t>
            </a:r>
            <a:r>
              <a:rPr lang="en-GB" sz="3000" dirty="0">
                <a:effectLst/>
                <a:latin typeface="Times New Roman" panose="02020603050405020304" pitchFamily="18" charset="0"/>
                <a:ea typeface="Times New Roman" panose="02020603050405020304" pitchFamily="18" charset="0"/>
              </a:rPr>
              <a:t> get an extra obol for food. Then the nine archons get four obols each for food, and have to maintain a herald and a piper; and the archon for Salamis gets a drachma a day. Directors of athletic festivals dine in the Prytaneum during the month </a:t>
            </a:r>
            <a:r>
              <a:rPr lang="en-GB" sz="3000" dirty="0" err="1">
                <a:effectLst/>
                <a:latin typeface="Times New Roman" panose="02020603050405020304" pitchFamily="18" charset="0"/>
                <a:ea typeface="Times New Roman" panose="02020603050405020304" pitchFamily="18" charset="0"/>
              </a:rPr>
              <a:t>Hecatombaeum</a:t>
            </a:r>
            <a:r>
              <a:rPr lang="en-GB" sz="3000" dirty="0">
                <a:effectLst/>
                <a:latin typeface="Times New Roman" panose="02020603050405020304" pitchFamily="18" charset="0"/>
                <a:ea typeface="Times New Roman" panose="02020603050405020304" pitchFamily="18" charset="0"/>
              </a:rPr>
              <a:t> at the time of the Panathenaic Festival, beginning on the fourth day of the month. </a:t>
            </a:r>
            <a:r>
              <a:rPr lang="en-GB" sz="3000" dirty="0" err="1">
                <a:effectLst/>
                <a:latin typeface="Times New Roman" panose="02020603050405020304" pitchFamily="18" charset="0"/>
                <a:ea typeface="Times New Roman" panose="02020603050405020304" pitchFamily="18" charset="0"/>
              </a:rPr>
              <a:t>Amphictyons</a:t>
            </a:r>
            <a:r>
              <a:rPr lang="en-GB" sz="3000" dirty="0">
                <a:effectLst/>
                <a:latin typeface="Times New Roman" panose="02020603050405020304" pitchFamily="18" charset="0"/>
                <a:ea typeface="Times New Roman" panose="02020603050405020304" pitchFamily="18" charset="0"/>
              </a:rPr>
              <a:t> for Delos get a drachma a day from Delos. All officials sent to Samos, Scyros, Lemnos or Imbros get money for food.</a:t>
            </a:r>
          </a:p>
          <a:p>
            <a:pPr marL="0" indent="0">
              <a:buNone/>
            </a:pPr>
            <a:endParaRPr lang="en-US" sz="3000" dirty="0"/>
          </a:p>
        </p:txBody>
      </p:sp>
    </p:spTree>
    <p:extLst>
      <p:ext uri="{BB962C8B-B14F-4D97-AF65-F5344CB8AC3E}">
        <p14:creationId xmlns:p14="http://schemas.microsoft.com/office/powerpoint/2010/main" val="3147679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Money and Empire</a:t>
            </a:r>
          </a:p>
        </p:txBody>
      </p:sp>
      <p:sp>
        <p:nvSpPr>
          <p:cNvPr id="3" name="Content Placeholder 2"/>
          <p:cNvSpPr>
            <a:spLocks noGrp="1"/>
          </p:cNvSpPr>
          <p:nvPr>
            <p:ph idx="1"/>
          </p:nvPr>
        </p:nvSpPr>
        <p:spPr/>
        <p:txBody>
          <a:bodyPr/>
          <a:lstStyle/>
          <a:p>
            <a:r>
              <a:rPr lang="en-GB" dirty="0"/>
              <a:t>Use of </a:t>
            </a:r>
            <a:r>
              <a:rPr lang="en-GB" dirty="0" err="1"/>
              <a:t>Laurium</a:t>
            </a:r>
            <a:r>
              <a:rPr lang="en-GB" dirty="0"/>
              <a:t> silver to purchase fleet</a:t>
            </a:r>
          </a:p>
          <a:p>
            <a:r>
              <a:rPr lang="en-GB" dirty="0"/>
              <a:t>Money and the army (State-owned trireme navy from c. 515 BC (tyrant Hippias))</a:t>
            </a:r>
          </a:p>
          <a:p>
            <a:r>
              <a:rPr lang="en-GB" dirty="0"/>
              <a:t>Transfer of the </a:t>
            </a:r>
            <a:r>
              <a:rPr lang="en-GB" dirty="0" err="1"/>
              <a:t>Delian</a:t>
            </a:r>
            <a:r>
              <a:rPr lang="en-GB" dirty="0"/>
              <a:t> treasury to Athens</a:t>
            </a:r>
          </a:p>
          <a:p>
            <a:r>
              <a:rPr lang="en-GB" dirty="0"/>
              <a:t>Tribute from other Greek cities</a:t>
            </a:r>
          </a:p>
          <a:p>
            <a:r>
              <a:rPr lang="en-GB" dirty="0"/>
              <a:t>Athenian standards/coinage decree</a:t>
            </a:r>
          </a:p>
        </p:txBody>
      </p:sp>
    </p:spTree>
    <p:extLst>
      <p:ext uri="{BB962C8B-B14F-4D97-AF65-F5344CB8AC3E}">
        <p14:creationId xmlns:p14="http://schemas.microsoft.com/office/powerpoint/2010/main" val="1442053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EBD35-860A-7539-7BC9-53BF7B9FC8C5}"/>
              </a:ext>
            </a:extLst>
          </p:cNvPr>
          <p:cNvSpPr>
            <a:spLocks noGrp="1"/>
          </p:cNvSpPr>
          <p:nvPr>
            <p:ph type="title"/>
          </p:nvPr>
        </p:nvSpPr>
        <p:spPr/>
        <p:txBody>
          <a:bodyPr>
            <a:normAutofit/>
          </a:bodyPr>
          <a:lstStyle/>
          <a:p>
            <a:r>
              <a:rPr lang="en-GB" sz="4400" b="1" dirty="0">
                <a:effectLst/>
                <a:latin typeface="Times New Roman" panose="02020603050405020304" pitchFamily="18" charset="0"/>
                <a:ea typeface="Times New Roman" panose="02020603050405020304" pitchFamily="18" charset="0"/>
              </a:rPr>
              <a:t>Herodotus, </a:t>
            </a:r>
            <a:r>
              <a:rPr lang="en-GB" sz="4400" b="1" i="1" dirty="0">
                <a:effectLst/>
                <a:latin typeface="Times New Roman" panose="02020603050405020304" pitchFamily="18" charset="0"/>
                <a:ea typeface="Times New Roman" panose="02020603050405020304" pitchFamily="18" charset="0"/>
              </a:rPr>
              <a:t>Histories</a:t>
            </a:r>
            <a:r>
              <a:rPr lang="en-GB" sz="4400" b="1" dirty="0">
                <a:effectLst/>
                <a:latin typeface="Times New Roman" panose="02020603050405020304" pitchFamily="18" charset="0"/>
                <a:ea typeface="Times New Roman" panose="02020603050405020304" pitchFamily="18" charset="0"/>
              </a:rPr>
              <a:t> 7.144</a:t>
            </a:r>
            <a:br>
              <a:rPr lang="en-GB" sz="44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3636E49-1728-2F98-9B1F-811EDA301F02}"/>
              </a:ext>
            </a:extLst>
          </p:cNvPr>
          <p:cNvSpPr>
            <a:spLocks noGrp="1"/>
          </p:cNvSpPr>
          <p:nvPr>
            <p:ph idx="1"/>
          </p:nvPr>
        </p:nvSpPr>
        <p:spPr/>
        <p:txBody>
          <a:bodyPr>
            <a:normAutofit/>
          </a:bodyPr>
          <a:lstStyle/>
          <a:p>
            <a:pPr indent="0" algn="just">
              <a:buNone/>
            </a:pPr>
            <a:r>
              <a:rPr lang="en-GB" dirty="0">
                <a:effectLst/>
                <a:ea typeface="Times New Roman" panose="02020603050405020304" pitchFamily="18" charset="0"/>
              </a:rPr>
              <a:t>Another earlier idea of Themistocles was successful and well-timed, when the Athenians had a great amount of money coming to their public funds from the mines at </a:t>
            </a:r>
            <a:r>
              <a:rPr lang="en-GB" dirty="0" err="1">
                <a:effectLst/>
                <a:ea typeface="Times New Roman" panose="02020603050405020304" pitchFamily="18" charset="0"/>
              </a:rPr>
              <a:t>Laurium</a:t>
            </a:r>
            <a:r>
              <a:rPr lang="en-GB" dirty="0">
                <a:effectLst/>
                <a:ea typeface="Times New Roman" panose="02020603050405020304" pitchFamily="18" charset="0"/>
              </a:rPr>
              <a:t>, and proposed to distribute ten drachmas a man to each of them. Then Themistocles persuaded the Athenians to stop this distribution and to have two hundred ships built from this money for the war, meaning the one against the </a:t>
            </a:r>
            <a:r>
              <a:rPr lang="en-GB" dirty="0" err="1">
                <a:effectLst/>
                <a:ea typeface="Times New Roman" panose="02020603050405020304" pitchFamily="18" charset="0"/>
              </a:rPr>
              <a:t>Aeginetans</a:t>
            </a:r>
            <a:r>
              <a:rPr lang="en-GB" dirty="0">
                <a:effectLst/>
                <a:ea typeface="Times New Roman" panose="02020603050405020304" pitchFamily="18" charset="0"/>
              </a:rPr>
              <a:t>.</a:t>
            </a:r>
          </a:p>
          <a:p>
            <a:endParaRPr lang="en-US" dirty="0"/>
          </a:p>
        </p:txBody>
      </p:sp>
    </p:spTree>
    <p:extLst>
      <p:ext uri="{BB962C8B-B14F-4D97-AF65-F5344CB8AC3E}">
        <p14:creationId xmlns:p14="http://schemas.microsoft.com/office/powerpoint/2010/main" val="1687806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055" y="365125"/>
            <a:ext cx="7359392" cy="1325563"/>
          </a:xfrm>
        </p:spPr>
        <p:txBody>
          <a:bodyPr>
            <a:normAutofit/>
          </a:bodyPr>
          <a:lstStyle/>
          <a:p>
            <a:r>
              <a:rPr lang="en-GB" sz="4000" b="1" dirty="0"/>
              <a:t>The Delian League (from 478/7 BC)</a:t>
            </a:r>
          </a:p>
        </p:txBody>
      </p:sp>
      <p:sp>
        <p:nvSpPr>
          <p:cNvPr id="3" name="Content Placeholder 2"/>
          <p:cNvSpPr>
            <a:spLocks noGrp="1"/>
          </p:cNvSpPr>
          <p:nvPr>
            <p:ph idx="1"/>
          </p:nvPr>
        </p:nvSpPr>
        <p:spPr>
          <a:xfrm>
            <a:off x="4987636" y="1966912"/>
            <a:ext cx="6350924" cy="4525963"/>
          </a:xfrm>
        </p:spPr>
        <p:txBody>
          <a:bodyPr>
            <a:normAutofit/>
          </a:bodyPr>
          <a:lstStyle/>
          <a:p>
            <a:r>
              <a:rPr lang="en-GB" dirty="0"/>
              <a:t>1/60 reserved for Athena in Athens</a:t>
            </a:r>
          </a:p>
          <a:p>
            <a:r>
              <a:rPr lang="en-GB" dirty="0"/>
              <a:t>From 413 BC a 5% harbour tax</a:t>
            </a:r>
          </a:p>
          <a:p>
            <a:r>
              <a:rPr lang="en-GB" dirty="0"/>
              <a:t>Initially levied in the form of ships or any currency</a:t>
            </a:r>
          </a:p>
          <a:p>
            <a:r>
              <a:rPr lang="en-GB" dirty="0"/>
              <a:t>Transfer of treasury from Delos to Athens: most of the tribute paid in Athenian coin.</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23360" cy="6846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68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4082"/>
          </a:xfrm>
        </p:spPr>
        <p:txBody>
          <a:bodyPr>
            <a:normAutofit fontScale="90000"/>
          </a:bodyPr>
          <a:lstStyle/>
          <a:p>
            <a:r>
              <a:rPr lang="en-GB" b="1" dirty="0"/>
              <a:t>Athenian Empire in the 5</a:t>
            </a:r>
            <a:r>
              <a:rPr lang="en-GB" b="1" baseline="30000" dirty="0"/>
              <a:t>th</a:t>
            </a:r>
            <a:r>
              <a:rPr lang="en-GB" b="1" dirty="0"/>
              <a:t> century BC</a:t>
            </a:r>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266" y="1124744"/>
            <a:ext cx="9144000" cy="535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1019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151784" y="260648"/>
            <a:ext cx="3456384"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t>Athens</a:t>
            </a:r>
          </a:p>
        </p:txBody>
      </p:sp>
      <p:sp>
        <p:nvSpPr>
          <p:cNvPr id="6" name="Oval 5"/>
          <p:cNvSpPr/>
          <p:nvPr/>
        </p:nvSpPr>
        <p:spPr>
          <a:xfrm>
            <a:off x="4151784" y="4941168"/>
            <a:ext cx="3456384"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t>Allied States</a:t>
            </a:r>
          </a:p>
        </p:txBody>
      </p:sp>
      <p:pic>
        <p:nvPicPr>
          <p:cNvPr id="7" name="Picture 6" descr="Athens owl 510.jpg"/>
          <p:cNvPicPr>
            <a:picLocks noChangeAspect="1"/>
          </p:cNvPicPr>
          <p:nvPr/>
        </p:nvPicPr>
        <p:blipFill>
          <a:blip r:embed="rId3" cstate="print"/>
          <a:stretch>
            <a:fillRect/>
          </a:stretch>
        </p:blipFill>
        <p:spPr>
          <a:xfrm>
            <a:off x="6888089" y="2338607"/>
            <a:ext cx="2914145" cy="1512741"/>
          </a:xfrm>
          <a:prstGeom prst="rect">
            <a:avLst/>
          </a:prstGeom>
        </p:spPr>
      </p:pic>
      <p:cxnSp>
        <p:nvCxnSpPr>
          <p:cNvPr id="11" name="Straight Arrow Connector 10"/>
          <p:cNvCxnSpPr>
            <a:endCxn id="7" idx="0"/>
          </p:cNvCxnSpPr>
          <p:nvPr/>
        </p:nvCxnSpPr>
        <p:spPr>
          <a:xfrm>
            <a:off x="7608169" y="1484784"/>
            <a:ext cx="736993" cy="853822"/>
          </a:xfrm>
          <a:prstGeom prst="straightConnector1">
            <a:avLst/>
          </a:prstGeom>
          <a:ln w="73025">
            <a:tailEnd type="arrow"/>
          </a:ln>
        </p:spPr>
        <p:style>
          <a:lnRef idx="2">
            <a:schemeClr val="accent2"/>
          </a:lnRef>
          <a:fillRef idx="0">
            <a:schemeClr val="accent2"/>
          </a:fillRef>
          <a:effectRef idx="1">
            <a:schemeClr val="accent2"/>
          </a:effectRef>
          <a:fontRef idx="minor">
            <a:schemeClr val="tx1"/>
          </a:fontRef>
        </p:style>
      </p:cxnSp>
      <p:sp>
        <p:nvSpPr>
          <p:cNvPr id="13" name="TextBox 12"/>
          <p:cNvSpPr txBox="1"/>
          <p:nvPr/>
        </p:nvSpPr>
        <p:spPr>
          <a:xfrm>
            <a:off x="3332148" y="2780661"/>
            <a:ext cx="1639272" cy="646331"/>
          </a:xfrm>
          <a:prstGeom prst="rect">
            <a:avLst/>
          </a:prstGeom>
          <a:noFill/>
        </p:spPr>
        <p:txBody>
          <a:bodyPr wrap="square" rtlCol="0">
            <a:spAutoFit/>
          </a:bodyPr>
          <a:lstStyle/>
          <a:p>
            <a:r>
              <a:rPr lang="en-GB" b="1" dirty="0"/>
              <a:t>Returns as tribute / tax</a:t>
            </a:r>
          </a:p>
        </p:txBody>
      </p:sp>
      <p:cxnSp>
        <p:nvCxnSpPr>
          <p:cNvPr id="14" name="Straight Arrow Connector 13"/>
          <p:cNvCxnSpPr/>
          <p:nvPr/>
        </p:nvCxnSpPr>
        <p:spPr>
          <a:xfrm flipH="1">
            <a:off x="7392072" y="4077516"/>
            <a:ext cx="792015" cy="709806"/>
          </a:xfrm>
          <a:prstGeom prst="straightConnector1">
            <a:avLst/>
          </a:prstGeom>
          <a:ln w="73025">
            <a:tailEnd type="arrow"/>
          </a:ln>
        </p:spPr>
        <p:style>
          <a:lnRef idx="2">
            <a:schemeClr val="accent2"/>
          </a:lnRef>
          <a:fillRef idx="0">
            <a:schemeClr val="accent2"/>
          </a:fillRef>
          <a:effectRef idx="1">
            <a:schemeClr val="accent2"/>
          </a:effectRef>
          <a:fontRef idx="minor">
            <a:schemeClr val="tx1"/>
          </a:fontRef>
        </p:style>
      </p:cxnSp>
      <p:sp>
        <p:nvSpPr>
          <p:cNvPr id="16" name="TextBox 15"/>
          <p:cNvSpPr txBox="1"/>
          <p:nvPr/>
        </p:nvSpPr>
        <p:spPr>
          <a:xfrm>
            <a:off x="8184086" y="4618002"/>
            <a:ext cx="1639272" cy="1477328"/>
          </a:xfrm>
          <a:prstGeom prst="rect">
            <a:avLst/>
          </a:prstGeom>
          <a:noFill/>
        </p:spPr>
        <p:txBody>
          <a:bodyPr wrap="square" rtlCol="0">
            <a:spAutoFit/>
          </a:bodyPr>
          <a:lstStyle/>
          <a:p>
            <a:r>
              <a:rPr lang="en-GB" b="1" dirty="0"/>
              <a:t>via trade (grain) or service in the military (even the fleet?)</a:t>
            </a:r>
          </a:p>
        </p:txBody>
      </p:sp>
      <p:cxnSp>
        <p:nvCxnSpPr>
          <p:cNvPr id="17" name="Straight Arrow Connector 16"/>
          <p:cNvCxnSpPr/>
          <p:nvPr/>
        </p:nvCxnSpPr>
        <p:spPr>
          <a:xfrm flipV="1">
            <a:off x="5231904" y="1915092"/>
            <a:ext cx="0" cy="2872231"/>
          </a:xfrm>
          <a:prstGeom prst="straightConnector1">
            <a:avLst/>
          </a:prstGeom>
          <a:ln w="73025">
            <a:tailEnd type="arrow"/>
          </a:ln>
        </p:spPr>
        <p:style>
          <a:lnRef idx="2">
            <a:schemeClr val="accent2"/>
          </a:lnRef>
          <a:fillRef idx="0">
            <a:schemeClr val="accent2"/>
          </a:fillRef>
          <a:effectRef idx="1">
            <a:schemeClr val="accent2"/>
          </a:effectRef>
          <a:fontRef idx="minor">
            <a:schemeClr val="tx1"/>
          </a:fontRef>
        </p:style>
      </p:cxnSp>
      <p:sp>
        <p:nvSpPr>
          <p:cNvPr id="20" name="TextBox 19"/>
          <p:cNvSpPr txBox="1"/>
          <p:nvPr/>
        </p:nvSpPr>
        <p:spPr>
          <a:xfrm>
            <a:off x="8497561" y="1421161"/>
            <a:ext cx="1639272" cy="646331"/>
          </a:xfrm>
          <a:prstGeom prst="rect">
            <a:avLst/>
          </a:prstGeom>
          <a:noFill/>
        </p:spPr>
        <p:txBody>
          <a:bodyPr wrap="square" rtlCol="0">
            <a:spAutoFit/>
          </a:bodyPr>
          <a:lstStyle/>
          <a:p>
            <a:r>
              <a:rPr lang="en-GB" b="1" dirty="0"/>
              <a:t>Produces </a:t>
            </a:r>
            <a:r>
              <a:rPr lang="en-GB" b="1" dirty="0" err="1"/>
              <a:t>tetradrachms</a:t>
            </a:r>
            <a:endParaRPr lang="en-GB" b="1" dirty="0"/>
          </a:p>
        </p:txBody>
      </p:sp>
    </p:spTree>
    <p:extLst>
      <p:ext uri="{BB962C8B-B14F-4D97-AF65-F5344CB8AC3E}">
        <p14:creationId xmlns:p14="http://schemas.microsoft.com/office/powerpoint/2010/main" val="3234479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6" y="-176814"/>
            <a:ext cx="11606584" cy="1325563"/>
          </a:xfrm>
        </p:spPr>
        <p:txBody>
          <a:bodyPr>
            <a:normAutofit/>
          </a:bodyPr>
          <a:lstStyle/>
          <a:p>
            <a:r>
              <a:rPr lang="en-GB" sz="4000" b="1" dirty="0"/>
              <a:t>Athenian Standards/Coinage Decree, 445-413 BC</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478" y="973703"/>
            <a:ext cx="6470704" cy="5884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273618" y="1068918"/>
            <a:ext cx="4364200" cy="5693866"/>
          </a:xfrm>
          <a:prstGeom prst="rect">
            <a:avLst/>
          </a:prstGeom>
          <a:noFill/>
        </p:spPr>
        <p:txBody>
          <a:bodyPr wrap="square" rtlCol="0">
            <a:spAutoFit/>
          </a:bodyPr>
          <a:lstStyle/>
          <a:p>
            <a:pPr marL="285750" indent="-285750">
              <a:buFont typeface="Arial" panose="020B0604020202020204" pitchFamily="34" charset="0"/>
              <a:buChar char="•"/>
            </a:pPr>
            <a:r>
              <a:rPr lang="en-GB" sz="2800" dirty="0"/>
              <a:t>Athenian coins, weights and measures used in Athens and allies of Athens</a:t>
            </a:r>
          </a:p>
          <a:p>
            <a:pPr marL="285750" indent="-285750">
              <a:buFont typeface="Arial" panose="020B0604020202020204" pitchFamily="34" charset="0"/>
              <a:buChar char="•"/>
            </a:pPr>
            <a:r>
              <a:rPr lang="en-GB" sz="2800" dirty="0"/>
              <a:t>Exception are those allies who used electrum coinage</a:t>
            </a:r>
          </a:p>
          <a:p>
            <a:pPr marL="285750" indent="-285750">
              <a:buFont typeface="Arial" panose="020B0604020202020204" pitchFamily="34" charset="0"/>
              <a:buChar char="•"/>
            </a:pPr>
            <a:r>
              <a:rPr lang="en-GB" sz="2800" dirty="0"/>
              <a:t>Old coinage had to be brought into the mint of Athens and re-coined for a fee.</a:t>
            </a:r>
          </a:p>
          <a:p>
            <a:pPr marL="285750" indent="-285750">
              <a:buFont typeface="Arial" panose="020B0604020202020204" pitchFamily="34" charset="0"/>
              <a:buChar char="•"/>
            </a:pPr>
            <a:r>
              <a:rPr lang="en-GB" sz="2800" dirty="0"/>
              <a:t>No evidence that the decree was effective.</a:t>
            </a:r>
          </a:p>
        </p:txBody>
      </p:sp>
    </p:spTree>
    <p:extLst>
      <p:ext uri="{BB962C8B-B14F-4D97-AF65-F5344CB8AC3E}">
        <p14:creationId xmlns:p14="http://schemas.microsoft.com/office/powerpoint/2010/main" val="310036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4503" y="-90229"/>
            <a:ext cx="5842992" cy="1143000"/>
          </a:xfrm>
        </p:spPr>
        <p:txBody>
          <a:bodyPr/>
          <a:lstStyle/>
          <a:p>
            <a:r>
              <a:rPr lang="en-GB" b="1" dirty="0"/>
              <a:t>Gold Coinage, 407/6 BC</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9555" y="2938831"/>
            <a:ext cx="3024336" cy="1634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8813" y="2956894"/>
            <a:ext cx="3402347" cy="1701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082384" y="4715889"/>
            <a:ext cx="3024336" cy="523220"/>
          </a:xfrm>
          <a:prstGeom prst="rect">
            <a:avLst/>
          </a:prstGeom>
          <a:noFill/>
        </p:spPr>
        <p:txBody>
          <a:bodyPr wrap="square" rtlCol="0">
            <a:spAutoFit/>
          </a:bodyPr>
          <a:lstStyle/>
          <a:p>
            <a:r>
              <a:rPr lang="en-GB" sz="2800" dirty="0"/>
              <a:t>drachm</a:t>
            </a:r>
          </a:p>
        </p:txBody>
      </p:sp>
      <p:sp>
        <p:nvSpPr>
          <p:cNvPr id="7" name="TextBox 6"/>
          <p:cNvSpPr txBox="1"/>
          <p:nvPr/>
        </p:nvSpPr>
        <p:spPr>
          <a:xfrm>
            <a:off x="7881888" y="4715889"/>
            <a:ext cx="1656184" cy="523220"/>
          </a:xfrm>
          <a:prstGeom prst="rect">
            <a:avLst/>
          </a:prstGeom>
          <a:noFill/>
        </p:spPr>
        <p:txBody>
          <a:bodyPr wrap="square" rtlCol="0">
            <a:spAutoFit/>
          </a:bodyPr>
          <a:lstStyle/>
          <a:p>
            <a:r>
              <a:rPr lang="en-GB" sz="2800" dirty="0" err="1"/>
              <a:t>diobol</a:t>
            </a:r>
            <a:endParaRPr lang="en-GB" sz="2800" dirty="0"/>
          </a:p>
        </p:txBody>
      </p:sp>
      <p:sp>
        <p:nvSpPr>
          <p:cNvPr id="5" name="TextBox 4"/>
          <p:cNvSpPr txBox="1"/>
          <p:nvPr/>
        </p:nvSpPr>
        <p:spPr>
          <a:xfrm>
            <a:off x="249383" y="5381824"/>
            <a:ext cx="11704319" cy="147732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dirty="0">
                <a:solidFill>
                  <a:schemeClr val="tx1"/>
                </a:solidFill>
              </a:rPr>
              <a:t>… and if everything else were exhausted, they could make use of the gold which was laid around (the statue of) the goddess. He pointed out that the statue had a weight of 40 talents of refined gold on it, which could all be removed. But, he said, if they used it to save themselves, they must put back again at least as much.</a:t>
            </a:r>
          </a:p>
          <a:p>
            <a:endParaRPr lang="en-GB" dirty="0">
              <a:solidFill>
                <a:schemeClr val="tx1"/>
              </a:solidFill>
            </a:endParaRPr>
          </a:p>
          <a:p>
            <a:pPr algn="r"/>
            <a:r>
              <a:rPr lang="en-GB" dirty="0">
                <a:solidFill>
                  <a:schemeClr val="tx1"/>
                </a:solidFill>
              </a:rPr>
              <a:t>Thucydides </a:t>
            </a:r>
            <a:r>
              <a:rPr lang="en-GB" i="1" dirty="0">
                <a:solidFill>
                  <a:schemeClr val="tx1"/>
                </a:solidFill>
              </a:rPr>
              <a:t>2.13.305</a:t>
            </a:r>
          </a:p>
        </p:txBody>
      </p:sp>
      <p:sp>
        <p:nvSpPr>
          <p:cNvPr id="3" name="TextBox 2">
            <a:extLst>
              <a:ext uri="{FF2B5EF4-FFF2-40B4-BE49-F238E27FC236}">
                <a16:creationId xmlns:a16="http://schemas.microsoft.com/office/drawing/2014/main" id="{19E14937-6910-BAE6-31A6-3557474AA882}"/>
              </a:ext>
            </a:extLst>
          </p:cNvPr>
          <p:cNvSpPr txBox="1"/>
          <p:nvPr/>
        </p:nvSpPr>
        <p:spPr>
          <a:xfrm>
            <a:off x="249383" y="934395"/>
            <a:ext cx="11405062" cy="1846659"/>
          </a:xfrm>
          <a:prstGeom prst="rect">
            <a:avLst/>
          </a:prstGeom>
          <a:noFill/>
        </p:spPr>
        <p:txBody>
          <a:bodyPr wrap="square" rtlCol="0">
            <a:spAutoFit/>
          </a:bodyPr>
          <a:lstStyle/>
          <a:p>
            <a:pPr marL="285750" indent="-285750">
              <a:buFont typeface="Arial" panose="020B0604020202020204" pitchFamily="34" charset="0"/>
              <a:buChar char="•"/>
            </a:pPr>
            <a:r>
              <a:rPr lang="en-US" sz="2000" dirty="0"/>
              <a:t>413 BC: Spartan occupation of the fort of </a:t>
            </a:r>
            <a:r>
              <a:rPr lang="en-US" sz="2000" dirty="0" err="1"/>
              <a:t>Decelea</a:t>
            </a:r>
            <a:r>
              <a:rPr lang="en-US" sz="2000" dirty="0"/>
              <a:t> in Attia, cutting off Athenian access to the silver mines.</a:t>
            </a:r>
          </a:p>
          <a:p>
            <a:pPr marL="285750" indent="-285750">
              <a:buFont typeface="Arial" panose="020B0604020202020204" pitchFamily="34" charset="0"/>
              <a:buChar char="•"/>
            </a:pPr>
            <a:r>
              <a:rPr lang="en-US" sz="2000" dirty="0"/>
              <a:t>14 talents of gold struck from the Nikes on the Acropolis</a:t>
            </a:r>
          </a:p>
          <a:p>
            <a:pPr marL="285750" indent="-285750">
              <a:buFont typeface="Arial" panose="020B0604020202020204" pitchFamily="34" charset="0"/>
              <a:buChar char="•"/>
            </a:pPr>
            <a:r>
              <a:rPr lang="en-GB" sz="1800" b="1" i="1" dirty="0">
                <a:effectLst/>
                <a:latin typeface="Times New Roman" panose="02020603050405020304" pitchFamily="18" charset="0"/>
                <a:ea typeface="Times New Roman" panose="02020603050405020304" pitchFamily="18" charset="0"/>
              </a:rPr>
              <a:t>IG</a:t>
            </a:r>
            <a:r>
              <a:rPr lang="en-GB" sz="1800" b="1" dirty="0">
                <a:effectLst/>
                <a:latin typeface="Times New Roman" panose="02020603050405020304" pitchFamily="18" charset="0"/>
                <a:ea typeface="Times New Roman" panose="02020603050405020304" pitchFamily="18" charset="0"/>
              </a:rPr>
              <a:t> II</a:t>
            </a:r>
            <a:r>
              <a:rPr lang="en-GB" sz="1800" b="1" baseline="30000" dirty="0">
                <a:effectLst/>
                <a:latin typeface="Times New Roman" panose="02020603050405020304" pitchFamily="18" charset="0"/>
                <a:ea typeface="Times New Roman" panose="02020603050405020304" pitchFamily="18" charset="0"/>
              </a:rPr>
              <a:t>2</a:t>
            </a:r>
            <a:r>
              <a:rPr lang="en-GB" sz="1800" b="1" dirty="0">
                <a:effectLst/>
                <a:latin typeface="Times New Roman" panose="02020603050405020304" pitchFamily="18" charset="0"/>
                <a:ea typeface="Times New Roman" panose="02020603050405020304" pitchFamily="18" charset="0"/>
              </a:rPr>
              <a:t>, 1409, lines 4-6 (Melville-Jones 170). </a:t>
            </a:r>
            <a:r>
              <a:rPr lang="en-GB" sz="1800" b="1" i="1" dirty="0">
                <a:effectLst/>
                <a:latin typeface="Times New Roman" panose="02020603050405020304" pitchFamily="18" charset="0"/>
                <a:ea typeface="Times New Roman" panose="02020603050405020304" pitchFamily="18" charset="0"/>
              </a:rPr>
              <a:t>Accounts of the treasurers of Athena, c. 385/4 BC</a:t>
            </a:r>
            <a:endParaRPr lang="en-GB" sz="1800" dirty="0">
              <a:effectLst/>
              <a:latin typeface="Times New Roman" panose="02020603050405020304" pitchFamily="18" charset="0"/>
              <a:ea typeface="Times New Roman" panose="02020603050405020304" pitchFamily="18" charset="0"/>
            </a:endParaRPr>
          </a:p>
          <a:p>
            <a:pPr algn="just"/>
            <a:r>
              <a:rPr lang="en-GB" sz="1800" dirty="0">
                <a:effectLst/>
                <a:latin typeface="Times New Roman" panose="02020603050405020304" pitchFamily="18" charset="0"/>
                <a:ea typeface="Times New Roman" panose="02020603050405020304" pitchFamily="18" charset="0"/>
              </a:rPr>
              <a:t>A wooden casket; a box in which are the dies and the little anvils on which they used to strike the gold coins, sealed with the public seal.</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1851130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Plated Bronze Coinage, 406/5 BC</a:t>
            </a:r>
          </a:p>
        </p:txBody>
      </p:sp>
      <p:pic>
        <p:nvPicPr>
          <p:cNvPr id="2050" name="Picture 2" descr="http://pro.coinarchives.com/635c7c63ee5317f5f1975fc522254109/img/roma/e1/image000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584" y="1628800"/>
            <a:ext cx="7632848" cy="3943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611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97615-DDFD-7121-6964-5F25C1993205}"/>
              </a:ext>
            </a:extLst>
          </p:cNvPr>
          <p:cNvSpPr>
            <a:spLocks noGrp="1"/>
          </p:cNvSpPr>
          <p:nvPr>
            <p:ph type="title"/>
          </p:nvPr>
        </p:nvSpPr>
        <p:spPr/>
        <p:txBody>
          <a:bodyPr>
            <a:normAutofit/>
          </a:bodyPr>
          <a:lstStyle/>
          <a:p>
            <a:r>
              <a:rPr lang="en-GB" sz="2800" b="1" dirty="0">
                <a:effectLst/>
                <a:latin typeface="Times New Roman" panose="02020603050405020304" pitchFamily="18" charset="0"/>
                <a:ea typeface="Times New Roman" panose="02020603050405020304" pitchFamily="18" charset="0"/>
              </a:rPr>
              <a:t>Aristophanes, </a:t>
            </a:r>
            <a:r>
              <a:rPr lang="en-GB" sz="2800" b="1" i="1" dirty="0">
                <a:effectLst/>
                <a:latin typeface="Times New Roman" panose="02020603050405020304" pitchFamily="18" charset="0"/>
                <a:ea typeface="Times New Roman" panose="02020603050405020304" pitchFamily="18" charset="0"/>
              </a:rPr>
              <a:t>Frogs</a:t>
            </a:r>
            <a:r>
              <a:rPr lang="en-GB" sz="2800" b="1" dirty="0">
                <a:effectLst/>
                <a:latin typeface="Times New Roman" panose="02020603050405020304" pitchFamily="18" charset="0"/>
                <a:ea typeface="Times New Roman" panose="02020603050405020304" pitchFamily="18" charset="0"/>
              </a:rPr>
              <a:t> 718-33 (Chorus)</a:t>
            </a:r>
            <a:r>
              <a:rPr lang="en-GB" sz="2800" dirty="0">
                <a:effectLst/>
              </a:rPr>
              <a:t> </a:t>
            </a:r>
            <a:endParaRPr lang="en-US" sz="2800" dirty="0"/>
          </a:p>
        </p:txBody>
      </p:sp>
      <p:sp>
        <p:nvSpPr>
          <p:cNvPr id="3" name="Content Placeholder 2">
            <a:extLst>
              <a:ext uri="{FF2B5EF4-FFF2-40B4-BE49-F238E27FC236}">
                <a16:creationId xmlns:a16="http://schemas.microsoft.com/office/drawing/2014/main" id="{43278C30-AF8F-9476-F106-D2BDED127098}"/>
              </a:ext>
            </a:extLst>
          </p:cNvPr>
          <p:cNvSpPr>
            <a:spLocks noGrp="1"/>
          </p:cNvSpPr>
          <p:nvPr>
            <p:ph idx="1"/>
          </p:nvPr>
        </p:nvSpPr>
        <p:spPr/>
        <p:txBody>
          <a:bodyPr>
            <a:noAutofit/>
          </a:bodyPr>
          <a:lstStyle/>
          <a:p>
            <a:pPr indent="0" algn="just">
              <a:buNone/>
            </a:pPr>
            <a:r>
              <a:rPr lang="en-GB" sz="2600" dirty="0">
                <a:effectLst/>
                <a:latin typeface="Times New Roman" panose="02020603050405020304" pitchFamily="18" charset="0"/>
                <a:ea typeface="Times New Roman" panose="02020603050405020304" pitchFamily="18" charset="0"/>
              </a:rPr>
              <a:t>We have often thought that the same thing has happened to the city, in respect of the good and fine men among its citizens, as happened with the old coinage and the new gold. We do not make use of these coins, not counterfeit but the fairest, as it seems, of all, and the only ones struck well and ringing true among the Greeks and barbarians everywhere, but (we use) these wicked little bronzes, struck yesterday and the day before with the worst possible striking. And of those citizens whom we know to be noble and respectable, just and good and fine, reared in (the traditions of) the wrestling ground, the dance and music, we treat outrageously, and we make use of the bronze ones for every purpose, foreigners, red-heads, villains from evil stock, recent arrivals whom the city in the past would not have used even in the most random way as scapegoats.</a:t>
            </a:r>
          </a:p>
          <a:p>
            <a:pPr marL="0" indent="0">
              <a:buNone/>
            </a:pPr>
            <a:endParaRPr lang="en-US" sz="2600" dirty="0"/>
          </a:p>
        </p:txBody>
      </p:sp>
    </p:spTree>
    <p:extLst>
      <p:ext uri="{BB962C8B-B14F-4D97-AF65-F5344CB8AC3E}">
        <p14:creationId xmlns:p14="http://schemas.microsoft.com/office/powerpoint/2010/main" val="38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74DAF-484E-6E84-BDEF-A32E99626DF0}"/>
              </a:ext>
            </a:extLst>
          </p:cNvPr>
          <p:cNvSpPr>
            <a:spLocks noGrp="1"/>
          </p:cNvSpPr>
          <p:nvPr>
            <p:ph type="title"/>
          </p:nvPr>
        </p:nvSpPr>
        <p:spPr>
          <a:xfrm>
            <a:off x="838200" y="-47963"/>
            <a:ext cx="10515600" cy="1325563"/>
          </a:xfrm>
        </p:spPr>
        <p:txBody>
          <a:bodyPr/>
          <a:lstStyle/>
          <a:p>
            <a:r>
              <a:rPr lang="en-US" b="1" dirty="0" err="1"/>
              <a:t>Laureion</a:t>
            </a:r>
            <a:endParaRPr lang="en-US" b="1" dirty="0"/>
          </a:p>
        </p:txBody>
      </p:sp>
      <p:sp>
        <p:nvSpPr>
          <p:cNvPr id="3" name="Content Placeholder 2">
            <a:extLst>
              <a:ext uri="{FF2B5EF4-FFF2-40B4-BE49-F238E27FC236}">
                <a16:creationId xmlns:a16="http://schemas.microsoft.com/office/drawing/2014/main" id="{4BF90BB3-663F-98DD-381A-7A7E0BC0707B}"/>
              </a:ext>
            </a:extLst>
          </p:cNvPr>
          <p:cNvSpPr>
            <a:spLocks noGrp="1"/>
          </p:cNvSpPr>
          <p:nvPr>
            <p:ph idx="1"/>
          </p:nvPr>
        </p:nvSpPr>
        <p:spPr>
          <a:xfrm>
            <a:off x="488004" y="1277599"/>
            <a:ext cx="4122906" cy="4987013"/>
          </a:xfrm>
        </p:spPr>
        <p:txBody>
          <a:bodyPr>
            <a:normAutofit fontScale="92500" lnSpcReduction="10000"/>
          </a:bodyPr>
          <a:lstStyle/>
          <a:p>
            <a:r>
              <a:rPr lang="en-US" dirty="0"/>
              <a:t>c. 520 BC onwards</a:t>
            </a:r>
          </a:p>
          <a:p>
            <a:r>
              <a:rPr lang="en-US" dirty="0"/>
              <a:t>Heavier tetradrachm introduced</a:t>
            </a:r>
          </a:p>
          <a:p>
            <a:r>
              <a:rPr lang="en-US" dirty="0"/>
              <a:t>Huge production of coinage throughout 5</a:t>
            </a:r>
            <a:r>
              <a:rPr lang="en-US" baseline="30000" dirty="0"/>
              <a:t>th</a:t>
            </a:r>
            <a:r>
              <a:rPr lang="en-US" dirty="0"/>
              <a:t> century BC</a:t>
            </a:r>
          </a:p>
          <a:p>
            <a:r>
              <a:rPr lang="en-US" dirty="0"/>
              <a:t>Mining was done by private operators who leased mines from the state and were presumably taxed on the amount of metal uncovered.</a:t>
            </a:r>
          </a:p>
          <a:p>
            <a:r>
              <a:rPr lang="en-US" dirty="0"/>
              <a:t>These operators used slaves and </a:t>
            </a:r>
            <a:r>
              <a:rPr lang="en-US" dirty="0" err="1"/>
              <a:t>labourers</a:t>
            </a:r>
            <a:endParaRPr lang="en-US" dirty="0"/>
          </a:p>
        </p:txBody>
      </p:sp>
      <p:pic>
        <p:nvPicPr>
          <p:cNvPr id="4" name="Picture 3">
            <a:extLst>
              <a:ext uri="{FF2B5EF4-FFF2-40B4-BE49-F238E27FC236}">
                <a16:creationId xmlns:a16="http://schemas.microsoft.com/office/drawing/2014/main" id="{187FE9B0-B155-83A0-FECC-D395C5CE6D29}"/>
              </a:ext>
            </a:extLst>
          </p:cNvPr>
          <p:cNvPicPr>
            <a:picLocks noChangeAspect="1"/>
          </p:cNvPicPr>
          <p:nvPr/>
        </p:nvPicPr>
        <p:blipFill>
          <a:blip r:embed="rId3"/>
          <a:stretch>
            <a:fillRect/>
          </a:stretch>
        </p:blipFill>
        <p:spPr>
          <a:xfrm>
            <a:off x="4798410" y="0"/>
            <a:ext cx="7407128" cy="6858000"/>
          </a:xfrm>
          <a:prstGeom prst="rect">
            <a:avLst/>
          </a:prstGeom>
        </p:spPr>
      </p:pic>
    </p:spTree>
    <p:extLst>
      <p:ext uri="{BB962C8B-B14F-4D97-AF65-F5344CB8AC3E}">
        <p14:creationId xmlns:p14="http://schemas.microsoft.com/office/powerpoint/2010/main" val="3200631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E0B938-98AC-0328-E5EF-94C071F70AE8}"/>
              </a:ext>
            </a:extLst>
          </p:cNvPr>
          <p:cNvSpPr>
            <a:spLocks noGrp="1"/>
          </p:cNvSpPr>
          <p:nvPr>
            <p:ph idx="1"/>
          </p:nvPr>
        </p:nvSpPr>
        <p:spPr>
          <a:xfrm>
            <a:off x="838200" y="681644"/>
            <a:ext cx="10515600" cy="5495319"/>
          </a:xfrm>
        </p:spPr>
        <p:txBody>
          <a:bodyPr>
            <a:normAutofit/>
          </a:bodyPr>
          <a:lstStyle/>
          <a:p>
            <a:pPr marL="0" lvl="0" indent="0" algn="just">
              <a:buNone/>
            </a:pPr>
            <a:r>
              <a:rPr lang="en-GB" sz="2400" b="1" dirty="0">
                <a:effectLst/>
                <a:ea typeface="Times New Roman" panose="02020603050405020304" pitchFamily="18" charset="0"/>
              </a:rPr>
              <a:t>Lucan, </a:t>
            </a:r>
            <a:r>
              <a:rPr lang="en-GB" sz="2400" b="1" i="1" dirty="0" err="1">
                <a:effectLst/>
                <a:ea typeface="Times New Roman" panose="02020603050405020304" pitchFamily="18" charset="0"/>
              </a:rPr>
              <a:t>Nigrinus</a:t>
            </a:r>
            <a:r>
              <a:rPr lang="en-GB" sz="2400" b="1" dirty="0">
                <a:effectLst/>
                <a:ea typeface="Times New Roman" panose="02020603050405020304" pitchFamily="18" charset="0"/>
              </a:rPr>
              <a:t>, prologue</a:t>
            </a:r>
            <a:r>
              <a:rPr lang="en-GB" sz="2400" dirty="0">
                <a:effectLst/>
                <a:ea typeface="Times New Roman" panose="02020603050405020304" pitchFamily="18" charset="0"/>
              </a:rPr>
              <a:t>. (Melville-Jones 56) (</a:t>
            </a:r>
            <a:r>
              <a:rPr lang="en-GB" sz="2400" i="1" dirty="0">
                <a:effectLst/>
                <a:ea typeface="Times New Roman" panose="02020603050405020304" pitchFamily="18" charset="0"/>
              </a:rPr>
              <a:t>owls to Athens….</a:t>
            </a:r>
            <a:r>
              <a:rPr lang="en-GB" sz="2400" dirty="0">
                <a:effectLst/>
                <a:ea typeface="Times New Roman" panose="02020603050405020304" pitchFamily="18" charset="0"/>
              </a:rPr>
              <a:t>)</a:t>
            </a:r>
          </a:p>
          <a:p>
            <a:pPr marL="0" indent="0" algn="just">
              <a:buNone/>
            </a:pPr>
            <a:r>
              <a:rPr lang="en-GB" sz="2400" dirty="0">
                <a:effectLst/>
                <a:ea typeface="Times New Roman" panose="02020603050405020304" pitchFamily="18" charset="0"/>
              </a:rPr>
              <a:t>The proverb says ‘owls to Athens’, meaning that it would be stupid for anyone to bring owls there, since they have so many.</a:t>
            </a:r>
          </a:p>
          <a:p>
            <a:pPr marL="0" indent="0" algn="just">
              <a:buNone/>
            </a:pPr>
            <a:r>
              <a:rPr lang="en-GB" sz="2400" dirty="0">
                <a:effectLst/>
                <a:ea typeface="Times New Roman" panose="02020603050405020304" pitchFamily="18" charset="0"/>
              </a:rPr>
              <a:t> </a:t>
            </a:r>
          </a:p>
          <a:p>
            <a:pPr marL="0" indent="0" algn="just">
              <a:buNone/>
            </a:pPr>
            <a:r>
              <a:rPr lang="en-GB" sz="2400" dirty="0">
                <a:effectLst/>
                <a:ea typeface="Times New Roman" panose="02020603050405020304" pitchFamily="18" charset="0"/>
              </a:rPr>
              <a:t> </a:t>
            </a:r>
          </a:p>
          <a:p>
            <a:pPr marL="0" indent="0">
              <a:buNone/>
            </a:pPr>
            <a:r>
              <a:rPr lang="en-GB" sz="2400" b="1" dirty="0">
                <a:effectLst/>
                <a:ea typeface="Times New Roman" panose="02020603050405020304" pitchFamily="18" charset="0"/>
              </a:rPr>
              <a:t> Xenophon </a:t>
            </a:r>
            <a:r>
              <a:rPr lang="en-GB" sz="2400" b="1" i="1" dirty="0" err="1">
                <a:effectLst/>
                <a:ea typeface="Times New Roman" panose="02020603050405020304" pitchFamily="18" charset="0"/>
              </a:rPr>
              <a:t>Poroi</a:t>
            </a:r>
            <a:r>
              <a:rPr lang="en-GB" sz="2400" b="1" dirty="0">
                <a:effectLst/>
                <a:ea typeface="Times New Roman" panose="02020603050405020304" pitchFamily="18" charset="0"/>
              </a:rPr>
              <a:t> 3.2 </a:t>
            </a:r>
            <a:r>
              <a:rPr lang="en-GB" sz="2400" dirty="0">
                <a:effectLst/>
                <a:ea typeface="Times New Roman" panose="02020603050405020304" pitchFamily="18" charset="0"/>
              </a:rPr>
              <a:t>(</a:t>
            </a:r>
            <a:r>
              <a:rPr lang="en-GB" sz="2400" i="1" dirty="0">
                <a:effectLst/>
                <a:ea typeface="Times New Roman" panose="02020603050405020304" pitchFamily="18" charset="0"/>
              </a:rPr>
              <a:t>trade in Athenian coinage</a:t>
            </a:r>
            <a:r>
              <a:rPr lang="en-GB" sz="2400" dirty="0">
                <a:effectLst/>
                <a:ea typeface="Times New Roman" panose="02020603050405020304" pitchFamily="18" charset="0"/>
              </a:rPr>
              <a:t>)</a:t>
            </a:r>
          </a:p>
          <a:p>
            <a:pPr marL="0" indent="0" algn="just">
              <a:buNone/>
            </a:pPr>
            <a:r>
              <a:rPr lang="en-GB" sz="2400" dirty="0">
                <a:effectLst/>
                <a:ea typeface="Times New Roman" panose="02020603050405020304" pitchFamily="18" charset="0"/>
              </a:rPr>
              <a:t>Moreover, at most other ports merchants are compelled to ship a return cargo, because the local currency (</a:t>
            </a:r>
            <a:r>
              <a:rPr lang="fr-FR" sz="2400" u="sng" dirty="0">
                <a:solidFill>
                  <a:srgbClr val="0000FF"/>
                </a:solidFill>
                <a:effectLst/>
                <a:ea typeface="Times New Roman" panose="02020603050405020304" pitchFamily="18" charset="0"/>
                <a:hlinkClick r:id="rId2"/>
              </a:rPr>
              <a:t>νομίσμασι</a:t>
            </a:r>
            <a:r>
              <a:rPr lang="fr-FR" sz="2400" dirty="0">
                <a:effectLst/>
                <a:ea typeface="Times New Roman" panose="02020603050405020304" pitchFamily="18" charset="0"/>
              </a:rPr>
              <a:t>)</a:t>
            </a:r>
            <a:r>
              <a:rPr lang="en-GB" sz="2400" dirty="0">
                <a:effectLst/>
                <a:ea typeface="Times New Roman" panose="02020603050405020304" pitchFamily="18" charset="0"/>
              </a:rPr>
              <a:t> has no circulation in other states; but at Athens they have the opportunity of exchanging their cargo and exporting very many classes of goods that are in demand, or, if they do not want to ship a return cargo of goods, it is sound business to export silver (</a:t>
            </a:r>
            <a:r>
              <a:rPr lang="en-GB" sz="2400" u="sng" dirty="0">
                <a:solidFill>
                  <a:srgbClr val="0000FF"/>
                </a:solidFill>
                <a:effectLst/>
                <a:ea typeface="Times New Roman" panose="02020603050405020304" pitchFamily="18" charset="0"/>
                <a:hlinkClick r:id="rId3"/>
              </a:rPr>
              <a:t>ἀργύριον</a:t>
            </a:r>
            <a:r>
              <a:rPr lang="en-GB" sz="2400" dirty="0">
                <a:effectLst/>
                <a:ea typeface="Times New Roman" panose="02020603050405020304" pitchFamily="18" charset="0"/>
              </a:rPr>
              <a:t>); for, wherever they sell it, they are sure to make a profit on the capital invested.</a:t>
            </a:r>
          </a:p>
          <a:p>
            <a:pPr algn="just"/>
            <a:endParaRPr lang="en-GB" sz="2400" dirty="0">
              <a:effectLst/>
              <a:ea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2544521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47" y="215498"/>
            <a:ext cx="10515600" cy="1325563"/>
          </a:xfrm>
        </p:spPr>
        <p:txBody>
          <a:bodyPr/>
          <a:lstStyle/>
          <a:p>
            <a:r>
              <a:rPr lang="en-GB" b="1" dirty="0"/>
              <a:t>Owls in Persian Egypt</a:t>
            </a:r>
          </a:p>
        </p:txBody>
      </p:sp>
      <p:pic>
        <p:nvPicPr>
          <p:cNvPr id="4" name="Picture 3" descr="Egypt under Persia.jpg"/>
          <p:cNvPicPr>
            <a:picLocks noChangeAspect="1"/>
          </p:cNvPicPr>
          <p:nvPr/>
        </p:nvPicPr>
        <p:blipFill>
          <a:blip r:embed="rId3" cstate="print"/>
          <a:stretch>
            <a:fillRect/>
          </a:stretch>
        </p:blipFill>
        <p:spPr>
          <a:xfrm>
            <a:off x="2639616" y="1688781"/>
            <a:ext cx="6912768" cy="3480437"/>
          </a:xfrm>
          <a:prstGeom prst="rect">
            <a:avLst/>
          </a:prstGeom>
        </p:spPr>
      </p:pic>
      <p:sp>
        <p:nvSpPr>
          <p:cNvPr id="5" name="TextBox 4"/>
          <p:cNvSpPr txBox="1"/>
          <p:nvPr/>
        </p:nvSpPr>
        <p:spPr>
          <a:xfrm>
            <a:off x="596439" y="5567215"/>
            <a:ext cx="10999122" cy="646331"/>
          </a:xfrm>
          <a:prstGeom prst="rect">
            <a:avLst/>
          </a:prstGeom>
          <a:noFill/>
        </p:spPr>
        <p:txBody>
          <a:bodyPr wrap="square" rtlCol="0">
            <a:spAutoFit/>
          </a:bodyPr>
          <a:lstStyle/>
          <a:p>
            <a:r>
              <a:rPr lang="en-GB" dirty="0"/>
              <a:t>Egypt, Persian administration, </a:t>
            </a:r>
            <a:r>
              <a:rPr lang="en-GB" dirty="0" err="1"/>
              <a:t>Sabakes</a:t>
            </a:r>
            <a:r>
              <a:rPr lang="en-GB" dirty="0"/>
              <a:t>. AR </a:t>
            </a:r>
            <a:r>
              <a:rPr lang="en-GB" dirty="0" err="1"/>
              <a:t>Tetradrachm</a:t>
            </a:r>
            <a:r>
              <a:rPr lang="en-GB" dirty="0"/>
              <a:t>, 16.88g, 340-333 BC. Head of Athena/ owl with head facing, olive sprig l., </a:t>
            </a:r>
            <a:r>
              <a:rPr lang="en-GB" dirty="0" err="1"/>
              <a:t>aramaic</a:t>
            </a:r>
            <a:r>
              <a:rPr lang="en-GB" dirty="0"/>
              <a:t> inscription (?) ‘</a:t>
            </a:r>
            <a:r>
              <a:rPr lang="en-GB" dirty="0" err="1"/>
              <a:t>Sabakes</a:t>
            </a:r>
            <a:r>
              <a:rPr lang="en-GB" dirty="0"/>
              <a:t> symbol’. Van </a:t>
            </a:r>
            <a:r>
              <a:rPr lang="en-GB" dirty="0" err="1"/>
              <a:t>Alfen</a:t>
            </a:r>
            <a:r>
              <a:rPr lang="en-GB" dirty="0"/>
              <a:t> type III.</a:t>
            </a:r>
          </a:p>
        </p:txBody>
      </p:sp>
    </p:spTree>
    <p:extLst>
      <p:ext uri="{BB962C8B-B14F-4D97-AF65-F5344CB8AC3E}">
        <p14:creationId xmlns:p14="http://schemas.microsoft.com/office/powerpoint/2010/main" val="751535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Owls and Imitations...</a:t>
            </a:r>
          </a:p>
        </p:txBody>
      </p:sp>
      <p:pic>
        <p:nvPicPr>
          <p:cNvPr id="4" name="Picture 3" descr="Owl and imitation.jpg"/>
          <p:cNvPicPr>
            <a:picLocks noChangeAspect="1"/>
          </p:cNvPicPr>
          <p:nvPr/>
        </p:nvPicPr>
        <p:blipFill>
          <a:blip r:embed="rId3" cstate="print"/>
          <a:stretch>
            <a:fillRect/>
          </a:stretch>
        </p:blipFill>
        <p:spPr>
          <a:xfrm>
            <a:off x="838200" y="2337861"/>
            <a:ext cx="4176607" cy="2182277"/>
          </a:xfrm>
          <a:prstGeom prst="rect">
            <a:avLst/>
          </a:prstGeom>
        </p:spPr>
      </p:pic>
      <p:sp>
        <p:nvSpPr>
          <p:cNvPr id="5" name="TextBox 4"/>
          <p:cNvSpPr txBox="1"/>
          <p:nvPr/>
        </p:nvSpPr>
        <p:spPr>
          <a:xfrm>
            <a:off x="665017" y="5661249"/>
            <a:ext cx="10889673" cy="646331"/>
          </a:xfrm>
          <a:prstGeom prst="rect">
            <a:avLst/>
          </a:prstGeom>
          <a:noFill/>
        </p:spPr>
        <p:txBody>
          <a:bodyPr wrap="square" rtlCol="0">
            <a:spAutoFit/>
          </a:bodyPr>
          <a:lstStyle/>
          <a:p>
            <a:r>
              <a:rPr lang="en-GB" dirty="0"/>
              <a:t>P.G. van </a:t>
            </a:r>
            <a:r>
              <a:rPr lang="en-GB" dirty="0" err="1"/>
              <a:t>Alfen</a:t>
            </a:r>
            <a:r>
              <a:rPr lang="en-GB" dirty="0"/>
              <a:t>, "The 'Owls' from the 1989 Syria Hoard with a review of Pre-Macedonian Coinage in Egypt," AJN 14 (2002), pl. 11, 2.</a:t>
            </a:r>
          </a:p>
        </p:txBody>
      </p:sp>
      <p:pic>
        <p:nvPicPr>
          <p:cNvPr id="3" name="Picture 2">
            <a:extLst>
              <a:ext uri="{FF2B5EF4-FFF2-40B4-BE49-F238E27FC236}">
                <a16:creationId xmlns:a16="http://schemas.microsoft.com/office/drawing/2014/main" id="{196784E5-2BD4-FB6C-25A8-DC66EBC96E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751" t="14695" r="28219" b="25383"/>
          <a:stretch/>
        </p:blipFill>
        <p:spPr bwMode="auto">
          <a:xfrm>
            <a:off x="6109853" y="628944"/>
            <a:ext cx="5297341" cy="4405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305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7529" y="404664"/>
            <a:ext cx="6127751" cy="2907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328248" y="1535365"/>
            <a:ext cx="1872208" cy="646331"/>
          </a:xfrm>
          <a:prstGeom prst="rect">
            <a:avLst/>
          </a:prstGeom>
          <a:noFill/>
        </p:spPr>
        <p:txBody>
          <a:bodyPr wrap="square" rtlCol="0">
            <a:spAutoFit/>
          </a:bodyPr>
          <a:lstStyle/>
          <a:p>
            <a:r>
              <a:rPr lang="en-GB" sz="3600" dirty="0"/>
              <a:t>Palestine</a:t>
            </a:r>
          </a:p>
        </p:txBody>
      </p:sp>
      <p:pic>
        <p:nvPicPr>
          <p:cNvPr id="1126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8873" y="3501008"/>
            <a:ext cx="5805060"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8328248" y="4654007"/>
            <a:ext cx="1872208" cy="646331"/>
          </a:xfrm>
          <a:prstGeom prst="rect">
            <a:avLst/>
          </a:prstGeom>
          <a:noFill/>
        </p:spPr>
        <p:txBody>
          <a:bodyPr wrap="square" rtlCol="0">
            <a:spAutoFit/>
          </a:bodyPr>
          <a:lstStyle/>
          <a:p>
            <a:r>
              <a:rPr lang="en-GB" sz="3600" dirty="0"/>
              <a:t>Arabia</a:t>
            </a:r>
          </a:p>
        </p:txBody>
      </p:sp>
    </p:spTree>
    <p:extLst>
      <p:ext uri="{BB962C8B-B14F-4D97-AF65-F5344CB8AC3E}">
        <p14:creationId xmlns:p14="http://schemas.microsoft.com/office/powerpoint/2010/main" val="2940532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564" y="-166889"/>
            <a:ext cx="10515600" cy="1325563"/>
          </a:xfrm>
        </p:spPr>
        <p:txBody>
          <a:bodyPr/>
          <a:lstStyle/>
          <a:p>
            <a:r>
              <a:rPr lang="en-GB" dirty="0"/>
              <a:t>Owls... a commodity?</a:t>
            </a:r>
          </a:p>
        </p:txBody>
      </p:sp>
      <p:pic>
        <p:nvPicPr>
          <p:cNvPr id="4" name="Picture 3" descr="Athens spread.jpg"/>
          <p:cNvPicPr>
            <a:picLocks noChangeAspect="1"/>
          </p:cNvPicPr>
          <p:nvPr/>
        </p:nvPicPr>
        <p:blipFill>
          <a:blip r:embed="rId2" cstate="print"/>
          <a:srcRect t="19551" r="260" b="16400"/>
          <a:stretch>
            <a:fillRect/>
          </a:stretch>
        </p:blipFill>
        <p:spPr>
          <a:xfrm>
            <a:off x="442406" y="940768"/>
            <a:ext cx="11327030" cy="5734351"/>
          </a:xfrm>
          <a:prstGeom prst="rect">
            <a:avLst/>
          </a:prstGeom>
        </p:spPr>
      </p:pic>
    </p:spTree>
    <p:extLst>
      <p:ext uri="{BB962C8B-B14F-4D97-AF65-F5344CB8AC3E}">
        <p14:creationId xmlns:p14="http://schemas.microsoft.com/office/powerpoint/2010/main" val="696801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8502" y="-456882"/>
            <a:ext cx="8168640" cy="2362274"/>
          </a:xfrm>
        </p:spPr>
        <p:txBody>
          <a:bodyPr/>
          <a:lstStyle/>
          <a:p>
            <a:r>
              <a:rPr lang="en-GB" b="1" dirty="0"/>
              <a:t>Law of </a:t>
            </a:r>
            <a:r>
              <a:rPr lang="en-GB" b="1" dirty="0" err="1"/>
              <a:t>Nicophon</a:t>
            </a:r>
            <a:r>
              <a:rPr lang="en-GB" b="1" dirty="0"/>
              <a:t>, 375/4 BC</a:t>
            </a:r>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1896" t="13851" r="36675" b="13851"/>
          <a:stretch/>
        </p:blipFill>
        <p:spPr bwMode="auto">
          <a:xfrm>
            <a:off x="-900750" y="-25903"/>
            <a:ext cx="4788024" cy="6883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A4D95CD3-4783-E58F-CF04-8F56764F757A}"/>
              </a:ext>
            </a:extLst>
          </p:cNvPr>
          <p:cNvSpPr>
            <a:spLocks noGrp="1"/>
          </p:cNvSpPr>
          <p:nvPr>
            <p:ph idx="1"/>
          </p:nvPr>
        </p:nvSpPr>
        <p:spPr>
          <a:xfrm>
            <a:off x="3724102" y="1825625"/>
            <a:ext cx="8296102" cy="4351338"/>
          </a:xfrm>
        </p:spPr>
        <p:txBody>
          <a:bodyPr>
            <a:normAutofit/>
          </a:bodyPr>
          <a:lstStyle/>
          <a:p>
            <a:r>
              <a:rPr lang="en-GB" dirty="0"/>
              <a:t>Money testers to sit beside the banker’s tables in the agora and the Piraeus</a:t>
            </a:r>
          </a:p>
          <a:p>
            <a:r>
              <a:rPr lang="en-GB" dirty="0"/>
              <a:t>All coins brought forward to be deposited or exchanged to be tested</a:t>
            </a:r>
          </a:p>
          <a:p>
            <a:r>
              <a:rPr lang="en-GB" dirty="0"/>
              <a:t>Bankers had to accept genuine Athenian coins</a:t>
            </a:r>
          </a:p>
          <a:p>
            <a:r>
              <a:rPr lang="en-GB" dirty="0"/>
              <a:t>Foreign silver coins with the Athenian stamp should be approved, but then returned</a:t>
            </a:r>
          </a:p>
          <a:p>
            <a:r>
              <a:rPr lang="en-GB" dirty="0"/>
              <a:t>Plated imitations or counterfeit coins to be destroyed.</a:t>
            </a:r>
          </a:p>
        </p:txBody>
      </p:sp>
    </p:spTree>
    <p:extLst>
      <p:ext uri="{BB962C8B-B14F-4D97-AF65-F5344CB8AC3E}">
        <p14:creationId xmlns:p14="http://schemas.microsoft.com/office/powerpoint/2010/main" val="60269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A3B5F-1B83-37AF-0BAC-1AB4AD9DBEAD}"/>
              </a:ext>
            </a:extLst>
          </p:cNvPr>
          <p:cNvSpPr>
            <a:spLocks noGrp="1"/>
          </p:cNvSpPr>
          <p:nvPr>
            <p:ph type="title"/>
          </p:nvPr>
        </p:nvSpPr>
        <p:spPr/>
        <p:txBody>
          <a:bodyPr/>
          <a:lstStyle/>
          <a:p>
            <a:r>
              <a:rPr lang="en-US" b="1" dirty="0"/>
              <a:t>Imitations</a:t>
            </a:r>
          </a:p>
        </p:txBody>
      </p:sp>
      <p:sp>
        <p:nvSpPr>
          <p:cNvPr id="3" name="Content Placeholder 2">
            <a:extLst>
              <a:ext uri="{FF2B5EF4-FFF2-40B4-BE49-F238E27FC236}">
                <a16:creationId xmlns:a16="http://schemas.microsoft.com/office/drawing/2014/main" id="{33B4B6D6-BDFE-7DEB-D65A-1A2BF494DC89}"/>
              </a:ext>
            </a:extLst>
          </p:cNvPr>
          <p:cNvSpPr>
            <a:spLocks noGrp="1"/>
          </p:cNvSpPr>
          <p:nvPr>
            <p:ph idx="1"/>
          </p:nvPr>
        </p:nvSpPr>
        <p:spPr>
          <a:xfrm>
            <a:off x="838200" y="1825625"/>
            <a:ext cx="4062984" cy="4136263"/>
          </a:xfrm>
        </p:spPr>
        <p:txBody>
          <a:bodyPr>
            <a:normAutofit lnSpcReduction="10000"/>
          </a:bodyPr>
          <a:lstStyle/>
          <a:p>
            <a:r>
              <a:rPr lang="en-US" dirty="0"/>
              <a:t>P. van </a:t>
            </a:r>
            <a:r>
              <a:rPr lang="en-US" dirty="0" err="1"/>
              <a:t>Alfen</a:t>
            </a:r>
            <a:r>
              <a:rPr lang="en-US" dirty="0"/>
              <a:t>, “Problems in ancient imitative and counterfeit coinage,” in: Z. Archibald, J. Davies, and V. Gabrielsen, eds., Making, moving, and managing: the new world of ancient economies, 323-31 BC. London: Oxbow (2005), pp. 322-354</a:t>
            </a:r>
          </a:p>
        </p:txBody>
      </p:sp>
      <p:pic>
        <p:nvPicPr>
          <p:cNvPr id="4" name="Picture 3">
            <a:extLst>
              <a:ext uri="{FF2B5EF4-FFF2-40B4-BE49-F238E27FC236}">
                <a16:creationId xmlns:a16="http://schemas.microsoft.com/office/drawing/2014/main" id="{111A39FF-05A9-508D-5053-29ADB1B20C27}"/>
              </a:ext>
            </a:extLst>
          </p:cNvPr>
          <p:cNvPicPr>
            <a:picLocks noChangeAspect="1"/>
          </p:cNvPicPr>
          <p:nvPr/>
        </p:nvPicPr>
        <p:blipFill>
          <a:blip r:embed="rId3"/>
          <a:stretch>
            <a:fillRect/>
          </a:stretch>
        </p:blipFill>
        <p:spPr>
          <a:xfrm>
            <a:off x="5586599" y="0"/>
            <a:ext cx="6139442" cy="6858000"/>
          </a:xfrm>
          <a:prstGeom prst="rect">
            <a:avLst/>
          </a:prstGeom>
        </p:spPr>
      </p:pic>
    </p:spTree>
    <p:extLst>
      <p:ext uri="{BB962C8B-B14F-4D97-AF65-F5344CB8AC3E}">
        <p14:creationId xmlns:p14="http://schemas.microsoft.com/office/powerpoint/2010/main" val="6529595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11D9AB-6951-F958-2E8C-8722A3AC955B}"/>
              </a:ext>
            </a:extLst>
          </p:cNvPr>
          <p:cNvPicPr>
            <a:picLocks noChangeAspect="1"/>
          </p:cNvPicPr>
          <p:nvPr/>
        </p:nvPicPr>
        <p:blipFill>
          <a:blip r:embed="rId2"/>
          <a:stretch>
            <a:fillRect/>
          </a:stretch>
        </p:blipFill>
        <p:spPr>
          <a:xfrm>
            <a:off x="-32971" y="495924"/>
            <a:ext cx="6128971" cy="5866151"/>
          </a:xfrm>
          <a:prstGeom prst="rect">
            <a:avLst/>
          </a:prstGeom>
        </p:spPr>
      </p:pic>
      <p:pic>
        <p:nvPicPr>
          <p:cNvPr id="5" name="Picture 4">
            <a:extLst>
              <a:ext uri="{FF2B5EF4-FFF2-40B4-BE49-F238E27FC236}">
                <a16:creationId xmlns:a16="http://schemas.microsoft.com/office/drawing/2014/main" id="{D7BD2F0B-BC7A-2393-4D5F-08C3BF0D1C95}"/>
              </a:ext>
            </a:extLst>
          </p:cNvPr>
          <p:cNvPicPr>
            <a:picLocks noChangeAspect="1"/>
          </p:cNvPicPr>
          <p:nvPr/>
        </p:nvPicPr>
        <p:blipFill>
          <a:blip r:embed="rId3"/>
          <a:stretch>
            <a:fillRect/>
          </a:stretch>
        </p:blipFill>
        <p:spPr>
          <a:xfrm>
            <a:off x="6096000" y="495924"/>
            <a:ext cx="5770421" cy="5679309"/>
          </a:xfrm>
          <a:prstGeom prst="rect">
            <a:avLst/>
          </a:prstGeom>
        </p:spPr>
      </p:pic>
    </p:spTree>
    <p:extLst>
      <p:ext uri="{BB962C8B-B14F-4D97-AF65-F5344CB8AC3E}">
        <p14:creationId xmlns:p14="http://schemas.microsoft.com/office/powerpoint/2010/main" val="1398798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0DDAC-E118-C259-09DF-4F3DD3CB01C6}"/>
              </a:ext>
            </a:extLst>
          </p:cNvPr>
          <p:cNvSpPr>
            <a:spLocks noGrp="1"/>
          </p:cNvSpPr>
          <p:nvPr>
            <p:ph type="title"/>
          </p:nvPr>
        </p:nvSpPr>
        <p:spPr>
          <a:xfrm>
            <a:off x="272935" y="-146540"/>
            <a:ext cx="10515600" cy="1325563"/>
          </a:xfrm>
        </p:spPr>
        <p:txBody>
          <a:bodyPr/>
          <a:lstStyle/>
          <a:p>
            <a:r>
              <a:rPr lang="en-US" b="1" dirty="0"/>
              <a:t>Cuts on Athenian owls</a:t>
            </a:r>
          </a:p>
        </p:txBody>
      </p:sp>
      <p:sp>
        <p:nvSpPr>
          <p:cNvPr id="3" name="Content Placeholder 2">
            <a:extLst>
              <a:ext uri="{FF2B5EF4-FFF2-40B4-BE49-F238E27FC236}">
                <a16:creationId xmlns:a16="http://schemas.microsoft.com/office/drawing/2014/main" id="{B71DA20D-EDBF-6885-CAF7-1B049C992D99}"/>
              </a:ext>
            </a:extLst>
          </p:cNvPr>
          <p:cNvSpPr>
            <a:spLocks noGrp="1"/>
          </p:cNvSpPr>
          <p:nvPr>
            <p:ph idx="1"/>
          </p:nvPr>
        </p:nvSpPr>
        <p:spPr>
          <a:xfrm>
            <a:off x="640721" y="5913937"/>
            <a:ext cx="10515600" cy="790316"/>
          </a:xfrm>
        </p:spPr>
        <p:txBody>
          <a:bodyPr>
            <a:normAutofit lnSpcReduction="10000"/>
          </a:bodyPr>
          <a:lstStyle/>
          <a:p>
            <a:pPr marL="0" indent="0">
              <a:buNone/>
            </a:pPr>
            <a:r>
              <a:rPr lang="en-GB" b="0" i="0" u="none" strike="noStrike" dirty="0">
                <a:solidFill>
                  <a:srgbClr val="000000"/>
                </a:solidFill>
                <a:effectLst/>
                <a:latin typeface="GT America Standard"/>
              </a:rPr>
              <a:t>The Northern Syria 2007 Hoard of Athenian Owls: </a:t>
            </a:r>
            <a:r>
              <a:rPr lang="en-GB" b="0" i="0" u="none" strike="noStrike" dirty="0" err="1">
                <a:solidFill>
                  <a:srgbClr val="000000"/>
                </a:solidFill>
                <a:effectLst/>
                <a:latin typeface="GT America Standard"/>
              </a:rPr>
              <a:t>Behavioral</a:t>
            </a:r>
            <a:r>
              <a:rPr lang="en-GB" b="0" i="0" u="none" strike="noStrike" dirty="0">
                <a:solidFill>
                  <a:srgbClr val="000000"/>
                </a:solidFill>
                <a:effectLst/>
                <a:latin typeface="GT America Standard"/>
              </a:rPr>
              <a:t> Aspects, by Buxton, </a:t>
            </a:r>
            <a:r>
              <a:rPr lang="en-GB" b="0" i="1" u="none" strike="noStrike" dirty="0">
                <a:solidFill>
                  <a:srgbClr val="000000"/>
                </a:solidFill>
                <a:effectLst/>
                <a:latin typeface="GT America Standard"/>
              </a:rPr>
              <a:t>American Journal of Numismatics</a:t>
            </a:r>
            <a:r>
              <a:rPr lang="en-GB" b="0" u="none" strike="noStrike" dirty="0">
                <a:solidFill>
                  <a:srgbClr val="000000"/>
                </a:solidFill>
                <a:effectLst/>
                <a:latin typeface="GT America Standard"/>
              </a:rPr>
              <a:t> 2009, pp. 1-27</a:t>
            </a:r>
            <a:endParaRPr lang="en-US" dirty="0"/>
          </a:p>
        </p:txBody>
      </p:sp>
      <p:sp>
        <p:nvSpPr>
          <p:cNvPr id="4" name="TextBox 3">
            <a:extLst>
              <a:ext uri="{FF2B5EF4-FFF2-40B4-BE49-F238E27FC236}">
                <a16:creationId xmlns:a16="http://schemas.microsoft.com/office/drawing/2014/main" id="{8580754F-9106-484B-B7DC-A5A54DABE579}"/>
              </a:ext>
            </a:extLst>
          </p:cNvPr>
          <p:cNvSpPr txBox="1"/>
          <p:nvPr/>
        </p:nvSpPr>
        <p:spPr>
          <a:xfrm>
            <a:off x="640722" y="1376352"/>
            <a:ext cx="10515599"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t>2626 Athenian tetradrachms from a hoard in North Syria, c. 400 BC (total c. 10,000 north of Aleppo)</a:t>
            </a:r>
          </a:p>
          <a:p>
            <a:pPr marL="285750" indent="-285750">
              <a:buFont typeface="Arial" panose="020B0604020202020204" pitchFamily="34" charset="0"/>
              <a:buChar char="•"/>
            </a:pPr>
            <a:r>
              <a:rPr lang="en-US" sz="2000" dirty="0" err="1"/>
              <a:t>Imitaiton</a:t>
            </a:r>
            <a:r>
              <a:rPr lang="en-US" sz="2000" dirty="0"/>
              <a:t> owls c. 8.5% of the 2626 coins</a:t>
            </a:r>
          </a:p>
          <a:p>
            <a:pPr marL="285750" indent="-285750">
              <a:buFont typeface="Arial" panose="020B0604020202020204" pitchFamily="34" charset="0"/>
              <a:buChar char="•"/>
            </a:pPr>
            <a:r>
              <a:rPr lang="en-US" sz="2000" dirty="0"/>
              <a:t>5</a:t>
            </a:r>
            <a:r>
              <a:rPr lang="en-US" sz="2000" baseline="30000" dirty="0"/>
              <a:t>th</a:t>
            </a:r>
            <a:r>
              <a:rPr lang="en-US" sz="2000" dirty="0"/>
              <a:t> century owls, based on the style = c. 400 BC</a:t>
            </a:r>
          </a:p>
          <a:p>
            <a:pPr marL="285750" indent="-285750">
              <a:buFont typeface="Arial" panose="020B0604020202020204" pitchFamily="34" charset="0"/>
              <a:buChar char="•"/>
            </a:pPr>
            <a:r>
              <a:rPr lang="en-US" sz="2000" dirty="0"/>
              <a:t>82% have intentional surface markings</a:t>
            </a:r>
          </a:p>
        </p:txBody>
      </p:sp>
      <p:pic>
        <p:nvPicPr>
          <p:cNvPr id="6" name="Picture 5">
            <a:extLst>
              <a:ext uri="{FF2B5EF4-FFF2-40B4-BE49-F238E27FC236}">
                <a16:creationId xmlns:a16="http://schemas.microsoft.com/office/drawing/2014/main" id="{A26E0D6A-BB80-2300-C0B6-AFB1A5A68AB6}"/>
              </a:ext>
            </a:extLst>
          </p:cNvPr>
          <p:cNvPicPr>
            <a:picLocks noChangeAspect="1"/>
          </p:cNvPicPr>
          <p:nvPr/>
        </p:nvPicPr>
        <p:blipFill>
          <a:blip r:embed="rId3"/>
          <a:stretch>
            <a:fillRect/>
          </a:stretch>
        </p:blipFill>
        <p:spPr>
          <a:xfrm>
            <a:off x="1101090" y="3429000"/>
            <a:ext cx="1943100" cy="1917700"/>
          </a:xfrm>
          <a:prstGeom prst="rect">
            <a:avLst/>
          </a:prstGeom>
        </p:spPr>
      </p:pic>
      <p:pic>
        <p:nvPicPr>
          <p:cNvPr id="7" name="Picture 6">
            <a:extLst>
              <a:ext uri="{FF2B5EF4-FFF2-40B4-BE49-F238E27FC236}">
                <a16:creationId xmlns:a16="http://schemas.microsoft.com/office/drawing/2014/main" id="{5798AA59-F824-D7CE-46E8-6353FF8EB815}"/>
              </a:ext>
            </a:extLst>
          </p:cNvPr>
          <p:cNvPicPr>
            <a:picLocks noChangeAspect="1"/>
          </p:cNvPicPr>
          <p:nvPr/>
        </p:nvPicPr>
        <p:blipFill>
          <a:blip r:embed="rId4"/>
          <a:stretch>
            <a:fillRect/>
          </a:stretch>
        </p:blipFill>
        <p:spPr>
          <a:xfrm>
            <a:off x="3445002" y="3446285"/>
            <a:ext cx="1790700" cy="2082800"/>
          </a:xfrm>
          <a:prstGeom prst="rect">
            <a:avLst/>
          </a:prstGeom>
        </p:spPr>
      </p:pic>
      <p:pic>
        <p:nvPicPr>
          <p:cNvPr id="8" name="Picture 7">
            <a:extLst>
              <a:ext uri="{FF2B5EF4-FFF2-40B4-BE49-F238E27FC236}">
                <a16:creationId xmlns:a16="http://schemas.microsoft.com/office/drawing/2014/main" id="{B2A951A4-F66A-F0FD-F491-ABA7B87516DF}"/>
              </a:ext>
            </a:extLst>
          </p:cNvPr>
          <p:cNvPicPr>
            <a:picLocks noChangeAspect="1"/>
          </p:cNvPicPr>
          <p:nvPr/>
        </p:nvPicPr>
        <p:blipFill>
          <a:blip r:embed="rId5"/>
          <a:stretch>
            <a:fillRect/>
          </a:stretch>
        </p:blipFill>
        <p:spPr>
          <a:xfrm>
            <a:off x="5636514" y="3392420"/>
            <a:ext cx="1943100" cy="2019300"/>
          </a:xfrm>
          <a:prstGeom prst="rect">
            <a:avLst/>
          </a:prstGeom>
        </p:spPr>
      </p:pic>
      <p:pic>
        <p:nvPicPr>
          <p:cNvPr id="9" name="Picture 8">
            <a:extLst>
              <a:ext uri="{FF2B5EF4-FFF2-40B4-BE49-F238E27FC236}">
                <a16:creationId xmlns:a16="http://schemas.microsoft.com/office/drawing/2014/main" id="{AB7FCAAA-AB9B-0814-BF09-E38597F10894}"/>
              </a:ext>
            </a:extLst>
          </p:cNvPr>
          <p:cNvPicPr>
            <a:picLocks noChangeAspect="1"/>
          </p:cNvPicPr>
          <p:nvPr/>
        </p:nvPicPr>
        <p:blipFill>
          <a:blip r:embed="rId6"/>
          <a:stretch>
            <a:fillRect/>
          </a:stretch>
        </p:blipFill>
        <p:spPr>
          <a:xfrm>
            <a:off x="8017256" y="3378200"/>
            <a:ext cx="2082800" cy="2019300"/>
          </a:xfrm>
          <a:prstGeom prst="rect">
            <a:avLst/>
          </a:prstGeom>
        </p:spPr>
      </p:pic>
    </p:spTree>
    <p:extLst>
      <p:ext uri="{BB962C8B-B14F-4D97-AF65-F5344CB8AC3E}">
        <p14:creationId xmlns:p14="http://schemas.microsoft.com/office/powerpoint/2010/main" val="192394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CB4029-7008-73FD-F607-A2DA691E5FBE}"/>
              </a:ext>
            </a:extLst>
          </p:cNvPr>
          <p:cNvPicPr>
            <a:picLocks noChangeAspect="1"/>
          </p:cNvPicPr>
          <p:nvPr/>
        </p:nvPicPr>
        <p:blipFill>
          <a:blip r:embed="rId3"/>
          <a:stretch>
            <a:fillRect/>
          </a:stretch>
        </p:blipFill>
        <p:spPr>
          <a:xfrm rot="5400000">
            <a:off x="2461592" y="-2293176"/>
            <a:ext cx="6009439" cy="10932623"/>
          </a:xfrm>
          <a:prstGeom prst="rect">
            <a:avLst/>
          </a:prstGeom>
        </p:spPr>
      </p:pic>
    </p:spTree>
    <p:extLst>
      <p:ext uri="{BB962C8B-B14F-4D97-AF65-F5344CB8AC3E}">
        <p14:creationId xmlns:p14="http://schemas.microsoft.com/office/powerpoint/2010/main" val="2844696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A82F3-1A09-FA9C-FFD8-BEABC10DD3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98687F6-A3AC-D9BD-F492-78E0332E181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2F6F798-A3AD-EAE4-C1C1-A217546C7BC5}"/>
              </a:ext>
            </a:extLst>
          </p:cNvPr>
          <p:cNvPicPr>
            <a:picLocks noChangeAspect="1"/>
          </p:cNvPicPr>
          <p:nvPr/>
        </p:nvPicPr>
        <p:blipFill>
          <a:blip r:embed="rId2"/>
          <a:stretch>
            <a:fillRect/>
          </a:stretch>
        </p:blipFill>
        <p:spPr>
          <a:xfrm>
            <a:off x="3524250" y="0"/>
            <a:ext cx="5143500" cy="6858000"/>
          </a:xfrm>
          <a:prstGeom prst="rect">
            <a:avLst/>
          </a:prstGeom>
        </p:spPr>
      </p:pic>
    </p:spTree>
    <p:extLst>
      <p:ext uri="{BB962C8B-B14F-4D97-AF65-F5344CB8AC3E}">
        <p14:creationId xmlns:p14="http://schemas.microsoft.com/office/powerpoint/2010/main" val="42530491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700516-EEF5-A52E-B02F-0B4AFBDC69F7}"/>
              </a:ext>
            </a:extLst>
          </p:cNvPr>
          <p:cNvPicPr>
            <a:picLocks noChangeAspect="1"/>
          </p:cNvPicPr>
          <p:nvPr/>
        </p:nvPicPr>
        <p:blipFill>
          <a:blip r:embed="rId3"/>
          <a:stretch>
            <a:fillRect/>
          </a:stretch>
        </p:blipFill>
        <p:spPr>
          <a:xfrm>
            <a:off x="497147" y="373265"/>
            <a:ext cx="10588421" cy="2436436"/>
          </a:xfrm>
          <a:prstGeom prst="rect">
            <a:avLst/>
          </a:prstGeom>
        </p:spPr>
      </p:pic>
      <p:pic>
        <p:nvPicPr>
          <p:cNvPr id="5" name="Picture 4">
            <a:extLst>
              <a:ext uri="{FF2B5EF4-FFF2-40B4-BE49-F238E27FC236}">
                <a16:creationId xmlns:a16="http://schemas.microsoft.com/office/drawing/2014/main" id="{86A46A93-D22A-01FC-74FE-8998FEA3DE57}"/>
              </a:ext>
            </a:extLst>
          </p:cNvPr>
          <p:cNvPicPr>
            <a:picLocks noChangeAspect="1"/>
          </p:cNvPicPr>
          <p:nvPr/>
        </p:nvPicPr>
        <p:blipFill>
          <a:blip r:embed="rId4"/>
          <a:stretch>
            <a:fillRect/>
          </a:stretch>
        </p:blipFill>
        <p:spPr>
          <a:xfrm>
            <a:off x="741680" y="2926311"/>
            <a:ext cx="10020272" cy="2436436"/>
          </a:xfrm>
          <a:prstGeom prst="rect">
            <a:avLst/>
          </a:prstGeom>
        </p:spPr>
      </p:pic>
    </p:spTree>
    <p:extLst>
      <p:ext uri="{BB962C8B-B14F-4D97-AF65-F5344CB8AC3E}">
        <p14:creationId xmlns:p14="http://schemas.microsoft.com/office/powerpoint/2010/main" val="2293009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AD29-6A86-763A-EF46-961B69148679}"/>
              </a:ext>
            </a:extLst>
          </p:cNvPr>
          <p:cNvSpPr>
            <a:spLocks noGrp="1"/>
          </p:cNvSpPr>
          <p:nvPr>
            <p:ph type="title"/>
          </p:nvPr>
        </p:nvSpPr>
        <p:spPr>
          <a:xfrm>
            <a:off x="404553" y="0"/>
            <a:ext cx="10515600" cy="1325563"/>
          </a:xfrm>
        </p:spPr>
        <p:txBody>
          <a:bodyPr/>
          <a:lstStyle/>
          <a:p>
            <a:r>
              <a:rPr lang="en-US" b="1" dirty="0"/>
              <a:t>Athenian owls over time…</a:t>
            </a:r>
          </a:p>
        </p:txBody>
      </p:sp>
      <p:sp>
        <p:nvSpPr>
          <p:cNvPr id="3" name="Content Placeholder 2">
            <a:extLst>
              <a:ext uri="{FF2B5EF4-FFF2-40B4-BE49-F238E27FC236}">
                <a16:creationId xmlns:a16="http://schemas.microsoft.com/office/drawing/2014/main" id="{A72C0991-8095-BB11-75D3-B3FE22F6E000}"/>
              </a:ext>
            </a:extLst>
          </p:cNvPr>
          <p:cNvSpPr>
            <a:spLocks noGrp="1"/>
          </p:cNvSpPr>
          <p:nvPr>
            <p:ph idx="1"/>
          </p:nvPr>
        </p:nvSpPr>
        <p:spPr>
          <a:xfrm>
            <a:off x="3542607" y="3562004"/>
            <a:ext cx="2553393" cy="601691"/>
          </a:xfrm>
        </p:spPr>
        <p:txBody>
          <a:bodyPr/>
          <a:lstStyle/>
          <a:p>
            <a:pPr marL="0" indent="0">
              <a:buNone/>
            </a:pPr>
            <a:r>
              <a:rPr lang="en-US" dirty="0"/>
              <a:t>4</a:t>
            </a:r>
            <a:r>
              <a:rPr lang="en-US" baseline="30000" dirty="0"/>
              <a:t>th</a:t>
            </a:r>
            <a:r>
              <a:rPr lang="en-US" dirty="0"/>
              <a:t> century BC</a:t>
            </a:r>
          </a:p>
        </p:txBody>
      </p:sp>
      <p:pic>
        <p:nvPicPr>
          <p:cNvPr id="4" name="Picture 2">
            <a:extLst>
              <a:ext uri="{FF2B5EF4-FFF2-40B4-BE49-F238E27FC236}">
                <a16:creationId xmlns:a16="http://schemas.microsoft.com/office/drawing/2014/main" id="{1876AE86-C561-3D26-236C-A60285A7DA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04" y="1266377"/>
            <a:ext cx="3892719" cy="2136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1E1D173F-9072-E28C-46CA-E2346E338D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9303" y="1166121"/>
            <a:ext cx="4171206" cy="2262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B7FFB7C7-2D8A-E82C-3941-02C57B22A28E}"/>
              </a:ext>
            </a:extLst>
          </p:cNvPr>
          <p:cNvSpPr txBox="1"/>
          <p:nvPr/>
        </p:nvSpPr>
        <p:spPr>
          <a:xfrm>
            <a:off x="838200" y="6231265"/>
            <a:ext cx="10081953" cy="523220"/>
          </a:xfrm>
          <a:prstGeom prst="rect">
            <a:avLst/>
          </a:prstGeom>
          <a:noFill/>
        </p:spPr>
        <p:txBody>
          <a:bodyPr wrap="square">
            <a:spAutoFit/>
          </a:bodyPr>
          <a:lstStyle/>
          <a:p>
            <a:r>
              <a:rPr lang="en-GB" sz="2800" dirty="0" err="1"/>
              <a:t>Stephanephoric</a:t>
            </a:r>
            <a:r>
              <a:rPr lang="en-GB" sz="2800" dirty="0"/>
              <a:t> / New Style Tetradrachms (165-42 BC)</a:t>
            </a:r>
            <a:endParaRPr lang="en-US" sz="2800" dirty="0"/>
          </a:p>
        </p:txBody>
      </p:sp>
      <p:pic>
        <p:nvPicPr>
          <p:cNvPr id="8" name="Picture 2">
            <a:extLst>
              <a:ext uri="{FF2B5EF4-FFF2-40B4-BE49-F238E27FC236}">
                <a16:creationId xmlns:a16="http://schemas.microsoft.com/office/drawing/2014/main" id="{E5D8251F-2081-BD75-35A2-7B7529A7E9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071" y="4296699"/>
            <a:ext cx="3821752" cy="1788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descr="http://www2.warwick.ac.uk/fac/arts/classics/research/dept_projects/beginningsofempire/images/Thompson_1143.jpg">
            <a:extLst>
              <a:ext uri="{FF2B5EF4-FFF2-40B4-BE49-F238E27FC236}">
                <a16:creationId xmlns:a16="http://schemas.microsoft.com/office/drawing/2014/main" id="{16A2C053-A222-6865-6A10-C9A3802FDB3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19303" y="4084980"/>
            <a:ext cx="4171206" cy="2000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1162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3EFDB-9D36-A8AD-E840-295A2A071116}"/>
              </a:ext>
            </a:extLst>
          </p:cNvPr>
          <p:cNvSpPr>
            <a:spLocks noGrp="1"/>
          </p:cNvSpPr>
          <p:nvPr>
            <p:ph type="title"/>
          </p:nvPr>
        </p:nvSpPr>
        <p:spPr>
          <a:xfrm>
            <a:off x="520147" y="0"/>
            <a:ext cx="10515600" cy="1325563"/>
          </a:xfrm>
        </p:spPr>
        <p:txBody>
          <a:bodyPr/>
          <a:lstStyle/>
          <a:p>
            <a:r>
              <a:rPr lang="en-US" b="1" dirty="0"/>
              <a:t>Athenian bronze</a:t>
            </a:r>
          </a:p>
        </p:txBody>
      </p:sp>
      <p:sp>
        <p:nvSpPr>
          <p:cNvPr id="3" name="Content Placeholder 2">
            <a:extLst>
              <a:ext uri="{FF2B5EF4-FFF2-40B4-BE49-F238E27FC236}">
                <a16:creationId xmlns:a16="http://schemas.microsoft.com/office/drawing/2014/main" id="{7F429666-906D-4D51-8FC0-12245AE7D92C}"/>
              </a:ext>
            </a:extLst>
          </p:cNvPr>
          <p:cNvSpPr>
            <a:spLocks noGrp="1"/>
          </p:cNvSpPr>
          <p:nvPr>
            <p:ph idx="1"/>
          </p:nvPr>
        </p:nvSpPr>
        <p:spPr>
          <a:xfrm>
            <a:off x="838200" y="1253331"/>
            <a:ext cx="10515600" cy="4351338"/>
          </a:xfrm>
        </p:spPr>
        <p:txBody>
          <a:bodyPr/>
          <a:lstStyle/>
          <a:p>
            <a:r>
              <a:rPr lang="en-US" dirty="0" err="1"/>
              <a:t>Kerameikos</a:t>
            </a:r>
            <a:r>
              <a:rPr lang="en-US" dirty="0"/>
              <a:t> </a:t>
            </a:r>
            <a:r>
              <a:rPr lang="en-US" dirty="0" err="1"/>
              <a:t>cemetary</a:t>
            </a:r>
            <a:r>
              <a:rPr lang="en-US" dirty="0"/>
              <a:t>: two bronze coins of Salamis (c. 430s BC).</a:t>
            </a:r>
          </a:p>
          <a:p>
            <a:r>
              <a:rPr lang="en-US" dirty="0" err="1"/>
              <a:t>Dionysios</a:t>
            </a:r>
            <a:r>
              <a:rPr lang="en-US" dirty="0"/>
              <a:t> </a:t>
            </a:r>
            <a:r>
              <a:rPr lang="en-US" dirty="0" err="1"/>
              <a:t>Chalkous</a:t>
            </a:r>
            <a:r>
              <a:rPr lang="en-US" dirty="0"/>
              <a:t> (“</a:t>
            </a:r>
            <a:r>
              <a:rPr lang="en-US" dirty="0" err="1"/>
              <a:t>Dionysios</a:t>
            </a:r>
            <a:r>
              <a:rPr lang="en-US" dirty="0"/>
              <a:t> the Bronze Coin”) (Athen. 15.669d). One of the leaders of Athenian colonization in Southern Italy (</a:t>
            </a:r>
            <a:r>
              <a:rPr lang="en-US" dirty="0" err="1"/>
              <a:t>Thourioi</a:t>
            </a:r>
            <a:r>
              <a:rPr lang="en-US" dirty="0"/>
              <a:t>) in 433. </a:t>
            </a:r>
          </a:p>
          <a:p>
            <a:r>
              <a:rPr lang="en-US" dirty="0"/>
              <a:t>Upon returning to Athens harped on and on about bronze coinage.</a:t>
            </a:r>
          </a:p>
          <a:p>
            <a:r>
              <a:rPr lang="en-US" dirty="0"/>
              <a:t>First bronze issues of Athens itself just after 340 BC.</a:t>
            </a:r>
          </a:p>
        </p:txBody>
      </p:sp>
      <p:pic>
        <p:nvPicPr>
          <p:cNvPr id="5122" name="Picture 2">
            <a:extLst>
              <a:ext uri="{FF2B5EF4-FFF2-40B4-BE49-F238E27FC236}">
                <a16:creationId xmlns:a16="http://schemas.microsoft.com/office/drawing/2014/main" id="{05F93845-6BB4-EDD0-3E07-B95E0323A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9913" y="4279996"/>
            <a:ext cx="4770783" cy="2184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886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07C3-82C3-E248-6587-AFAB69DD69EA}"/>
              </a:ext>
            </a:extLst>
          </p:cNvPr>
          <p:cNvSpPr>
            <a:spLocks noGrp="1"/>
          </p:cNvSpPr>
          <p:nvPr>
            <p:ph type="title"/>
          </p:nvPr>
        </p:nvSpPr>
        <p:spPr>
          <a:xfrm>
            <a:off x="605444" y="0"/>
            <a:ext cx="10515600" cy="1325563"/>
          </a:xfrm>
        </p:spPr>
        <p:txBody>
          <a:bodyPr/>
          <a:lstStyle/>
          <a:p>
            <a:r>
              <a:rPr lang="en-US" b="1" dirty="0"/>
              <a:t>Further Reading</a:t>
            </a:r>
          </a:p>
        </p:txBody>
      </p:sp>
      <p:sp>
        <p:nvSpPr>
          <p:cNvPr id="3" name="Content Placeholder 2">
            <a:extLst>
              <a:ext uri="{FF2B5EF4-FFF2-40B4-BE49-F238E27FC236}">
                <a16:creationId xmlns:a16="http://schemas.microsoft.com/office/drawing/2014/main" id="{ECA4B890-E56D-6FE9-A505-AC3FF5C55439}"/>
              </a:ext>
            </a:extLst>
          </p:cNvPr>
          <p:cNvSpPr>
            <a:spLocks noGrp="1"/>
          </p:cNvSpPr>
          <p:nvPr>
            <p:ph idx="1"/>
          </p:nvPr>
        </p:nvSpPr>
        <p:spPr>
          <a:xfrm>
            <a:off x="838200" y="1325563"/>
            <a:ext cx="10515600" cy="5224866"/>
          </a:xfrm>
        </p:spPr>
        <p:txBody>
          <a:bodyPr>
            <a:normAutofit/>
          </a:bodyPr>
          <a:lstStyle/>
          <a:p>
            <a:r>
              <a:rPr lang="en-GB" sz="1800" dirty="0">
                <a:effectLst/>
                <a:latin typeface="Times New Roman" panose="02020603050405020304" pitchFamily="18" charset="0"/>
                <a:ea typeface="Times New Roman" panose="02020603050405020304" pitchFamily="18" charset="0"/>
              </a:rPr>
              <a:t>Anderson, B. (2006). </a:t>
            </a:r>
            <a:r>
              <a:rPr lang="en-GB" sz="1800" i="1" dirty="0">
                <a:effectLst/>
                <a:latin typeface="Times New Roman" panose="02020603050405020304" pitchFamily="18" charset="0"/>
                <a:ea typeface="Times New Roman" panose="02020603050405020304" pitchFamily="18" charset="0"/>
              </a:rPr>
              <a:t>Imagined Communities</a:t>
            </a:r>
            <a:r>
              <a:rPr lang="en-GB" sz="1800" dirty="0">
                <a:effectLst/>
                <a:latin typeface="Times New Roman" panose="02020603050405020304" pitchFamily="18" charset="0"/>
                <a:ea typeface="Times New Roman" panose="02020603050405020304" pitchFamily="18" charset="0"/>
              </a:rPr>
              <a:t>: </a:t>
            </a:r>
            <a:r>
              <a:rPr lang="en-GB" sz="1800" i="1" dirty="0">
                <a:effectLst/>
                <a:latin typeface="Times New Roman" panose="02020603050405020304" pitchFamily="18" charset="0"/>
                <a:ea typeface="Times New Roman" panose="02020603050405020304" pitchFamily="18" charset="0"/>
              </a:rPr>
              <a:t>reflections on the origins and spread of nationalism</a:t>
            </a:r>
            <a:r>
              <a:rPr lang="en-GB" sz="1800" dirty="0">
                <a:effectLst/>
                <a:latin typeface="Times New Roman" panose="02020603050405020304" pitchFamily="18" charset="0"/>
                <a:ea typeface="Times New Roman" panose="02020603050405020304" pitchFamily="18" charset="0"/>
              </a:rPr>
              <a:t>. London.</a:t>
            </a:r>
          </a:p>
          <a:p>
            <a:r>
              <a:rPr lang="en-GB" sz="1800" dirty="0" err="1">
                <a:effectLst/>
                <a:latin typeface="Times New Roman" panose="02020603050405020304" pitchFamily="18" charset="0"/>
                <a:ea typeface="Times New Roman" panose="02020603050405020304" pitchFamily="18" charset="0"/>
              </a:rPr>
              <a:t>Aperghis</a:t>
            </a:r>
            <a:r>
              <a:rPr lang="en-GB" sz="1800" dirty="0">
                <a:effectLst/>
                <a:latin typeface="Times New Roman" panose="02020603050405020304" pitchFamily="18" charset="0"/>
                <a:ea typeface="Times New Roman" panose="02020603050405020304" pitchFamily="18" charset="0"/>
              </a:rPr>
              <a:t>, G. (2013). Athenian mines, coins and triremes. </a:t>
            </a:r>
            <a:r>
              <a:rPr lang="en-GB" sz="1800" i="1" dirty="0">
                <a:effectLst/>
                <a:latin typeface="Times New Roman" panose="02020603050405020304" pitchFamily="18" charset="0"/>
                <a:ea typeface="Times New Roman" panose="02020603050405020304" pitchFamily="18" charset="0"/>
              </a:rPr>
              <a:t>Historia</a:t>
            </a:r>
            <a:r>
              <a:rPr lang="en-GB" sz="1800" dirty="0">
                <a:effectLst/>
                <a:latin typeface="Times New Roman" panose="02020603050405020304" pitchFamily="18" charset="0"/>
                <a:ea typeface="Times New Roman" panose="02020603050405020304" pitchFamily="18" charset="0"/>
              </a:rPr>
              <a:t> 62.1, 1-24</a:t>
            </a:r>
            <a:r>
              <a:rPr lang="en-GB" sz="1200" dirty="0">
                <a:effectLst/>
              </a:rPr>
              <a:t> </a:t>
            </a:r>
          </a:p>
          <a:p>
            <a:r>
              <a:rPr lang="en-GB" sz="1800" dirty="0" err="1">
                <a:latin typeface="Times New Roman" panose="02020603050405020304" pitchFamily="18" charset="0"/>
              </a:rPr>
              <a:t>Kallet</a:t>
            </a:r>
            <a:r>
              <a:rPr lang="en-GB" sz="1800" dirty="0">
                <a:latin typeface="Times New Roman" panose="02020603050405020304" pitchFamily="18" charset="0"/>
              </a:rPr>
              <a:t>, L., and J. Kroll, (2020). </a:t>
            </a:r>
            <a:r>
              <a:rPr lang="en-GB" sz="1800" i="1" dirty="0">
                <a:latin typeface="Times New Roman" panose="02020603050405020304" pitchFamily="18" charset="0"/>
              </a:rPr>
              <a:t>The Athenian Empire. Using Coins as Sources</a:t>
            </a:r>
            <a:r>
              <a:rPr lang="en-GB" sz="1800" dirty="0">
                <a:latin typeface="Times New Roman" panose="02020603050405020304" pitchFamily="18" charset="0"/>
              </a:rPr>
              <a:t>. Cambridge.</a:t>
            </a:r>
          </a:p>
          <a:p>
            <a:r>
              <a:rPr lang="en-GB" sz="1800" dirty="0">
                <a:effectLst/>
                <a:latin typeface="Times New Roman" panose="02020603050405020304" pitchFamily="18" charset="0"/>
                <a:ea typeface="Times New Roman" panose="02020603050405020304" pitchFamily="18" charset="0"/>
              </a:rPr>
              <a:t>Kroll, J. (1981) From </a:t>
            </a:r>
            <a:r>
              <a:rPr lang="en-GB" sz="1800" dirty="0" err="1">
                <a:effectLst/>
                <a:latin typeface="Times New Roman" panose="02020603050405020304" pitchFamily="18" charset="0"/>
                <a:ea typeface="Times New Roman" panose="02020603050405020304" pitchFamily="18" charset="0"/>
              </a:rPr>
              <a:t>Wappenmünzen</a:t>
            </a:r>
            <a:r>
              <a:rPr lang="en-GB" sz="1800" dirty="0">
                <a:effectLst/>
                <a:latin typeface="Times New Roman" panose="02020603050405020304" pitchFamily="18" charset="0"/>
                <a:ea typeface="Times New Roman" panose="02020603050405020304" pitchFamily="18" charset="0"/>
              </a:rPr>
              <a:t> to Gorgoneia to Owls. </a:t>
            </a:r>
            <a:r>
              <a:rPr lang="en-GB" sz="1800" i="1" dirty="0">
                <a:effectLst/>
                <a:latin typeface="Times New Roman" panose="02020603050405020304" pitchFamily="18" charset="0"/>
                <a:ea typeface="Times New Roman" panose="02020603050405020304" pitchFamily="18" charset="0"/>
              </a:rPr>
              <a:t>American Numismatic Society Museum Notes</a:t>
            </a:r>
            <a:r>
              <a:rPr lang="en-GB" sz="1800" dirty="0">
                <a:effectLst/>
                <a:latin typeface="Times New Roman" panose="02020603050405020304" pitchFamily="18" charset="0"/>
                <a:ea typeface="Times New Roman" panose="02020603050405020304" pitchFamily="18" charset="0"/>
              </a:rPr>
              <a:t> 26, 1-32 </a:t>
            </a:r>
          </a:p>
          <a:p>
            <a:r>
              <a:rPr lang="en-GB" sz="1800" dirty="0" err="1">
                <a:effectLst/>
                <a:latin typeface="Times New Roman" panose="02020603050405020304" pitchFamily="18" charset="0"/>
                <a:ea typeface="Times New Roman" panose="02020603050405020304" pitchFamily="18" charset="0"/>
              </a:rPr>
              <a:t>Kurke</a:t>
            </a:r>
            <a:r>
              <a:rPr lang="en-GB" sz="1800" dirty="0">
                <a:effectLst/>
                <a:latin typeface="Times New Roman" panose="02020603050405020304" pitchFamily="18" charset="0"/>
                <a:ea typeface="Times New Roman" panose="02020603050405020304" pitchFamily="18" charset="0"/>
              </a:rPr>
              <a:t>, L. (1999). </a:t>
            </a:r>
            <a:r>
              <a:rPr lang="en-GB" sz="1800" i="1" dirty="0">
                <a:effectLst/>
                <a:latin typeface="Times New Roman" panose="02020603050405020304" pitchFamily="18" charset="0"/>
                <a:ea typeface="Times New Roman" panose="02020603050405020304" pitchFamily="18" charset="0"/>
              </a:rPr>
              <a:t>Coins, Bodies, Games and Gold. The Politics of Meaning in Archaic Greece</a:t>
            </a:r>
            <a:r>
              <a:rPr lang="en-GB" sz="1800" dirty="0">
                <a:effectLst/>
                <a:latin typeface="Times New Roman" panose="02020603050405020304" pitchFamily="18" charset="0"/>
                <a:ea typeface="Times New Roman" panose="02020603050405020304" pitchFamily="18" charset="0"/>
              </a:rPr>
              <a:t>. </a:t>
            </a:r>
            <a:r>
              <a:rPr lang="en-GB" sz="1800" dirty="0">
                <a:latin typeface="Times New Roman" panose="02020603050405020304" pitchFamily="18" charset="0"/>
                <a:ea typeface="Times New Roman" panose="02020603050405020304" pitchFamily="18" charset="0"/>
              </a:rPr>
              <a:t>Princeton.</a:t>
            </a:r>
          </a:p>
          <a:p>
            <a:r>
              <a:rPr lang="en-GB" sz="1800" dirty="0">
                <a:effectLst/>
                <a:latin typeface="Times New Roman" panose="02020603050405020304" pitchFamily="18" charset="0"/>
                <a:ea typeface="Times New Roman" panose="02020603050405020304" pitchFamily="18" charset="0"/>
              </a:rPr>
              <a:t>Lewis, D. (2008). The Athenian Coinage Decree. </a:t>
            </a:r>
            <a:r>
              <a:rPr lang="en-GB" sz="1800" i="1" dirty="0">
                <a:effectLst/>
                <a:latin typeface="Times New Roman" panose="02020603050405020304" pitchFamily="18" charset="0"/>
                <a:ea typeface="Times New Roman" panose="02020603050405020304" pitchFamily="18" charset="0"/>
              </a:rPr>
              <a:t>The Athenian Empire</a:t>
            </a:r>
            <a:r>
              <a:rPr lang="en-GB" sz="1800" dirty="0">
                <a:effectLst/>
                <a:latin typeface="Times New Roman" panose="02020603050405020304" pitchFamily="18" charset="0"/>
                <a:ea typeface="Times New Roman" panose="02020603050405020304" pitchFamily="18" charset="0"/>
              </a:rPr>
              <a:t>, ed. P. Low. Edinburgh.</a:t>
            </a:r>
          </a:p>
          <a:p>
            <a:r>
              <a:rPr lang="en-GB" sz="1800" dirty="0">
                <a:effectLst/>
                <a:latin typeface="Times New Roman" panose="02020603050405020304" pitchFamily="18" charset="0"/>
                <a:ea typeface="Times New Roman" panose="02020603050405020304" pitchFamily="18" charset="0"/>
              </a:rPr>
              <a:t>Melville-Jones, J. (1993). </a:t>
            </a:r>
            <a:r>
              <a:rPr lang="en-GB" sz="1800" i="1" dirty="0">
                <a:effectLst/>
                <a:latin typeface="Times New Roman" panose="02020603050405020304" pitchFamily="18" charset="0"/>
                <a:ea typeface="Times New Roman" panose="02020603050405020304" pitchFamily="18" charset="0"/>
              </a:rPr>
              <a:t>Testimonia </a:t>
            </a:r>
            <a:r>
              <a:rPr lang="en-GB" sz="1800" i="1" dirty="0" err="1">
                <a:effectLst/>
                <a:latin typeface="Times New Roman" panose="02020603050405020304" pitchFamily="18" charset="0"/>
                <a:ea typeface="Times New Roman" panose="02020603050405020304" pitchFamily="18" charset="0"/>
              </a:rPr>
              <a:t>Numaria</a:t>
            </a:r>
            <a:r>
              <a:rPr lang="en-GB" sz="1800" i="1" dirty="0">
                <a:effectLst/>
                <a:latin typeface="Times New Roman" panose="02020603050405020304" pitchFamily="18" charset="0"/>
                <a:ea typeface="Times New Roman" panose="02020603050405020304" pitchFamily="18" charset="0"/>
              </a:rPr>
              <a:t>. Greek and Latin Texts concerning Ancient Greek Coinage</a:t>
            </a:r>
            <a:r>
              <a:rPr lang="en-GB" sz="1800" dirty="0">
                <a:effectLst/>
                <a:latin typeface="Times New Roman" panose="02020603050405020304" pitchFamily="18" charset="0"/>
                <a:ea typeface="Times New Roman" panose="02020603050405020304" pitchFamily="18" charset="0"/>
              </a:rPr>
              <a:t>. London. </a:t>
            </a:r>
          </a:p>
          <a:p>
            <a:r>
              <a:rPr lang="en-GB" sz="1800" dirty="0">
                <a:effectLst/>
                <a:latin typeface="Times New Roman" panose="02020603050405020304" pitchFamily="18" charset="0"/>
                <a:ea typeface="Times New Roman" panose="02020603050405020304" pitchFamily="18" charset="0"/>
              </a:rPr>
              <a:t>Thompson, W.E. (1970). The golden </a:t>
            </a:r>
            <a:r>
              <a:rPr lang="en-GB" sz="1800" dirty="0" err="1">
                <a:effectLst/>
                <a:latin typeface="Times New Roman" panose="02020603050405020304" pitchFamily="18" charset="0"/>
                <a:ea typeface="Times New Roman" panose="02020603050405020304" pitchFamily="18" charset="0"/>
              </a:rPr>
              <a:t>Nikai</a:t>
            </a:r>
            <a:r>
              <a:rPr lang="en-GB" sz="1800" dirty="0">
                <a:effectLst/>
                <a:latin typeface="Times New Roman" panose="02020603050405020304" pitchFamily="18" charset="0"/>
                <a:ea typeface="Times New Roman" panose="02020603050405020304" pitchFamily="18" charset="0"/>
              </a:rPr>
              <a:t> and the coinage of Athens. </a:t>
            </a:r>
            <a:r>
              <a:rPr lang="en-GB" sz="1800" i="1" dirty="0">
                <a:effectLst/>
                <a:latin typeface="Times New Roman" panose="02020603050405020304" pitchFamily="18" charset="0"/>
                <a:ea typeface="Times New Roman" panose="02020603050405020304" pitchFamily="18" charset="0"/>
              </a:rPr>
              <a:t>Numismatic Chronicle</a:t>
            </a:r>
            <a:r>
              <a:rPr lang="en-GB" sz="1800" dirty="0">
                <a:effectLst/>
                <a:latin typeface="Times New Roman" panose="02020603050405020304" pitchFamily="18" charset="0"/>
                <a:ea typeface="Times New Roman" panose="02020603050405020304" pitchFamily="18" charset="0"/>
              </a:rPr>
              <a:t> 10: 1-6 </a:t>
            </a:r>
            <a:endParaRPr lang="en-GB" sz="1800" dirty="0">
              <a:latin typeface="Times New Roman" panose="02020603050405020304" pitchFamily="18" charset="0"/>
              <a:ea typeface="Times New Roman" panose="02020603050405020304" pitchFamily="18" charset="0"/>
            </a:endParaRPr>
          </a:p>
          <a:p>
            <a:r>
              <a:rPr lang="en-GB" sz="1800" dirty="0" err="1">
                <a:effectLst/>
                <a:latin typeface="Times New Roman" panose="02020603050405020304" pitchFamily="18" charset="0"/>
                <a:ea typeface="Times New Roman" panose="02020603050405020304" pitchFamily="18" charset="0"/>
              </a:rPr>
              <a:t>Trevett</a:t>
            </a:r>
            <a:r>
              <a:rPr lang="en-GB" sz="1800" dirty="0">
                <a:effectLst/>
                <a:latin typeface="Times New Roman" panose="02020603050405020304" pitchFamily="18" charset="0"/>
                <a:ea typeface="Times New Roman" panose="02020603050405020304" pitchFamily="18" charset="0"/>
              </a:rPr>
              <a:t>, J. (2001). Coinage and democracy at Athens. </a:t>
            </a:r>
            <a:r>
              <a:rPr lang="en-GB" sz="1800" i="1" dirty="0">
                <a:effectLst/>
                <a:latin typeface="Times New Roman" panose="02020603050405020304" pitchFamily="18" charset="0"/>
                <a:ea typeface="Times New Roman" panose="02020603050405020304" pitchFamily="18" charset="0"/>
              </a:rPr>
              <a:t>Money and its Uses in the Ancient Greek World</a:t>
            </a:r>
            <a:r>
              <a:rPr lang="en-GB" sz="1800" dirty="0">
                <a:effectLst/>
                <a:latin typeface="Times New Roman" panose="02020603050405020304" pitchFamily="18" charset="0"/>
                <a:ea typeface="Times New Roman" panose="02020603050405020304" pitchFamily="18" charset="0"/>
              </a:rPr>
              <a:t>, ed. A. Meadows &amp; K. Shipton, Oxford, 23-34 </a:t>
            </a:r>
          </a:p>
          <a:p>
            <a:r>
              <a:rPr lang="en-GB" sz="1800" dirty="0">
                <a:effectLst/>
                <a:latin typeface="Times New Roman" panose="02020603050405020304" pitchFamily="18" charset="0"/>
                <a:ea typeface="Times New Roman" panose="02020603050405020304" pitchFamily="18" charset="0"/>
              </a:rPr>
              <a:t>Trundle, M. (2010). Coinage and the transformation of Greek warfare. </a:t>
            </a:r>
            <a:r>
              <a:rPr lang="en-GB" sz="1800" i="1" dirty="0">
                <a:effectLst/>
                <a:latin typeface="Times New Roman" panose="02020603050405020304" pitchFamily="18" charset="0"/>
                <a:ea typeface="Times New Roman" panose="02020603050405020304" pitchFamily="18" charset="0"/>
              </a:rPr>
              <a:t>New Perspectives on Greek Warfare</a:t>
            </a:r>
            <a:r>
              <a:rPr lang="en-GB" sz="1800" dirty="0">
                <a:effectLst/>
                <a:latin typeface="Times New Roman" panose="02020603050405020304" pitchFamily="18" charset="0"/>
                <a:ea typeface="Times New Roman" panose="02020603050405020304" pitchFamily="18" charset="0"/>
              </a:rPr>
              <a:t>, G. Fagan and M. Trundle (eds), Leiden, 227-53 </a:t>
            </a:r>
          </a:p>
          <a:p>
            <a:endParaRPr lang="en-US" dirty="0"/>
          </a:p>
        </p:txBody>
      </p:sp>
    </p:spTree>
    <p:extLst>
      <p:ext uri="{BB962C8B-B14F-4D97-AF65-F5344CB8AC3E}">
        <p14:creationId xmlns:p14="http://schemas.microsoft.com/office/powerpoint/2010/main" val="3809008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DB698-4049-E874-6A1E-73A611370DC1}"/>
              </a:ext>
            </a:extLst>
          </p:cNvPr>
          <p:cNvSpPr>
            <a:spLocks noGrp="1"/>
          </p:cNvSpPr>
          <p:nvPr>
            <p:ph type="title"/>
          </p:nvPr>
        </p:nvSpPr>
        <p:spPr/>
        <p:txBody>
          <a:bodyPr/>
          <a:lstStyle/>
          <a:p>
            <a:r>
              <a:rPr lang="en-US" b="1" dirty="0" err="1"/>
              <a:t>Thorikos</a:t>
            </a:r>
            <a:endParaRPr lang="en-US" b="1" dirty="0"/>
          </a:p>
        </p:txBody>
      </p:sp>
      <p:sp>
        <p:nvSpPr>
          <p:cNvPr id="3" name="Content Placeholder 2">
            <a:extLst>
              <a:ext uri="{FF2B5EF4-FFF2-40B4-BE49-F238E27FC236}">
                <a16:creationId xmlns:a16="http://schemas.microsoft.com/office/drawing/2014/main" id="{8A492A18-84AD-1447-7961-C6FEBB0567DE}"/>
              </a:ext>
            </a:extLst>
          </p:cNvPr>
          <p:cNvSpPr>
            <a:spLocks noGrp="1"/>
          </p:cNvSpPr>
          <p:nvPr>
            <p:ph idx="1"/>
          </p:nvPr>
        </p:nvSpPr>
        <p:spPr>
          <a:xfrm>
            <a:off x="638694" y="6001817"/>
            <a:ext cx="10515600" cy="491058"/>
          </a:xfrm>
        </p:spPr>
        <p:txBody>
          <a:bodyPr/>
          <a:lstStyle/>
          <a:p>
            <a:pPr marL="0" indent="0">
              <a:buNone/>
            </a:pPr>
            <a:r>
              <a:rPr lang="en-US" dirty="0">
                <a:solidFill>
                  <a:srgbClr val="0563C1"/>
                </a:solidFill>
                <a:hlinkClick r:id="rId2">
                  <a:extLst>
                    <a:ext uri="{A12FA001-AC4F-418D-AE19-62706E023703}">
                      <ahyp:hlinkClr xmlns:ahyp="http://schemas.microsoft.com/office/drawing/2018/hyperlinkcolor" val="tx"/>
                    </a:ext>
                  </a:extLst>
                </a:hlinkClick>
              </a:rPr>
              <a:t>https://www.thorikos.be/#home-uk</a:t>
            </a:r>
            <a:endParaRPr lang="en-US" dirty="0"/>
          </a:p>
          <a:p>
            <a:endParaRPr lang="en-US" dirty="0"/>
          </a:p>
        </p:txBody>
      </p:sp>
      <p:sp>
        <p:nvSpPr>
          <p:cNvPr id="4" name="TextBox 3">
            <a:extLst>
              <a:ext uri="{FF2B5EF4-FFF2-40B4-BE49-F238E27FC236}">
                <a16:creationId xmlns:a16="http://schemas.microsoft.com/office/drawing/2014/main" id="{8B807D02-DF5B-4A6B-721D-D8347328B248}"/>
              </a:ext>
            </a:extLst>
          </p:cNvPr>
          <p:cNvSpPr txBox="1"/>
          <p:nvPr/>
        </p:nvSpPr>
        <p:spPr>
          <a:xfrm>
            <a:off x="1097280" y="2078182"/>
            <a:ext cx="10390909"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Bedrock of silver, mining from c. 3200 BC</a:t>
            </a:r>
          </a:p>
          <a:p>
            <a:pPr marL="285750" indent="-285750">
              <a:buFont typeface="Arial" panose="020B0604020202020204" pitchFamily="34" charset="0"/>
              <a:buChar char="•"/>
            </a:pPr>
            <a:r>
              <a:rPr lang="en-US" sz="2000" dirty="0"/>
              <a:t>Early 5</a:t>
            </a:r>
            <a:r>
              <a:rPr lang="en-US" sz="2000" baseline="30000" dirty="0"/>
              <a:t>th</a:t>
            </a:r>
            <a:r>
              <a:rPr lang="en-US" sz="2000" dirty="0"/>
              <a:t> century BC: construction of a stone theatre (one of first in ancient world)</a:t>
            </a:r>
          </a:p>
          <a:p>
            <a:pPr marL="285750" indent="-285750">
              <a:buFont typeface="Arial" panose="020B0604020202020204" pitchFamily="34" charset="0"/>
              <a:buChar char="•"/>
            </a:pPr>
            <a:r>
              <a:rPr lang="en-US" sz="2000" dirty="0"/>
              <a:t>Civic features (roads, shrines, houses) juxtaposed with industrial areas (e.g. mines, ore washeries) </a:t>
            </a:r>
          </a:p>
        </p:txBody>
      </p:sp>
    </p:spTree>
    <p:extLst>
      <p:ext uri="{BB962C8B-B14F-4D97-AF65-F5344CB8AC3E}">
        <p14:creationId xmlns:p14="http://schemas.microsoft.com/office/powerpoint/2010/main" val="393060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B3321-060D-ACBE-038D-AE39B9706D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B17862-8D6B-6AC2-9342-CB74B0FD908C}"/>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B3168FFA-749C-18F3-D1E1-FE080CA2B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0"/>
            <a:ext cx="95916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73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C2CA7-9360-9E23-0C59-084D40101D0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68F215-F682-FA4A-273C-7C17AC9287D9}"/>
              </a:ext>
            </a:extLst>
          </p:cNvPr>
          <p:cNvSpPr>
            <a:spLocks noGrp="1"/>
          </p:cNvSpPr>
          <p:nvPr>
            <p:ph idx="1"/>
          </p:nvPr>
        </p:nvSpPr>
        <p:spPr/>
        <p:txBody>
          <a:bodyPr/>
          <a:lstStyle/>
          <a:p>
            <a:endParaRPr lang="en-US"/>
          </a:p>
        </p:txBody>
      </p:sp>
      <p:pic>
        <p:nvPicPr>
          <p:cNvPr id="2050" name="Picture 2">
            <a:extLst>
              <a:ext uri="{FF2B5EF4-FFF2-40B4-BE49-F238E27FC236}">
                <a16:creationId xmlns:a16="http://schemas.microsoft.com/office/drawing/2014/main" id="{D5D563AC-34A3-19D3-305A-AED2653C5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6188" y="0"/>
            <a:ext cx="96996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170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99695-4C96-2209-CC8B-FDB999AA9279}"/>
              </a:ext>
            </a:extLst>
          </p:cNvPr>
          <p:cNvSpPr>
            <a:spLocks noGrp="1"/>
          </p:cNvSpPr>
          <p:nvPr>
            <p:ph type="title"/>
          </p:nvPr>
        </p:nvSpPr>
        <p:spPr>
          <a:xfrm>
            <a:off x="4832684" y="190500"/>
            <a:ext cx="10515600" cy="1325563"/>
          </a:xfrm>
        </p:spPr>
        <p:txBody>
          <a:bodyPr/>
          <a:lstStyle/>
          <a:p>
            <a:endParaRPr lang="en-US" dirty="0"/>
          </a:p>
        </p:txBody>
      </p:sp>
      <p:sp>
        <p:nvSpPr>
          <p:cNvPr id="3" name="Content Placeholder 2">
            <a:extLst>
              <a:ext uri="{FF2B5EF4-FFF2-40B4-BE49-F238E27FC236}">
                <a16:creationId xmlns:a16="http://schemas.microsoft.com/office/drawing/2014/main" id="{02F67A7E-7CD6-5A27-874D-816E0216FDD7}"/>
              </a:ext>
            </a:extLst>
          </p:cNvPr>
          <p:cNvSpPr>
            <a:spLocks noGrp="1"/>
          </p:cNvSpPr>
          <p:nvPr>
            <p:ph idx="1"/>
          </p:nvPr>
        </p:nvSpPr>
        <p:spPr/>
        <p:txBody>
          <a:bodyPr/>
          <a:lstStyle/>
          <a:p>
            <a:endParaRPr lang="en-US" dirty="0"/>
          </a:p>
        </p:txBody>
      </p:sp>
      <p:pic>
        <p:nvPicPr>
          <p:cNvPr id="3074" name="Picture 2">
            <a:extLst>
              <a:ext uri="{FF2B5EF4-FFF2-40B4-BE49-F238E27FC236}">
                <a16:creationId xmlns:a16="http://schemas.microsoft.com/office/drawing/2014/main" id="{34A46AC7-7F05-4637-269B-135FB95617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8033"/>
            <a:ext cx="7997936" cy="565484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D0DD0D93-57E1-3CEC-D16D-8469644A6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5484" y="1825625"/>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382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D55AB-E217-42C0-560C-573A7AD313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D648573-FC67-AD3E-8FE4-F6618FFC9AD0}"/>
              </a:ext>
            </a:extLst>
          </p:cNvPr>
          <p:cNvSpPr>
            <a:spLocks noGrp="1"/>
          </p:cNvSpPr>
          <p:nvPr>
            <p:ph idx="1"/>
          </p:nvPr>
        </p:nvSpPr>
        <p:spPr/>
        <p:txBody>
          <a:bodyPr/>
          <a:lstStyle/>
          <a:p>
            <a:endParaRPr lang="en-US"/>
          </a:p>
        </p:txBody>
      </p:sp>
      <p:pic>
        <p:nvPicPr>
          <p:cNvPr id="4098" name="Picture 2">
            <a:extLst>
              <a:ext uri="{FF2B5EF4-FFF2-40B4-BE49-F238E27FC236}">
                <a16:creationId xmlns:a16="http://schemas.microsoft.com/office/drawing/2014/main" id="{E71510D4-1A09-C10C-74FE-09C4AB6BA1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188" y="0"/>
            <a:ext cx="96996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226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2034</TotalTime>
  <Words>3339</Words>
  <Application>Microsoft Macintosh PowerPoint</Application>
  <PresentationFormat>Widescreen</PresentationFormat>
  <Paragraphs>235</Paragraphs>
  <Slides>43</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Calibri Light</vt:lpstr>
      <vt:lpstr>GT America Standard</vt:lpstr>
      <vt:lpstr>Open Sans</vt:lpstr>
      <vt:lpstr>Times New Roman</vt:lpstr>
      <vt:lpstr>Office Theme</vt:lpstr>
      <vt:lpstr>Coins of Early and Classical Athens</vt:lpstr>
      <vt:lpstr>Wappenmünzen</vt:lpstr>
      <vt:lpstr>Laureion</vt:lpstr>
      <vt:lpstr>PowerPoint Presentation</vt:lpstr>
      <vt:lpstr>Thorikos</vt:lpstr>
      <vt:lpstr>PowerPoint Presentation</vt:lpstr>
      <vt:lpstr>PowerPoint Presentation</vt:lpstr>
      <vt:lpstr>PowerPoint Presentation</vt:lpstr>
      <vt:lpstr>PowerPoint Presentation</vt:lpstr>
      <vt:lpstr>Found in a complex of workshops and houses at Thorikos (classical period)</vt:lpstr>
      <vt:lpstr>Souriza (ore washing workshops)</vt:lpstr>
      <vt:lpstr>Athenian Owls</vt:lpstr>
      <vt:lpstr>The cognitive life of objects…</vt:lpstr>
      <vt:lpstr>PowerPoint Presentation</vt:lpstr>
      <vt:lpstr>The Athenian ‘Imagined Community’</vt:lpstr>
      <vt:lpstr>Kurke, p. 309 </vt:lpstr>
      <vt:lpstr>Aristotle, Great Ethics I, xxxiii, 12 (1194a) (Melville-Jones 12)  </vt:lpstr>
      <vt:lpstr>PowerPoint Presentation</vt:lpstr>
      <vt:lpstr>Uses of Money</vt:lpstr>
      <vt:lpstr>Aristotle, Constitution of Athens, XLII, 2 (Melville-Jones 69) </vt:lpstr>
      <vt:lpstr>Money and Empire</vt:lpstr>
      <vt:lpstr>Herodotus, Histories 7.144 </vt:lpstr>
      <vt:lpstr>The Delian League (from 478/7 BC)</vt:lpstr>
      <vt:lpstr>Athenian Empire in the 5th century BC</vt:lpstr>
      <vt:lpstr>PowerPoint Presentation</vt:lpstr>
      <vt:lpstr>Athenian Standards/Coinage Decree, 445-413 BC</vt:lpstr>
      <vt:lpstr>Gold Coinage, 407/6 BC</vt:lpstr>
      <vt:lpstr>Plated Bronze Coinage, 406/5 BC</vt:lpstr>
      <vt:lpstr>Aristophanes, Frogs 718-33 (Chorus) </vt:lpstr>
      <vt:lpstr>PowerPoint Presentation</vt:lpstr>
      <vt:lpstr>Owls in Persian Egypt</vt:lpstr>
      <vt:lpstr>Owls and Imitations...</vt:lpstr>
      <vt:lpstr>PowerPoint Presentation</vt:lpstr>
      <vt:lpstr>Owls... a commodity?</vt:lpstr>
      <vt:lpstr>Law of Nicophon, 375/4 BC</vt:lpstr>
      <vt:lpstr>Imitations</vt:lpstr>
      <vt:lpstr>PowerPoint Presentation</vt:lpstr>
      <vt:lpstr>Cuts on Athenian owls</vt:lpstr>
      <vt:lpstr>PowerPoint Presentation</vt:lpstr>
      <vt:lpstr>PowerPoint Presentation</vt:lpstr>
      <vt:lpstr>Athenian owls over time…</vt:lpstr>
      <vt:lpstr>Athenian bronze</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Coins of Early and Classical Athens</dc:title>
  <dc:creator>Rowan, Clare</dc:creator>
  <cp:lastModifiedBy>Rowan, Clare</cp:lastModifiedBy>
  <cp:revision>113</cp:revision>
  <dcterms:created xsi:type="dcterms:W3CDTF">2023-02-06T15:40:26Z</dcterms:created>
  <dcterms:modified xsi:type="dcterms:W3CDTF">2025-03-12T05:13:28Z</dcterms:modified>
</cp:coreProperties>
</file>