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sldIdLst>
    <p:sldId id="256" r:id="rId2"/>
    <p:sldId id="258" r:id="rId3"/>
    <p:sldId id="294" r:id="rId4"/>
    <p:sldId id="298" r:id="rId5"/>
    <p:sldId id="303" r:id="rId6"/>
    <p:sldId id="295" r:id="rId7"/>
    <p:sldId id="324" r:id="rId8"/>
    <p:sldId id="259" r:id="rId9"/>
    <p:sldId id="304" r:id="rId10"/>
    <p:sldId id="305" r:id="rId11"/>
    <p:sldId id="322" r:id="rId12"/>
    <p:sldId id="313" r:id="rId13"/>
    <p:sldId id="309" r:id="rId14"/>
    <p:sldId id="323" r:id="rId15"/>
    <p:sldId id="317" r:id="rId16"/>
    <p:sldId id="321" r:id="rId17"/>
    <p:sldId id="307" r:id="rId18"/>
    <p:sldId id="319" r:id="rId19"/>
    <p:sldId id="308" r:id="rId20"/>
    <p:sldId id="310" r:id="rId21"/>
    <p:sldId id="311" r:id="rId22"/>
    <p:sldId id="320" r:id="rId23"/>
    <p:sldId id="329" r:id="rId24"/>
    <p:sldId id="312" r:id="rId25"/>
    <p:sldId id="315" r:id="rId26"/>
    <p:sldId id="314" r:id="rId27"/>
    <p:sldId id="326" r:id="rId28"/>
    <p:sldId id="328" r:id="rId29"/>
    <p:sldId id="325" r:id="rId30"/>
    <p:sldId id="257"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044"/>
    <p:restoredTop sz="73609"/>
  </p:normalViewPr>
  <p:slideViewPr>
    <p:cSldViewPr snapToGrid="0">
      <p:cViewPr varScale="1">
        <p:scale>
          <a:sx n="78" d="100"/>
          <a:sy n="78" d="100"/>
        </p:scale>
        <p:origin x="528"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B2D2F5-9C46-8F48-A7C2-C46DA2FF4273}" type="datetimeFigureOut">
              <a:rPr lang="en-US" smtClean="0"/>
              <a:t>3/21/25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FB1DD1-5C60-2449-A931-E46E23EA7B9D}" type="slidenum">
              <a:rPr lang="en-US" smtClean="0"/>
              <a:t>‹#›</a:t>
            </a:fld>
            <a:endParaRPr lang="en-US"/>
          </a:p>
        </p:txBody>
      </p:sp>
    </p:spTree>
    <p:extLst>
      <p:ext uri="{BB962C8B-B14F-4D97-AF65-F5344CB8AC3E}">
        <p14:creationId xmlns:p14="http://schemas.microsoft.com/office/powerpoint/2010/main" val="35364075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penelope.uchicago.edu/Thayer/E/Roman/Texts/Plutarch/Lives/Sulla*.html#19" TargetMode="External"/><Relationship Id="rId2" Type="http://schemas.openxmlformats.org/officeDocument/2006/relationships/slide" Target="../slides/slide15.xml"/><Relationship Id="rId1" Type="http://schemas.openxmlformats.org/officeDocument/2006/relationships/notesMaster" Target="../notesMasters/notesMaster1.xml"/><Relationship Id="rId6" Type="http://schemas.openxmlformats.org/officeDocument/2006/relationships/hyperlink" Target="https://www.academia.edu/42960954/The_Tropaion_of_Sulla_over_Mithridates_VI_Eupator_A_first_approach" TargetMode="External"/><Relationship Id="rId5" Type="http://schemas.openxmlformats.org/officeDocument/2006/relationships/hyperlink" Target="https://www.academia.edu/4239949/A_Trophy_from_the_Battle_of_Chaironeia_of_86_B._C" TargetMode="External"/><Relationship Id="rId4" Type="http://schemas.openxmlformats.org/officeDocument/2006/relationships/hyperlink" Target="https://books.google.co.uk/books?id=rt58DwAAQBAJ&amp;pg=PA639"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penelope.uchicago.edu/Thayer/E/Roman/Texts/Plutarch/Lives/Lucullus*.html#note4"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en.wikipedia.org/wiki/Talent_(weight)" TargetMode="External"/><Relationship Id="rId2" Type="http://schemas.openxmlformats.org/officeDocument/2006/relationships/slide" Target="../slides/slide8.xml"/><Relationship Id="rId1" Type="http://schemas.openxmlformats.org/officeDocument/2006/relationships/notesMaster" Target="../notesMasters/notesMaster1.xml"/><Relationship Id="rId5" Type="http://schemas.openxmlformats.org/officeDocument/2006/relationships/hyperlink" Target="https://en.wikipedia.org/wiki/Illyria" TargetMode="External"/><Relationship Id="rId4" Type="http://schemas.openxmlformats.org/officeDocument/2006/relationships/hyperlink" Target="https://en.wikipedia.org/wiki/Greece"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Rome expands, what happens to currency? What might you think happens?</a:t>
            </a:r>
          </a:p>
        </p:txBody>
      </p:sp>
      <p:sp>
        <p:nvSpPr>
          <p:cNvPr id="4" name="Slide Number Placeholder 3"/>
          <p:cNvSpPr>
            <a:spLocks noGrp="1"/>
          </p:cNvSpPr>
          <p:nvPr>
            <p:ph type="sldNum" sz="quarter" idx="5"/>
          </p:nvPr>
        </p:nvSpPr>
        <p:spPr/>
        <p:txBody>
          <a:bodyPr/>
          <a:lstStyle/>
          <a:p>
            <a:fld id="{21FB1DD1-5C60-2449-A931-E46E23EA7B9D}" type="slidenum">
              <a:rPr lang="en-US" smtClean="0"/>
              <a:t>2</a:t>
            </a:fld>
            <a:endParaRPr lang="en-US"/>
          </a:p>
        </p:txBody>
      </p:sp>
    </p:spTree>
    <p:extLst>
      <p:ext uri="{BB962C8B-B14F-4D97-AF65-F5344CB8AC3E}">
        <p14:creationId xmlns:p14="http://schemas.microsoft.com/office/powerpoint/2010/main" val="21786858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Ambiguity – is this Roma or Perseus? Roman name clear </a:t>
            </a:r>
            <a:r>
              <a:rPr lang="en-US" dirty="0" err="1"/>
              <a:t>thjough</a:t>
            </a:r>
            <a:r>
              <a:rPr lang="en-US" dirty="0"/>
              <a:t>.</a:t>
            </a:r>
          </a:p>
          <a:p>
            <a:endParaRPr lang="en-US" dirty="0"/>
          </a:p>
          <a:p>
            <a:r>
              <a:rPr lang="en-US" dirty="0"/>
              <a:t>Find similar things in Sicily – Romano-Sicilian issues. Are they Macedonian or Roman? Macedonian-Roman?</a:t>
            </a:r>
          </a:p>
        </p:txBody>
      </p:sp>
      <p:sp>
        <p:nvSpPr>
          <p:cNvPr id="4" name="Slide Number Placeholder 3"/>
          <p:cNvSpPr>
            <a:spLocks noGrp="1"/>
          </p:cNvSpPr>
          <p:nvPr>
            <p:ph type="sldNum" sz="quarter" idx="5"/>
          </p:nvPr>
        </p:nvSpPr>
        <p:spPr/>
        <p:txBody>
          <a:bodyPr/>
          <a:lstStyle/>
          <a:p>
            <a:fld id="{21FB1DD1-5C60-2449-A931-E46E23EA7B9D}" type="slidenum">
              <a:rPr lang="en-US" smtClean="0"/>
              <a:t>12</a:t>
            </a:fld>
            <a:endParaRPr lang="en-US"/>
          </a:p>
        </p:txBody>
      </p:sp>
    </p:spTree>
    <p:extLst>
      <p:ext uri="{BB962C8B-B14F-4D97-AF65-F5344CB8AC3E}">
        <p14:creationId xmlns:p14="http://schemas.microsoft.com/office/powerpoint/2010/main" val="16908794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Thompson – 467</a:t>
            </a:r>
          </a:p>
          <a:p>
            <a:endParaRPr lang="en-US" dirty="0"/>
          </a:p>
          <a:p>
            <a:r>
              <a:rPr lang="en-US" dirty="0"/>
              <a:t>Struck from mid 160s BC, after a period of very little minting from Athens.</a:t>
            </a:r>
          </a:p>
          <a:p>
            <a:endParaRPr lang="en-US" dirty="0"/>
          </a:p>
          <a:p>
            <a:r>
              <a:rPr lang="en-US" dirty="0"/>
              <a:t>160-140 BC – a veritable explosion of wreath coinages throughout the east.</a:t>
            </a:r>
          </a:p>
        </p:txBody>
      </p:sp>
      <p:sp>
        <p:nvSpPr>
          <p:cNvPr id="4" name="Slide Number Placeholder 3"/>
          <p:cNvSpPr>
            <a:spLocks noGrp="1"/>
          </p:cNvSpPr>
          <p:nvPr>
            <p:ph type="sldNum" sz="quarter" idx="5"/>
          </p:nvPr>
        </p:nvSpPr>
        <p:spPr/>
        <p:txBody>
          <a:bodyPr/>
          <a:lstStyle/>
          <a:p>
            <a:fld id="{21FB1DD1-5C60-2449-A931-E46E23EA7B9D}" type="slidenum">
              <a:rPr lang="en-US" smtClean="0"/>
              <a:t>13</a:t>
            </a:fld>
            <a:endParaRPr lang="en-US"/>
          </a:p>
        </p:txBody>
      </p:sp>
    </p:spTree>
    <p:extLst>
      <p:ext uri="{BB962C8B-B14F-4D97-AF65-F5344CB8AC3E}">
        <p14:creationId xmlns:p14="http://schemas.microsoft.com/office/powerpoint/2010/main" val="3043134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1FB1DD1-5C60-2449-A931-E46E23EA7B9D}" type="slidenum">
              <a:rPr lang="en-US" smtClean="0"/>
              <a:t>14</a:t>
            </a:fld>
            <a:endParaRPr lang="en-US"/>
          </a:p>
        </p:txBody>
      </p:sp>
    </p:spTree>
    <p:extLst>
      <p:ext uri="{BB962C8B-B14F-4D97-AF65-F5344CB8AC3E}">
        <p14:creationId xmlns:p14="http://schemas.microsoft.com/office/powerpoint/2010/main" val="12234377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different here?</a:t>
            </a:r>
          </a:p>
          <a:p>
            <a:endParaRPr lang="en-US" dirty="0"/>
          </a:p>
          <a:p>
            <a:r>
              <a:rPr lang="en-US" dirty="0"/>
              <a:t>No ethnic – names of Sulla’s commanders – Marcus </a:t>
            </a:r>
            <a:r>
              <a:rPr lang="en-US" dirty="0" err="1"/>
              <a:t>Luycullus</a:t>
            </a:r>
            <a:r>
              <a:rPr lang="en-US" dirty="0"/>
              <a:t>. </a:t>
            </a:r>
          </a:p>
          <a:p>
            <a:endParaRPr lang="en-US" dirty="0"/>
          </a:p>
          <a:p>
            <a:r>
              <a:rPr lang="en-US" dirty="0"/>
              <a:t>Trophies of </a:t>
            </a:r>
            <a:r>
              <a:rPr lang="en-US" dirty="0" err="1"/>
              <a:t>Chaironea</a:t>
            </a:r>
            <a:r>
              <a:rPr lang="en-US" dirty="0"/>
              <a:t>. </a:t>
            </a:r>
          </a:p>
          <a:p>
            <a:endParaRPr lang="en-US" dirty="0"/>
          </a:p>
          <a:p>
            <a:pPr algn="l"/>
            <a:r>
              <a:rPr lang="en-GB" b="0" i="1" dirty="0">
                <a:solidFill>
                  <a:srgbClr val="000000"/>
                </a:solidFill>
                <a:effectLst/>
                <a:latin typeface="Times" pitchFamily="2" charset="0"/>
              </a:rPr>
              <a:t>After his account of the battle of </a:t>
            </a:r>
            <a:r>
              <a:rPr lang="en-GB" b="0" i="1" dirty="0" err="1">
                <a:solidFill>
                  <a:srgbClr val="000000"/>
                </a:solidFill>
                <a:effectLst/>
                <a:latin typeface="Times" pitchFamily="2" charset="0"/>
              </a:rPr>
              <a:t>Chaironeia</a:t>
            </a:r>
            <a:r>
              <a:rPr lang="en-GB" b="0" i="1" dirty="0">
                <a:solidFill>
                  <a:srgbClr val="000000"/>
                </a:solidFill>
                <a:effectLst/>
                <a:latin typeface="Times" pitchFamily="2" charset="0"/>
              </a:rPr>
              <a:t>, Plutarch ( </a:t>
            </a:r>
            <a:r>
              <a:rPr lang="en-GB" b="0" i="1" dirty="0">
                <a:solidFill>
                  <a:srgbClr val="000000"/>
                </a:solidFill>
                <a:effectLst/>
                <a:latin typeface="Times" pitchFamily="2" charset="0"/>
                <a:hlinkClick r:id="rId3"/>
              </a:rPr>
              <a:t>Sulla, 19.5</a:t>
            </a:r>
            <a:r>
              <a:rPr lang="en-GB" b="0" i="1" dirty="0">
                <a:solidFill>
                  <a:srgbClr val="000000"/>
                </a:solidFill>
                <a:effectLst/>
                <a:latin typeface="Times" pitchFamily="2" charset="0"/>
              </a:rPr>
              <a:t> ) says: "[Sulla] inscribed upon his trophies the names of Ares, Nike and Aphrodite, in the belief that his success in the war was due no less to good fortune than to military skill and strength. This trophy of the battle in the plain stands on the spot where the troops of </a:t>
            </a:r>
            <a:r>
              <a:rPr lang="en-GB" b="0" i="1" dirty="0" err="1">
                <a:solidFill>
                  <a:srgbClr val="000000"/>
                </a:solidFill>
                <a:effectLst/>
                <a:latin typeface="Times" pitchFamily="2" charset="0"/>
              </a:rPr>
              <a:t>Archelaos</a:t>
            </a:r>
            <a:r>
              <a:rPr lang="en-GB" b="0" i="1" dirty="0">
                <a:solidFill>
                  <a:srgbClr val="000000"/>
                </a:solidFill>
                <a:effectLst/>
                <a:latin typeface="Times" pitchFamily="2" charset="0"/>
              </a:rPr>
              <a:t> first gave way, by the brook Molos, but there is another planted on the crest of </a:t>
            </a:r>
            <a:r>
              <a:rPr lang="en-GB" b="0" i="1" dirty="0" err="1">
                <a:solidFill>
                  <a:srgbClr val="000000"/>
                </a:solidFill>
                <a:effectLst/>
                <a:latin typeface="Times" pitchFamily="2" charset="0"/>
              </a:rPr>
              <a:t>Thourion</a:t>
            </a:r>
            <a:r>
              <a:rPr lang="en-GB" b="0" i="1" dirty="0">
                <a:solidFill>
                  <a:srgbClr val="000000"/>
                </a:solidFill>
                <a:effectLst/>
                <a:latin typeface="Times" pitchFamily="2" charset="0"/>
              </a:rPr>
              <a:t> to commemorate the envelopment of the barbarians there, and it indicates in Greek letters that </a:t>
            </a:r>
            <a:r>
              <a:rPr lang="en-GB" b="0" i="1" dirty="0" err="1">
                <a:solidFill>
                  <a:srgbClr val="000000"/>
                </a:solidFill>
                <a:effectLst/>
                <a:latin typeface="Times" pitchFamily="2" charset="0"/>
              </a:rPr>
              <a:t>Homoloïchos</a:t>
            </a:r>
            <a:r>
              <a:rPr lang="en-GB" b="0" i="1" dirty="0">
                <a:solidFill>
                  <a:srgbClr val="000000"/>
                </a:solidFill>
                <a:effectLst/>
                <a:latin typeface="Times" pitchFamily="2" charset="0"/>
              </a:rPr>
              <a:t> and </a:t>
            </a:r>
            <a:r>
              <a:rPr lang="en-GB" b="0" i="1" dirty="0" err="1">
                <a:solidFill>
                  <a:srgbClr val="000000"/>
                </a:solidFill>
                <a:effectLst/>
                <a:latin typeface="Times" pitchFamily="2" charset="0"/>
              </a:rPr>
              <a:t>Anaxidamos</a:t>
            </a:r>
            <a:r>
              <a:rPr lang="en-GB" b="0" i="1" dirty="0">
                <a:solidFill>
                  <a:srgbClr val="000000"/>
                </a:solidFill>
                <a:effectLst/>
                <a:latin typeface="Times" pitchFamily="2" charset="0"/>
              </a:rPr>
              <a:t> were the heroes of the exploit."</a:t>
            </a:r>
            <a:endParaRPr lang="en-GB" b="0" i="0" dirty="0">
              <a:solidFill>
                <a:srgbClr val="000000"/>
              </a:solidFill>
              <a:effectLst/>
              <a:latin typeface="Times" pitchFamily="2" charset="0"/>
            </a:endParaRPr>
          </a:p>
          <a:p>
            <a:pPr algn="l"/>
            <a:r>
              <a:rPr lang="en-GB" b="0" i="1" dirty="0">
                <a:solidFill>
                  <a:srgbClr val="000000"/>
                </a:solidFill>
                <a:effectLst/>
                <a:latin typeface="Times" pitchFamily="2" charset="0"/>
              </a:rPr>
              <a:t>Two recent discoveries have fully confirmed Plutarch's statement, although the latest discovery was found near Orchomenos, and so the trophy must refer to the battle of Orchomenos. Enough has survived to enable this trophy to be restored; the drawing is taken from M. </a:t>
            </a:r>
            <a:r>
              <a:rPr lang="en-GB" b="0" i="1" dirty="0" err="1">
                <a:solidFill>
                  <a:srgbClr val="000000"/>
                </a:solidFill>
                <a:effectLst/>
                <a:latin typeface="Times" pitchFamily="2" charset="0"/>
              </a:rPr>
              <a:t>Magnisali</a:t>
            </a:r>
            <a:r>
              <a:rPr lang="en-GB" b="0" i="1" dirty="0">
                <a:solidFill>
                  <a:srgbClr val="000000"/>
                </a:solidFill>
                <a:effectLst/>
                <a:latin typeface="Times" pitchFamily="2" charset="0"/>
              </a:rPr>
              <a:t> &amp; T. </a:t>
            </a:r>
            <a:r>
              <a:rPr lang="en-GB" b="0" i="1" dirty="0" err="1">
                <a:solidFill>
                  <a:srgbClr val="000000"/>
                </a:solidFill>
                <a:effectLst/>
                <a:latin typeface="Times" pitchFamily="2" charset="0"/>
              </a:rPr>
              <a:t>Bilis</a:t>
            </a:r>
            <a:r>
              <a:rPr lang="en-GB" b="0" i="1" dirty="0">
                <a:solidFill>
                  <a:srgbClr val="000000"/>
                </a:solidFill>
                <a:effectLst/>
                <a:latin typeface="Times" pitchFamily="2" charset="0"/>
              </a:rPr>
              <a:t>, in "10th International Symposium on the Conservation of Monuments in the Mediterranean Basin, p. 639 ( </a:t>
            </a:r>
            <a:r>
              <a:rPr lang="en-GB" b="0" i="1" dirty="0">
                <a:solidFill>
                  <a:srgbClr val="000000"/>
                </a:solidFill>
                <a:effectLst/>
                <a:latin typeface="Times" pitchFamily="2" charset="0"/>
                <a:hlinkClick r:id="rId4"/>
              </a:rPr>
              <a:t>Google Books</a:t>
            </a:r>
            <a:r>
              <a:rPr lang="en-GB" b="0" i="1" dirty="0">
                <a:solidFill>
                  <a:srgbClr val="000000"/>
                </a:solidFill>
                <a:effectLst/>
                <a:latin typeface="Times" pitchFamily="2" charset="0"/>
              </a:rPr>
              <a:t> ).</a:t>
            </a:r>
            <a:endParaRPr lang="en-GB" b="0" i="0" dirty="0">
              <a:solidFill>
                <a:srgbClr val="000000"/>
              </a:solidFill>
              <a:effectLst/>
              <a:latin typeface="Times" pitchFamily="2" charset="0"/>
            </a:endParaRPr>
          </a:p>
          <a:p>
            <a:pPr algn="l"/>
            <a:r>
              <a:rPr lang="en-GB" b="0" i="1" dirty="0">
                <a:solidFill>
                  <a:srgbClr val="000000"/>
                </a:solidFill>
                <a:effectLst/>
                <a:latin typeface="Times" pitchFamily="2" charset="0"/>
              </a:rPr>
              <a:t>Details of the two trophies have been published by J. Camp, "A Trophy from the Battle of </a:t>
            </a:r>
            <a:r>
              <a:rPr lang="en-GB" b="0" i="1" dirty="0" err="1">
                <a:solidFill>
                  <a:srgbClr val="000000"/>
                </a:solidFill>
                <a:effectLst/>
                <a:latin typeface="Times" pitchFamily="2" charset="0"/>
              </a:rPr>
              <a:t>Chaironeia</a:t>
            </a:r>
            <a:r>
              <a:rPr lang="en-GB" b="0" i="1" dirty="0">
                <a:solidFill>
                  <a:srgbClr val="000000"/>
                </a:solidFill>
                <a:effectLst/>
                <a:latin typeface="Times" pitchFamily="2" charset="0"/>
              </a:rPr>
              <a:t> of 86 B. C." ( </a:t>
            </a:r>
            <a:r>
              <a:rPr lang="en-GB" b="0" i="1" dirty="0">
                <a:solidFill>
                  <a:srgbClr val="000000"/>
                </a:solidFill>
                <a:effectLst/>
                <a:latin typeface="Times" pitchFamily="2" charset="0"/>
                <a:hlinkClick r:id="rId5"/>
              </a:rPr>
              <a:t>academia.edu</a:t>
            </a:r>
            <a:r>
              <a:rPr lang="en-GB" b="0" i="1" dirty="0">
                <a:solidFill>
                  <a:srgbClr val="000000"/>
                </a:solidFill>
                <a:effectLst/>
                <a:latin typeface="Times" pitchFamily="2" charset="0"/>
              </a:rPr>
              <a:t> ); and E. </a:t>
            </a:r>
            <a:r>
              <a:rPr lang="en-GB" b="0" i="1" dirty="0" err="1">
                <a:solidFill>
                  <a:srgbClr val="000000"/>
                </a:solidFill>
                <a:effectLst/>
                <a:latin typeface="Times" pitchFamily="2" charset="0"/>
              </a:rPr>
              <a:t>Kountouri</a:t>
            </a:r>
            <a:r>
              <a:rPr lang="en-GB" b="0" i="1" dirty="0">
                <a:solidFill>
                  <a:srgbClr val="000000"/>
                </a:solidFill>
                <a:effectLst/>
                <a:latin typeface="Times" pitchFamily="2" charset="0"/>
              </a:rPr>
              <a:t> &amp; N. </a:t>
            </a:r>
            <a:r>
              <a:rPr lang="en-GB" b="0" i="1" dirty="0" err="1">
                <a:solidFill>
                  <a:srgbClr val="000000"/>
                </a:solidFill>
                <a:effectLst/>
                <a:latin typeface="Times" pitchFamily="2" charset="0"/>
              </a:rPr>
              <a:t>Petrochilos</a:t>
            </a:r>
            <a:r>
              <a:rPr lang="en-GB" b="0" i="1" dirty="0">
                <a:solidFill>
                  <a:srgbClr val="000000"/>
                </a:solidFill>
                <a:effectLst/>
                <a:latin typeface="Times" pitchFamily="2" charset="0"/>
              </a:rPr>
              <a:t> &amp; S. </a:t>
            </a:r>
            <a:r>
              <a:rPr lang="en-GB" b="0" i="1" dirty="0" err="1">
                <a:solidFill>
                  <a:srgbClr val="000000"/>
                </a:solidFill>
                <a:effectLst/>
                <a:latin typeface="Times" pitchFamily="2" charset="0"/>
              </a:rPr>
              <a:t>Zoumbaki</a:t>
            </a:r>
            <a:r>
              <a:rPr lang="en-GB" b="0" i="1" dirty="0">
                <a:solidFill>
                  <a:srgbClr val="000000"/>
                </a:solidFill>
                <a:effectLst/>
                <a:latin typeface="Times" pitchFamily="2" charset="0"/>
              </a:rPr>
              <a:t>, "The Tropaion of Sulla over Mithridates VI </a:t>
            </a:r>
            <a:r>
              <a:rPr lang="en-GB" b="0" i="1" dirty="0" err="1">
                <a:solidFill>
                  <a:srgbClr val="000000"/>
                </a:solidFill>
                <a:effectLst/>
                <a:latin typeface="Times" pitchFamily="2" charset="0"/>
              </a:rPr>
              <a:t>Eupator</a:t>
            </a:r>
            <a:r>
              <a:rPr lang="en-GB" b="0" i="1" dirty="0">
                <a:solidFill>
                  <a:srgbClr val="000000"/>
                </a:solidFill>
                <a:effectLst/>
                <a:latin typeface="Times" pitchFamily="2" charset="0"/>
              </a:rPr>
              <a:t>: A first approach" ( </a:t>
            </a:r>
            <a:r>
              <a:rPr lang="en-GB" b="0" i="1" dirty="0">
                <a:solidFill>
                  <a:srgbClr val="000000"/>
                </a:solidFill>
                <a:effectLst/>
                <a:latin typeface="Times" pitchFamily="2" charset="0"/>
                <a:hlinkClick r:id="rId6"/>
              </a:rPr>
              <a:t>academia.edu</a:t>
            </a:r>
            <a:r>
              <a:rPr lang="en-GB" b="0" i="1" dirty="0">
                <a:solidFill>
                  <a:srgbClr val="000000"/>
                </a:solidFill>
                <a:effectLst/>
                <a:latin typeface="Times" pitchFamily="2" charset="0"/>
              </a:rPr>
              <a:t> ).</a:t>
            </a:r>
            <a:endParaRPr lang="en-GB" b="0" i="0" dirty="0">
              <a:solidFill>
                <a:srgbClr val="000000"/>
              </a:solidFill>
              <a:effectLst/>
              <a:latin typeface="Times" pitchFamily="2" charset="0"/>
            </a:endParaRPr>
          </a:p>
          <a:p>
            <a:endParaRPr lang="en-US" dirty="0"/>
          </a:p>
        </p:txBody>
      </p:sp>
      <p:sp>
        <p:nvSpPr>
          <p:cNvPr id="4" name="Slide Number Placeholder 3"/>
          <p:cNvSpPr>
            <a:spLocks noGrp="1"/>
          </p:cNvSpPr>
          <p:nvPr>
            <p:ph type="sldNum" sz="quarter" idx="5"/>
          </p:nvPr>
        </p:nvSpPr>
        <p:spPr/>
        <p:txBody>
          <a:bodyPr/>
          <a:lstStyle/>
          <a:p>
            <a:fld id="{21FB1DD1-5C60-2449-A931-E46E23EA7B9D}" type="slidenum">
              <a:rPr lang="en-US" smtClean="0"/>
              <a:t>15</a:t>
            </a:fld>
            <a:endParaRPr lang="en-US"/>
          </a:p>
        </p:txBody>
      </p:sp>
    </p:spTree>
    <p:extLst>
      <p:ext uri="{BB962C8B-B14F-4D97-AF65-F5344CB8AC3E}">
        <p14:creationId xmlns:p14="http://schemas.microsoft.com/office/powerpoint/2010/main" val="19376244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 </a:t>
            </a:r>
            <a:r>
              <a:rPr lang="en-US" dirty="0" err="1"/>
              <a:t>Calltay</a:t>
            </a:r>
            <a:r>
              <a:rPr lang="en-US" dirty="0"/>
              <a:t> – certainly the pay of one of </a:t>
            </a:r>
            <a:r>
              <a:rPr lang="en-US" dirty="0" err="1"/>
              <a:t>Sulla;s</a:t>
            </a:r>
            <a:r>
              <a:rPr lang="en-US" dirty="0"/>
              <a:t> veterans.</a:t>
            </a:r>
          </a:p>
        </p:txBody>
      </p:sp>
      <p:sp>
        <p:nvSpPr>
          <p:cNvPr id="4" name="Slide Number Placeholder 3"/>
          <p:cNvSpPr>
            <a:spLocks noGrp="1"/>
          </p:cNvSpPr>
          <p:nvPr>
            <p:ph type="sldNum" sz="quarter" idx="5"/>
          </p:nvPr>
        </p:nvSpPr>
        <p:spPr/>
        <p:txBody>
          <a:bodyPr/>
          <a:lstStyle/>
          <a:p>
            <a:fld id="{21FB1DD1-5C60-2449-A931-E46E23EA7B9D}" type="slidenum">
              <a:rPr lang="en-US" smtClean="0"/>
              <a:t>16</a:t>
            </a:fld>
            <a:endParaRPr lang="en-US"/>
          </a:p>
        </p:txBody>
      </p:sp>
    </p:spTree>
    <p:extLst>
      <p:ext uri="{BB962C8B-B14F-4D97-AF65-F5344CB8AC3E}">
        <p14:creationId xmlns:p14="http://schemas.microsoft.com/office/powerpoint/2010/main" val="28710202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Crawford – traditional idea that Romans used foreign coinages on campaign, obtained through normal channels. Overall thought there was an absence of intervention.</a:t>
            </a:r>
          </a:p>
          <a:p>
            <a:endParaRPr lang="en-US" dirty="0"/>
          </a:p>
          <a:p>
            <a:r>
              <a:rPr lang="en-US" dirty="0"/>
              <a:t>Diademed head of Perseus</a:t>
            </a:r>
          </a:p>
          <a:p>
            <a:endParaRPr lang="en-US" dirty="0"/>
          </a:p>
          <a:p>
            <a:r>
              <a:rPr lang="en-GB" b="0" i="0" u="none" strike="noStrike" dirty="0">
                <a:solidFill>
                  <a:srgbClr val="000000"/>
                </a:solidFill>
                <a:effectLst/>
                <a:latin typeface="Arial" panose="020B0604020202020204" pitchFamily="34" charset="0"/>
              </a:rPr>
              <a:t> Diademed head right; Z</a:t>
            </a:r>
            <a:r>
              <a:rPr lang="el-GR" b="0" i="0" u="none" strike="noStrike" dirty="0">
                <a:solidFill>
                  <a:srgbClr val="000000"/>
                </a:solidFill>
                <a:effectLst/>
                <a:latin typeface="Arial" panose="020B0604020202020204" pitchFamily="34" charset="0"/>
              </a:rPr>
              <a:t>Ω</a:t>
            </a:r>
            <a:r>
              <a:rPr lang="en-GB" b="0" i="0" u="none" strike="noStrike" dirty="0">
                <a:solidFill>
                  <a:srgbClr val="000000"/>
                </a:solidFill>
                <a:effectLst/>
                <a:latin typeface="Arial" panose="020B0604020202020204" pitchFamily="34" charset="0"/>
              </a:rPr>
              <a:t>I</a:t>
            </a:r>
            <a:r>
              <a:rPr lang="el-GR" b="0" i="0" u="none" strike="noStrike" dirty="0">
                <a:solidFill>
                  <a:srgbClr val="000000"/>
                </a:solidFill>
                <a:effectLst/>
                <a:latin typeface="Arial" panose="020B0604020202020204" pitchFamily="34" charset="0"/>
              </a:rPr>
              <a:t>Λ</a:t>
            </a:r>
            <a:r>
              <a:rPr lang="en-GB" b="0" i="0" u="none" strike="noStrike" dirty="0">
                <a:solidFill>
                  <a:srgbClr val="000000"/>
                </a:solidFill>
                <a:effectLst/>
                <a:latin typeface="Arial" panose="020B0604020202020204" pitchFamily="34" charset="0"/>
              </a:rPr>
              <a:t>O</a:t>
            </a:r>
            <a:r>
              <a:rPr lang="el-GR" b="0" i="0" u="none" strike="noStrike" dirty="0">
                <a:solidFill>
                  <a:srgbClr val="000000"/>
                </a:solidFill>
                <a:effectLst/>
                <a:latin typeface="Arial" panose="020B0604020202020204" pitchFamily="34" charset="0"/>
              </a:rPr>
              <a:t>Υ </a:t>
            </a:r>
            <a:r>
              <a:rPr lang="en-GB" b="0" i="0" u="none" strike="noStrike" dirty="0">
                <a:solidFill>
                  <a:srgbClr val="000000"/>
                </a:solidFill>
                <a:effectLst/>
                <a:latin typeface="Arial" panose="020B0604020202020204" pitchFamily="34" charset="0"/>
              </a:rPr>
              <a:t>below neck / BA</a:t>
            </a:r>
            <a:r>
              <a:rPr lang="el-GR" b="0" i="0" u="none" strike="noStrike" dirty="0">
                <a:solidFill>
                  <a:srgbClr val="000000"/>
                </a:solidFill>
                <a:effectLst/>
                <a:latin typeface="Arial" panose="020B0604020202020204" pitchFamily="34" charset="0"/>
              </a:rPr>
              <a:t>Σ</a:t>
            </a:r>
            <a:r>
              <a:rPr lang="en-GB" b="0" i="0" u="none" strike="noStrike" dirty="0">
                <a:solidFill>
                  <a:srgbClr val="000000"/>
                </a:solidFill>
                <a:effectLst/>
                <a:latin typeface="Arial" panose="020B0604020202020204" pitchFamily="34" charset="0"/>
              </a:rPr>
              <a:t>I-</a:t>
            </a:r>
            <a:r>
              <a:rPr lang="el-GR" b="0" i="0" u="none" strike="noStrike" dirty="0">
                <a:solidFill>
                  <a:srgbClr val="000000"/>
                </a:solidFill>
                <a:effectLst/>
                <a:latin typeface="Arial" panose="020B0604020202020204" pitchFamily="34" charset="0"/>
              </a:rPr>
              <a:t>Λ</a:t>
            </a:r>
            <a:r>
              <a:rPr lang="en-GB" b="0" i="0" u="none" strike="noStrike" dirty="0">
                <a:solidFill>
                  <a:srgbClr val="000000"/>
                </a:solidFill>
                <a:effectLst/>
                <a:latin typeface="Arial" panose="020B0604020202020204" pitchFamily="34" charset="0"/>
              </a:rPr>
              <a:t>E</a:t>
            </a:r>
            <a:r>
              <a:rPr lang="el-GR" b="0" i="0" u="none" strike="noStrike" dirty="0">
                <a:solidFill>
                  <a:srgbClr val="000000"/>
                </a:solidFill>
                <a:effectLst/>
                <a:latin typeface="Arial" panose="020B0604020202020204" pitchFamily="34" charset="0"/>
              </a:rPr>
              <a:t>ΩΣ Π</a:t>
            </a:r>
            <a:r>
              <a:rPr lang="en-GB" b="0" i="0" u="none" strike="noStrike" dirty="0">
                <a:solidFill>
                  <a:srgbClr val="000000"/>
                </a:solidFill>
                <a:effectLst/>
                <a:latin typeface="Arial" panose="020B0604020202020204" pitchFamily="34" charset="0"/>
              </a:rPr>
              <a:t>EP-</a:t>
            </a:r>
            <a:r>
              <a:rPr lang="el-GR" b="0" i="0" u="none" strike="noStrike" dirty="0">
                <a:solidFill>
                  <a:srgbClr val="000000"/>
                </a:solidFill>
                <a:effectLst/>
                <a:latin typeface="Arial" panose="020B0604020202020204" pitchFamily="34" charset="0"/>
              </a:rPr>
              <a:t>Σ</a:t>
            </a:r>
            <a:r>
              <a:rPr lang="en-GB" b="0" i="0" u="none" strike="noStrike" dirty="0">
                <a:solidFill>
                  <a:srgbClr val="000000"/>
                </a:solidFill>
                <a:effectLst/>
                <a:latin typeface="Arial" panose="020B0604020202020204" pitchFamily="34" charset="0"/>
              </a:rPr>
              <a:t>E</a:t>
            </a:r>
            <a:r>
              <a:rPr lang="el-GR" b="0" i="0" u="none" strike="noStrike" dirty="0">
                <a:solidFill>
                  <a:srgbClr val="000000"/>
                </a:solidFill>
                <a:effectLst/>
                <a:latin typeface="Arial" panose="020B0604020202020204" pitchFamily="34" charset="0"/>
              </a:rPr>
              <a:t>ΩΣ, </a:t>
            </a:r>
            <a:r>
              <a:rPr lang="en-GB" b="0" i="0" u="none" strike="noStrike" dirty="0">
                <a:solidFill>
                  <a:srgbClr val="000000"/>
                </a:solidFill>
                <a:effectLst/>
                <a:latin typeface="Arial" panose="020B0604020202020204" pitchFamily="34" charset="0"/>
              </a:rPr>
              <a:t>eagle, wings spread, standing right on thunderbolt; two monograms to right; all within oak wreath; star below. D</a:t>
            </a:r>
            <a:endParaRPr lang="en-US" b="0" i="0" u="none" strike="noStrike" dirty="0">
              <a:solidFill>
                <a:srgbClr val="000000"/>
              </a:solidFill>
              <a:effectLst/>
              <a:latin typeface="Arial" panose="020B0604020202020204" pitchFamily="34" charset="0"/>
            </a:endParaRPr>
          </a:p>
          <a:p>
            <a:endParaRPr lang="en-US" b="0" i="0" u="none" strike="noStrike" dirty="0">
              <a:solidFill>
                <a:srgbClr val="000000"/>
              </a:solidFill>
              <a:effectLst/>
              <a:latin typeface="Arial" panose="020B0604020202020204" pitchFamily="34" charset="0"/>
            </a:endParaRPr>
          </a:p>
          <a:p>
            <a:r>
              <a:rPr lang="en-GB" b="0" i="0" u="none" strike="noStrike" dirty="0">
                <a:solidFill>
                  <a:srgbClr val="000000"/>
                </a:solidFill>
                <a:effectLst/>
                <a:latin typeface="Arial" panose="020B0604020202020204" pitchFamily="34" charset="0"/>
              </a:rPr>
              <a:t>Among the first portrait tetradrachms of the Macedonian King Perseus are a few bearing the legend Z</a:t>
            </a:r>
            <a:r>
              <a:rPr lang="el-GR" b="0" i="0" u="none" strike="noStrike" dirty="0">
                <a:solidFill>
                  <a:srgbClr val="000000"/>
                </a:solidFill>
                <a:effectLst/>
                <a:latin typeface="Arial" panose="020B0604020202020204" pitchFamily="34" charset="0"/>
              </a:rPr>
              <a:t>Ω</a:t>
            </a:r>
            <a:r>
              <a:rPr lang="en-GB" b="0" i="0" u="none" strike="noStrike" dirty="0">
                <a:solidFill>
                  <a:srgbClr val="000000"/>
                </a:solidFill>
                <a:effectLst/>
                <a:latin typeface="Arial" panose="020B0604020202020204" pitchFamily="34" charset="0"/>
              </a:rPr>
              <a:t>I</a:t>
            </a:r>
            <a:r>
              <a:rPr lang="el-GR" b="0" i="0" u="none" strike="noStrike" dirty="0">
                <a:solidFill>
                  <a:srgbClr val="000000"/>
                </a:solidFill>
                <a:effectLst/>
                <a:latin typeface="Arial" panose="020B0604020202020204" pitchFamily="34" charset="0"/>
              </a:rPr>
              <a:t>Λ</a:t>
            </a:r>
            <a:r>
              <a:rPr lang="en-GB" b="0" i="0" u="none" strike="noStrike" dirty="0">
                <a:solidFill>
                  <a:srgbClr val="000000"/>
                </a:solidFill>
                <a:effectLst/>
                <a:latin typeface="Arial" panose="020B0604020202020204" pitchFamily="34" charset="0"/>
              </a:rPr>
              <a:t>O</a:t>
            </a:r>
            <a:r>
              <a:rPr lang="el-GR" b="0" i="0" u="none" strike="noStrike" dirty="0">
                <a:solidFill>
                  <a:srgbClr val="000000"/>
                </a:solidFill>
                <a:effectLst/>
                <a:latin typeface="Arial" panose="020B0604020202020204" pitchFamily="34" charset="0"/>
              </a:rPr>
              <a:t>Υ ("</a:t>
            </a:r>
            <a:r>
              <a:rPr lang="en-GB" b="0" i="0" u="none" strike="noStrike" dirty="0">
                <a:solidFill>
                  <a:srgbClr val="000000"/>
                </a:solidFill>
                <a:effectLst/>
                <a:latin typeface="Arial" panose="020B0604020202020204" pitchFamily="34" charset="0"/>
              </a:rPr>
              <a:t>of </a:t>
            </a:r>
            <a:r>
              <a:rPr lang="en-GB" b="0" i="0" u="none" strike="noStrike" dirty="0" err="1">
                <a:solidFill>
                  <a:srgbClr val="000000"/>
                </a:solidFill>
                <a:effectLst/>
                <a:latin typeface="Arial" panose="020B0604020202020204" pitchFamily="34" charset="0"/>
              </a:rPr>
              <a:t>Zoilos</a:t>
            </a:r>
            <a:r>
              <a:rPr lang="en-GB" b="0" i="0" u="none" strike="noStrike" dirty="0">
                <a:solidFill>
                  <a:srgbClr val="000000"/>
                </a:solidFill>
                <a:effectLst/>
                <a:latin typeface="Arial" panose="020B0604020202020204" pitchFamily="34" charset="0"/>
              </a:rPr>
              <a:t>") below the neck. The extraordinary quality and relief of the portraits marked with this name have led to speculation that </a:t>
            </a:r>
            <a:r>
              <a:rPr lang="en-GB" b="0" i="0" u="none" strike="noStrike" dirty="0" err="1">
                <a:solidFill>
                  <a:srgbClr val="000000"/>
                </a:solidFill>
                <a:effectLst/>
                <a:latin typeface="Arial" panose="020B0604020202020204" pitchFamily="34" charset="0"/>
              </a:rPr>
              <a:t>Zoilos</a:t>
            </a:r>
            <a:r>
              <a:rPr lang="en-GB" b="0" i="0" u="none" strike="noStrike" dirty="0">
                <a:solidFill>
                  <a:srgbClr val="000000"/>
                </a:solidFill>
                <a:effectLst/>
                <a:latin typeface="Arial" panose="020B0604020202020204" pitchFamily="34" charset="0"/>
              </a:rPr>
              <a:t> was a master die engraver or mint official responsible for production of this type. Clearly, this </a:t>
            </a:r>
            <a:r>
              <a:rPr lang="en-GB" b="0" i="0" u="none" strike="noStrike" dirty="0" err="1">
                <a:solidFill>
                  <a:srgbClr val="000000"/>
                </a:solidFill>
                <a:effectLst/>
                <a:latin typeface="Arial" panose="020B0604020202020204" pitchFamily="34" charset="0"/>
              </a:rPr>
              <a:t>Zoilos</a:t>
            </a:r>
            <a:r>
              <a:rPr lang="en-GB" b="0" i="0" u="none" strike="noStrike" dirty="0">
                <a:solidFill>
                  <a:srgbClr val="000000"/>
                </a:solidFill>
                <a:effectLst/>
                <a:latin typeface="Arial" panose="020B0604020202020204" pitchFamily="34" charset="0"/>
              </a:rPr>
              <a:t> was a figure of some importance, perhaps a "chief finance minister" as some have speculated, since the name is written out in full in nominative form, rather than abbreviated in the form of a monogram, as would be typical for an engraver or magistrate. A monogram with the initials Z</a:t>
            </a:r>
            <a:r>
              <a:rPr lang="el-GR" b="0" i="0" u="none" strike="noStrike" dirty="0">
                <a:solidFill>
                  <a:srgbClr val="000000"/>
                </a:solidFill>
                <a:effectLst/>
                <a:latin typeface="Arial" panose="020B0604020202020204" pitchFamily="34" charset="0"/>
              </a:rPr>
              <a:t>Ω </a:t>
            </a:r>
            <a:r>
              <a:rPr lang="en-GB" b="0" i="0" u="none" strike="noStrike" dirty="0">
                <a:solidFill>
                  <a:srgbClr val="000000"/>
                </a:solidFill>
                <a:effectLst/>
                <a:latin typeface="Arial" panose="020B0604020202020204" pitchFamily="34" charset="0"/>
              </a:rPr>
              <a:t>occurs on coins of Perseus' father, Philip V, and it is plausible this same magistrate may be the </a:t>
            </a:r>
            <a:r>
              <a:rPr lang="en-GB" b="0" i="0" u="none" strike="noStrike" dirty="0" err="1">
                <a:solidFill>
                  <a:srgbClr val="000000"/>
                </a:solidFill>
                <a:effectLst/>
                <a:latin typeface="Arial" panose="020B0604020202020204" pitchFamily="34" charset="0"/>
              </a:rPr>
              <a:t>Zoilos</a:t>
            </a:r>
            <a:r>
              <a:rPr lang="en-GB" b="0" i="0" u="none" strike="noStrike" dirty="0">
                <a:solidFill>
                  <a:srgbClr val="000000"/>
                </a:solidFill>
                <a:effectLst/>
                <a:latin typeface="Arial" panose="020B0604020202020204" pitchFamily="34" charset="0"/>
              </a:rPr>
              <a:t> named in full here. If so, he may have overreached, as the full name disappears after one brief issue, replaced by a monogram on the reverse for a time before disappearing entirely as the artistic quality and weight of Perseus' coinage declines. </a:t>
            </a:r>
            <a:endParaRPr lang="en-US" dirty="0"/>
          </a:p>
        </p:txBody>
      </p:sp>
      <p:sp>
        <p:nvSpPr>
          <p:cNvPr id="4" name="Slide Number Placeholder 3"/>
          <p:cNvSpPr>
            <a:spLocks noGrp="1"/>
          </p:cNvSpPr>
          <p:nvPr>
            <p:ph type="sldNum" sz="quarter" idx="5"/>
          </p:nvPr>
        </p:nvSpPr>
        <p:spPr/>
        <p:txBody>
          <a:bodyPr/>
          <a:lstStyle/>
          <a:p>
            <a:fld id="{21FB1DD1-5C60-2449-A931-E46E23EA7B9D}" type="slidenum">
              <a:rPr lang="en-US" smtClean="0"/>
              <a:t>17</a:t>
            </a:fld>
            <a:endParaRPr lang="en-US"/>
          </a:p>
        </p:txBody>
      </p:sp>
    </p:spTree>
    <p:extLst>
      <p:ext uri="{BB962C8B-B14F-4D97-AF65-F5344CB8AC3E}">
        <p14:creationId xmlns:p14="http://schemas.microsoft.com/office/powerpoint/2010/main" val="28332353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u="none" strike="noStrike" dirty="0">
                <a:solidFill>
                  <a:srgbClr val="000000"/>
                </a:solidFill>
                <a:effectLst/>
                <a:latin typeface="Arial" panose="020B0604020202020204" pitchFamily="34" charset="0"/>
              </a:rPr>
              <a:t>Head of the deified Alexander the Great right; </a:t>
            </a:r>
            <a:r>
              <a:rPr lang="el-GR" b="0" i="0" u="none" strike="noStrike" dirty="0">
                <a:solidFill>
                  <a:srgbClr val="000000"/>
                </a:solidFill>
                <a:effectLst/>
                <a:latin typeface="Arial" panose="020B0604020202020204" pitchFamily="34" charset="0"/>
              </a:rPr>
              <a:t>Θ </a:t>
            </a:r>
            <a:r>
              <a:rPr lang="en-GB" b="0" i="0" u="none" strike="noStrike" dirty="0">
                <a:solidFill>
                  <a:srgbClr val="000000"/>
                </a:solidFill>
                <a:effectLst/>
                <a:latin typeface="Arial" panose="020B0604020202020204" pitchFamily="34" charset="0"/>
              </a:rPr>
              <a:t>to left / Money chest, club, and chair; all within wreath.</a:t>
            </a:r>
          </a:p>
          <a:p>
            <a:r>
              <a:rPr lang="en-GB" b="0" i="0" u="none" strike="noStrike" dirty="0" err="1">
                <a:solidFill>
                  <a:srgbClr val="000000"/>
                </a:solidFill>
                <a:effectLst/>
                <a:latin typeface="Arial" panose="020B0604020202020204" pitchFamily="34" charset="0"/>
              </a:rPr>
              <a:t>Aesillas</a:t>
            </a:r>
            <a:r>
              <a:rPr lang="en-GB" b="0" i="0" u="none" strike="noStrike" dirty="0">
                <a:solidFill>
                  <a:srgbClr val="000000"/>
                </a:solidFill>
                <a:effectLst/>
                <a:latin typeface="Arial" panose="020B0604020202020204" pitchFamily="34" charset="0"/>
              </a:rPr>
              <a:t> as questor</a:t>
            </a:r>
          </a:p>
          <a:p>
            <a:endParaRPr lang="en-GB" b="0" i="0" u="none" strike="noStrike" dirty="0">
              <a:solidFill>
                <a:srgbClr val="000000"/>
              </a:solidFill>
              <a:effectLst/>
              <a:latin typeface="Arial" panose="020B0604020202020204" pitchFamily="34" charset="0"/>
            </a:endParaRPr>
          </a:p>
          <a:p>
            <a:r>
              <a:rPr lang="en-GB" dirty="0">
                <a:solidFill>
                  <a:srgbClr val="000000"/>
                </a:solidFill>
                <a:effectLst/>
                <a:latin typeface="Helvetica Neue" panose="02000503000000020004" pitchFamily="2" charset="0"/>
              </a:rPr>
              <a:t>. The conditions of the coins buried, and especially their low grade of wear,</a:t>
            </a:r>
          </a:p>
          <a:p>
            <a:r>
              <a:rPr lang="en-GB" dirty="0">
                <a:solidFill>
                  <a:srgbClr val="000000"/>
                </a:solidFill>
                <a:effectLst/>
                <a:latin typeface="Helvetica Neue" panose="02000503000000020004" pitchFamily="2" charset="0"/>
              </a:rPr>
              <a:t>makes it very clear that the coins did not circulate for a long period but were taken</a:t>
            </a:r>
          </a:p>
          <a:p>
            <a:r>
              <a:rPr lang="en-GB" dirty="0">
                <a:solidFill>
                  <a:srgbClr val="000000"/>
                </a:solidFill>
                <a:effectLst/>
                <a:latin typeface="Helvetica Neue" panose="02000503000000020004" pitchFamily="2" charset="0"/>
              </a:rPr>
              <a:t>out of circulation shortly after their issue, and some coins (and a higher proportion</a:t>
            </a:r>
          </a:p>
          <a:p>
            <a:r>
              <a:rPr lang="en-GB" dirty="0">
                <a:solidFill>
                  <a:srgbClr val="000000"/>
                </a:solidFill>
                <a:effectLst/>
                <a:latin typeface="Helvetica Neue" panose="02000503000000020004" pitchFamily="2" charset="0"/>
              </a:rPr>
              <a:t>than is known for the New Style coinage of Athens) were even holed and thereby</a:t>
            </a:r>
          </a:p>
          <a:p>
            <a:r>
              <a:rPr lang="en-GB" dirty="0">
                <a:solidFill>
                  <a:srgbClr val="000000"/>
                </a:solidFill>
                <a:effectLst/>
                <a:latin typeface="Helvetica Neue" panose="02000503000000020004" pitchFamily="2" charset="0"/>
              </a:rPr>
              <a:t>turned into jewellery. This points to a very specific use and function for these coins</a:t>
            </a:r>
          </a:p>
          <a:p>
            <a:r>
              <a:rPr lang="en-GB" dirty="0">
                <a:solidFill>
                  <a:srgbClr val="000000"/>
                </a:solidFill>
                <a:effectLst/>
                <a:latin typeface="Helvetica Neue" panose="02000503000000020004" pitchFamily="2" charset="0"/>
              </a:rPr>
              <a:t>p 61: and a deliberate production aiming at a precisely defined political agenda. The coins</a:t>
            </a:r>
          </a:p>
          <a:p>
            <a:r>
              <a:rPr lang="en-GB" dirty="0">
                <a:solidFill>
                  <a:srgbClr val="000000"/>
                </a:solidFill>
                <a:effectLst/>
                <a:latin typeface="Helvetica Neue" panose="02000503000000020004" pitchFamily="2" charset="0"/>
              </a:rPr>
              <a:t>with the types of </a:t>
            </a:r>
            <a:r>
              <a:rPr lang="en-GB" dirty="0" err="1">
                <a:solidFill>
                  <a:srgbClr val="FFFFFF"/>
                </a:solidFill>
                <a:effectLst/>
                <a:latin typeface="Helvetica Neue" panose="02000503000000020004" pitchFamily="2" charset="0"/>
              </a:rPr>
              <a:t>Aesillas</a:t>
            </a:r>
            <a:r>
              <a:rPr lang="en-GB" dirty="0">
                <a:solidFill>
                  <a:srgbClr val="000000"/>
                </a:solidFill>
                <a:effectLst/>
                <a:latin typeface="Helvetica Neue" panose="02000503000000020004" pitchFamily="2" charset="0"/>
              </a:rPr>
              <a:t> were issued to pacify those Thracian tribes during the</a:t>
            </a:r>
          </a:p>
          <a:p>
            <a:r>
              <a:rPr lang="en-GB" dirty="0" err="1">
                <a:solidFill>
                  <a:srgbClr val="000000"/>
                </a:solidFill>
                <a:effectLst/>
                <a:latin typeface="Helvetica Neue" panose="02000503000000020004" pitchFamily="2" charset="0"/>
              </a:rPr>
              <a:t>Mithradatic</a:t>
            </a:r>
            <a:r>
              <a:rPr lang="en-GB" dirty="0">
                <a:solidFill>
                  <a:srgbClr val="000000"/>
                </a:solidFill>
                <a:effectLst/>
                <a:latin typeface="Helvetica Neue" panose="02000503000000020004" pitchFamily="2" charset="0"/>
              </a:rPr>
              <a:t> wars that were living in the regions neighbouring the Via </a:t>
            </a:r>
            <a:r>
              <a:rPr lang="en-GB" dirty="0" err="1">
                <a:solidFill>
                  <a:srgbClr val="000000"/>
                </a:solidFill>
                <a:effectLst/>
                <a:latin typeface="Helvetica Neue" panose="02000503000000020004" pitchFamily="2" charset="0"/>
              </a:rPr>
              <a:t>Egnatia</a:t>
            </a:r>
            <a:r>
              <a:rPr lang="en-GB" dirty="0">
                <a:solidFill>
                  <a:srgbClr val="000000"/>
                </a:solidFill>
                <a:effectLst/>
                <a:latin typeface="Helvetica Neue" panose="02000503000000020004" pitchFamily="2" charset="0"/>
              </a:rPr>
              <a:t>, Rome’s</a:t>
            </a:r>
          </a:p>
          <a:p>
            <a:r>
              <a:rPr lang="en-GB" dirty="0">
                <a:solidFill>
                  <a:srgbClr val="000000"/>
                </a:solidFill>
                <a:effectLst/>
                <a:latin typeface="Helvetica Neue" panose="02000503000000020004" pitchFamily="2" charset="0"/>
              </a:rPr>
              <a:t>strategic connecting road from Dyrrachium through Macedonia to the harbours and</a:t>
            </a:r>
          </a:p>
          <a:p>
            <a:r>
              <a:rPr lang="en-GB" dirty="0">
                <a:solidFill>
                  <a:srgbClr val="000000"/>
                </a:solidFill>
                <a:effectLst/>
                <a:latin typeface="Helvetica Neue" panose="02000503000000020004" pitchFamily="2" charset="0"/>
              </a:rPr>
              <a:t>ports which were the starting points for the passage into Asia. This historical period</a:t>
            </a:r>
          </a:p>
          <a:p>
            <a:r>
              <a:rPr lang="en-GB" dirty="0">
                <a:solidFill>
                  <a:srgbClr val="000000"/>
                </a:solidFill>
                <a:effectLst/>
                <a:latin typeface="Helvetica Neue" panose="02000503000000020004" pitchFamily="2" charset="0"/>
              </a:rPr>
              <a:t>of critical military conflict is the context within which this coinage belongs and is what</a:t>
            </a:r>
          </a:p>
          <a:p>
            <a:r>
              <a:rPr lang="en-GB" dirty="0">
                <a:solidFill>
                  <a:srgbClr val="000000"/>
                </a:solidFill>
                <a:effectLst/>
                <a:latin typeface="Helvetica Neue" panose="02000503000000020004" pitchFamily="2" charset="0"/>
              </a:rPr>
              <a:t>it was created for.</a:t>
            </a:r>
          </a:p>
          <a:p>
            <a:endParaRPr lang="en-GB" b="0" i="0" u="none" strike="noStrike" dirty="0">
              <a:solidFill>
                <a:srgbClr val="000000"/>
              </a:solidFill>
              <a:effectLst/>
              <a:latin typeface="Arial" panose="020B0604020202020204" pitchFamily="34" charset="0"/>
            </a:endParaRPr>
          </a:p>
          <a:p>
            <a:r>
              <a:rPr lang="en-GB" dirty="0">
                <a:solidFill>
                  <a:srgbClr val="000000"/>
                </a:solidFill>
                <a:effectLst/>
                <a:latin typeface="Helvetica Neue" panose="02000503000000020004" pitchFamily="2" charset="0"/>
              </a:rPr>
              <a:t>The iconography of the coins marks an amazing step away from the traditional</a:t>
            </a:r>
          </a:p>
          <a:p>
            <a:r>
              <a:rPr lang="en-GB" dirty="0">
                <a:solidFill>
                  <a:srgbClr val="000000"/>
                </a:solidFill>
                <a:effectLst/>
                <a:latin typeface="Helvetica Neue" panose="02000503000000020004" pitchFamily="2" charset="0"/>
              </a:rPr>
              <a:t>types used in the province earlier. The symbols of a Roman financial officer clearly</a:t>
            </a:r>
          </a:p>
          <a:p>
            <a:r>
              <a:rPr lang="en-GB" dirty="0">
                <a:solidFill>
                  <a:srgbClr val="000000"/>
                </a:solidFill>
                <a:effectLst/>
                <a:latin typeface="Helvetica Neue" panose="02000503000000020004" pitchFamily="2" charset="0"/>
              </a:rPr>
              <a:t>show the source of their production and the choice of a portrait of Alexander the</a:t>
            </a:r>
          </a:p>
          <a:p>
            <a:r>
              <a:rPr lang="en-GB" dirty="0">
                <a:solidFill>
                  <a:srgbClr val="000000"/>
                </a:solidFill>
                <a:effectLst/>
                <a:latin typeface="Helvetica Neue" panose="02000503000000020004" pitchFamily="2" charset="0"/>
              </a:rPr>
              <a:t>Great even more clearly testifies to a deliberate and quite ingenious decision.</a:t>
            </a:r>
          </a:p>
          <a:p>
            <a:r>
              <a:rPr lang="en-GB" dirty="0">
                <a:solidFill>
                  <a:srgbClr val="000000"/>
                </a:solidFill>
                <a:effectLst/>
                <a:latin typeface="Helvetica Neue" panose="02000503000000020004" pitchFamily="2" charset="0"/>
              </a:rPr>
              <a:t>Alexander’s portrait resembles the one on the coins with the type of Lysimachus and</a:t>
            </a:r>
          </a:p>
          <a:p>
            <a:r>
              <a:rPr lang="en-GB" dirty="0">
                <a:solidFill>
                  <a:srgbClr val="000000"/>
                </a:solidFill>
                <a:effectLst/>
                <a:latin typeface="Helvetica Neue" panose="02000503000000020004" pitchFamily="2" charset="0"/>
              </a:rPr>
              <a:t>therefore was already familiar especially to the Thracian tribes. In addition Alexander’s</a:t>
            </a:r>
          </a:p>
          <a:p>
            <a:r>
              <a:rPr lang="en-GB" dirty="0">
                <a:solidFill>
                  <a:srgbClr val="000000"/>
                </a:solidFill>
                <a:effectLst/>
                <a:latin typeface="Helvetica Neue" panose="02000503000000020004" pitchFamily="2" charset="0"/>
              </a:rPr>
              <a:t>appearance certainly played to Macedonian national pride and in a way enrolled a</a:t>
            </a:r>
          </a:p>
          <a:p>
            <a:r>
              <a:rPr lang="en-GB" dirty="0">
                <a:solidFill>
                  <a:srgbClr val="000000"/>
                </a:solidFill>
                <a:effectLst/>
                <a:latin typeface="Helvetica Neue" panose="02000503000000020004" pitchFamily="2" charset="0"/>
              </a:rPr>
              <a:t>national icon into Roman service. But, to stay on the safe side, </a:t>
            </a:r>
            <a:r>
              <a:rPr lang="en-GB" dirty="0" err="1">
                <a:solidFill>
                  <a:srgbClr val="FFFFFF"/>
                </a:solidFill>
                <a:effectLst/>
                <a:latin typeface="Helvetica Neue" panose="02000503000000020004" pitchFamily="2" charset="0"/>
              </a:rPr>
              <a:t>Aesillas</a:t>
            </a:r>
            <a:r>
              <a:rPr lang="en-GB" dirty="0">
                <a:solidFill>
                  <a:srgbClr val="000000"/>
                </a:solidFill>
                <a:effectLst/>
                <a:latin typeface="Helvetica Neue" panose="02000503000000020004" pitchFamily="2" charset="0"/>
              </a:rPr>
              <a:t> deliberately left</a:t>
            </a:r>
          </a:p>
          <a:p>
            <a:r>
              <a:rPr lang="en-GB" dirty="0">
                <a:solidFill>
                  <a:srgbClr val="000000"/>
                </a:solidFill>
                <a:effectLst/>
                <a:latin typeface="Helvetica Neue" panose="02000503000000020004" pitchFamily="2" charset="0"/>
              </a:rPr>
              <a:t>out the royal diadem of Alexander that marks his royal rank on the </a:t>
            </a:r>
            <a:r>
              <a:rPr lang="en-GB" dirty="0" err="1">
                <a:solidFill>
                  <a:srgbClr val="000000"/>
                </a:solidFill>
                <a:effectLst/>
                <a:latin typeface="Helvetica Neue" panose="02000503000000020004" pitchFamily="2" charset="0"/>
              </a:rPr>
              <a:t>Lysimachi</a:t>
            </a:r>
            <a:r>
              <a:rPr lang="en-GB" dirty="0">
                <a:solidFill>
                  <a:srgbClr val="000000"/>
                </a:solidFill>
                <a:effectLst/>
                <a:latin typeface="Helvetica Neue" panose="02000503000000020004" pitchFamily="2" charset="0"/>
              </a:rPr>
              <a:t>. The</a:t>
            </a:r>
          </a:p>
          <a:p>
            <a:r>
              <a:rPr lang="en-GB" dirty="0">
                <a:solidFill>
                  <a:srgbClr val="000000"/>
                </a:solidFill>
                <a:effectLst/>
                <a:latin typeface="Helvetica Neue" panose="02000503000000020004" pitchFamily="2" charset="0"/>
              </a:rPr>
              <a:t>former king may now be a god but there was certainly no longer any need for a</a:t>
            </a:r>
          </a:p>
          <a:p>
            <a:r>
              <a:rPr lang="en-GB" dirty="0">
                <a:solidFill>
                  <a:srgbClr val="000000"/>
                </a:solidFill>
                <a:effectLst/>
                <a:latin typeface="Helvetica Neue" panose="02000503000000020004" pitchFamily="2" charset="0"/>
              </a:rPr>
              <a:t>Macedonian king in a Roman province.</a:t>
            </a:r>
          </a:p>
          <a:p>
            <a:endParaRPr lang="en-US" dirty="0"/>
          </a:p>
        </p:txBody>
      </p:sp>
      <p:sp>
        <p:nvSpPr>
          <p:cNvPr id="4" name="Slide Number Placeholder 3"/>
          <p:cNvSpPr>
            <a:spLocks noGrp="1"/>
          </p:cNvSpPr>
          <p:nvPr>
            <p:ph type="sldNum" sz="quarter" idx="5"/>
          </p:nvPr>
        </p:nvSpPr>
        <p:spPr/>
        <p:txBody>
          <a:bodyPr/>
          <a:lstStyle/>
          <a:p>
            <a:fld id="{21FB1DD1-5C60-2449-A931-E46E23EA7B9D}" type="slidenum">
              <a:rPr lang="en-US" smtClean="0"/>
              <a:t>18</a:t>
            </a:fld>
            <a:endParaRPr lang="en-US"/>
          </a:p>
        </p:txBody>
      </p:sp>
    </p:spTree>
    <p:extLst>
      <p:ext uri="{BB962C8B-B14F-4D97-AF65-F5344CB8AC3E}">
        <p14:creationId xmlns:p14="http://schemas.microsoft.com/office/powerpoint/2010/main" val="34523369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59/8 BC – names of Roman proconsuls appear </a:t>
            </a:r>
            <a:r>
              <a:rPr lang="en-US" dirty="0" err="1"/>
              <a:t>rewgularly</a:t>
            </a:r>
            <a:r>
              <a:rPr lang="en-US" dirty="0"/>
              <a:t>. Not before with this exception.</a:t>
            </a:r>
          </a:p>
          <a:p>
            <a:endParaRPr lang="en-US" dirty="0"/>
          </a:p>
          <a:p>
            <a:r>
              <a:rPr lang="en-US" dirty="0"/>
              <a:t>Just one example – Roman names also appear scattered elsewhere in the east 0- de </a:t>
            </a:r>
            <a:r>
              <a:rPr lang="en-US" dirty="0" err="1"/>
              <a:t>callatay</a:t>
            </a:r>
            <a:r>
              <a:rPr lang="en-US" dirty="0"/>
              <a:t>.</a:t>
            </a:r>
          </a:p>
        </p:txBody>
      </p:sp>
      <p:sp>
        <p:nvSpPr>
          <p:cNvPr id="4" name="Slide Number Placeholder 3"/>
          <p:cNvSpPr>
            <a:spLocks noGrp="1"/>
          </p:cNvSpPr>
          <p:nvPr>
            <p:ph type="sldNum" sz="quarter" idx="5"/>
          </p:nvPr>
        </p:nvSpPr>
        <p:spPr/>
        <p:txBody>
          <a:bodyPr/>
          <a:lstStyle/>
          <a:p>
            <a:fld id="{21FB1DD1-5C60-2449-A931-E46E23EA7B9D}" type="slidenum">
              <a:rPr lang="en-US" smtClean="0"/>
              <a:t>19</a:t>
            </a:fld>
            <a:endParaRPr lang="en-US"/>
          </a:p>
        </p:txBody>
      </p:sp>
    </p:spTree>
    <p:extLst>
      <p:ext uri="{BB962C8B-B14F-4D97-AF65-F5344CB8AC3E}">
        <p14:creationId xmlns:p14="http://schemas.microsoft.com/office/powerpoint/2010/main" val="18759295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Cistophoric</a:t>
            </a:r>
            <a:r>
              <a:rPr lang="en-US" dirty="0"/>
              <a:t> tetradrachms dated – so can do this chart. Peak right at the end from 70 BC. These are the years marked by the iconographic innovation </a:t>
            </a:r>
            <a:r>
              <a:rPr lang="en-US" dirty="0" err="1"/>
              <a:t>connexted</a:t>
            </a:r>
            <a:r>
              <a:rPr lang="en-US" dirty="0"/>
              <a:t> to Lucullus.</a:t>
            </a:r>
          </a:p>
          <a:p>
            <a:endParaRPr lang="en-US" dirty="0"/>
          </a:p>
          <a:p>
            <a:r>
              <a:rPr lang="en-US" dirty="0"/>
              <a:t>Another peak in 84 – again probably connected to Lucullus, this time left in Asia by Sulla, who ordered him </a:t>
            </a:r>
            <a:r>
              <a:rPr lang="en-US" dirty="0" err="1"/>
              <a:t>ti</a:t>
            </a:r>
            <a:r>
              <a:rPr lang="en-US" dirty="0"/>
              <a:t>, among other things, restore the finances of the city.</a:t>
            </a:r>
          </a:p>
        </p:txBody>
      </p:sp>
      <p:sp>
        <p:nvSpPr>
          <p:cNvPr id="4" name="Slide Number Placeholder 3"/>
          <p:cNvSpPr>
            <a:spLocks noGrp="1"/>
          </p:cNvSpPr>
          <p:nvPr>
            <p:ph type="sldNum" sz="quarter" idx="5"/>
          </p:nvPr>
        </p:nvSpPr>
        <p:spPr/>
        <p:txBody>
          <a:bodyPr/>
          <a:lstStyle/>
          <a:p>
            <a:fld id="{21FB1DD1-5C60-2449-A931-E46E23EA7B9D}" type="slidenum">
              <a:rPr lang="en-US" smtClean="0"/>
              <a:t>20</a:t>
            </a:fld>
            <a:endParaRPr lang="en-US"/>
          </a:p>
        </p:txBody>
      </p:sp>
    </p:spTree>
    <p:extLst>
      <p:ext uri="{BB962C8B-B14F-4D97-AF65-F5344CB8AC3E}">
        <p14:creationId xmlns:p14="http://schemas.microsoft.com/office/powerpoint/2010/main" val="37813656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Lucullus at Ephesus, victory over Mithridates.</a:t>
            </a:r>
          </a:p>
          <a:p>
            <a:endParaRPr lang="en-US" dirty="0"/>
          </a:p>
          <a:p>
            <a:r>
              <a:rPr lang="en-US" dirty="0" err="1"/>
              <a:t>Tjouhjt</a:t>
            </a:r>
            <a:r>
              <a:rPr lang="en-US" dirty="0"/>
              <a:t> to perhaps be the Athenian tetradrachms of Sulla (with monograms, those with trophies much much rarer) but de </a:t>
            </a:r>
            <a:r>
              <a:rPr lang="en-US" dirty="0" err="1"/>
              <a:t>Callatay</a:t>
            </a:r>
            <a:r>
              <a:rPr lang="en-US" dirty="0"/>
              <a:t> argues this also a possibility.</a:t>
            </a:r>
          </a:p>
          <a:p>
            <a:endParaRPr lang="en-US" dirty="0"/>
          </a:p>
          <a:p>
            <a:r>
              <a:rPr lang="en-GB" b="0" i="0" u="none" strike="noStrike" dirty="0">
                <a:solidFill>
                  <a:srgbClr val="BF0000"/>
                </a:solidFill>
                <a:effectLst/>
                <a:latin typeface="Palatino Linotype" panose="02040502050505030304" pitchFamily="18" charset="0"/>
              </a:rPr>
              <a:t>Plutarch Lucullus 4.1. 4</a:t>
            </a:r>
            <a:r>
              <a:rPr lang="en-GB" b="0" i="0" dirty="0">
                <a:solidFill>
                  <a:srgbClr val="000066"/>
                </a:solidFill>
                <a:effectLst/>
                <a:latin typeface="Palatino Linotype" panose="02040502050505030304" pitchFamily="18" charset="0"/>
              </a:rPr>
              <a:t> </a:t>
            </a:r>
            <a:r>
              <a:rPr lang="en-GB" b="0" i="0" u="none" strike="noStrike" dirty="0">
                <a:solidFill>
                  <a:srgbClr val="BF0000"/>
                </a:solidFill>
                <a:effectLst/>
                <a:latin typeface="Palatino Linotype" panose="02040502050505030304" pitchFamily="18" charset="0"/>
              </a:rPr>
              <a:t>1</a:t>
            </a:r>
            <a:r>
              <a:rPr lang="en-GB" b="0" i="0" dirty="0">
                <a:solidFill>
                  <a:srgbClr val="000066"/>
                </a:solidFill>
                <a:effectLst/>
                <a:latin typeface="Palatino Linotype" panose="02040502050505030304" pitchFamily="18" charset="0"/>
              </a:rPr>
              <a:t> From thence he joined Sulla at the </a:t>
            </a:r>
            <a:r>
              <a:rPr lang="en-GB" b="0" i="0" dirty="0" err="1">
                <a:solidFill>
                  <a:srgbClr val="000066"/>
                </a:solidFill>
                <a:effectLst/>
                <a:latin typeface="Palatino Linotype" panose="02040502050505030304" pitchFamily="18" charset="0"/>
              </a:rPr>
              <a:t>Chersonesus</a:t>
            </a:r>
            <a:r>
              <a:rPr lang="en-GB" b="0" i="0" dirty="0">
                <a:solidFill>
                  <a:srgbClr val="000066"/>
                </a:solidFill>
                <a:effectLst/>
                <a:latin typeface="Palatino Linotype" panose="02040502050505030304" pitchFamily="18" charset="0"/>
              </a:rPr>
              <a:t>, where he was about to cross the strait into Asia;​</a:t>
            </a:r>
            <a:r>
              <a:rPr lang="en-GB" b="1" i="0" u="none" strike="noStrike" baseline="30000" dirty="0">
                <a:solidFill>
                  <a:srgbClr val="0077CC"/>
                </a:solidFill>
                <a:effectLst/>
                <a:latin typeface="Verdana" panose="020B0604030504040204" pitchFamily="34" charset="0"/>
                <a:hlinkClick r:id="rId3"/>
              </a:rPr>
              <a:t>4</a:t>
            </a:r>
            <a:r>
              <a:rPr lang="en-GB" b="0" i="0" dirty="0">
                <a:solidFill>
                  <a:srgbClr val="000066"/>
                </a:solidFill>
                <a:effectLst/>
                <a:latin typeface="Palatino Linotype" panose="02040502050505030304" pitchFamily="18" charset="0"/>
              </a:rPr>
              <a:t> he rendered his passage safe, and assisted in transporting his troops. After peace had been made, Mithridates sailed away into the Euxine, and Sulla laid a contribution of twenty thousand talents upon Asia. Lucullus was commissioned to collect this money and re-coin it, and the cities of Asia felt it to be no slight assuagement of Sulla's severity when Lucullus showed himself not only honest and just, but even mild in the performance of a task so oppressive and disagreeable.</a:t>
            </a:r>
            <a:endParaRPr lang="en-US" dirty="0"/>
          </a:p>
        </p:txBody>
      </p:sp>
      <p:sp>
        <p:nvSpPr>
          <p:cNvPr id="4" name="Slide Number Placeholder 3"/>
          <p:cNvSpPr>
            <a:spLocks noGrp="1"/>
          </p:cNvSpPr>
          <p:nvPr>
            <p:ph type="sldNum" sz="quarter" idx="5"/>
          </p:nvPr>
        </p:nvSpPr>
        <p:spPr/>
        <p:txBody>
          <a:bodyPr/>
          <a:lstStyle/>
          <a:p>
            <a:fld id="{21FB1DD1-5C60-2449-A931-E46E23EA7B9D}" type="slidenum">
              <a:rPr lang="en-US" smtClean="0"/>
              <a:t>21</a:t>
            </a:fld>
            <a:endParaRPr lang="en-US"/>
          </a:p>
        </p:txBody>
      </p:sp>
    </p:spTree>
    <p:extLst>
      <p:ext uri="{BB962C8B-B14F-4D97-AF65-F5344CB8AC3E}">
        <p14:creationId xmlns:p14="http://schemas.microsoft.com/office/powerpoint/2010/main" val="33320000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As part of an alliance</a:t>
            </a:r>
            <a:r>
              <a:rPr lang="en-US" baseline="0" dirty="0"/>
              <a:t> with Naples.</a:t>
            </a:r>
            <a:endParaRPr lang="en-US" dirty="0"/>
          </a:p>
        </p:txBody>
      </p:sp>
      <p:sp>
        <p:nvSpPr>
          <p:cNvPr id="4" name="Slide Number Placeholder 3"/>
          <p:cNvSpPr>
            <a:spLocks noGrp="1"/>
          </p:cNvSpPr>
          <p:nvPr>
            <p:ph type="sldNum" sz="quarter" idx="10"/>
          </p:nvPr>
        </p:nvSpPr>
        <p:spPr/>
        <p:txBody>
          <a:bodyPr/>
          <a:lstStyle/>
          <a:p>
            <a:fld id="{27528522-94AE-7249-BED4-2733C7E6BE31}" type="slidenum">
              <a:rPr lang="en-US" smtClean="0"/>
              <a:t>3</a:t>
            </a:fld>
            <a:endParaRPr lang="en-US"/>
          </a:p>
        </p:txBody>
      </p:sp>
    </p:spTree>
    <p:extLst>
      <p:ext uri="{BB962C8B-B14F-4D97-AF65-F5344CB8AC3E}">
        <p14:creationId xmlns:p14="http://schemas.microsoft.com/office/powerpoint/2010/main" val="9410015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Instead of one symbol on reverse, several symbols. </a:t>
            </a:r>
            <a:r>
              <a:rPr lang="en-US" dirty="0" err="1"/>
              <a:t>Thyrsys</a:t>
            </a:r>
            <a:r>
              <a:rPr lang="en-US" dirty="0"/>
              <a:t>, palm, grain ear, always between two </a:t>
            </a:r>
            <a:r>
              <a:rPr lang="en-US" dirty="0" err="1"/>
              <a:t>cornuciopias</a:t>
            </a:r>
            <a:r>
              <a:rPr lang="en-US" dirty="0"/>
              <a:t> must be connected with Lucullus who was back from his Pontic expedition and put on games as a result.</a:t>
            </a:r>
          </a:p>
          <a:p>
            <a:endParaRPr lang="en-US" dirty="0"/>
          </a:p>
          <a:p>
            <a:r>
              <a:rPr lang="en-US" dirty="0"/>
              <a:t>Plutarch Lucullus 23.1-2</a:t>
            </a:r>
          </a:p>
          <a:p>
            <a:endParaRPr lang="en-US" dirty="0"/>
          </a:p>
          <a:p>
            <a:r>
              <a:rPr lang="en-GB" b="0" i="0" u="none" strike="noStrike" dirty="0">
                <a:solidFill>
                  <a:srgbClr val="BF0000"/>
                </a:solidFill>
                <a:effectLst/>
                <a:latin typeface="Palatino Linotype" panose="02040502050505030304" pitchFamily="18" charset="0"/>
              </a:rPr>
              <a:t>23</a:t>
            </a:r>
            <a:r>
              <a:rPr lang="en-GB" b="0" i="0" dirty="0">
                <a:solidFill>
                  <a:srgbClr val="000066"/>
                </a:solidFill>
                <a:effectLst/>
                <a:latin typeface="Palatino Linotype" panose="02040502050505030304" pitchFamily="18" charset="0"/>
              </a:rPr>
              <a:t> </a:t>
            </a:r>
            <a:r>
              <a:rPr lang="en-GB" b="0" i="0" u="none" strike="noStrike" dirty="0">
                <a:solidFill>
                  <a:srgbClr val="BF0000"/>
                </a:solidFill>
                <a:effectLst/>
                <a:latin typeface="Palatino Linotype" panose="02040502050505030304" pitchFamily="18" charset="0"/>
              </a:rPr>
              <a:t>1</a:t>
            </a:r>
            <a:r>
              <a:rPr lang="en-GB" b="0" i="0" dirty="0">
                <a:solidFill>
                  <a:srgbClr val="000066"/>
                </a:solidFill>
                <a:effectLst/>
                <a:latin typeface="Palatino Linotype" panose="02040502050505030304" pitchFamily="18" charset="0"/>
              </a:rPr>
              <a:t> Lucullus, after filling Asia full of law and order, and full of peace, did not neglect the things which minister to pleasure and win favour, but during his stay at Ephesus gratified the cities with processions and triumphal festivals and contests of athletes and gladiators. And the cities, in response, celebrated festivals which they called </a:t>
            </a:r>
            <a:r>
              <a:rPr lang="en-GB" b="0" i="0" dirty="0" err="1">
                <a:solidFill>
                  <a:srgbClr val="000066"/>
                </a:solidFill>
                <a:effectLst/>
                <a:latin typeface="Palatino Linotype" panose="02040502050505030304" pitchFamily="18" charset="0"/>
              </a:rPr>
              <a:t>Lucullea</a:t>
            </a:r>
            <a:r>
              <a:rPr lang="en-GB" b="0" i="0" dirty="0">
                <a:solidFill>
                  <a:srgbClr val="000066"/>
                </a:solidFill>
                <a:effectLst/>
                <a:latin typeface="Palatino Linotype" panose="02040502050505030304" pitchFamily="18" charset="0"/>
              </a:rPr>
              <a:t>, to do honour to the man, and bestowed upon him what is sweeter than honour, their genuine good-will. </a:t>
            </a:r>
            <a:endParaRPr lang="en-US" dirty="0"/>
          </a:p>
        </p:txBody>
      </p:sp>
      <p:sp>
        <p:nvSpPr>
          <p:cNvPr id="4" name="Slide Number Placeholder 3"/>
          <p:cNvSpPr>
            <a:spLocks noGrp="1"/>
          </p:cNvSpPr>
          <p:nvPr>
            <p:ph type="sldNum" sz="quarter" idx="5"/>
          </p:nvPr>
        </p:nvSpPr>
        <p:spPr/>
        <p:txBody>
          <a:bodyPr/>
          <a:lstStyle/>
          <a:p>
            <a:fld id="{21FB1DD1-5C60-2449-A931-E46E23EA7B9D}" type="slidenum">
              <a:rPr lang="en-US" smtClean="0"/>
              <a:t>22</a:t>
            </a:fld>
            <a:endParaRPr lang="en-US"/>
          </a:p>
        </p:txBody>
      </p:sp>
    </p:spTree>
    <p:extLst>
      <p:ext uri="{BB962C8B-B14F-4D97-AF65-F5344CB8AC3E}">
        <p14:creationId xmlns:p14="http://schemas.microsoft.com/office/powerpoint/2010/main" val="17731602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u="none" strike="noStrike" dirty="0">
                <a:solidFill>
                  <a:srgbClr val="202122"/>
                </a:solidFill>
                <a:effectLst/>
                <a:latin typeface="-apple-system"/>
              </a:rPr>
              <a:t>M. Tullius Cicero, </a:t>
            </a:r>
            <a:r>
              <a:rPr lang="en-GB" b="0" i="0" u="none" strike="noStrike" dirty="0" err="1">
                <a:solidFill>
                  <a:srgbClr val="202122"/>
                </a:solidFill>
                <a:effectLst/>
                <a:latin typeface="-apple-system"/>
              </a:rPr>
              <a:t>Apamea</a:t>
            </a:r>
            <a:r>
              <a:rPr lang="en-GB" b="0" i="0" u="none" strike="noStrike" dirty="0">
                <a:solidFill>
                  <a:srgbClr val="202122"/>
                </a:solidFill>
                <a:effectLst/>
                <a:latin typeface="-apple-system"/>
              </a:rPr>
              <a:t> </a:t>
            </a:r>
            <a:r>
              <a:rPr lang="en-GB" b="0" i="0" u="none" strike="noStrike" dirty="0" err="1">
                <a:solidFill>
                  <a:srgbClr val="202122"/>
                </a:solidFill>
                <a:effectLst/>
                <a:latin typeface="-apple-system"/>
              </a:rPr>
              <a:t>Cibotus</a:t>
            </a:r>
            <a:r>
              <a:rPr lang="en-GB" b="0" i="0" u="none" strike="noStrike" dirty="0">
                <a:solidFill>
                  <a:srgbClr val="202122"/>
                </a:solidFill>
                <a:effectLst/>
                <a:latin typeface="-apple-system"/>
              </a:rPr>
              <a:t>, AR </a:t>
            </a:r>
            <a:r>
              <a:rPr lang="en-GB" b="0" i="0" u="none" strike="noStrike" dirty="0" err="1">
                <a:solidFill>
                  <a:srgbClr val="202122"/>
                </a:solidFill>
                <a:effectLst/>
                <a:latin typeface="-apple-system"/>
              </a:rPr>
              <a:t>cistophorus</a:t>
            </a:r>
            <a:r>
              <a:rPr lang="en-GB" b="0" i="0" u="none" strike="noStrike">
                <a:solidFill>
                  <a:srgbClr val="202122"/>
                </a:solidFill>
                <a:effectLst/>
                <a:latin typeface="-apple-system"/>
              </a:rPr>
              <a:t>, 51-50 BC, Metcalf 470</a:t>
            </a:r>
            <a:endParaRPr lang="en-US"/>
          </a:p>
        </p:txBody>
      </p:sp>
      <p:sp>
        <p:nvSpPr>
          <p:cNvPr id="4" name="Slide Number Placeholder 3"/>
          <p:cNvSpPr>
            <a:spLocks noGrp="1"/>
          </p:cNvSpPr>
          <p:nvPr>
            <p:ph type="sldNum" sz="quarter" idx="5"/>
          </p:nvPr>
        </p:nvSpPr>
        <p:spPr/>
        <p:txBody>
          <a:bodyPr/>
          <a:lstStyle/>
          <a:p>
            <a:fld id="{21FB1DD1-5C60-2449-A931-E46E23EA7B9D}" type="slidenum">
              <a:rPr lang="en-US" smtClean="0"/>
              <a:t>23</a:t>
            </a:fld>
            <a:endParaRPr lang="en-US"/>
          </a:p>
        </p:txBody>
      </p:sp>
    </p:spTree>
    <p:extLst>
      <p:ext uri="{BB962C8B-B14F-4D97-AF65-F5344CB8AC3E}">
        <p14:creationId xmlns:p14="http://schemas.microsoft.com/office/powerpoint/2010/main" val="13496378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Peaks connected to Pompey’s activities in Syria. 65-63 BC.</a:t>
            </a:r>
          </a:p>
          <a:p>
            <a:endParaRPr lang="en-US" dirty="0"/>
          </a:p>
          <a:p>
            <a:r>
              <a:rPr lang="en-US" dirty="0"/>
              <a:t>Syrian mints.</a:t>
            </a:r>
          </a:p>
          <a:p>
            <a:endParaRPr lang="en-US" dirty="0"/>
          </a:p>
          <a:p>
            <a:r>
              <a:rPr lang="en-US" dirty="0"/>
              <a:t>But we can’t know if this was ordered by the Romans or the Romans used these coins. Can just observe the timings here. Don’t know if Romans paid with these coins.</a:t>
            </a:r>
          </a:p>
        </p:txBody>
      </p:sp>
      <p:sp>
        <p:nvSpPr>
          <p:cNvPr id="4" name="Slide Number Placeholder 3"/>
          <p:cNvSpPr>
            <a:spLocks noGrp="1"/>
          </p:cNvSpPr>
          <p:nvPr>
            <p:ph type="sldNum" sz="quarter" idx="5"/>
          </p:nvPr>
        </p:nvSpPr>
        <p:spPr/>
        <p:txBody>
          <a:bodyPr/>
          <a:lstStyle/>
          <a:p>
            <a:fld id="{21FB1DD1-5C60-2449-A931-E46E23EA7B9D}" type="slidenum">
              <a:rPr lang="en-US" smtClean="0"/>
              <a:t>24</a:t>
            </a:fld>
            <a:endParaRPr lang="en-US"/>
          </a:p>
        </p:txBody>
      </p:sp>
    </p:spTree>
    <p:extLst>
      <p:ext uri="{BB962C8B-B14F-4D97-AF65-F5344CB8AC3E}">
        <p14:creationId xmlns:p14="http://schemas.microsoft.com/office/powerpoint/2010/main" val="29909792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became Roman province the Antioch mints continues to strike Philip </a:t>
            </a:r>
            <a:r>
              <a:rPr lang="en-US" dirty="0" err="1"/>
              <a:t>Philadelphios</a:t>
            </a:r>
            <a:r>
              <a:rPr lang="en-US" dirty="0"/>
              <a:t> tetradrachms but with a monogram that refers to Antioch as civic authority. Increase in volume as per other areas that fall under Roman control.</a:t>
            </a:r>
          </a:p>
          <a:p>
            <a:endParaRPr lang="en-US" dirty="0"/>
          </a:p>
          <a:p>
            <a:r>
              <a:rPr lang="en-US" dirty="0" err="1"/>
              <a:t>Aulus</a:t>
            </a:r>
            <a:r>
              <a:rPr lang="en-US" dirty="0"/>
              <a:t> </a:t>
            </a:r>
            <a:r>
              <a:rPr lang="en-US" dirty="0" err="1"/>
              <a:t>Gabinius</a:t>
            </a:r>
            <a:r>
              <a:rPr lang="en-US" dirty="0"/>
              <a:t> – the governor 57 BC.</a:t>
            </a:r>
          </a:p>
          <a:p>
            <a:endParaRPr lang="en-US" dirty="0"/>
          </a:p>
          <a:p>
            <a:r>
              <a:rPr lang="en-US" dirty="0"/>
              <a:t>Only in 5 BC did the </a:t>
            </a:r>
            <a:r>
              <a:rPr lang="en-US" dirty="0" err="1"/>
              <a:t>portait</a:t>
            </a:r>
            <a:r>
              <a:rPr lang="en-US" dirty="0"/>
              <a:t> change to that of Augustus,</a:t>
            </a:r>
          </a:p>
          <a:p>
            <a:endParaRPr lang="en-US" dirty="0"/>
          </a:p>
          <a:p>
            <a:r>
              <a:rPr lang="en-US" dirty="0" err="1"/>
              <a:t>Philadelphios</a:t>
            </a:r>
            <a:r>
              <a:rPr lang="en-US" dirty="0"/>
              <a:t> had </a:t>
            </a:r>
            <a:r>
              <a:rPr lang="en-US" dirty="0" err="1"/>
              <a:t>rtuled</a:t>
            </a:r>
            <a:r>
              <a:rPr lang="en-US" dirty="0"/>
              <a:t> the city from 88-83 BC, before it fell to Tigranes (King of Armenia).</a:t>
            </a:r>
          </a:p>
        </p:txBody>
      </p:sp>
      <p:sp>
        <p:nvSpPr>
          <p:cNvPr id="4" name="Slide Number Placeholder 3"/>
          <p:cNvSpPr>
            <a:spLocks noGrp="1"/>
          </p:cNvSpPr>
          <p:nvPr>
            <p:ph type="sldNum" sz="quarter" idx="5"/>
          </p:nvPr>
        </p:nvSpPr>
        <p:spPr/>
        <p:txBody>
          <a:bodyPr/>
          <a:lstStyle/>
          <a:p>
            <a:fld id="{21FB1DD1-5C60-2449-A931-E46E23EA7B9D}" type="slidenum">
              <a:rPr lang="en-US" smtClean="0"/>
              <a:t>25</a:t>
            </a:fld>
            <a:endParaRPr lang="en-US"/>
          </a:p>
        </p:txBody>
      </p:sp>
    </p:spTree>
    <p:extLst>
      <p:ext uri="{BB962C8B-B14F-4D97-AF65-F5344CB8AC3E}">
        <p14:creationId xmlns:p14="http://schemas.microsoft.com/office/powerpoint/2010/main" val="38190366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Drachms now struck to finance Roman military </a:t>
            </a:r>
            <a:r>
              <a:rPr lang="en-US" dirty="0" err="1"/>
              <a:t>campaignas</a:t>
            </a:r>
            <a:r>
              <a:rPr lang="en-US" dirty="0"/>
              <a:t> – much larger production.</a:t>
            </a:r>
          </a:p>
          <a:p>
            <a:endParaRPr lang="en-US" dirty="0"/>
          </a:p>
          <a:p>
            <a:r>
              <a:rPr lang="en-US" dirty="0"/>
              <a:t>Stylistic change</a:t>
            </a:r>
          </a:p>
          <a:p>
            <a:endParaRPr lang="en-US" dirty="0"/>
          </a:p>
          <a:p>
            <a:r>
              <a:rPr lang="en-US" dirty="0"/>
              <a:t>Iberian imitations with a wolf and Iberian inscription. Also for Roman campaigns? About this period. But cannot know.</a:t>
            </a:r>
            <a:r>
              <a:rPr lang="en-GB" dirty="0"/>
              <a:t> </a:t>
            </a:r>
            <a:r>
              <a:rPr lang="en-GB" dirty="0" err="1"/>
              <a:t>Villaronga</a:t>
            </a:r>
            <a:r>
              <a:rPr lang="en-GB" dirty="0"/>
              <a:t> suggested that the wolf was a totemic animal of </a:t>
            </a:r>
            <a:r>
              <a:rPr lang="en-GB" dirty="0" err="1"/>
              <a:t>Iltirta</a:t>
            </a:r>
            <a:r>
              <a:rPr lang="en-GB" dirty="0"/>
              <a:t>, and perhaps had religious </a:t>
            </a:r>
            <a:r>
              <a:rPr lang="en-GB" dirty="0" err="1"/>
              <a:t>signicance</a:t>
            </a:r>
            <a:r>
              <a:rPr lang="en-GB" dirty="0"/>
              <a:t>; alternatively the wolf may have referenced a foundation myth.54 Wolves decorate other items of material culture on the Iberian peninsula, but the arrival of Rome would have given any representation of the wolf in this region further possible associations.</a:t>
            </a:r>
            <a:endParaRPr lang="en-US" dirty="0"/>
          </a:p>
        </p:txBody>
      </p:sp>
      <p:sp>
        <p:nvSpPr>
          <p:cNvPr id="4" name="Slide Number Placeholder 3"/>
          <p:cNvSpPr>
            <a:spLocks noGrp="1"/>
          </p:cNvSpPr>
          <p:nvPr>
            <p:ph type="sldNum" sz="quarter" idx="5"/>
          </p:nvPr>
        </p:nvSpPr>
        <p:spPr/>
        <p:txBody>
          <a:bodyPr/>
          <a:lstStyle/>
          <a:p>
            <a:fld id="{21FB1DD1-5C60-2449-A931-E46E23EA7B9D}" type="slidenum">
              <a:rPr lang="en-US" smtClean="0"/>
              <a:t>26</a:t>
            </a:fld>
            <a:endParaRPr lang="en-US"/>
          </a:p>
        </p:txBody>
      </p:sp>
    </p:spTree>
    <p:extLst>
      <p:ext uri="{BB962C8B-B14F-4D97-AF65-F5344CB8AC3E}">
        <p14:creationId xmlns:p14="http://schemas.microsoft.com/office/powerpoint/2010/main" val="17851833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Don’t know if the photos consist of the full hoard</a:t>
            </a:r>
          </a:p>
          <a:p>
            <a:r>
              <a:rPr lang="en-US" dirty="0"/>
              <a:t>Included serrated denarii</a:t>
            </a:r>
          </a:p>
          <a:p>
            <a:r>
              <a:rPr lang="en-US" dirty="0"/>
              <a:t>Athenian drachms have similar weight and fineness as Roman </a:t>
            </a:r>
            <a:r>
              <a:rPr lang="en-US" dirty="0" err="1"/>
              <a:t>Republicam</a:t>
            </a:r>
            <a:r>
              <a:rPr lang="en-US" dirty="0"/>
              <a:t> denarii</a:t>
            </a:r>
          </a:p>
        </p:txBody>
      </p:sp>
      <p:sp>
        <p:nvSpPr>
          <p:cNvPr id="4" name="Slide Number Placeholder 3"/>
          <p:cNvSpPr>
            <a:spLocks noGrp="1"/>
          </p:cNvSpPr>
          <p:nvPr>
            <p:ph type="sldNum" sz="quarter" idx="5"/>
          </p:nvPr>
        </p:nvSpPr>
        <p:spPr/>
        <p:txBody>
          <a:bodyPr/>
          <a:lstStyle/>
          <a:p>
            <a:fld id="{21FB1DD1-5C60-2449-A931-E46E23EA7B9D}" type="slidenum">
              <a:rPr lang="en-US" smtClean="0"/>
              <a:t>28</a:t>
            </a:fld>
            <a:endParaRPr lang="en-US"/>
          </a:p>
        </p:txBody>
      </p:sp>
    </p:spTree>
    <p:extLst>
      <p:ext uri="{BB962C8B-B14F-4D97-AF65-F5344CB8AC3E}">
        <p14:creationId xmlns:p14="http://schemas.microsoft.com/office/powerpoint/2010/main" val="18877691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Livy 10.23 – mentions a statue set up by </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aediles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Gnaeus</a:t>
            </a:r>
            <a:r>
              <a:rPr lang="en-US" sz="1200" b="0" i="0" u="none" strike="noStrike" kern="1200" baseline="0" dirty="0">
                <a:solidFill>
                  <a:schemeClr val="tx1"/>
                </a:solidFill>
                <a:latin typeface="+mn-lt"/>
                <a:ea typeface="+mn-ea"/>
                <a:cs typeface="+mn-cs"/>
              </a:rPr>
              <a:t> and Quintus </a:t>
            </a:r>
            <a:r>
              <a:rPr lang="en-US" sz="1200" b="0" i="0" u="none" strike="noStrike" kern="1200" baseline="0" dirty="0" err="1">
                <a:solidFill>
                  <a:schemeClr val="tx1"/>
                </a:solidFill>
                <a:latin typeface="+mn-lt"/>
                <a:ea typeface="+mn-ea"/>
                <a:cs typeface="+mn-cs"/>
              </a:rPr>
              <a:t>Ogulnius</a:t>
            </a:r>
            <a:r>
              <a:rPr lang="en-US" sz="1200" b="0" i="0" u="none" strike="noStrike" kern="1200" baseline="0" dirty="0">
                <a:solidFill>
                  <a:schemeClr val="tx1"/>
                </a:solidFill>
                <a:latin typeface="+mn-lt"/>
                <a:ea typeface="+mn-ea"/>
                <a:cs typeface="+mn-cs"/>
              </a:rPr>
              <a:t> set up in 296 at</a:t>
            </a:r>
          </a:p>
          <a:p>
            <a:r>
              <a:rPr lang="en-US" sz="1200" b="0" i="0" u="none" strike="noStrike" kern="1200" baseline="0" dirty="0">
                <a:solidFill>
                  <a:schemeClr val="tx1"/>
                </a:solidFill>
                <a:latin typeface="+mn-lt"/>
                <a:ea typeface="+mn-ea"/>
                <a:cs typeface="+mn-cs"/>
              </a:rPr>
              <a:t>the </a:t>
            </a:r>
            <a:r>
              <a:rPr lang="en-US" sz="1200" b="0" i="0" u="none" strike="noStrike" kern="1200" baseline="0" dirty="0" err="1">
                <a:solidFill>
                  <a:schemeClr val="tx1"/>
                </a:solidFill>
                <a:latin typeface="+mn-lt"/>
                <a:ea typeface="+mn-ea"/>
                <a:cs typeface="+mn-cs"/>
              </a:rPr>
              <a:t>Ficus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Ruminalis</a:t>
            </a:r>
            <a:r>
              <a:rPr lang="en-US" sz="1200" b="0" i="0" u="none" strike="noStrike" kern="1200" baseline="0" dirty="0">
                <a:solidFill>
                  <a:schemeClr val="tx1"/>
                </a:solidFill>
                <a:latin typeface="+mn-lt"/>
                <a:ea typeface="+mn-ea"/>
                <a:cs typeface="+mn-cs"/>
              </a:rPr>
              <a:t> (Livy 10.23). An early Roman silver </a:t>
            </a:r>
            <a:r>
              <a:rPr lang="en-US" sz="1200" b="0" i="0" u="none" strike="noStrike" kern="1200" baseline="0" dirty="0" err="1">
                <a:solidFill>
                  <a:schemeClr val="tx1"/>
                </a:solidFill>
                <a:latin typeface="+mn-lt"/>
                <a:ea typeface="+mn-ea"/>
                <a:cs typeface="+mn-cs"/>
              </a:rPr>
              <a:t>didrachm</a:t>
            </a:r>
            <a:r>
              <a:rPr lang="en-US" sz="1200" b="0" i="0" u="none" strike="noStrike" kern="1200" baseline="0" dirty="0">
                <a:solidFill>
                  <a:schemeClr val="tx1"/>
                </a:solidFill>
                <a:latin typeface="+mn-lt"/>
                <a:ea typeface="+mn-ea"/>
                <a:cs typeface="+mn-cs"/>
              </a:rPr>
              <a:t>, coined around the</a:t>
            </a:r>
          </a:p>
          <a:p>
            <a:r>
              <a:rPr lang="en-US" sz="1200" b="0" i="0" u="none" strike="noStrike" kern="1200" baseline="0" dirty="0">
                <a:solidFill>
                  <a:schemeClr val="tx1"/>
                </a:solidFill>
                <a:latin typeface="+mn-lt"/>
                <a:ea typeface="+mn-ea"/>
                <a:cs typeface="+mn-cs"/>
              </a:rPr>
              <a:t>time of Q. </a:t>
            </a:r>
            <a:r>
              <a:rPr lang="en-US" sz="1200" b="0" i="0" u="none" strike="noStrike" kern="1200" baseline="0" dirty="0" err="1">
                <a:solidFill>
                  <a:schemeClr val="tx1"/>
                </a:solidFill>
                <a:latin typeface="+mn-lt"/>
                <a:ea typeface="+mn-ea"/>
                <a:cs typeface="+mn-cs"/>
              </a:rPr>
              <a:t>Ogulnius</a:t>
            </a:r>
            <a:r>
              <a:rPr lang="en-US" sz="1200" b="0" i="0" u="none" strike="noStrike" kern="1200" baseline="0" dirty="0">
                <a:solidFill>
                  <a:schemeClr val="tx1"/>
                </a:solidFill>
                <a:latin typeface="+mn-lt"/>
                <a:ea typeface="+mn-ea"/>
                <a:cs typeface="+mn-cs"/>
              </a:rPr>
              <a:t>’ consulship in 269, probably represents this sculpture.2</a:t>
            </a:r>
          </a:p>
          <a:p>
            <a:endParaRPr lang="en-US" sz="1200" b="0" i="0" u="none" strike="noStrike" kern="1200" baseline="0" dirty="0">
              <a:solidFill>
                <a:schemeClr val="tx1"/>
              </a:solidFill>
              <a:latin typeface="+mn-lt"/>
              <a:ea typeface="+mn-ea"/>
              <a:cs typeface="+mn-cs"/>
            </a:endParaRPr>
          </a:p>
          <a:p>
            <a:r>
              <a:rPr lang="en-US" baseline="0" dirty="0"/>
              <a:t>So fourth </a:t>
            </a:r>
            <a:r>
              <a:rPr lang="en-US" baseline="0" dirty="0" err="1"/>
              <a:t>cwentury</a:t>
            </a:r>
            <a:r>
              <a:rPr lang="en-US" baseline="0" dirty="0"/>
              <a:t> BC.</a:t>
            </a:r>
          </a:p>
          <a:p>
            <a:r>
              <a:rPr lang="en-US" baseline="0" dirty="0"/>
              <a:t>Initial mentions of the myth mention only Romulus, not Remus. So how/why did it develop? Remus appears last decades 4</a:t>
            </a:r>
            <a:r>
              <a:rPr lang="en-US" baseline="30000" dirty="0"/>
              <a:t>th</a:t>
            </a:r>
            <a:r>
              <a:rPr lang="en-US" baseline="0" dirty="0"/>
              <a:t> century – perhaps to reflect the governing by two consuls</a:t>
            </a:r>
            <a:endParaRPr lang="en-US" dirty="0"/>
          </a:p>
          <a:p>
            <a:endParaRPr lang="en-US" dirty="0"/>
          </a:p>
        </p:txBody>
      </p:sp>
      <p:sp>
        <p:nvSpPr>
          <p:cNvPr id="4" name="Slide Number Placeholder 3"/>
          <p:cNvSpPr>
            <a:spLocks noGrp="1"/>
          </p:cNvSpPr>
          <p:nvPr>
            <p:ph type="sldNum" sz="quarter" idx="10"/>
          </p:nvPr>
        </p:nvSpPr>
        <p:spPr/>
        <p:txBody>
          <a:bodyPr/>
          <a:lstStyle/>
          <a:p>
            <a:fld id="{44897073-0370-4C40-B858-4AD2574E3291}" type="slidenum">
              <a:rPr lang="en-US" smtClean="0"/>
              <a:t>4</a:t>
            </a:fld>
            <a:endParaRPr lang="en-US"/>
          </a:p>
        </p:txBody>
      </p:sp>
    </p:spTree>
    <p:extLst>
      <p:ext uri="{BB962C8B-B14F-4D97-AF65-F5344CB8AC3E}">
        <p14:creationId xmlns:p14="http://schemas.microsoft.com/office/powerpoint/2010/main" val="17406015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Gold from 211 BC</a:t>
            </a:r>
          </a:p>
          <a:p>
            <a:r>
              <a:rPr lang="en-GB" dirty="0"/>
              <a:t>Prow – Demetrius </a:t>
            </a:r>
            <a:r>
              <a:rPr lang="en-GB" dirty="0" err="1"/>
              <a:t>Poliorcetes</a:t>
            </a:r>
            <a:r>
              <a:rPr lang="en-GB" dirty="0"/>
              <a:t>. AMNG 17; Newell 163; SNG Cop. 1187</a:t>
            </a:r>
          </a:p>
          <a:p>
            <a:r>
              <a:rPr lang="en-GB" dirty="0"/>
              <a:t>Could</a:t>
            </a:r>
            <a:r>
              <a:rPr lang="en-GB" baseline="0" dirty="0"/>
              <a:t> have come indirectly, e.g. via Pyrrhus, Syracuse</a:t>
            </a:r>
          </a:p>
          <a:p>
            <a:r>
              <a:rPr lang="en-GB" baseline="0" dirty="0" err="1"/>
              <a:t>Antiochos</a:t>
            </a:r>
            <a:r>
              <a:rPr lang="en-GB" baseline="0" dirty="0"/>
              <a:t> III, Tarsus. Tarentum also strikes </a:t>
            </a:r>
            <a:r>
              <a:rPr lang="en-GB" baseline="0" dirty="0" err="1"/>
              <a:t>Dioscuri</a:t>
            </a:r>
            <a:r>
              <a:rPr lang="en-GB" baseline="0" dirty="0"/>
              <a:t> types..</a:t>
            </a:r>
          </a:p>
          <a:p>
            <a:r>
              <a:rPr lang="en-GB" dirty="0"/>
              <a:t>https://</a:t>
            </a:r>
            <a:r>
              <a:rPr lang="en-GB" dirty="0" err="1"/>
              <a:t>www.youtube.com</a:t>
            </a:r>
            <a:r>
              <a:rPr lang="en-GB" dirty="0"/>
              <a:t>/</a:t>
            </a:r>
            <a:r>
              <a:rPr lang="en-GB" dirty="0" err="1"/>
              <a:t>watch?v</a:t>
            </a:r>
            <a:r>
              <a:rPr lang="en-GB" dirty="0"/>
              <a:t>=CKX0U7arQFw</a:t>
            </a:r>
          </a:p>
          <a:p>
            <a:endParaRPr lang="en-GB" dirty="0"/>
          </a:p>
          <a:p>
            <a:r>
              <a:rPr lang="en-GB" dirty="0"/>
              <a:t>Makes sense – this is more understandable</a:t>
            </a:r>
            <a:r>
              <a:rPr lang="en-GB" baseline="0" dirty="0"/>
              <a:t> to those under Roman rule than Roman Latin conceptions!</a:t>
            </a:r>
            <a:endParaRPr lang="en-GB" dirty="0"/>
          </a:p>
          <a:p>
            <a:endParaRPr lang="en-GB" dirty="0"/>
          </a:p>
          <a:p>
            <a:r>
              <a:rPr lang="en-GB" dirty="0"/>
              <a:t>Disappearance of local Greek coins from circulation/hoards.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Meadows = an indication received Ptolemaic help&gt;?</a:t>
            </a:r>
            <a:r>
              <a:rPr lang="en-GB" dirty="0">
                <a:solidFill>
                  <a:srgbClr val="000000"/>
                </a:solidFill>
                <a:effectLst/>
                <a:latin typeface="Helvetica Neue" panose="02000503000000020004" pitchFamily="2" charset="0"/>
              </a:rPr>
              <a:t> Clear that acknowledgement of Ptolemaic financial assistance by the adoption of the Ptolemaic coin type was a widespread phenomenon in the third century BC: Eagle and thunderbolt would have been a clear motif to Greeks, Italian and Carthaginians.  Only the slightly earlier </a:t>
            </a:r>
            <a:r>
              <a:rPr lang="en-GB" dirty="0" err="1">
                <a:solidFill>
                  <a:srgbClr val="000000"/>
                </a:solidFill>
                <a:effectLst/>
                <a:latin typeface="Helvetica Neue" panose="02000503000000020004" pitchFamily="2" charset="0"/>
              </a:rPr>
              <a:t>iossues</a:t>
            </a:r>
            <a:r>
              <a:rPr lang="en-GB" dirty="0">
                <a:solidFill>
                  <a:srgbClr val="000000"/>
                </a:solidFill>
                <a:effectLst/>
                <a:latin typeface="Helvetica Neue" panose="02000503000000020004" pitchFamily="2" charset="0"/>
              </a:rPr>
              <a:t> of </a:t>
            </a:r>
            <a:r>
              <a:rPr lang="en-GB" dirty="0" err="1">
                <a:solidFill>
                  <a:srgbClr val="000000"/>
                </a:solidFill>
                <a:effectLst/>
                <a:latin typeface="Helvetica Neue" panose="02000503000000020004" pitchFamily="2" charset="0"/>
              </a:rPr>
              <a:t>victoriatii</a:t>
            </a:r>
            <a:r>
              <a:rPr lang="en-GB" dirty="0">
                <a:solidFill>
                  <a:srgbClr val="000000"/>
                </a:solidFill>
                <a:effectLst/>
                <a:latin typeface="Helvetica Neue" panose="02000503000000020004" pitchFamily="2" charset="0"/>
              </a:rPr>
              <a:t> the Romans may h</a:t>
            </a:r>
          </a:p>
          <a:p>
            <a:endParaRPr lang="en-GB" dirty="0"/>
          </a:p>
          <a:p>
            <a:endParaRPr lang="en-GB" dirty="0"/>
          </a:p>
          <a:p>
            <a:r>
              <a:rPr lang="en-GB" dirty="0"/>
              <a:t>Kevin’s project – gold is different </a:t>
            </a:r>
            <a:r>
              <a:rPr lang="en-GB" dirty="0" err="1"/>
              <a:t>tio</a:t>
            </a:r>
            <a:r>
              <a:rPr lang="en-GB" dirty="0"/>
              <a:t> Ptolemaic gold.</a:t>
            </a:r>
          </a:p>
          <a:p>
            <a:r>
              <a:rPr lang="en-GB" dirty="0"/>
              <a:t>Augustan gold different from Hellenistic gold coinage. – New gold supply under Julius Caesar,</a:t>
            </a:r>
          </a:p>
          <a:p>
            <a:endParaRPr lang="en-US" dirty="0"/>
          </a:p>
        </p:txBody>
      </p:sp>
      <p:sp>
        <p:nvSpPr>
          <p:cNvPr id="4" name="Slide Number Placeholder 3"/>
          <p:cNvSpPr>
            <a:spLocks noGrp="1"/>
          </p:cNvSpPr>
          <p:nvPr>
            <p:ph type="sldNum" sz="quarter" idx="10"/>
          </p:nvPr>
        </p:nvSpPr>
        <p:spPr/>
        <p:txBody>
          <a:bodyPr/>
          <a:lstStyle/>
          <a:p>
            <a:fld id="{27528522-94AE-7249-BED4-2733C7E6BE31}" type="slidenum">
              <a:rPr lang="en-US" smtClean="0"/>
              <a:t>5</a:t>
            </a:fld>
            <a:endParaRPr lang="en-US"/>
          </a:p>
        </p:txBody>
      </p:sp>
    </p:spTree>
    <p:extLst>
      <p:ext uri="{BB962C8B-B14F-4D97-AF65-F5344CB8AC3E}">
        <p14:creationId xmlns:p14="http://schemas.microsoft.com/office/powerpoint/2010/main" val="42503613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Unknown location – came through the markets in lots. Photographed, but some pieces may have been left out (e.g. those of low value).</a:t>
            </a:r>
          </a:p>
          <a:p>
            <a:endParaRPr lang="en-US" dirty="0"/>
          </a:p>
          <a:p>
            <a:r>
              <a:rPr lang="en-US" dirty="0"/>
              <a:t>From contents said to be from the Second Punic War or a few years later.</a:t>
            </a:r>
          </a:p>
          <a:p>
            <a:endParaRPr lang="en-US" dirty="0"/>
          </a:p>
          <a:p>
            <a:r>
              <a:rPr lang="en-US" dirty="0"/>
              <a:t>Hellenistic coins arrive in Spain during the Second Punic War – presumption is it is connected to the funding of the army.</a:t>
            </a:r>
          </a:p>
          <a:p>
            <a:r>
              <a:rPr lang="en-US" dirty="0"/>
              <a:t>M&lt;</a:t>
            </a:r>
            <a:r>
              <a:rPr lang="en-US" dirty="0" err="1"/>
              <a:t>ust</a:t>
            </a:r>
            <a:r>
              <a:rPr lang="en-US" dirty="0"/>
              <a:t> be modest though – only a small amount.</a:t>
            </a:r>
          </a:p>
          <a:p>
            <a:endParaRPr lang="en-US" dirty="0"/>
          </a:p>
          <a:p>
            <a:r>
              <a:rPr lang="en-US" dirty="0"/>
              <a:t>But </a:t>
            </a:r>
            <a:r>
              <a:rPr lang="en-US" dirty="0" err="1"/>
              <a:t>actuallty</a:t>
            </a:r>
            <a:r>
              <a:rPr lang="en-US" dirty="0"/>
              <a:t> compared to what we see in the east in terms of a Hellenistic monetary zone, very little here in the west. Had ‘</a:t>
            </a:r>
            <a:r>
              <a:rPr lang="en-US" dirty="0" err="1"/>
              <a:t>Hellenising</a:t>
            </a:r>
            <a:r>
              <a:rPr lang="en-US" dirty="0"/>
              <a:t>’ Greek </a:t>
            </a:r>
            <a:r>
              <a:rPr lang="en-US" dirty="0" err="1"/>
              <a:t>monetart</a:t>
            </a:r>
            <a:r>
              <a:rPr lang="en-US" dirty="0"/>
              <a:t> traditions, but not influenced by the </a:t>
            </a:r>
            <a:r>
              <a:rPr lang="en-US" dirty="0" err="1"/>
              <a:t>cvoinage</a:t>
            </a:r>
            <a:r>
              <a:rPr lang="en-US" dirty="0"/>
              <a:t> of Alexander and his successors in the same way we find in the east. Hellenistic West, from a monetary perspective, very different to the east.</a:t>
            </a:r>
          </a:p>
        </p:txBody>
      </p:sp>
      <p:sp>
        <p:nvSpPr>
          <p:cNvPr id="4" name="Slide Number Placeholder 3"/>
          <p:cNvSpPr>
            <a:spLocks noGrp="1"/>
          </p:cNvSpPr>
          <p:nvPr>
            <p:ph type="sldNum" sz="quarter" idx="5"/>
          </p:nvPr>
        </p:nvSpPr>
        <p:spPr/>
        <p:txBody>
          <a:bodyPr/>
          <a:lstStyle/>
          <a:p>
            <a:fld id="{21FB1DD1-5C60-2449-A931-E46E23EA7B9D}" type="slidenum">
              <a:rPr lang="en-US" smtClean="0"/>
              <a:t>6</a:t>
            </a:fld>
            <a:endParaRPr lang="en-US"/>
          </a:p>
        </p:txBody>
      </p:sp>
    </p:spTree>
    <p:extLst>
      <p:ext uri="{BB962C8B-B14F-4D97-AF65-F5344CB8AC3E}">
        <p14:creationId xmlns:p14="http://schemas.microsoft.com/office/powerpoint/2010/main" val="42800142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Denarii was the silver coinage</a:t>
            </a:r>
          </a:p>
          <a:p>
            <a:r>
              <a:rPr lang="en-US" dirty="0"/>
              <a:t>Locally produced bronze</a:t>
            </a:r>
          </a:p>
          <a:p>
            <a:r>
              <a:rPr lang="en-US" dirty="0"/>
              <a:t>Also Roman bronze produced for local use</a:t>
            </a:r>
          </a:p>
        </p:txBody>
      </p:sp>
      <p:sp>
        <p:nvSpPr>
          <p:cNvPr id="4" name="Slide Number Placeholder 3"/>
          <p:cNvSpPr>
            <a:spLocks noGrp="1"/>
          </p:cNvSpPr>
          <p:nvPr>
            <p:ph type="sldNum" sz="quarter" idx="5"/>
          </p:nvPr>
        </p:nvSpPr>
        <p:spPr/>
        <p:txBody>
          <a:bodyPr/>
          <a:lstStyle/>
          <a:p>
            <a:fld id="{21FB1DD1-5C60-2449-A931-E46E23EA7B9D}" type="slidenum">
              <a:rPr lang="en-US" smtClean="0"/>
              <a:t>7</a:t>
            </a:fld>
            <a:endParaRPr lang="en-US"/>
          </a:p>
        </p:txBody>
      </p:sp>
    </p:spTree>
    <p:extLst>
      <p:ext uri="{BB962C8B-B14F-4D97-AF65-F5344CB8AC3E}">
        <p14:creationId xmlns:p14="http://schemas.microsoft.com/office/powerpoint/2010/main" val="13654345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202122"/>
                </a:solidFill>
                <a:effectLst/>
                <a:latin typeface="Arial" panose="020B0604020202020204" pitchFamily="34" charset="0"/>
              </a:rPr>
              <a:t>Philip was forced to surrender, give up all the Greek cities he had conquered, and pay Rome 1,000 </a:t>
            </a:r>
            <a:r>
              <a:rPr lang="en-GB" b="0" i="0" u="none" strike="noStrike" dirty="0">
                <a:solidFill>
                  <a:srgbClr val="3366CC"/>
                </a:solidFill>
                <a:effectLst/>
                <a:latin typeface="Arial" panose="020B0604020202020204" pitchFamily="34" charset="0"/>
                <a:hlinkClick r:id="rId3" tooltip="Talent (weight)"/>
              </a:rPr>
              <a:t>talents</a:t>
            </a:r>
            <a:r>
              <a:rPr lang="en-GB" b="0" i="0" dirty="0">
                <a:solidFill>
                  <a:srgbClr val="202122"/>
                </a:solidFill>
                <a:effectLst/>
                <a:latin typeface="Arial" panose="020B0604020202020204" pitchFamily="34" charset="0"/>
              </a:rPr>
              <a:t>, but his kingdom was left intact to serve as a buffer state between </a:t>
            </a:r>
            <a:r>
              <a:rPr lang="en-GB" b="0" i="0" u="none" strike="noStrike" dirty="0">
                <a:solidFill>
                  <a:srgbClr val="3366CC"/>
                </a:solidFill>
                <a:effectLst/>
                <a:latin typeface="Arial" panose="020B0604020202020204" pitchFamily="34" charset="0"/>
                <a:hlinkClick r:id="rId4" tooltip="Greece"/>
              </a:rPr>
              <a:t>Greece</a:t>
            </a:r>
            <a:r>
              <a:rPr lang="en-GB" b="0" i="0" dirty="0">
                <a:solidFill>
                  <a:srgbClr val="202122"/>
                </a:solidFill>
                <a:effectLst/>
                <a:latin typeface="Arial" panose="020B0604020202020204" pitchFamily="34" charset="0"/>
              </a:rPr>
              <a:t> and </a:t>
            </a:r>
            <a:r>
              <a:rPr lang="en-GB" b="0" i="0" u="none" strike="noStrike" dirty="0">
                <a:solidFill>
                  <a:srgbClr val="3366CC"/>
                </a:solidFill>
                <a:effectLst/>
                <a:latin typeface="Arial" panose="020B0604020202020204" pitchFamily="34" charset="0"/>
                <a:hlinkClick r:id="rId5" tooltip="Illyria"/>
              </a:rPr>
              <a:t>Illyria</a:t>
            </a:r>
            <a:r>
              <a:rPr lang="en-GB" b="0" i="0" dirty="0">
                <a:solidFill>
                  <a:srgbClr val="202122"/>
                </a:solidFill>
                <a:effectLst/>
                <a:latin typeface="Arial" panose="020B0604020202020204" pitchFamily="34" charset="0"/>
              </a:rPr>
              <a:t>.</a:t>
            </a:r>
            <a:endParaRPr lang="en-GB" dirty="0">
              <a:solidFill>
                <a:srgbClr val="000000"/>
              </a:solidFill>
              <a:effectLst/>
              <a:latin typeface="Helvetica Neue" panose="02000503000000020004"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Helvetica Neue" panose="02000503000000020004" pitchFamily="2" charset="0"/>
            </a:endParaRPr>
          </a:p>
          <a:p>
            <a:endParaRPr lang="en-US" dirty="0"/>
          </a:p>
        </p:txBody>
      </p:sp>
      <p:sp>
        <p:nvSpPr>
          <p:cNvPr id="4" name="Slide Number Placeholder 3"/>
          <p:cNvSpPr>
            <a:spLocks noGrp="1"/>
          </p:cNvSpPr>
          <p:nvPr>
            <p:ph type="sldNum" sz="quarter" idx="5"/>
          </p:nvPr>
        </p:nvSpPr>
        <p:spPr/>
        <p:txBody>
          <a:bodyPr/>
          <a:lstStyle/>
          <a:p>
            <a:fld id="{21FB1DD1-5C60-2449-A931-E46E23EA7B9D}" type="slidenum">
              <a:rPr lang="en-US" smtClean="0"/>
              <a:t>8</a:t>
            </a:fld>
            <a:endParaRPr lang="en-US"/>
          </a:p>
        </p:txBody>
      </p:sp>
    </p:spTree>
    <p:extLst>
      <p:ext uri="{BB962C8B-B14F-4D97-AF65-F5344CB8AC3E}">
        <p14:creationId xmlns:p14="http://schemas.microsoft.com/office/powerpoint/2010/main" val="17793793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effectLst/>
                <a:latin typeface="Helvetica Neue" panose="02000503000000020004" pitchFamily="2" charset="0"/>
              </a:rPr>
              <a:t>Last gold coins minted in Macedonia presumably those with the name of the Roman general </a:t>
            </a:r>
            <a:r>
              <a:rPr lang="en-GB" dirty="0" err="1">
                <a:solidFill>
                  <a:srgbClr val="FFFFFF"/>
                </a:solidFill>
                <a:effectLst/>
                <a:latin typeface="Helvetica Neue" panose="02000503000000020004" pitchFamily="2" charset="0"/>
              </a:rPr>
              <a:t>Flamininus</a:t>
            </a:r>
            <a:r>
              <a:rPr lang="en-GB" dirty="0">
                <a:solidFill>
                  <a:srgbClr val="000000"/>
                </a:solidFill>
                <a:effectLst/>
                <a:latin typeface="Helvetica Neue" panose="02000503000000020004" pitchFamily="2" charset="0"/>
              </a:rPr>
              <a:t>. Coins are very rare, but the specimens have few die links between them. Suggests the original issue was quite large and made from a relatively large number of dies, but that it was quickly suppressed for reasons we can only speculate about.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effectLst/>
                <a:latin typeface="Helvetica Neue" panose="02000503000000020004" pitchFamily="2" charset="0"/>
              </a:rPr>
              <a:t>Burnett - p. 99 n. 9 - </a:t>
            </a:r>
            <a:r>
              <a:rPr lang="en-GB" dirty="0" err="1">
                <a:solidFill>
                  <a:srgbClr val="000000"/>
                </a:solidFill>
                <a:effectLst/>
                <a:latin typeface="Helvetica Neue" panose="02000503000000020004" pitchFamily="2" charset="0"/>
              </a:rPr>
              <a:t>Flamininus</a:t>
            </a:r>
            <a:r>
              <a:rPr lang="en-GB" dirty="0">
                <a:solidFill>
                  <a:srgbClr val="000000"/>
                </a:solidFill>
                <a:effectLst/>
                <a:latin typeface="Helvetica Neue" panose="02000503000000020004" pitchFamily="2" charset="0"/>
              </a:rPr>
              <a:t> coins - explained if struck by </a:t>
            </a:r>
            <a:r>
              <a:rPr lang="en-GB" dirty="0" err="1">
                <a:solidFill>
                  <a:srgbClr val="000000"/>
                </a:solidFill>
                <a:effectLst/>
                <a:latin typeface="Helvetica Neue" panose="02000503000000020004" pitchFamily="2" charset="0"/>
              </a:rPr>
              <a:t>Flamininus</a:t>
            </a:r>
            <a:r>
              <a:rPr lang="en-GB" dirty="0">
                <a:solidFill>
                  <a:srgbClr val="000000"/>
                </a:solidFill>
                <a:effectLst/>
                <a:latin typeface="Helvetica Neue" panose="02000503000000020004" pitchFamily="2" charset="0"/>
              </a:rPr>
              <a:t> and subsequently it was thought inappropriate to represent a Roman general like a </a:t>
            </a:r>
            <a:r>
              <a:rPr lang="en-GB" dirty="0">
                <a:solidFill>
                  <a:srgbClr val="FFFFFF"/>
                </a:solidFill>
                <a:effectLst/>
                <a:latin typeface="Helvetica Neue" panose="02000503000000020004" pitchFamily="2" charset="0"/>
              </a:rPr>
              <a:t>Macedonia</a:t>
            </a:r>
            <a:r>
              <a:rPr lang="en-GB" dirty="0">
                <a:solidFill>
                  <a:srgbClr val="000000"/>
                </a:solidFill>
                <a:effectLst/>
                <a:latin typeface="Helvetica Neue" panose="02000503000000020004" pitchFamily="2" charset="0"/>
              </a:rPr>
              <a:t>n king.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Helvetica Neue" panose="02000503000000020004"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Helvetica Neue" panose="02000503000000020004"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000000"/>
                </a:solidFill>
                <a:effectLst/>
                <a:latin typeface="Helvetica Neue" panose="02000503000000020004" pitchFamily="2" charset="0"/>
              </a:rPr>
              <a:t>It is modelled on the traditional gold coinage of Macedonia, initiated by Alexander the Great. From this is borrowed the image of Nike on the reverse.</a:t>
            </a:r>
            <a:endParaRPr lang="en-GB" dirty="0">
              <a:solidFill>
                <a:srgbClr val="000000"/>
              </a:solidFill>
              <a:effectLst/>
              <a:latin typeface="Helvetica Neue" panose="02000503000000020004"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Helvetica Neue" panose="02000503000000020004" pitchFamily="2" charset="0"/>
            </a:endParaRPr>
          </a:p>
          <a:p>
            <a:r>
              <a:rPr lang="en-GB" dirty="0">
                <a:solidFill>
                  <a:srgbClr val="000000"/>
                </a:solidFill>
                <a:effectLst/>
                <a:latin typeface="Helvetica Neue" panose="02000503000000020004" pitchFamily="2" charset="0"/>
              </a:rPr>
              <a:t>Supposed that these now very rare coins were mined at .</a:t>
            </a:r>
            <a:r>
              <a:rPr lang="en-GB" dirty="0" err="1">
                <a:solidFill>
                  <a:srgbClr val="000000"/>
                </a:solidFill>
                <a:effectLst/>
                <a:latin typeface="Helvetica Neue" panose="02000503000000020004" pitchFamily="2" charset="0"/>
              </a:rPr>
              <a:t>chalcis</a:t>
            </a:r>
            <a:r>
              <a:rPr lang="en-GB" dirty="0">
                <a:solidFill>
                  <a:srgbClr val="000000"/>
                </a:solidFill>
                <a:effectLst/>
                <a:latin typeface="Helvetica Neue" panose="02000503000000020004" pitchFamily="2" charset="0"/>
              </a:rPr>
              <a:t> in Euboea at the time when </a:t>
            </a:r>
            <a:r>
              <a:rPr lang="en-GB" dirty="0" err="1">
                <a:solidFill>
                  <a:srgbClr val="FFFFFF"/>
                </a:solidFill>
                <a:effectLst/>
                <a:latin typeface="Helvetica Neue" panose="02000503000000020004" pitchFamily="2" charset="0"/>
              </a:rPr>
              <a:t>Flamininus</a:t>
            </a:r>
            <a:r>
              <a:rPr lang="en-GB" dirty="0">
                <a:solidFill>
                  <a:srgbClr val="000000"/>
                </a:solidFill>
                <a:effectLst/>
                <a:latin typeface="Helvetica Neue" panose="02000503000000020004" pitchFamily="2" charset="0"/>
              </a:rPr>
              <a:t> gave the isthmian games to celebrate his victory.</a:t>
            </a:r>
          </a:p>
          <a:p>
            <a:r>
              <a:rPr lang="en-GB" dirty="0">
                <a:solidFill>
                  <a:srgbClr val="000000"/>
                </a:solidFill>
                <a:effectLst/>
                <a:latin typeface="Helvetica Neue" panose="02000503000000020004" pitchFamily="2" charset="0"/>
              </a:rPr>
              <a:t>p 60: a plausible context but no means certain. Die study.</a:t>
            </a:r>
          </a:p>
          <a:p>
            <a:r>
              <a:rPr lang="en-GB" dirty="0">
                <a:solidFill>
                  <a:srgbClr val="000000"/>
                </a:solidFill>
                <a:effectLst/>
                <a:latin typeface="Helvetica Neue" panose="02000503000000020004" pitchFamily="2" charset="0"/>
              </a:rPr>
              <a:t>These look like a real monetary issue, t be distributed as a souvenir to high officers and friends. (n. 13 Delian inventory in the temple of Artemis in 192 mentions 'Three </a:t>
            </a:r>
            <a:r>
              <a:rPr lang="en-GB" dirty="0" err="1">
                <a:solidFill>
                  <a:srgbClr val="000000"/>
                </a:solidFill>
                <a:effectLst/>
                <a:latin typeface="Helvetica Neue" panose="02000503000000020004" pitchFamily="2" charset="0"/>
              </a:rPr>
              <a:t>chrysoi</a:t>
            </a:r>
            <a:r>
              <a:rPr lang="en-GB" dirty="0">
                <a:solidFill>
                  <a:srgbClr val="000000"/>
                </a:solidFill>
                <a:effectLst/>
                <a:latin typeface="Helvetica Neue" panose="02000503000000020004" pitchFamily="2" charset="0"/>
              </a:rPr>
              <a:t> in a wooden case, offering of Quintus the Roman', Melville Jones 258, a line that is repeated in subsequent years. Tempting to see referral to these staters.)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Helvetica Neue" panose="02000503000000020004"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effectLst/>
                <a:latin typeface="Helvetica Neue" panose="02000503000000020004" pitchFamily="2" charset="0"/>
              </a:rPr>
              <a:t>First portrait of a Roman on coinage.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Helvetica Neue" panose="02000503000000020004" pitchFamily="2" charset="0"/>
            </a:endParaRPr>
          </a:p>
          <a:p>
            <a:r>
              <a:rPr lang="en-GB" dirty="0" err="1">
                <a:solidFill>
                  <a:srgbClr val="000000"/>
                </a:solidFill>
                <a:effectLst/>
                <a:latin typeface="Helvetica Neue" panose="02000503000000020004" pitchFamily="2" charset="0"/>
              </a:rPr>
              <a:t>Alfoleldi</a:t>
            </a:r>
            <a:r>
              <a:rPr lang="en-GB" dirty="0">
                <a:solidFill>
                  <a:srgbClr val="000000"/>
                </a:solidFill>
                <a:effectLst/>
                <a:latin typeface="Helvetica Neue" panose="02000503000000020004" pitchFamily="2" charset="0"/>
              </a:rPr>
              <a:t>: p 21: in the </a:t>
            </a:r>
            <a:r>
              <a:rPr lang="en-GB" dirty="0" err="1">
                <a:solidFill>
                  <a:srgbClr val="000000"/>
                </a:solidFill>
                <a:effectLst/>
                <a:latin typeface="Helvetica Neue" panose="02000503000000020004" pitchFamily="2" charset="0"/>
              </a:rPr>
              <a:t>hellenistic</a:t>
            </a:r>
            <a:r>
              <a:rPr lang="en-GB" dirty="0">
                <a:solidFill>
                  <a:srgbClr val="000000"/>
                </a:solidFill>
                <a:effectLst/>
                <a:latin typeface="Helvetica Neue" panose="02000503000000020004" pitchFamily="2" charset="0"/>
              </a:rPr>
              <a:t> period the name in </a:t>
            </a:r>
            <a:r>
              <a:rPr lang="en-GB" dirty="0" err="1">
                <a:solidFill>
                  <a:srgbClr val="000000"/>
                </a:solidFill>
                <a:effectLst/>
                <a:latin typeface="Helvetica Neue" panose="02000503000000020004" pitchFamily="2" charset="0"/>
              </a:rPr>
              <a:t>geneitive</a:t>
            </a:r>
            <a:r>
              <a:rPr lang="en-GB" dirty="0">
                <a:solidFill>
                  <a:srgbClr val="000000"/>
                </a:solidFill>
                <a:effectLst/>
                <a:latin typeface="Helvetica Neue" panose="02000503000000020004" pitchFamily="2" charset="0"/>
              </a:rPr>
              <a:t> on the coins signifies who was responsible for the issue - T. QUINCTI</a:t>
            </a:r>
          </a:p>
          <a:p>
            <a:r>
              <a:rPr lang="en-GB" dirty="0">
                <a:solidFill>
                  <a:srgbClr val="000000"/>
                </a:solidFill>
                <a:effectLst/>
                <a:latin typeface="Helvetica Neue" panose="02000503000000020004" pitchFamily="2" charset="0"/>
              </a:rPr>
              <a:t>Argues this suggests </a:t>
            </a:r>
            <a:r>
              <a:rPr lang="en-GB" dirty="0" err="1">
                <a:solidFill>
                  <a:srgbClr val="FFFFFF"/>
                </a:solidFill>
                <a:effectLst/>
                <a:latin typeface="Helvetica Neue" panose="02000503000000020004" pitchFamily="2" charset="0"/>
              </a:rPr>
              <a:t>Flamininus</a:t>
            </a:r>
            <a:r>
              <a:rPr lang="en-GB" dirty="0">
                <a:solidFill>
                  <a:srgbClr val="000000"/>
                </a:solidFill>
                <a:effectLst/>
                <a:latin typeface="Helvetica Neue" panose="02000503000000020004" pitchFamily="2" charset="0"/>
              </a:rPr>
              <a:t> struck the coin. The portrait also shows </a:t>
            </a:r>
            <a:r>
              <a:rPr lang="en-GB" dirty="0" err="1">
                <a:solidFill>
                  <a:srgbClr val="FFFFFF"/>
                </a:solidFill>
                <a:effectLst/>
                <a:latin typeface="Helvetica Neue" panose="02000503000000020004" pitchFamily="2" charset="0"/>
              </a:rPr>
              <a:t>Flamininus</a:t>
            </a:r>
            <a:r>
              <a:rPr lang="en-GB" dirty="0">
                <a:solidFill>
                  <a:srgbClr val="000000"/>
                </a:solidFill>
                <a:effectLst/>
                <a:latin typeface="Helvetica Neue" panose="02000503000000020004" pitchFamily="2" charset="0"/>
              </a:rPr>
              <a:t> - no decoration or diadem, as would be seen on the </a:t>
            </a:r>
            <a:r>
              <a:rPr lang="en-GB" dirty="0" err="1">
                <a:solidFill>
                  <a:srgbClr val="000000"/>
                </a:solidFill>
                <a:effectLst/>
                <a:latin typeface="Helvetica Neue" panose="02000503000000020004" pitchFamily="2" charset="0"/>
              </a:rPr>
              <a:t>hellenistic</a:t>
            </a:r>
            <a:r>
              <a:rPr lang="en-GB" dirty="0">
                <a:solidFill>
                  <a:srgbClr val="000000"/>
                </a:solidFill>
                <a:effectLst/>
                <a:latin typeface="Helvetica Neue" panose="02000503000000020004" pitchFamily="2" charset="0"/>
              </a:rPr>
              <a:t> kings.</a:t>
            </a:r>
          </a:p>
          <a:p>
            <a:r>
              <a:rPr lang="en-GB" dirty="0">
                <a:solidFill>
                  <a:srgbClr val="000000"/>
                </a:solidFill>
                <a:effectLst/>
                <a:latin typeface="Helvetica Neue" panose="02000503000000020004" pitchFamily="2" charset="0"/>
              </a:rPr>
              <a:t>Why the inspiration drawn from the Alexander gold type? The type was popular on other </a:t>
            </a:r>
            <a:r>
              <a:rPr lang="en-GB" dirty="0" err="1">
                <a:solidFill>
                  <a:srgbClr val="000000"/>
                </a:solidFill>
                <a:effectLst/>
                <a:latin typeface="Helvetica Neue" panose="02000503000000020004" pitchFamily="2" charset="0"/>
              </a:rPr>
              <a:t>hellenistic</a:t>
            </a:r>
            <a:r>
              <a:rPr lang="en-GB" dirty="0">
                <a:solidFill>
                  <a:srgbClr val="000000"/>
                </a:solidFill>
                <a:effectLst/>
                <a:latin typeface="Helvetica Neue" panose="02000503000000020004" pitchFamily="2" charset="0"/>
              </a:rPr>
              <a:t> kings as well, esp. for the attic weight standard.</a:t>
            </a:r>
          </a:p>
          <a:p>
            <a:r>
              <a:rPr lang="en-GB" dirty="0">
                <a:solidFill>
                  <a:srgbClr val="000000"/>
                </a:solidFill>
                <a:effectLst/>
                <a:latin typeface="Helvetica Neue" panose="02000503000000020004" pitchFamily="2" charset="0"/>
              </a:rPr>
              <a:t>This Alexander gold type was the most common and well known gold coin in Greek. </a:t>
            </a:r>
          </a:p>
          <a:p>
            <a:r>
              <a:rPr lang="en-GB" dirty="0">
                <a:solidFill>
                  <a:srgbClr val="000000"/>
                </a:solidFill>
                <a:effectLst/>
                <a:latin typeface="Helvetica Neue" panose="02000503000000020004" pitchFamily="2" charset="0"/>
              </a:rPr>
              <a:t>p 22: if one wanted the coin to </a:t>
            </a:r>
            <a:r>
              <a:rPr lang="en-GB" dirty="0" err="1">
                <a:solidFill>
                  <a:srgbClr val="000000"/>
                </a:solidFill>
                <a:effectLst/>
                <a:latin typeface="Helvetica Neue" panose="02000503000000020004" pitchFamily="2" charset="0"/>
              </a:rPr>
              <a:t>immediatelybe</a:t>
            </a:r>
            <a:r>
              <a:rPr lang="en-GB" dirty="0">
                <a:solidFill>
                  <a:srgbClr val="000000"/>
                </a:solidFill>
                <a:effectLst/>
                <a:latin typeface="Helvetica Neue" panose="02000503000000020004" pitchFamily="2" charset="0"/>
              </a:rPr>
              <a:t> accepted in Greece, the Alexander type was the way to go.</a:t>
            </a:r>
          </a:p>
          <a:p>
            <a:r>
              <a:rPr lang="en-GB" dirty="0">
                <a:solidFill>
                  <a:srgbClr val="000000"/>
                </a:solidFill>
                <a:effectLst/>
                <a:latin typeface="Helvetica Neue" panose="02000503000000020004" pitchFamily="2" charset="0"/>
              </a:rPr>
              <a:t>p 22: argues clear </a:t>
            </a:r>
            <a:r>
              <a:rPr lang="en-GB" dirty="0" err="1">
                <a:solidFill>
                  <a:srgbClr val="FFFFFF"/>
                </a:solidFill>
                <a:effectLst/>
                <a:latin typeface="Helvetica Neue" panose="02000503000000020004" pitchFamily="2" charset="0"/>
              </a:rPr>
              <a:t>Flamininus</a:t>
            </a:r>
            <a:r>
              <a:rPr lang="en-GB" dirty="0">
                <a:solidFill>
                  <a:srgbClr val="000000"/>
                </a:solidFill>
                <a:effectLst/>
                <a:latin typeface="Helvetica Neue" panose="02000503000000020004" pitchFamily="2" charset="0"/>
              </a:rPr>
              <a:t> struck the coin, we need only ask in what capacity. One could strike coins as a military </a:t>
            </a:r>
            <a:r>
              <a:rPr lang="en-GB" dirty="0" err="1">
                <a:solidFill>
                  <a:srgbClr val="000000"/>
                </a:solidFill>
                <a:effectLst/>
                <a:latin typeface="Helvetica Neue" panose="02000503000000020004" pitchFamily="2" charset="0"/>
              </a:rPr>
              <a:t>impertator</a:t>
            </a:r>
            <a:r>
              <a:rPr lang="en-GB" dirty="0">
                <a:solidFill>
                  <a:srgbClr val="000000"/>
                </a:solidFill>
                <a:effectLst/>
                <a:latin typeface="Helvetica Neue" panose="02000503000000020004" pitchFamily="2" charset="0"/>
              </a:rPr>
              <a:t>. </a:t>
            </a:r>
          </a:p>
          <a:p>
            <a:r>
              <a:rPr lang="en-GB" dirty="0">
                <a:solidFill>
                  <a:srgbClr val="000000"/>
                </a:solidFill>
                <a:effectLst/>
                <a:latin typeface="Helvetica Neue" panose="02000503000000020004" pitchFamily="2" charset="0"/>
              </a:rPr>
              <a:t>p 24: but when and from what metal did </a:t>
            </a:r>
            <a:r>
              <a:rPr lang="en-GB" dirty="0" err="1">
                <a:solidFill>
                  <a:srgbClr val="FFFFFF"/>
                </a:solidFill>
                <a:effectLst/>
                <a:latin typeface="Helvetica Neue" panose="02000503000000020004" pitchFamily="2" charset="0"/>
              </a:rPr>
              <a:t>Flamininus</a:t>
            </a:r>
            <a:r>
              <a:rPr lang="en-GB" dirty="0">
                <a:solidFill>
                  <a:srgbClr val="000000"/>
                </a:solidFill>
                <a:effectLst/>
                <a:latin typeface="Helvetica Neue" panose="02000503000000020004" pitchFamily="2" charset="0"/>
              </a:rPr>
              <a:t> strike the type?</a:t>
            </a:r>
          </a:p>
          <a:p>
            <a:r>
              <a:rPr lang="en-GB" dirty="0">
                <a:solidFill>
                  <a:srgbClr val="000000"/>
                </a:solidFill>
                <a:effectLst/>
                <a:latin typeface="Helvetica Neue" panose="02000503000000020004" pitchFamily="2" charset="0"/>
              </a:rPr>
              <a:t>The 200 talents mentioned by Polybius.</a:t>
            </a:r>
          </a:p>
          <a:p>
            <a:r>
              <a:rPr lang="en-GB" dirty="0">
                <a:solidFill>
                  <a:srgbClr val="000000"/>
                </a:solidFill>
                <a:effectLst/>
                <a:latin typeface="Helvetica Neue" panose="02000503000000020004" pitchFamily="2" charset="0"/>
              </a:rPr>
              <a:t>p 25: the 200 talents that </a:t>
            </a:r>
            <a:r>
              <a:rPr lang="en-GB" dirty="0" err="1">
                <a:solidFill>
                  <a:srgbClr val="FFFFFF"/>
                </a:solidFill>
                <a:effectLst/>
                <a:latin typeface="Helvetica Neue" panose="02000503000000020004" pitchFamily="2" charset="0"/>
              </a:rPr>
              <a:t>Flamininus</a:t>
            </a:r>
            <a:r>
              <a:rPr lang="en-GB" dirty="0">
                <a:solidFill>
                  <a:srgbClr val="000000"/>
                </a:solidFill>
                <a:effectLst/>
                <a:latin typeface="Helvetica Neue" panose="02000503000000020004" pitchFamily="2" charset="0"/>
              </a:rPr>
              <a:t> received in late summer or early autumn 197 from Philip after </a:t>
            </a:r>
            <a:r>
              <a:rPr lang="en-GB" dirty="0" err="1">
                <a:solidFill>
                  <a:srgbClr val="000000"/>
                </a:solidFill>
                <a:effectLst/>
                <a:latin typeface="Helvetica Neue" panose="02000503000000020004" pitchFamily="2" charset="0"/>
              </a:rPr>
              <a:t>Kyneskephalai</a:t>
            </a:r>
            <a:r>
              <a:rPr lang="en-GB" dirty="0">
                <a:solidFill>
                  <a:srgbClr val="000000"/>
                </a:solidFill>
                <a:effectLst/>
                <a:latin typeface="Helvetica Neue" panose="02000503000000020004" pitchFamily="2" charset="0"/>
              </a:rPr>
              <a:t>.</a:t>
            </a:r>
          </a:p>
          <a:p>
            <a:endParaRPr lang="en-GB" dirty="0">
              <a:solidFill>
                <a:srgbClr val="000000"/>
              </a:solidFill>
              <a:effectLst/>
              <a:latin typeface="Helvetica Neue" panose="02000503000000020004" pitchFamily="2" charset="0"/>
            </a:endParaRPr>
          </a:p>
          <a:p>
            <a:r>
              <a:rPr lang="en-GB" dirty="0">
                <a:solidFill>
                  <a:srgbClr val="000000"/>
                </a:solidFill>
                <a:effectLst/>
                <a:latin typeface="Helvetica Neue" panose="02000503000000020004" pitchFamily="2" charset="0"/>
              </a:rPr>
              <a:t>5 known obverses and reverses – possibly as many as 100,000 pieces originally issued,.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Helvetica Neue" panose="02000503000000020004" pitchFamily="2" charset="0"/>
            </a:endParaRPr>
          </a:p>
          <a:p>
            <a:endParaRPr lang="en-US" dirty="0"/>
          </a:p>
        </p:txBody>
      </p:sp>
      <p:sp>
        <p:nvSpPr>
          <p:cNvPr id="4" name="Slide Number Placeholder 3"/>
          <p:cNvSpPr>
            <a:spLocks noGrp="1"/>
          </p:cNvSpPr>
          <p:nvPr>
            <p:ph type="sldNum" sz="quarter" idx="5"/>
          </p:nvPr>
        </p:nvSpPr>
        <p:spPr/>
        <p:txBody>
          <a:bodyPr/>
          <a:lstStyle/>
          <a:p>
            <a:fld id="{21FB1DD1-5C60-2449-A931-E46E23EA7B9D}" type="slidenum">
              <a:rPr lang="en-US" smtClean="0"/>
              <a:t>9</a:t>
            </a:fld>
            <a:endParaRPr lang="en-US"/>
          </a:p>
        </p:txBody>
      </p:sp>
    </p:spTree>
    <p:extLst>
      <p:ext uri="{BB962C8B-B14F-4D97-AF65-F5344CB8AC3E}">
        <p14:creationId xmlns:p14="http://schemas.microsoft.com/office/powerpoint/2010/main" val="17128532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 </a:t>
            </a:r>
            <a:r>
              <a:rPr lang="en-US" dirty="0" err="1"/>
              <a:t>Callatay</a:t>
            </a:r>
            <a:r>
              <a:rPr lang="en-US" dirty="0"/>
              <a:t> - </a:t>
            </a:r>
            <a:r>
              <a:rPr lang="en-GB" dirty="0">
                <a:solidFill>
                  <a:srgbClr val="000000"/>
                </a:solidFill>
                <a:effectLst/>
                <a:latin typeface="Helvetica Neue" panose="02000503000000020004" pitchFamily="2" charset="0"/>
              </a:rPr>
              <a:t>p 11: in </a:t>
            </a:r>
            <a:r>
              <a:rPr lang="en-GB" dirty="0" err="1">
                <a:solidFill>
                  <a:srgbClr val="000000"/>
                </a:solidFill>
                <a:effectLst/>
                <a:latin typeface="Helvetica Neue" panose="02000503000000020004" pitchFamily="2" charset="0"/>
              </a:rPr>
              <a:t>Touratsoglou's</a:t>
            </a:r>
            <a:r>
              <a:rPr lang="en-GB" dirty="0">
                <a:solidFill>
                  <a:srgbClr val="000000"/>
                </a:solidFill>
                <a:effectLst/>
                <a:latin typeface="Helvetica Neue" panose="02000503000000020004" pitchFamily="2" charset="0"/>
              </a:rPr>
              <a:t> work, 7 hoards of Macedon composed only of Athenian coins, and 6 which contain other currencies as well. Using </a:t>
            </a:r>
            <a:r>
              <a:rPr lang="en-GB" dirty="0" err="1">
                <a:solidFill>
                  <a:srgbClr val="000000"/>
                </a:solidFill>
                <a:effectLst/>
                <a:latin typeface="Helvetica Neue" panose="02000503000000020004" pitchFamily="2" charset="0"/>
              </a:rPr>
              <a:t>Morkholm's</a:t>
            </a:r>
            <a:r>
              <a:rPr lang="en-GB" dirty="0">
                <a:solidFill>
                  <a:srgbClr val="000000"/>
                </a:solidFill>
                <a:effectLst/>
                <a:latin typeface="Helvetica Neue" panose="02000503000000020004" pitchFamily="2" charset="0"/>
              </a:rPr>
              <a:t> lower chronology, the </a:t>
            </a:r>
            <a:r>
              <a:rPr lang="en-GB" dirty="0" err="1">
                <a:solidFill>
                  <a:srgbClr val="000000"/>
                </a:solidFill>
                <a:effectLst/>
                <a:latin typeface="Helvetica Neue" panose="02000503000000020004" pitchFamily="2" charset="0"/>
              </a:rPr>
              <a:t>nnumerous</a:t>
            </a:r>
            <a:r>
              <a:rPr lang="en-GB" dirty="0">
                <a:solidFill>
                  <a:srgbClr val="000000"/>
                </a:solidFill>
                <a:effectLst/>
                <a:latin typeface="Helvetica Neue" panose="02000503000000020004" pitchFamily="2" charset="0"/>
              </a:rPr>
              <a:t> Athenian issues they contain fit into the period 139-92 BC.</a:t>
            </a:r>
          </a:p>
          <a:p>
            <a:r>
              <a:rPr lang="en-GB" dirty="0">
                <a:solidFill>
                  <a:srgbClr val="000000"/>
                </a:solidFill>
                <a:effectLst/>
                <a:latin typeface="Helvetica Neue" panose="02000503000000020004" pitchFamily="2" charset="0"/>
              </a:rPr>
              <a:t>p 17: separate </a:t>
            </a:r>
            <a:r>
              <a:rPr lang="en-GB" dirty="0">
                <a:solidFill>
                  <a:srgbClr val="FFFFFF"/>
                </a:solidFill>
                <a:effectLst/>
                <a:latin typeface="Helvetica Neue" panose="02000503000000020004" pitchFamily="2" charset="0"/>
              </a:rPr>
              <a:t>Macedonia</a:t>
            </a:r>
            <a:r>
              <a:rPr lang="en-GB" dirty="0">
                <a:solidFill>
                  <a:srgbClr val="000000"/>
                </a:solidFill>
                <a:effectLst/>
                <a:latin typeface="Helvetica Neue" panose="02000503000000020004" pitchFamily="2" charset="0"/>
              </a:rPr>
              <a:t>n circulation phenomenon.</a:t>
            </a:r>
          </a:p>
          <a:p>
            <a:r>
              <a:rPr lang="en-GB" dirty="0">
                <a:solidFill>
                  <a:srgbClr val="000000"/>
                </a:solidFill>
                <a:effectLst/>
                <a:latin typeface="Helvetica Neue" panose="02000503000000020004" pitchFamily="2" charset="0"/>
              </a:rPr>
              <a:t>p 18: the massive import of Athenian currency into </a:t>
            </a:r>
            <a:r>
              <a:rPr lang="en-GB" dirty="0">
                <a:solidFill>
                  <a:srgbClr val="FFFFFF"/>
                </a:solidFill>
                <a:effectLst/>
                <a:latin typeface="Helvetica Neue" panose="02000503000000020004" pitchFamily="2" charset="0"/>
              </a:rPr>
              <a:t>Macedonia</a:t>
            </a:r>
            <a:r>
              <a:rPr lang="en-GB" dirty="0">
                <a:solidFill>
                  <a:srgbClr val="000000"/>
                </a:solidFill>
                <a:effectLst/>
                <a:latin typeface="Helvetica Neue" panose="02000503000000020004" pitchFamily="2" charset="0"/>
              </a:rPr>
              <a:t> can be dated to 158/7-153/2 according to the high chronology, 126/5-121/0 according to the low chronology. 126-121 attracts attention. A gap of some 20 years exists between the </a:t>
            </a:r>
            <a:r>
              <a:rPr lang="en-GB" dirty="0" err="1">
                <a:solidFill>
                  <a:srgbClr val="000000"/>
                </a:solidFill>
                <a:effectLst/>
                <a:latin typeface="Helvetica Neue" panose="02000503000000020004" pitchFamily="2" charset="0"/>
              </a:rPr>
              <a:t>provincialising</a:t>
            </a:r>
            <a:r>
              <a:rPr lang="en-GB" dirty="0">
                <a:solidFill>
                  <a:srgbClr val="000000"/>
                </a:solidFill>
                <a:effectLst/>
                <a:latin typeface="Helvetica Neue" panose="02000503000000020004" pitchFamily="2" charset="0"/>
              </a:rPr>
              <a:t> of </a:t>
            </a:r>
            <a:r>
              <a:rPr lang="en-GB" dirty="0">
                <a:solidFill>
                  <a:srgbClr val="FFFFFF"/>
                </a:solidFill>
                <a:effectLst/>
                <a:latin typeface="Helvetica Neue" panose="02000503000000020004" pitchFamily="2" charset="0"/>
              </a:rPr>
              <a:t>Macedonia</a:t>
            </a:r>
            <a:r>
              <a:rPr lang="en-GB" dirty="0">
                <a:solidFill>
                  <a:srgbClr val="000000"/>
                </a:solidFill>
                <a:effectLst/>
                <a:latin typeface="Helvetica Neue" panose="02000503000000020004" pitchFamily="2" charset="0"/>
              </a:rPr>
              <a:t> (and the closing of the mints which is generally linked with this event) and the flood of Athenian tetradrachms which </a:t>
            </a:r>
            <a:r>
              <a:rPr lang="en-GB" dirty="0" err="1">
                <a:solidFill>
                  <a:srgbClr val="000000"/>
                </a:solidFill>
                <a:effectLst/>
                <a:latin typeface="Helvetica Neue" panose="02000503000000020004" pitchFamily="2" charset="0"/>
              </a:rPr>
              <a:t>occured</a:t>
            </a:r>
            <a:r>
              <a:rPr lang="en-GB" dirty="0">
                <a:solidFill>
                  <a:srgbClr val="000000"/>
                </a:solidFill>
                <a:effectLst/>
                <a:latin typeface="Helvetica Neue" panose="02000503000000020004" pitchFamily="2" charset="0"/>
              </a:rPr>
              <a:t> to supply the deficiencies of local production. </a:t>
            </a:r>
          </a:p>
          <a:p>
            <a:r>
              <a:rPr lang="en-GB" dirty="0">
                <a:solidFill>
                  <a:srgbClr val="000000"/>
                </a:solidFill>
                <a:effectLst/>
                <a:latin typeface="Helvetica Neue" panose="02000503000000020004" pitchFamily="2" charset="0"/>
              </a:rPr>
              <a:t>The emissions which reached northern Greece in a seemingly very abrupt manner continued for some 30 years to provide the bulk of the coinage used in local exchanges. Their longevity in </a:t>
            </a:r>
            <a:r>
              <a:rPr lang="en-GB" dirty="0">
                <a:solidFill>
                  <a:srgbClr val="FFFFFF"/>
                </a:solidFill>
                <a:effectLst/>
                <a:latin typeface="Helvetica Neue" panose="02000503000000020004" pitchFamily="2" charset="0"/>
              </a:rPr>
              <a:t>Macedonia</a:t>
            </a:r>
            <a:r>
              <a:rPr lang="en-GB" dirty="0">
                <a:solidFill>
                  <a:srgbClr val="000000"/>
                </a:solidFill>
                <a:effectLst/>
                <a:latin typeface="Helvetica Neue" panose="02000503000000020004" pitchFamily="2" charset="0"/>
              </a:rPr>
              <a:t> is accompanied by their general absence in hoards deposited south of </a:t>
            </a:r>
            <a:r>
              <a:rPr lang="en-GB" dirty="0">
                <a:solidFill>
                  <a:srgbClr val="FFFFFF"/>
                </a:solidFill>
                <a:effectLst/>
                <a:latin typeface="Helvetica Neue" panose="02000503000000020004" pitchFamily="2" charset="0"/>
              </a:rPr>
              <a:t>Macedonia</a:t>
            </a:r>
            <a:r>
              <a:rPr lang="en-GB" dirty="0">
                <a:solidFill>
                  <a:srgbClr val="000000"/>
                </a:solidFill>
                <a:effectLst/>
                <a:latin typeface="Helvetica Neue" panose="02000503000000020004" pitchFamily="2" charset="0"/>
              </a:rPr>
              <a:t>. This suggests a rather immobilised circulation, supplying the needs of a local market. </a:t>
            </a:r>
          </a:p>
          <a:p>
            <a:endParaRPr lang="en-GB" dirty="0">
              <a:solidFill>
                <a:srgbClr val="000000"/>
              </a:solidFill>
              <a:effectLst/>
              <a:latin typeface="Helvetica Neue" panose="02000503000000020004" pitchFamily="2" charset="0"/>
            </a:endParaRPr>
          </a:p>
          <a:p>
            <a:r>
              <a:rPr lang="en-GB" dirty="0">
                <a:solidFill>
                  <a:srgbClr val="000000"/>
                </a:solidFill>
                <a:effectLst/>
                <a:latin typeface="Helvetica Neue" panose="02000503000000020004" pitchFamily="2" charset="0"/>
              </a:rPr>
              <a:t>4 years – large </a:t>
            </a:r>
            <a:r>
              <a:rPr lang="en-GB" dirty="0" err="1">
                <a:solidFill>
                  <a:srgbClr val="000000"/>
                </a:solidFill>
                <a:effectLst/>
                <a:latin typeface="Helvetica Neue" panose="02000503000000020004" pitchFamily="2" charset="0"/>
              </a:rPr>
              <a:t>coiunage</a:t>
            </a:r>
            <a:r>
              <a:rPr lang="en-GB" dirty="0">
                <a:solidFill>
                  <a:srgbClr val="000000"/>
                </a:solidFill>
                <a:effectLst/>
                <a:latin typeface="Helvetica Neue" panose="02000503000000020004" pitchFamily="2" charset="0"/>
              </a:rPr>
              <a:t> </a:t>
            </a:r>
            <a:r>
              <a:rPr lang="en-GB" dirty="0" err="1">
                <a:solidFill>
                  <a:srgbClr val="000000"/>
                </a:solidFill>
                <a:effectLst/>
                <a:latin typeface="Helvetica Neue" panose="02000503000000020004" pitchFamily="2" charset="0"/>
              </a:rPr>
              <a:t>iossued</a:t>
            </a:r>
            <a:r>
              <a:rPr lang="en-GB" dirty="0">
                <a:solidFill>
                  <a:srgbClr val="000000"/>
                </a:solidFill>
                <a:effectLst/>
                <a:latin typeface="Helvetica Neue" panose="02000503000000020004" pitchFamily="2" charset="0"/>
              </a:rPr>
              <a:t> for trade. But de </a:t>
            </a:r>
            <a:r>
              <a:rPr lang="en-GB" dirty="0" err="1">
                <a:solidFill>
                  <a:srgbClr val="000000"/>
                </a:solidFill>
                <a:effectLst/>
                <a:latin typeface="Helvetica Neue" panose="02000503000000020004" pitchFamily="2" charset="0"/>
              </a:rPr>
              <a:t>Callatay</a:t>
            </a:r>
            <a:r>
              <a:rPr lang="en-GB" dirty="0">
                <a:solidFill>
                  <a:srgbClr val="000000"/>
                </a:solidFill>
                <a:effectLst/>
                <a:latin typeface="Helvetica Neue" panose="02000503000000020004" pitchFamily="2" charset="0"/>
              </a:rPr>
              <a:t> argues no – why so far north? </a:t>
            </a:r>
            <a:r>
              <a:rPr lang="en-GB" dirty="0" err="1">
                <a:solidFill>
                  <a:srgbClr val="000000"/>
                </a:solidFill>
                <a:effectLst/>
                <a:latin typeface="Helvetica Neue" panose="02000503000000020004" pitchFamily="2" charset="0"/>
              </a:rPr>
              <a:t>Myst</a:t>
            </a:r>
            <a:r>
              <a:rPr lang="en-GB" dirty="0">
                <a:solidFill>
                  <a:srgbClr val="000000"/>
                </a:solidFill>
                <a:effectLst/>
                <a:latin typeface="Helvetica Neue" panose="02000503000000020004" pitchFamily="2" charset="0"/>
              </a:rPr>
              <a:t> be a Roman request for money to pay troops.</a:t>
            </a:r>
          </a:p>
          <a:p>
            <a:endParaRPr lang="en-US" dirty="0"/>
          </a:p>
        </p:txBody>
      </p:sp>
      <p:sp>
        <p:nvSpPr>
          <p:cNvPr id="4" name="Slide Number Placeholder 3"/>
          <p:cNvSpPr>
            <a:spLocks noGrp="1"/>
          </p:cNvSpPr>
          <p:nvPr>
            <p:ph type="sldNum" sz="quarter" idx="5"/>
          </p:nvPr>
        </p:nvSpPr>
        <p:spPr/>
        <p:txBody>
          <a:bodyPr/>
          <a:lstStyle/>
          <a:p>
            <a:fld id="{21FB1DD1-5C60-2449-A931-E46E23EA7B9D}" type="slidenum">
              <a:rPr lang="en-US" smtClean="0"/>
              <a:t>10</a:t>
            </a:fld>
            <a:endParaRPr lang="en-US"/>
          </a:p>
        </p:txBody>
      </p:sp>
    </p:spTree>
    <p:extLst>
      <p:ext uri="{BB962C8B-B14F-4D97-AF65-F5344CB8AC3E}">
        <p14:creationId xmlns:p14="http://schemas.microsoft.com/office/powerpoint/2010/main" val="6274911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A1A38-F9FC-0D88-F9A2-35B955982AC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8B425C60-2D1A-6C4E-70C7-E3CEF3C462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B9ACB82E-ACB4-FEDE-1391-9B90F1B15FF1}"/>
              </a:ext>
            </a:extLst>
          </p:cNvPr>
          <p:cNvSpPr>
            <a:spLocks noGrp="1"/>
          </p:cNvSpPr>
          <p:nvPr>
            <p:ph type="dt" sz="half" idx="10"/>
          </p:nvPr>
        </p:nvSpPr>
        <p:spPr/>
        <p:txBody>
          <a:bodyPr/>
          <a:lstStyle/>
          <a:p>
            <a:fld id="{05B93C8D-EAB0-D843-99F8-A82B63A3F84B}" type="datetimeFigureOut">
              <a:rPr lang="en-US" smtClean="0"/>
              <a:t>3/21/25</a:t>
            </a:fld>
            <a:endParaRPr lang="en-US"/>
          </a:p>
        </p:txBody>
      </p:sp>
      <p:sp>
        <p:nvSpPr>
          <p:cNvPr id="5" name="Footer Placeholder 4">
            <a:extLst>
              <a:ext uri="{FF2B5EF4-FFF2-40B4-BE49-F238E27FC236}">
                <a16:creationId xmlns:a16="http://schemas.microsoft.com/office/drawing/2014/main" id="{36F62800-1648-FB5B-636F-A3A13CEB39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8853BB-BD38-988D-2F0E-54B3C28B19AB}"/>
              </a:ext>
            </a:extLst>
          </p:cNvPr>
          <p:cNvSpPr>
            <a:spLocks noGrp="1"/>
          </p:cNvSpPr>
          <p:nvPr>
            <p:ph type="sldNum" sz="quarter" idx="12"/>
          </p:nvPr>
        </p:nvSpPr>
        <p:spPr/>
        <p:txBody>
          <a:bodyPr/>
          <a:lstStyle/>
          <a:p>
            <a:fld id="{F0BD5A1F-663C-B54C-8C95-C8349EEBFEE1}" type="slidenum">
              <a:rPr lang="en-US" smtClean="0"/>
              <a:t>‹#›</a:t>
            </a:fld>
            <a:endParaRPr lang="en-US"/>
          </a:p>
        </p:txBody>
      </p:sp>
    </p:spTree>
    <p:extLst>
      <p:ext uri="{BB962C8B-B14F-4D97-AF65-F5344CB8AC3E}">
        <p14:creationId xmlns:p14="http://schemas.microsoft.com/office/powerpoint/2010/main" val="9061367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8C708-8761-6D10-933A-7AB6C8959030}"/>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493FC0E-E4A5-1931-2C5A-5B0F583D3CB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1A7C5C2-1E62-63D9-EAC8-44F965A38064}"/>
              </a:ext>
            </a:extLst>
          </p:cNvPr>
          <p:cNvSpPr>
            <a:spLocks noGrp="1"/>
          </p:cNvSpPr>
          <p:nvPr>
            <p:ph type="dt" sz="half" idx="10"/>
          </p:nvPr>
        </p:nvSpPr>
        <p:spPr/>
        <p:txBody>
          <a:bodyPr/>
          <a:lstStyle/>
          <a:p>
            <a:fld id="{05B93C8D-EAB0-D843-99F8-A82B63A3F84B}" type="datetimeFigureOut">
              <a:rPr lang="en-US" smtClean="0"/>
              <a:t>3/21/25</a:t>
            </a:fld>
            <a:endParaRPr lang="en-US"/>
          </a:p>
        </p:txBody>
      </p:sp>
      <p:sp>
        <p:nvSpPr>
          <p:cNvPr id="5" name="Footer Placeholder 4">
            <a:extLst>
              <a:ext uri="{FF2B5EF4-FFF2-40B4-BE49-F238E27FC236}">
                <a16:creationId xmlns:a16="http://schemas.microsoft.com/office/drawing/2014/main" id="{C727D4B4-6261-066B-7B79-DA0548E244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930E8B-303F-60AE-F624-77A29B530E4D}"/>
              </a:ext>
            </a:extLst>
          </p:cNvPr>
          <p:cNvSpPr>
            <a:spLocks noGrp="1"/>
          </p:cNvSpPr>
          <p:nvPr>
            <p:ph type="sldNum" sz="quarter" idx="12"/>
          </p:nvPr>
        </p:nvSpPr>
        <p:spPr/>
        <p:txBody>
          <a:bodyPr/>
          <a:lstStyle/>
          <a:p>
            <a:fld id="{F0BD5A1F-663C-B54C-8C95-C8349EEBFEE1}" type="slidenum">
              <a:rPr lang="en-US" smtClean="0"/>
              <a:t>‹#›</a:t>
            </a:fld>
            <a:endParaRPr lang="en-US"/>
          </a:p>
        </p:txBody>
      </p:sp>
    </p:spTree>
    <p:extLst>
      <p:ext uri="{BB962C8B-B14F-4D97-AF65-F5344CB8AC3E}">
        <p14:creationId xmlns:p14="http://schemas.microsoft.com/office/powerpoint/2010/main" val="21646326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4D665AB-68C5-BD52-B19C-C76192077ECE}"/>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CD61507-695C-6D2B-B024-7E820D061FA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581DF86-DD18-2265-5C9B-72DE5E0D37B7}"/>
              </a:ext>
            </a:extLst>
          </p:cNvPr>
          <p:cNvSpPr>
            <a:spLocks noGrp="1"/>
          </p:cNvSpPr>
          <p:nvPr>
            <p:ph type="dt" sz="half" idx="10"/>
          </p:nvPr>
        </p:nvSpPr>
        <p:spPr/>
        <p:txBody>
          <a:bodyPr/>
          <a:lstStyle/>
          <a:p>
            <a:fld id="{05B93C8D-EAB0-D843-99F8-A82B63A3F84B}" type="datetimeFigureOut">
              <a:rPr lang="en-US" smtClean="0"/>
              <a:t>3/21/25</a:t>
            </a:fld>
            <a:endParaRPr lang="en-US"/>
          </a:p>
        </p:txBody>
      </p:sp>
      <p:sp>
        <p:nvSpPr>
          <p:cNvPr id="5" name="Footer Placeholder 4">
            <a:extLst>
              <a:ext uri="{FF2B5EF4-FFF2-40B4-BE49-F238E27FC236}">
                <a16:creationId xmlns:a16="http://schemas.microsoft.com/office/drawing/2014/main" id="{68C01EFD-22BE-56D6-9B5D-85DB5B5DEA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C45960-19D8-8619-D020-3FD3072DE07C}"/>
              </a:ext>
            </a:extLst>
          </p:cNvPr>
          <p:cNvSpPr>
            <a:spLocks noGrp="1"/>
          </p:cNvSpPr>
          <p:nvPr>
            <p:ph type="sldNum" sz="quarter" idx="12"/>
          </p:nvPr>
        </p:nvSpPr>
        <p:spPr/>
        <p:txBody>
          <a:bodyPr/>
          <a:lstStyle/>
          <a:p>
            <a:fld id="{F0BD5A1F-663C-B54C-8C95-C8349EEBFEE1}" type="slidenum">
              <a:rPr lang="en-US" smtClean="0"/>
              <a:t>‹#›</a:t>
            </a:fld>
            <a:endParaRPr lang="en-US"/>
          </a:p>
        </p:txBody>
      </p:sp>
    </p:spTree>
    <p:extLst>
      <p:ext uri="{BB962C8B-B14F-4D97-AF65-F5344CB8AC3E}">
        <p14:creationId xmlns:p14="http://schemas.microsoft.com/office/powerpoint/2010/main" val="1648100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69ABD-6189-5CD9-7E64-7EE0BF01F6F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F3E52A6-AB3C-E03F-326A-A6415BDFDE6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70E7046-AC5A-1AB4-E028-E833398F0536}"/>
              </a:ext>
            </a:extLst>
          </p:cNvPr>
          <p:cNvSpPr>
            <a:spLocks noGrp="1"/>
          </p:cNvSpPr>
          <p:nvPr>
            <p:ph type="dt" sz="half" idx="10"/>
          </p:nvPr>
        </p:nvSpPr>
        <p:spPr/>
        <p:txBody>
          <a:bodyPr/>
          <a:lstStyle/>
          <a:p>
            <a:fld id="{05B93C8D-EAB0-D843-99F8-A82B63A3F84B}" type="datetimeFigureOut">
              <a:rPr lang="en-US" smtClean="0"/>
              <a:t>3/21/25</a:t>
            </a:fld>
            <a:endParaRPr lang="en-US"/>
          </a:p>
        </p:txBody>
      </p:sp>
      <p:sp>
        <p:nvSpPr>
          <p:cNvPr id="5" name="Footer Placeholder 4">
            <a:extLst>
              <a:ext uri="{FF2B5EF4-FFF2-40B4-BE49-F238E27FC236}">
                <a16:creationId xmlns:a16="http://schemas.microsoft.com/office/drawing/2014/main" id="{3BF72B12-D8AE-7ED6-BE0B-DC6E8B9A15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E81448-7F9B-2A1F-2A9A-782030874505}"/>
              </a:ext>
            </a:extLst>
          </p:cNvPr>
          <p:cNvSpPr>
            <a:spLocks noGrp="1"/>
          </p:cNvSpPr>
          <p:nvPr>
            <p:ph type="sldNum" sz="quarter" idx="12"/>
          </p:nvPr>
        </p:nvSpPr>
        <p:spPr/>
        <p:txBody>
          <a:bodyPr/>
          <a:lstStyle/>
          <a:p>
            <a:fld id="{F0BD5A1F-663C-B54C-8C95-C8349EEBFEE1}" type="slidenum">
              <a:rPr lang="en-US" smtClean="0"/>
              <a:t>‹#›</a:t>
            </a:fld>
            <a:endParaRPr lang="en-US"/>
          </a:p>
        </p:txBody>
      </p:sp>
    </p:spTree>
    <p:extLst>
      <p:ext uri="{BB962C8B-B14F-4D97-AF65-F5344CB8AC3E}">
        <p14:creationId xmlns:p14="http://schemas.microsoft.com/office/powerpoint/2010/main" val="4065455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D6D4E-AF8E-317B-4964-693FE2DFEE0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63B0933-7DC7-C026-3C9C-3F150F47EB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9C11E86-3E37-A397-9792-59A616589C1B}"/>
              </a:ext>
            </a:extLst>
          </p:cNvPr>
          <p:cNvSpPr>
            <a:spLocks noGrp="1"/>
          </p:cNvSpPr>
          <p:nvPr>
            <p:ph type="dt" sz="half" idx="10"/>
          </p:nvPr>
        </p:nvSpPr>
        <p:spPr/>
        <p:txBody>
          <a:bodyPr/>
          <a:lstStyle/>
          <a:p>
            <a:fld id="{05B93C8D-EAB0-D843-99F8-A82B63A3F84B}" type="datetimeFigureOut">
              <a:rPr lang="en-US" smtClean="0"/>
              <a:t>3/21/25</a:t>
            </a:fld>
            <a:endParaRPr lang="en-US"/>
          </a:p>
        </p:txBody>
      </p:sp>
      <p:sp>
        <p:nvSpPr>
          <p:cNvPr id="5" name="Footer Placeholder 4">
            <a:extLst>
              <a:ext uri="{FF2B5EF4-FFF2-40B4-BE49-F238E27FC236}">
                <a16:creationId xmlns:a16="http://schemas.microsoft.com/office/drawing/2014/main" id="{43302340-BCAE-747F-4244-6CD2BEA3A3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D3A0AC-B0C1-AFA8-20C2-28F068E76B5B}"/>
              </a:ext>
            </a:extLst>
          </p:cNvPr>
          <p:cNvSpPr>
            <a:spLocks noGrp="1"/>
          </p:cNvSpPr>
          <p:nvPr>
            <p:ph type="sldNum" sz="quarter" idx="12"/>
          </p:nvPr>
        </p:nvSpPr>
        <p:spPr/>
        <p:txBody>
          <a:bodyPr/>
          <a:lstStyle/>
          <a:p>
            <a:fld id="{F0BD5A1F-663C-B54C-8C95-C8349EEBFEE1}" type="slidenum">
              <a:rPr lang="en-US" smtClean="0"/>
              <a:t>‹#›</a:t>
            </a:fld>
            <a:endParaRPr lang="en-US"/>
          </a:p>
        </p:txBody>
      </p:sp>
    </p:spTree>
    <p:extLst>
      <p:ext uri="{BB962C8B-B14F-4D97-AF65-F5344CB8AC3E}">
        <p14:creationId xmlns:p14="http://schemas.microsoft.com/office/powerpoint/2010/main" val="4079801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9F60D-3FC2-2B58-23B1-3561E841913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4B709F2-0A7E-537D-1BF3-CD5835321A33}"/>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99887EF3-DC4A-03BD-5655-5767079CE670}"/>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61E44FE8-FD98-2575-F4AF-8841D791F19C}"/>
              </a:ext>
            </a:extLst>
          </p:cNvPr>
          <p:cNvSpPr>
            <a:spLocks noGrp="1"/>
          </p:cNvSpPr>
          <p:nvPr>
            <p:ph type="dt" sz="half" idx="10"/>
          </p:nvPr>
        </p:nvSpPr>
        <p:spPr/>
        <p:txBody>
          <a:bodyPr/>
          <a:lstStyle/>
          <a:p>
            <a:fld id="{05B93C8D-EAB0-D843-99F8-A82B63A3F84B}" type="datetimeFigureOut">
              <a:rPr lang="en-US" smtClean="0"/>
              <a:t>3/21/25</a:t>
            </a:fld>
            <a:endParaRPr lang="en-US"/>
          </a:p>
        </p:txBody>
      </p:sp>
      <p:sp>
        <p:nvSpPr>
          <p:cNvPr id="6" name="Footer Placeholder 5">
            <a:extLst>
              <a:ext uri="{FF2B5EF4-FFF2-40B4-BE49-F238E27FC236}">
                <a16:creationId xmlns:a16="http://schemas.microsoft.com/office/drawing/2014/main" id="{F2F69371-D22B-4B91-1AD4-61C29518CB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CC563A-0AFF-898B-6320-70FFCE0B3370}"/>
              </a:ext>
            </a:extLst>
          </p:cNvPr>
          <p:cNvSpPr>
            <a:spLocks noGrp="1"/>
          </p:cNvSpPr>
          <p:nvPr>
            <p:ph type="sldNum" sz="quarter" idx="12"/>
          </p:nvPr>
        </p:nvSpPr>
        <p:spPr/>
        <p:txBody>
          <a:bodyPr/>
          <a:lstStyle/>
          <a:p>
            <a:fld id="{F0BD5A1F-663C-B54C-8C95-C8349EEBFEE1}" type="slidenum">
              <a:rPr lang="en-US" smtClean="0"/>
              <a:t>‹#›</a:t>
            </a:fld>
            <a:endParaRPr lang="en-US"/>
          </a:p>
        </p:txBody>
      </p:sp>
    </p:spTree>
    <p:extLst>
      <p:ext uri="{BB962C8B-B14F-4D97-AF65-F5344CB8AC3E}">
        <p14:creationId xmlns:p14="http://schemas.microsoft.com/office/powerpoint/2010/main" val="1578243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156E0-B4F3-B263-8F97-5CC11470A27A}"/>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B676CA4-FBD4-645C-4BDC-EBF0E2AEB8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61C0DE1-0C66-7C80-BD34-C0FA4A3A785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F523106B-C246-364A-15AB-53696650F33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40FEC02-48EC-FA1F-7510-DF92FA3FDA4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943F792A-6CC2-DBD7-FE54-8E1FF7C5F4EE}"/>
              </a:ext>
            </a:extLst>
          </p:cNvPr>
          <p:cNvSpPr>
            <a:spLocks noGrp="1"/>
          </p:cNvSpPr>
          <p:nvPr>
            <p:ph type="dt" sz="half" idx="10"/>
          </p:nvPr>
        </p:nvSpPr>
        <p:spPr/>
        <p:txBody>
          <a:bodyPr/>
          <a:lstStyle/>
          <a:p>
            <a:fld id="{05B93C8D-EAB0-D843-99F8-A82B63A3F84B}" type="datetimeFigureOut">
              <a:rPr lang="en-US" smtClean="0"/>
              <a:t>3/21/25</a:t>
            </a:fld>
            <a:endParaRPr lang="en-US"/>
          </a:p>
        </p:txBody>
      </p:sp>
      <p:sp>
        <p:nvSpPr>
          <p:cNvPr id="8" name="Footer Placeholder 7">
            <a:extLst>
              <a:ext uri="{FF2B5EF4-FFF2-40B4-BE49-F238E27FC236}">
                <a16:creationId xmlns:a16="http://schemas.microsoft.com/office/drawing/2014/main" id="{81B7F0AF-E8D2-8293-A6C4-E65D14EB6A0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FE56B3F-2799-E544-148D-E1161983BE1C}"/>
              </a:ext>
            </a:extLst>
          </p:cNvPr>
          <p:cNvSpPr>
            <a:spLocks noGrp="1"/>
          </p:cNvSpPr>
          <p:nvPr>
            <p:ph type="sldNum" sz="quarter" idx="12"/>
          </p:nvPr>
        </p:nvSpPr>
        <p:spPr/>
        <p:txBody>
          <a:bodyPr/>
          <a:lstStyle/>
          <a:p>
            <a:fld id="{F0BD5A1F-663C-B54C-8C95-C8349EEBFEE1}" type="slidenum">
              <a:rPr lang="en-US" smtClean="0"/>
              <a:t>‹#›</a:t>
            </a:fld>
            <a:endParaRPr lang="en-US"/>
          </a:p>
        </p:txBody>
      </p:sp>
    </p:spTree>
    <p:extLst>
      <p:ext uri="{BB962C8B-B14F-4D97-AF65-F5344CB8AC3E}">
        <p14:creationId xmlns:p14="http://schemas.microsoft.com/office/powerpoint/2010/main" val="2464265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B26D65-F08D-D98B-4F5A-163DD4C1154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1F3AB0EC-3EEB-59D9-C1E9-68C380495254}"/>
              </a:ext>
            </a:extLst>
          </p:cNvPr>
          <p:cNvSpPr>
            <a:spLocks noGrp="1"/>
          </p:cNvSpPr>
          <p:nvPr>
            <p:ph type="dt" sz="half" idx="10"/>
          </p:nvPr>
        </p:nvSpPr>
        <p:spPr/>
        <p:txBody>
          <a:bodyPr/>
          <a:lstStyle/>
          <a:p>
            <a:fld id="{05B93C8D-EAB0-D843-99F8-A82B63A3F84B}" type="datetimeFigureOut">
              <a:rPr lang="en-US" smtClean="0"/>
              <a:t>3/21/25</a:t>
            </a:fld>
            <a:endParaRPr lang="en-US"/>
          </a:p>
        </p:txBody>
      </p:sp>
      <p:sp>
        <p:nvSpPr>
          <p:cNvPr id="4" name="Footer Placeholder 3">
            <a:extLst>
              <a:ext uri="{FF2B5EF4-FFF2-40B4-BE49-F238E27FC236}">
                <a16:creationId xmlns:a16="http://schemas.microsoft.com/office/drawing/2014/main" id="{B1FFF160-4E4D-F738-FF9C-1845F8E05FE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0E16917-5151-BE00-A6A5-FF6238F344F4}"/>
              </a:ext>
            </a:extLst>
          </p:cNvPr>
          <p:cNvSpPr>
            <a:spLocks noGrp="1"/>
          </p:cNvSpPr>
          <p:nvPr>
            <p:ph type="sldNum" sz="quarter" idx="12"/>
          </p:nvPr>
        </p:nvSpPr>
        <p:spPr/>
        <p:txBody>
          <a:bodyPr/>
          <a:lstStyle/>
          <a:p>
            <a:fld id="{F0BD5A1F-663C-B54C-8C95-C8349EEBFEE1}" type="slidenum">
              <a:rPr lang="en-US" smtClean="0"/>
              <a:t>‹#›</a:t>
            </a:fld>
            <a:endParaRPr lang="en-US"/>
          </a:p>
        </p:txBody>
      </p:sp>
    </p:spTree>
    <p:extLst>
      <p:ext uri="{BB962C8B-B14F-4D97-AF65-F5344CB8AC3E}">
        <p14:creationId xmlns:p14="http://schemas.microsoft.com/office/powerpoint/2010/main" val="4041379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1CEF05-5647-D5DF-CBC9-CDAE63F1C667}"/>
              </a:ext>
            </a:extLst>
          </p:cNvPr>
          <p:cNvSpPr>
            <a:spLocks noGrp="1"/>
          </p:cNvSpPr>
          <p:nvPr>
            <p:ph type="dt" sz="half" idx="10"/>
          </p:nvPr>
        </p:nvSpPr>
        <p:spPr/>
        <p:txBody>
          <a:bodyPr/>
          <a:lstStyle/>
          <a:p>
            <a:fld id="{05B93C8D-EAB0-D843-99F8-A82B63A3F84B}" type="datetimeFigureOut">
              <a:rPr lang="en-US" smtClean="0"/>
              <a:t>3/21/25</a:t>
            </a:fld>
            <a:endParaRPr lang="en-US"/>
          </a:p>
        </p:txBody>
      </p:sp>
      <p:sp>
        <p:nvSpPr>
          <p:cNvPr id="3" name="Footer Placeholder 2">
            <a:extLst>
              <a:ext uri="{FF2B5EF4-FFF2-40B4-BE49-F238E27FC236}">
                <a16:creationId xmlns:a16="http://schemas.microsoft.com/office/drawing/2014/main" id="{B6947188-B410-DAF2-2B15-FDEFE723C0A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659D45-CB39-2991-38AB-5A2A259FEA09}"/>
              </a:ext>
            </a:extLst>
          </p:cNvPr>
          <p:cNvSpPr>
            <a:spLocks noGrp="1"/>
          </p:cNvSpPr>
          <p:nvPr>
            <p:ph type="sldNum" sz="quarter" idx="12"/>
          </p:nvPr>
        </p:nvSpPr>
        <p:spPr/>
        <p:txBody>
          <a:bodyPr/>
          <a:lstStyle/>
          <a:p>
            <a:fld id="{F0BD5A1F-663C-B54C-8C95-C8349EEBFEE1}" type="slidenum">
              <a:rPr lang="en-US" smtClean="0"/>
              <a:t>‹#›</a:t>
            </a:fld>
            <a:endParaRPr lang="en-US"/>
          </a:p>
        </p:txBody>
      </p:sp>
    </p:spTree>
    <p:extLst>
      <p:ext uri="{BB962C8B-B14F-4D97-AF65-F5344CB8AC3E}">
        <p14:creationId xmlns:p14="http://schemas.microsoft.com/office/powerpoint/2010/main" val="534985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26FE2-EC3A-5221-28D0-01550250AAB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156DE2E4-D9B0-06F5-7410-FBC38DF7B7A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2B9781D-79B2-DFA9-37E5-088B126974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3343336-FF64-A26F-364A-B58E8C6DB8E9}"/>
              </a:ext>
            </a:extLst>
          </p:cNvPr>
          <p:cNvSpPr>
            <a:spLocks noGrp="1"/>
          </p:cNvSpPr>
          <p:nvPr>
            <p:ph type="dt" sz="half" idx="10"/>
          </p:nvPr>
        </p:nvSpPr>
        <p:spPr/>
        <p:txBody>
          <a:bodyPr/>
          <a:lstStyle/>
          <a:p>
            <a:fld id="{05B93C8D-EAB0-D843-99F8-A82B63A3F84B}" type="datetimeFigureOut">
              <a:rPr lang="en-US" smtClean="0"/>
              <a:t>3/21/25</a:t>
            </a:fld>
            <a:endParaRPr lang="en-US"/>
          </a:p>
        </p:txBody>
      </p:sp>
      <p:sp>
        <p:nvSpPr>
          <p:cNvPr id="6" name="Footer Placeholder 5">
            <a:extLst>
              <a:ext uri="{FF2B5EF4-FFF2-40B4-BE49-F238E27FC236}">
                <a16:creationId xmlns:a16="http://schemas.microsoft.com/office/drawing/2014/main" id="{61257164-1E4A-6560-AE0E-A5FFDC5128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5575EC-B4BE-51D0-340B-573E641E2FC8}"/>
              </a:ext>
            </a:extLst>
          </p:cNvPr>
          <p:cNvSpPr>
            <a:spLocks noGrp="1"/>
          </p:cNvSpPr>
          <p:nvPr>
            <p:ph type="sldNum" sz="quarter" idx="12"/>
          </p:nvPr>
        </p:nvSpPr>
        <p:spPr/>
        <p:txBody>
          <a:bodyPr/>
          <a:lstStyle/>
          <a:p>
            <a:fld id="{F0BD5A1F-663C-B54C-8C95-C8349EEBFEE1}" type="slidenum">
              <a:rPr lang="en-US" smtClean="0"/>
              <a:t>‹#›</a:t>
            </a:fld>
            <a:endParaRPr lang="en-US"/>
          </a:p>
        </p:txBody>
      </p:sp>
    </p:spTree>
    <p:extLst>
      <p:ext uri="{BB962C8B-B14F-4D97-AF65-F5344CB8AC3E}">
        <p14:creationId xmlns:p14="http://schemas.microsoft.com/office/powerpoint/2010/main" val="2337621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5FFE7-170E-618F-09A7-363F27B65EE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ABE8FC2F-A3AE-F447-C5FB-AE0AA7D28A9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7419527-FAAE-B887-0C17-FEB387386B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2815F76-DC51-E2A8-392A-89FF33AA5A67}"/>
              </a:ext>
            </a:extLst>
          </p:cNvPr>
          <p:cNvSpPr>
            <a:spLocks noGrp="1"/>
          </p:cNvSpPr>
          <p:nvPr>
            <p:ph type="dt" sz="half" idx="10"/>
          </p:nvPr>
        </p:nvSpPr>
        <p:spPr/>
        <p:txBody>
          <a:bodyPr/>
          <a:lstStyle/>
          <a:p>
            <a:fld id="{05B93C8D-EAB0-D843-99F8-A82B63A3F84B}" type="datetimeFigureOut">
              <a:rPr lang="en-US" smtClean="0"/>
              <a:t>3/21/25</a:t>
            </a:fld>
            <a:endParaRPr lang="en-US"/>
          </a:p>
        </p:txBody>
      </p:sp>
      <p:sp>
        <p:nvSpPr>
          <p:cNvPr id="6" name="Footer Placeholder 5">
            <a:extLst>
              <a:ext uri="{FF2B5EF4-FFF2-40B4-BE49-F238E27FC236}">
                <a16:creationId xmlns:a16="http://schemas.microsoft.com/office/drawing/2014/main" id="{ED51F963-839B-1BF5-C350-35CD5F0F16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6ECDB1B-2714-35ED-B1F6-85705DAE04C8}"/>
              </a:ext>
            </a:extLst>
          </p:cNvPr>
          <p:cNvSpPr>
            <a:spLocks noGrp="1"/>
          </p:cNvSpPr>
          <p:nvPr>
            <p:ph type="sldNum" sz="quarter" idx="12"/>
          </p:nvPr>
        </p:nvSpPr>
        <p:spPr/>
        <p:txBody>
          <a:bodyPr/>
          <a:lstStyle/>
          <a:p>
            <a:fld id="{F0BD5A1F-663C-B54C-8C95-C8349EEBFEE1}" type="slidenum">
              <a:rPr lang="en-US" smtClean="0"/>
              <a:t>‹#›</a:t>
            </a:fld>
            <a:endParaRPr lang="en-US"/>
          </a:p>
        </p:txBody>
      </p:sp>
    </p:spTree>
    <p:extLst>
      <p:ext uri="{BB962C8B-B14F-4D97-AF65-F5344CB8AC3E}">
        <p14:creationId xmlns:p14="http://schemas.microsoft.com/office/powerpoint/2010/main" val="19658753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2800EC-FE4D-804E-D71E-FB972E4B45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F51ABAA-13F2-5323-4A53-86093A5427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7AAB944-D060-9B73-18BA-A17793FD12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B93C8D-EAB0-D843-99F8-A82B63A3F84B}" type="datetimeFigureOut">
              <a:rPr lang="en-US" smtClean="0"/>
              <a:t>3/21/25</a:t>
            </a:fld>
            <a:endParaRPr lang="en-US"/>
          </a:p>
        </p:txBody>
      </p:sp>
      <p:sp>
        <p:nvSpPr>
          <p:cNvPr id="5" name="Footer Placeholder 4">
            <a:extLst>
              <a:ext uri="{FF2B5EF4-FFF2-40B4-BE49-F238E27FC236}">
                <a16:creationId xmlns:a16="http://schemas.microsoft.com/office/drawing/2014/main" id="{62769CE1-C6B0-1F8A-DA81-91073747E6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688ACB0-FE3A-6A96-0CDF-C90166853E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BD5A1F-663C-B54C-8C95-C8349EEBFEE1}" type="slidenum">
              <a:rPr lang="en-US" smtClean="0"/>
              <a:t>‹#›</a:t>
            </a:fld>
            <a:endParaRPr lang="en-US"/>
          </a:p>
        </p:txBody>
      </p:sp>
    </p:spTree>
    <p:extLst>
      <p:ext uri="{BB962C8B-B14F-4D97-AF65-F5344CB8AC3E}">
        <p14:creationId xmlns:p14="http://schemas.microsoft.com/office/powerpoint/2010/main" val="9367024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numismatics.org/crro/"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hyperlink" Target="http://numismatics.org/crro/"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C51884AA-5864-5DA2-8C7F-B4E7007389B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574" b="770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4B136FCC-B291-54E9-F572-D850B8A6A98F}"/>
              </a:ext>
            </a:extLst>
          </p:cNvPr>
          <p:cNvSpPr>
            <a:spLocks noGrp="1"/>
          </p:cNvSpPr>
          <p:nvPr>
            <p:ph type="ctrTitle"/>
          </p:nvPr>
        </p:nvSpPr>
        <p:spPr>
          <a:xfrm>
            <a:off x="8022021" y="3231931"/>
            <a:ext cx="3852041" cy="1834056"/>
          </a:xfrm>
        </p:spPr>
        <p:txBody>
          <a:bodyPr>
            <a:normAutofit/>
          </a:bodyPr>
          <a:lstStyle/>
          <a:p>
            <a:r>
              <a:rPr lang="en-US" sz="4000" b="1"/>
              <a:t>Greek Coinage and Rome</a:t>
            </a:r>
          </a:p>
        </p:txBody>
      </p:sp>
      <p:cxnSp>
        <p:nvCxnSpPr>
          <p:cNvPr id="11" name="Straight Connector 10">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2411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FF736-D270-3989-D4F5-7F0464C5EF91}"/>
              </a:ext>
            </a:extLst>
          </p:cNvPr>
          <p:cNvSpPr>
            <a:spLocks noGrp="1"/>
          </p:cNvSpPr>
          <p:nvPr>
            <p:ph type="title"/>
          </p:nvPr>
        </p:nvSpPr>
        <p:spPr/>
        <p:txBody>
          <a:bodyPr/>
          <a:lstStyle/>
          <a:p>
            <a:r>
              <a:rPr lang="en-US" b="1" dirty="0"/>
              <a:t>Silver Coinage in Macedonia</a:t>
            </a:r>
          </a:p>
        </p:txBody>
      </p:sp>
      <p:sp>
        <p:nvSpPr>
          <p:cNvPr id="3" name="Content Placeholder 2">
            <a:extLst>
              <a:ext uri="{FF2B5EF4-FFF2-40B4-BE49-F238E27FC236}">
                <a16:creationId xmlns:a16="http://schemas.microsoft.com/office/drawing/2014/main" id="{3ADEB6D5-9C7B-AF63-86D6-44DD1FB82F3C}"/>
              </a:ext>
            </a:extLst>
          </p:cNvPr>
          <p:cNvSpPr>
            <a:spLocks noGrp="1"/>
          </p:cNvSpPr>
          <p:nvPr>
            <p:ph idx="1"/>
          </p:nvPr>
        </p:nvSpPr>
        <p:spPr>
          <a:xfrm>
            <a:off x="838200" y="1690688"/>
            <a:ext cx="10515600" cy="4486275"/>
          </a:xfrm>
        </p:spPr>
        <p:txBody>
          <a:bodyPr/>
          <a:lstStyle/>
          <a:p>
            <a:r>
              <a:rPr lang="en-GB" dirty="0">
                <a:solidFill>
                  <a:srgbClr val="000000"/>
                </a:solidFill>
                <a:effectLst/>
                <a:latin typeface="Helvetica Neue" panose="02000503000000020004" pitchFamily="2" charset="0"/>
              </a:rPr>
              <a:t>Macedonian silver coinage</a:t>
            </a:r>
          </a:p>
          <a:p>
            <a:r>
              <a:rPr lang="en-GB" dirty="0">
                <a:solidFill>
                  <a:srgbClr val="000000"/>
                </a:solidFill>
                <a:effectLst/>
                <a:latin typeface="Helvetica Neue" panose="02000503000000020004" pitchFamily="2" charset="0"/>
              </a:rPr>
              <a:t>Athenian silver from c. 150-90 BC. Nearly the complete production of 126/5 BC – 123/2 BC are in North Aegean hoards.</a:t>
            </a:r>
          </a:p>
          <a:p>
            <a:r>
              <a:rPr lang="en-GB" dirty="0">
                <a:solidFill>
                  <a:srgbClr val="000000"/>
                </a:solidFill>
                <a:effectLst/>
                <a:latin typeface="Helvetica Neue" panose="02000503000000020004" pitchFamily="2" charset="0"/>
              </a:rPr>
              <a:t>from 80/75BC Roman denarii started to circulate and formed the exclusive currency of the area from after c. 50 BC.</a:t>
            </a:r>
          </a:p>
          <a:p>
            <a:endParaRPr lang="en-US" dirty="0"/>
          </a:p>
        </p:txBody>
      </p:sp>
    </p:spTree>
    <p:extLst>
      <p:ext uri="{BB962C8B-B14F-4D97-AF65-F5344CB8AC3E}">
        <p14:creationId xmlns:p14="http://schemas.microsoft.com/office/powerpoint/2010/main" val="11509005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2BDE0-62A7-03E5-B143-4984DC5880B5}"/>
              </a:ext>
            </a:extLst>
          </p:cNvPr>
          <p:cNvSpPr>
            <a:spLocks noGrp="1"/>
          </p:cNvSpPr>
          <p:nvPr>
            <p:ph type="title"/>
          </p:nvPr>
        </p:nvSpPr>
        <p:spPr/>
        <p:txBody>
          <a:bodyPr/>
          <a:lstStyle/>
          <a:p>
            <a:r>
              <a:rPr lang="en-US" b="1" i="1" dirty="0"/>
              <a:t>IGCH </a:t>
            </a:r>
            <a:r>
              <a:rPr lang="en-US" b="1" dirty="0"/>
              <a:t>478 (</a:t>
            </a:r>
            <a:r>
              <a:rPr lang="en-US" b="1" dirty="0" err="1"/>
              <a:t>Thessalonika</a:t>
            </a:r>
            <a:r>
              <a:rPr lang="en-US" b="1" dirty="0"/>
              <a:t>, Macedonia)</a:t>
            </a:r>
            <a:endParaRPr lang="en-US" b="1" i="1" dirty="0"/>
          </a:p>
        </p:txBody>
      </p:sp>
      <p:sp>
        <p:nvSpPr>
          <p:cNvPr id="5" name="TextBox 4">
            <a:extLst>
              <a:ext uri="{FF2B5EF4-FFF2-40B4-BE49-F238E27FC236}">
                <a16:creationId xmlns:a16="http://schemas.microsoft.com/office/drawing/2014/main" id="{2908D903-1E18-C1A1-4879-B7872D5CBC2A}"/>
              </a:ext>
            </a:extLst>
          </p:cNvPr>
          <p:cNvSpPr txBox="1"/>
          <p:nvPr/>
        </p:nvSpPr>
        <p:spPr>
          <a:xfrm>
            <a:off x="560614" y="2274838"/>
            <a:ext cx="3505200" cy="2308324"/>
          </a:xfrm>
          <a:prstGeom prst="rect">
            <a:avLst/>
          </a:prstGeom>
          <a:noFill/>
        </p:spPr>
        <p:txBody>
          <a:bodyPr wrap="square">
            <a:spAutoFit/>
          </a:bodyPr>
          <a:lstStyle/>
          <a:p>
            <a:pPr algn="l"/>
            <a:r>
              <a:rPr lang="en-GB" b="0" i="0" dirty="0">
                <a:solidFill>
                  <a:srgbClr val="333333"/>
                </a:solidFill>
                <a:effectLst/>
                <a:latin typeface="Helvetica Neue" panose="02000503000000020004" pitchFamily="2" charset="0"/>
              </a:rPr>
              <a:t>Hoard Description</a:t>
            </a:r>
          </a:p>
          <a:p>
            <a:pPr algn="l">
              <a:buFont typeface="Arial" panose="020B0604020202020204" pitchFamily="34" charset="0"/>
              <a:buChar char="•"/>
            </a:pPr>
            <a:r>
              <a:rPr lang="en-GB" b="1" i="0" dirty="0">
                <a:solidFill>
                  <a:srgbClr val="333333"/>
                </a:solidFill>
                <a:effectLst/>
                <a:latin typeface="Helvetica Neue" panose="02000503000000020004" pitchFamily="2" charset="0"/>
              </a:rPr>
              <a:t>Deposit: </a:t>
            </a:r>
            <a:r>
              <a:rPr lang="en-GB" b="0" i="0" dirty="0">
                <a:solidFill>
                  <a:srgbClr val="333333"/>
                </a:solidFill>
                <a:effectLst/>
                <a:latin typeface="Helvetica Neue" panose="02000503000000020004" pitchFamily="2" charset="0"/>
              </a:rPr>
              <a:t>130 B.C.</a:t>
            </a:r>
          </a:p>
          <a:p>
            <a:pPr algn="l">
              <a:buFont typeface="Arial" panose="020B0604020202020204" pitchFamily="34" charset="0"/>
              <a:buChar char="•"/>
            </a:pPr>
            <a:r>
              <a:rPr lang="en-GB" b="1" i="0" dirty="0">
                <a:solidFill>
                  <a:srgbClr val="333333"/>
                </a:solidFill>
                <a:effectLst/>
                <a:latin typeface="Helvetica Neue" panose="02000503000000020004" pitchFamily="2" charset="0"/>
              </a:rPr>
              <a:t>Discovery: </a:t>
            </a:r>
            <a:r>
              <a:rPr lang="en-GB" b="0" i="0" dirty="0">
                <a:solidFill>
                  <a:srgbClr val="333333"/>
                </a:solidFill>
                <a:effectLst/>
                <a:latin typeface="Helvetica Neue" panose="02000503000000020004" pitchFamily="2" charset="0"/>
              </a:rPr>
              <a:t>1929</a:t>
            </a:r>
          </a:p>
          <a:p>
            <a:pPr algn="l">
              <a:buFont typeface="Arial" panose="020B0604020202020204" pitchFamily="34" charset="0"/>
              <a:buChar char="•"/>
            </a:pPr>
            <a:r>
              <a:rPr lang="en-GB" b="1" i="0" dirty="0">
                <a:solidFill>
                  <a:srgbClr val="333333"/>
                </a:solidFill>
                <a:effectLst/>
                <a:latin typeface="Helvetica Neue" panose="02000503000000020004" pitchFamily="2" charset="0"/>
              </a:rPr>
              <a:t>Disposition: </a:t>
            </a:r>
            <a:r>
              <a:rPr lang="en-GB" b="0" i="0" dirty="0">
                <a:solidFill>
                  <a:srgbClr val="333333"/>
                </a:solidFill>
                <a:effectLst/>
                <a:latin typeface="Helvetica Neue" panose="02000503000000020004" pitchFamily="2" charset="0"/>
              </a:rPr>
              <a:t>London 60; New York 3 (1 ex Berry); private </a:t>
            </a:r>
            <a:r>
              <a:rPr lang="en-GB" b="0" i="0" dirty="0" err="1">
                <a:solidFill>
                  <a:srgbClr val="333333"/>
                </a:solidFill>
                <a:effectLst/>
                <a:latin typeface="Helvetica Neue" panose="02000503000000020004" pitchFamily="2" charset="0"/>
              </a:rPr>
              <a:t>colls</a:t>
            </a:r>
            <a:r>
              <a:rPr lang="en-GB" b="0" i="0" dirty="0">
                <a:solidFill>
                  <a:srgbClr val="333333"/>
                </a:solidFill>
                <a:effectLst/>
                <a:latin typeface="Helvetica Neue" panose="02000503000000020004" pitchFamily="2" charset="0"/>
              </a:rPr>
              <a:t>.</a:t>
            </a:r>
          </a:p>
          <a:p>
            <a:pPr algn="l">
              <a:buFont typeface="Arial" panose="020B0604020202020204" pitchFamily="34" charset="0"/>
              <a:buChar char="•"/>
            </a:pPr>
            <a:r>
              <a:rPr lang="en-GB" b="1" i="0" dirty="0">
                <a:solidFill>
                  <a:srgbClr val="333333"/>
                </a:solidFill>
                <a:effectLst/>
                <a:latin typeface="Helvetica Neue" panose="02000503000000020004" pitchFamily="2" charset="0"/>
              </a:rPr>
              <a:t>Description: </a:t>
            </a:r>
            <a:r>
              <a:rPr lang="en-GB" b="0" i="0" dirty="0">
                <a:solidFill>
                  <a:srgbClr val="333333"/>
                </a:solidFill>
                <a:effectLst/>
                <a:latin typeface="Helvetica Neue" panose="02000503000000020004" pitchFamily="2" charset="0"/>
              </a:rPr>
              <a:t>Tetradrachm: 300</a:t>
            </a:r>
          </a:p>
          <a:p>
            <a:br>
              <a:rPr lang="en-GB" dirty="0"/>
            </a:br>
            <a:endParaRPr lang="en-US" dirty="0"/>
          </a:p>
        </p:txBody>
      </p:sp>
      <p:pic>
        <p:nvPicPr>
          <p:cNvPr id="6" name="Picture 5">
            <a:extLst>
              <a:ext uri="{FF2B5EF4-FFF2-40B4-BE49-F238E27FC236}">
                <a16:creationId xmlns:a16="http://schemas.microsoft.com/office/drawing/2014/main" id="{69C7696E-3EF8-17BA-896C-989976D4E0D1}"/>
              </a:ext>
            </a:extLst>
          </p:cNvPr>
          <p:cNvPicPr>
            <a:picLocks noChangeAspect="1"/>
          </p:cNvPicPr>
          <p:nvPr/>
        </p:nvPicPr>
        <p:blipFill>
          <a:blip r:embed="rId2"/>
          <a:stretch>
            <a:fillRect/>
          </a:stretch>
        </p:blipFill>
        <p:spPr>
          <a:xfrm>
            <a:off x="4523015" y="1628243"/>
            <a:ext cx="7478486" cy="4531606"/>
          </a:xfrm>
          <a:prstGeom prst="rect">
            <a:avLst/>
          </a:prstGeom>
        </p:spPr>
      </p:pic>
    </p:spTree>
    <p:extLst>
      <p:ext uri="{BB962C8B-B14F-4D97-AF65-F5344CB8AC3E}">
        <p14:creationId xmlns:p14="http://schemas.microsoft.com/office/powerpoint/2010/main" val="4861345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50585-0A66-5B6B-7FB1-C2DB96CEBAAA}"/>
              </a:ext>
            </a:extLst>
          </p:cNvPr>
          <p:cNvSpPr>
            <a:spLocks noGrp="1"/>
          </p:cNvSpPr>
          <p:nvPr>
            <p:ph type="title"/>
          </p:nvPr>
        </p:nvSpPr>
        <p:spPr>
          <a:xfrm>
            <a:off x="293915" y="130629"/>
            <a:ext cx="2443843" cy="1868942"/>
          </a:xfrm>
        </p:spPr>
        <p:txBody>
          <a:bodyPr/>
          <a:lstStyle/>
          <a:p>
            <a:r>
              <a:rPr lang="en-US" b="1" dirty="0"/>
              <a:t>Bronze Coinage</a:t>
            </a:r>
          </a:p>
        </p:txBody>
      </p:sp>
      <p:pic>
        <p:nvPicPr>
          <p:cNvPr id="4" name="Picture 3">
            <a:extLst>
              <a:ext uri="{FF2B5EF4-FFF2-40B4-BE49-F238E27FC236}">
                <a16:creationId xmlns:a16="http://schemas.microsoft.com/office/drawing/2014/main" id="{F13559F0-0A05-F8CB-5688-41DDF588A76E}"/>
              </a:ext>
            </a:extLst>
          </p:cNvPr>
          <p:cNvPicPr>
            <a:picLocks noChangeAspect="1"/>
          </p:cNvPicPr>
          <p:nvPr/>
        </p:nvPicPr>
        <p:blipFill>
          <a:blip r:embed="rId3"/>
          <a:stretch>
            <a:fillRect/>
          </a:stretch>
        </p:blipFill>
        <p:spPr>
          <a:xfrm>
            <a:off x="3421060" y="0"/>
            <a:ext cx="8770940" cy="6727371"/>
          </a:xfrm>
          <a:prstGeom prst="rect">
            <a:avLst/>
          </a:prstGeom>
        </p:spPr>
      </p:pic>
      <p:sp>
        <p:nvSpPr>
          <p:cNvPr id="5" name="TextBox 4">
            <a:extLst>
              <a:ext uri="{FF2B5EF4-FFF2-40B4-BE49-F238E27FC236}">
                <a16:creationId xmlns:a16="http://schemas.microsoft.com/office/drawing/2014/main" id="{78E9E750-77CF-8D58-1FA5-C5FB2B86C536}"/>
              </a:ext>
            </a:extLst>
          </p:cNvPr>
          <p:cNvSpPr txBox="1"/>
          <p:nvPr/>
        </p:nvSpPr>
        <p:spPr>
          <a:xfrm>
            <a:off x="293915" y="2792186"/>
            <a:ext cx="2775856" cy="646331"/>
          </a:xfrm>
          <a:prstGeom prst="rect">
            <a:avLst/>
          </a:prstGeom>
          <a:noFill/>
        </p:spPr>
        <p:txBody>
          <a:bodyPr wrap="square" rtlCol="0">
            <a:spAutoFit/>
          </a:bodyPr>
          <a:lstStyle/>
          <a:p>
            <a:pPr marL="285750" indent="-285750">
              <a:buFont typeface="Arial" panose="020B0604020202020204" pitchFamily="34" charset="0"/>
              <a:buChar char="•"/>
            </a:pPr>
            <a:r>
              <a:rPr lang="en-US" dirty="0"/>
              <a:t>Gaius </a:t>
            </a:r>
            <a:r>
              <a:rPr lang="en-US" dirty="0" err="1"/>
              <a:t>Publilius</a:t>
            </a:r>
            <a:r>
              <a:rPr lang="en-US" dirty="0"/>
              <a:t>, Roman quaestor, 168 BC</a:t>
            </a:r>
          </a:p>
        </p:txBody>
      </p:sp>
    </p:spTree>
    <p:extLst>
      <p:ext uri="{BB962C8B-B14F-4D97-AF65-F5344CB8AC3E}">
        <p14:creationId xmlns:p14="http://schemas.microsoft.com/office/powerpoint/2010/main" val="32032381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58B7A-2E41-D6EE-7D7E-FDE82B8F9A0F}"/>
              </a:ext>
            </a:extLst>
          </p:cNvPr>
          <p:cNvSpPr>
            <a:spLocks noGrp="1"/>
          </p:cNvSpPr>
          <p:nvPr>
            <p:ph type="title"/>
          </p:nvPr>
        </p:nvSpPr>
        <p:spPr>
          <a:xfrm>
            <a:off x="838200" y="49215"/>
            <a:ext cx="10515600" cy="1325563"/>
          </a:xfrm>
        </p:spPr>
        <p:txBody>
          <a:bodyPr>
            <a:normAutofit/>
          </a:bodyPr>
          <a:lstStyle/>
          <a:p>
            <a:r>
              <a:rPr lang="en-US" sz="3600" b="1" dirty="0" err="1"/>
              <a:t>Stephanephoric</a:t>
            </a:r>
            <a:r>
              <a:rPr lang="en-US" sz="3600" b="1" dirty="0"/>
              <a:t> (”New Style”) Athenian Tetradrachms</a:t>
            </a:r>
          </a:p>
        </p:txBody>
      </p:sp>
      <p:sp>
        <p:nvSpPr>
          <p:cNvPr id="3" name="Content Placeholder 2">
            <a:extLst>
              <a:ext uri="{FF2B5EF4-FFF2-40B4-BE49-F238E27FC236}">
                <a16:creationId xmlns:a16="http://schemas.microsoft.com/office/drawing/2014/main" id="{012CDFFF-7DA0-4E84-A6A2-5C6ED5637100}"/>
              </a:ext>
            </a:extLst>
          </p:cNvPr>
          <p:cNvSpPr>
            <a:spLocks noGrp="1"/>
          </p:cNvSpPr>
          <p:nvPr>
            <p:ph idx="1"/>
          </p:nvPr>
        </p:nvSpPr>
        <p:spPr>
          <a:xfrm>
            <a:off x="838200" y="5802311"/>
            <a:ext cx="10515600" cy="859745"/>
          </a:xfrm>
        </p:spPr>
        <p:txBody>
          <a:bodyPr>
            <a:normAutofit fontScale="77500" lnSpcReduction="20000"/>
          </a:bodyPr>
          <a:lstStyle/>
          <a:p>
            <a:pPr marL="0" indent="0">
              <a:buNone/>
            </a:pPr>
            <a:r>
              <a:rPr lang="en-US" dirty="0"/>
              <a:t>89/8 BC, </a:t>
            </a:r>
            <a:r>
              <a:rPr lang="el-GR" dirty="0"/>
              <a:t>ΚΟΙΝΤΟΣ</a:t>
            </a:r>
            <a:r>
              <a:rPr lang="en-GB" dirty="0"/>
              <a:t> (Quintus) and </a:t>
            </a:r>
            <a:r>
              <a:rPr lang="el-GR" dirty="0"/>
              <a:t>ΚΛΕΑΣ</a:t>
            </a:r>
            <a:r>
              <a:rPr lang="en-GB" dirty="0"/>
              <a:t>. Symbol: seated Roma being crowned by Victory.</a:t>
            </a:r>
          </a:p>
          <a:p>
            <a:pPr marL="0" indent="0">
              <a:buNone/>
            </a:pPr>
            <a:r>
              <a:rPr lang="en-GB" dirty="0"/>
              <a:t>Thompson 1127 a/b.</a:t>
            </a:r>
            <a:endParaRPr lang="en-US" dirty="0"/>
          </a:p>
        </p:txBody>
      </p:sp>
      <p:pic>
        <p:nvPicPr>
          <p:cNvPr id="3074" name="Picture 2">
            <a:extLst>
              <a:ext uri="{FF2B5EF4-FFF2-40B4-BE49-F238E27FC236}">
                <a16:creationId xmlns:a16="http://schemas.microsoft.com/office/drawing/2014/main" id="{2A42B6AC-508F-A5C0-C56A-8E42F07380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1" y="1276440"/>
            <a:ext cx="7919357" cy="4305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34212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2DAE826-C593-34E8-F1FD-E00D9E778340}"/>
              </a:ext>
            </a:extLst>
          </p:cNvPr>
          <p:cNvPicPr>
            <a:picLocks noChangeAspect="1"/>
          </p:cNvPicPr>
          <p:nvPr/>
        </p:nvPicPr>
        <p:blipFill>
          <a:blip r:embed="rId3"/>
          <a:stretch>
            <a:fillRect/>
          </a:stretch>
        </p:blipFill>
        <p:spPr>
          <a:xfrm>
            <a:off x="68" y="882991"/>
            <a:ext cx="6095932" cy="5092018"/>
          </a:xfrm>
          <a:prstGeom prst="rect">
            <a:avLst/>
          </a:prstGeom>
        </p:spPr>
      </p:pic>
      <p:pic>
        <p:nvPicPr>
          <p:cNvPr id="5" name="Picture 4">
            <a:extLst>
              <a:ext uri="{FF2B5EF4-FFF2-40B4-BE49-F238E27FC236}">
                <a16:creationId xmlns:a16="http://schemas.microsoft.com/office/drawing/2014/main" id="{A14EA12D-F220-218E-013A-5EFF01950113}"/>
              </a:ext>
            </a:extLst>
          </p:cNvPr>
          <p:cNvPicPr>
            <a:picLocks noChangeAspect="1"/>
          </p:cNvPicPr>
          <p:nvPr/>
        </p:nvPicPr>
        <p:blipFill>
          <a:blip r:embed="rId4"/>
          <a:stretch>
            <a:fillRect/>
          </a:stretch>
        </p:blipFill>
        <p:spPr>
          <a:xfrm>
            <a:off x="6082365" y="280082"/>
            <a:ext cx="6109635" cy="6202361"/>
          </a:xfrm>
          <a:prstGeom prst="rect">
            <a:avLst/>
          </a:prstGeom>
        </p:spPr>
      </p:pic>
    </p:spTree>
    <p:extLst>
      <p:ext uri="{BB962C8B-B14F-4D97-AF65-F5344CB8AC3E}">
        <p14:creationId xmlns:p14="http://schemas.microsoft.com/office/powerpoint/2010/main" val="5887200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2AB1410-95F1-7811-BBEB-90EFC1A6E619}"/>
              </a:ext>
            </a:extLst>
          </p:cNvPr>
          <p:cNvPicPr>
            <a:picLocks noChangeAspect="1"/>
          </p:cNvPicPr>
          <p:nvPr/>
        </p:nvPicPr>
        <p:blipFill>
          <a:blip r:embed="rId3"/>
          <a:stretch>
            <a:fillRect/>
          </a:stretch>
        </p:blipFill>
        <p:spPr>
          <a:xfrm>
            <a:off x="5673385" y="3293634"/>
            <a:ext cx="6518615" cy="3564366"/>
          </a:xfrm>
          <a:prstGeom prst="rect">
            <a:avLst/>
          </a:prstGeom>
        </p:spPr>
      </p:pic>
      <p:pic>
        <p:nvPicPr>
          <p:cNvPr id="5" name="Picture 4">
            <a:extLst>
              <a:ext uri="{FF2B5EF4-FFF2-40B4-BE49-F238E27FC236}">
                <a16:creationId xmlns:a16="http://schemas.microsoft.com/office/drawing/2014/main" id="{60F7D3E5-F681-AF7C-4A91-3F0D92ADC658}"/>
              </a:ext>
            </a:extLst>
          </p:cNvPr>
          <p:cNvPicPr>
            <a:picLocks noChangeAspect="1"/>
          </p:cNvPicPr>
          <p:nvPr/>
        </p:nvPicPr>
        <p:blipFill>
          <a:blip r:embed="rId4"/>
          <a:stretch>
            <a:fillRect/>
          </a:stretch>
        </p:blipFill>
        <p:spPr>
          <a:xfrm>
            <a:off x="0" y="114300"/>
            <a:ext cx="6253843" cy="3564366"/>
          </a:xfrm>
          <a:prstGeom prst="rect">
            <a:avLst/>
          </a:prstGeom>
        </p:spPr>
      </p:pic>
      <p:sp>
        <p:nvSpPr>
          <p:cNvPr id="6" name="TextBox 5">
            <a:extLst>
              <a:ext uri="{FF2B5EF4-FFF2-40B4-BE49-F238E27FC236}">
                <a16:creationId xmlns:a16="http://schemas.microsoft.com/office/drawing/2014/main" id="{84E797AC-6144-D79F-A7C8-55BB87A590E5}"/>
              </a:ext>
            </a:extLst>
          </p:cNvPr>
          <p:cNvSpPr txBox="1"/>
          <p:nvPr/>
        </p:nvSpPr>
        <p:spPr>
          <a:xfrm>
            <a:off x="6809014" y="587829"/>
            <a:ext cx="4620986" cy="523220"/>
          </a:xfrm>
          <a:prstGeom prst="rect">
            <a:avLst/>
          </a:prstGeom>
          <a:noFill/>
        </p:spPr>
        <p:txBody>
          <a:bodyPr wrap="square" rtlCol="0">
            <a:spAutoFit/>
          </a:bodyPr>
          <a:lstStyle/>
          <a:p>
            <a:r>
              <a:rPr lang="en-US" sz="2800" b="1" dirty="0"/>
              <a:t>Sulla in Athens</a:t>
            </a:r>
          </a:p>
        </p:txBody>
      </p:sp>
      <p:sp>
        <p:nvSpPr>
          <p:cNvPr id="7" name="TextBox 6">
            <a:extLst>
              <a:ext uri="{FF2B5EF4-FFF2-40B4-BE49-F238E27FC236}">
                <a16:creationId xmlns:a16="http://schemas.microsoft.com/office/drawing/2014/main" id="{29F196CF-6203-C826-2620-8787CE4B4F94}"/>
              </a:ext>
            </a:extLst>
          </p:cNvPr>
          <p:cNvSpPr txBox="1"/>
          <p:nvPr/>
        </p:nvSpPr>
        <p:spPr>
          <a:xfrm>
            <a:off x="408214" y="6123214"/>
            <a:ext cx="5078186" cy="369332"/>
          </a:xfrm>
          <a:prstGeom prst="rect">
            <a:avLst/>
          </a:prstGeom>
          <a:noFill/>
        </p:spPr>
        <p:txBody>
          <a:bodyPr wrap="square" rtlCol="0">
            <a:spAutoFit/>
          </a:bodyPr>
          <a:lstStyle/>
          <a:p>
            <a:r>
              <a:rPr lang="en-US" dirty="0"/>
              <a:t>RRC 35/2 (Trophies of </a:t>
            </a:r>
            <a:r>
              <a:rPr lang="en-US" dirty="0" err="1"/>
              <a:t>Chaironeia</a:t>
            </a:r>
            <a:r>
              <a:rPr lang="en-US" dirty="0"/>
              <a:t>)</a:t>
            </a:r>
          </a:p>
        </p:txBody>
      </p:sp>
      <p:pic>
        <p:nvPicPr>
          <p:cNvPr id="11" name="Picture 10">
            <a:extLst>
              <a:ext uri="{FF2B5EF4-FFF2-40B4-BE49-F238E27FC236}">
                <a16:creationId xmlns:a16="http://schemas.microsoft.com/office/drawing/2014/main" id="{82CF67FE-A5DD-1DC3-3DD5-30253F8CD2D2}"/>
              </a:ext>
            </a:extLst>
          </p:cNvPr>
          <p:cNvPicPr>
            <a:picLocks noChangeAspect="1"/>
          </p:cNvPicPr>
          <p:nvPr/>
        </p:nvPicPr>
        <p:blipFill>
          <a:blip r:embed="rId5"/>
          <a:stretch>
            <a:fillRect/>
          </a:stretch>
        </p:blipFill>
        <p:spPr>
          <a:xfrm>
            <a:off x="544286" y="3500761"/>
            <a:ext cx="4795157" cy="2331184"/>
          </a:xfrm>
          <a:prstGeom prst="rect">
            <a:avLst/>
          </a:prstGeom>
        </p:spPr>
      </p:pic>
    </p:spTree>
    <p:extLst>
      <p:ext uri="{BB962C8B-B14F-4D97-AF65-F5344CB8AC3E}">
        <p14:creationId xmlns:p14="http://schemas.microsoft.com/office/powerpoint/2010/main" val="2190949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AA25DD-B70F-57DE-E71E-D8D9BB30918D}"/>
              </a:ext>
            </a:extLst>
          </p:cNvPr>
          <p:cNvSpPr>
            <a:spLocks noGrp="1"/>
          </p:cNvSpPr>
          <p:nvPr>
            <p:ph type="title"/>
          </p:nvPr>
        </p:nvSpPr>
        <p:spPr>
          <a:xfrm>
            <a:off x="838200" y="224065"/>
            <a:ext cx="10515600" cy="1325563"/>
          </a:xfrm>
        </p:spPr>
        <p:txBody>
          <a:bodyPr/>
          <a:lstStyle/>
          <a:p>
            <a:r>
              <a:rPr lang="en-GB" dirty="0">
                <a:solidFill>
                  <a:srgbClr val="000000"/>
                </a:solidFill>
                <a:effectLst/>
                <a:latin typeface="Helvetica Neue" panose="02000503000000020004" pitchFamily="2" charset="0"/>
              </a:rPr>
              <a:t>IGCH 2056 (</a:t>
            </a:r>
            <a:r>
              <a:rPr lang="en-GB" dirty="0" err="1">
                <a:solidFill>
                  <a:srgbClr val="000000"/>
                </a:solidFill>
                <a:effectLst/>
                <a:latin typeface="Helvetica Neue" panose="02000503000000020004" pitchFamily="2" charset="0"/>
              </a:rPr>
              <a:t>Poggio</a:t>
            </a:r>
            <a:r>
              <a:rPr lang="en-GB" dirty="0">
                <a:solidFill>
                  <a:srgbClr val="000000"/>
                </a:solidFill>
                <a:effectLst/>
                <a:latin typeface="Helvetica Neue" panose="02000503000000020004" pitchFamily="2" charset="0"/>
              </a:rPr>
              <a:t> </a:t>
            </a:r>
            <a:r>
              <a:rPr lang="en-GB" dirty="0" err="1">
                <a:solidFill>
                  <a:srgbClr val="000000"/>
                </a:solidFill>
                <a:effectLst/>
                <a:latin typeface="Helvetica Neue" panose="02000503000000020004" pitchFamily="2" charset="0"/>
              </a:rPr>
              <a:t>Pi</a:t>
            </a:r>
            <a:r>
              <a:rPr lang="en-GB" dirty="0" err="1">
                <a:solidFill>
                  <a:srgbClr val="000000"/>
                </a:solidFill>
                <a:latin typeface="Helvetica Neue" panose="02000503000000020004" pitchFamily="2" charset="0"/>
              </a:rPr>
              <a:t>cenze</a:t>
            </a:r>
            <a:r>
              <a:rPr lang="en-GB" dirty="0">
                <a:solidFill>
                  <a:srgbClr val="000000"/>
                </a:solidFill>
                <a:latin typeface="Helvetica Neue" panose="02000503000000020004" pitchFamily="2" charset="0"/>
              </a:rPr>
              <a:t>, Italy, 80 BC)</a:t>
            </a:r>
            <a:endParaRPr lang="en-US" dirty="0"/>
          </a:p>
        </p:txBody>
      </p:sp>
      <p:pic>
        <p:nvPicPr>
          <p:cNvPr id="4" name="Picture 3">
            <a:extLst>
              <a:ext uri="{FF2B5EF4-FFF2-40B4-BE49-F238E27FC236}">
                <a16:creationId xmlns:a16="http://schemas.microsoft.com/office/drawing/2014/main" id="{ECC30E55-6F1C-34B3-B549-C53488358379}"/>
              </a:ext>
            </a:extLst>
          </p:cNvPr>
          <p:cNvPicPr>
            <a:picLocks noChangeAspect="1"/>
          </p:cNvPicPr>
          <p:nvPr/>
        </p:nvPicPr>
        <p:blipFill rotWithShape="1">
          <a:blip r:embed="rId3"/>
          <a:srcRect r="27262"/>
          <a:stretch/>
        </p:blipFill>
        <p:spPr>
          <a:xfrm>
            <a:off x="4016829" y="1549628"/>
            <a:ext cx="8131317" cy="4802187"/>
          </a:xfrm>
          <a:prstGeom prst="rect">
            <a:avLst/>
          </a:prstGeom>
        </p:spPr>
      </p:pic>
      <p:sp>
        <p:nvSpPr>
          <p:cNvPr id="6" name="TextBox 5">
            <a:extLst>
              <a:ext uri="{FF2B5EF4-FFF2-40B4-BE49-F238E27FC236}">
                <a16:creationId xmlns:a16="http://schemas.microsoft.com/office/drawing/2014/main" id="{F89384F3-49EC-B54E-E5DE-627C12576FB2}"/>
              </a:ext>
            </a:extLst>
          </p:cNvPr>
          <p:cNvSpPr txBox="1"/>
          <p:nvPr/>
        </p:nvSpPr>
        <p:spPr>
          <a:xfrm>
            <a:off x="484415" y="1933141"/>
            <a:ext cx="3320143" cy="3970318"/>
          </a:xfrm>
          <a:prstGeom prst="rect">
            <a:avLst/>
          </a:prstGeom>
          <a:noFill/>
        </p:spPr>
        <p:txBody>
          <a:bodyPr wrap="square">
            <a:spAutoFit/>
          </a:bodyPr>
          <a:lstStyle/>
          <a:p>
            <a:pPr algn="l"/>
            <a:r>
              <a:rPr lang="en-GB" b="0" i="0" dirty="0">
                <a:solidFill>
                  <a:srgbClr val="333333"/>
                </a:solidFill>
                <a:effectLst/>
                <a:latin typeface="Helvetica Neue" panose="02000503000000020004" pitchFamily="2" charset="0"/>
              </a:rPr>
              <a:t>Hoard Description</a:t>
            </a:r>
          </a:p>
          <a:p>
            <a:pPr algn="l">
              <a:buFont typeface="Arial" panose="020B0604020202020204" pitchFamily="34" charset="0"/>
              <a:buChar char="•"/>
            </a:pPr>
            <a:r>
              <a:rPr lang="en-GB" b="1" i="0" dirty="0">
                <a:solidFill>
                  <a:srgbClr val="333333"/>
                </a:solidFill>
                <a:effectLst/>
                <a:latin typeface="Helvetica Neue" panose="02000503000000020004" pitchFamily="2" charset="0"/>
              </a:rPr>
              <a:t>Deposit: </a:t>
            </a:r>
            <a:r>
              <a:rPr lang="en-GB" b="0" i="0" dirty="0">
                <a:solidFill>
                  <a:srgbClr val="333333"/>
                </a:solidFill>
                <a:effectLst/>
                <a:latin typeface="Helvetica Neue" panose="02000503000000020004" pitchFamily="2" charset="0"/>
              </a:rPr>
              <a:t>80 B.C.</a:t>
            </a:r>
          </a:p>
          <a:p>
            <a:pPr algn="l">
              <a:buFont typeface="Arial" panose="020B0604020202020204" pitchFamily="34" charset="0"/>
              <a:buChar char="•"/>
            </a:pPr>
            <a:r>
              <a:rPr lang="en-GB" b="1" i="0" dirty="0">
                <a:solidFill>
                  <a:srgbClr val="333333"/>
                </a:solidFill>
                <a:effectLst/>
                <a:latin typeface="Helvetica Neue" panose="02000503000000020004" pitchFamily="2" charset="0"/>
              </a:rPr>
              <a:t>Discovery: </a:t>
            </a:r>
            <a:r>
              <a:rPr lang="en-GB" b="0" i="0" dirty="0">
                <a:solidFill>
                  <a:srgbClr val="333333"/>
                </a:solidFill>
                <a:effectLst/>
                <a:latin typeface="Helvetica Neue" panose="02000503000000020004" pitchFamily="2" charset="0"/>
              </a:rPr>
              <a:t>1954</a:t>
            </a:r>
          </a:p>
          <a:p>
            <a:pPr algn="l">
              <a:buFont typeface="Arial" panose="020B0604020202020204" pitchFamily="34" charset="0"/>
              <a:buChar char="•"/>
            </a:pPr>
            <a:r>
              <a:rPr lang="en-GB" b="1" i="0" dirty="0">
                <a:solidFill>
                  <a:srgbClr val="333333"/>
                </a:solidFill>
                <a:effectLst/>
                <a:latin typeface="Helvetica Neue" panose="02000503000000020004" pitchFamily="2" charset="0"/>
              </a:rPr>
              <a:t>Disposition: </a:t>
            </a:r>
            <a:r>
              <a:rPr lang="en-GB" b="0" i="0" dirty="0">
                <a:solidFill>
                  <a:srgbClr val="333333"/>
                </a:solidFill>
                <a:effectLst/>
                <a:latin typeface="Helvetica Neue" panose="02000503000000020004" pitchFamily="2" charset="0"/>
              </a:rPr>
              <a:t>Chieti 324 (incl. Athens 56, </a:t>
            </a:r>
            <a:r>
              <a:rPr lang="en-GB" b="0" i="0" dirty="0" err="1">
                <a:solidFill>
                  <a:srgbClr val="333333"/>
                </a:solidFill>
                <a:effectLst/>
                <a:latin typeface="Helvetica Neue" panose="02000503000000020004" pitchFamily="2" charset="0"/>
              </a:rPr>
              <a:t>Mithradates</a:t>
            </a:r>
            <a:r>
              <a:rPr lang="en-GB" b="0" i="0" dirty="0">
                <a:solidFill>
                  <a:srgbClr val="333333"/>
                </a:solidFill>
                <a:effectLst/>
                <a:latin typeface="Helvetica Neue" panose="02000503000000020004" pitchFamily="2" charset="0"/>
              </a:rPr>
              <a:t> 3, </a:t>
            </a:r>
            <a:r>
              <a:rPr lang="en-GB" b="0" i="0" dirty="0" err="1">
                <a:solidFill>
                  <a:srgbClr val="333333"/>
                </a:solidFill>
                <a:effectLst/>
                <a:latin typeface="Helvetica Neue" panose="02000503000000020004" pitchFamily="2" charset="0"/>
              </a:rPr>
              <a:t>Ariarathes</a:t>
            </a:r>
            <a:r>
              <a:rPr lang="en-GB" b="0" i="0" dirty="0">
                <a:solidFill>
                  <a:srgbClr val="333333"/>
                </a:solidFill>
                <a:effectLst/>
                <a:latin typeface="Helvetica Neue" panose="02000503000000020004" pitchFamily="2" charset="0"/>
              </a:rPr>
              <a:t> 10, Achaean League and den., many); New York 28 (Athens); von </a:t>
            </a:r>
            <a:r>
              <a:rPr lang="en-GB" b="0" i="0" dirty="0" err="1">
                <a:solidFill>
                  <a:srgbClr val="333333"/>
                </a:solidFill>
                <a:effectLst/>
                <a:latin typeface="Helvetica Neue" panose="02000503000000020004" pitchFamily="2" charset="0"/>
              </a:rPr>
              <a:t>Aulock</a:t>
            </a:r>
            <a:r>
              <a:rPr lang="en-GB" b="0" i="0" dirty="0">
                <a:solidFill>
                  <a:srgbClr val="333333"/>
                </a:solidFill>
                <a:effectLst/>
                <a:latin typeface="Helvetica Neue" panose="02000503000000020004" pitchFamily="2" charset="0"/>
              </a:rPr>
              <a:t> 1 (SNG 6300, </a:t>
            </a:r>
            <a:r>
              <a:rPr lang="en-GB" b="0" i="0" dirty="0" err="1">
                <a:solidFill>
                  <a:srgbClr val="333333"/>
                </a:solidFill>
                <a:effectLst/>
                <a:latin typeface="Helvetica Neue" panose="02000503000000020004" pitchFamily="2" charset="0"/>
              </a:rPr>
              <a:t>tetradr</a:t>
            </a:r>
            <a:r>
              <a:rPr lang="en-GB" b="0" i="0" dirty="0">
                <a:solidFill>
                  <a:srgbClr val="333333"/>
                </a:solidFill>
                <a:effectLst/>
                <a:latin typeface="Helvetica Neue" panose="02000503000000020004" pitchFamily="2" charset="0"/>
              </a:rPr>
              <a:t>. of </a:t>
            </a:r>
            <a:r>
              <a:rPr lang="en-GB" b="0" i="0" dirty="0" err="1">
                <a:solidFill>
                  <a:srgbClr val="333333"/>
                </a:solidFill>
                <a:effectLst/>
                <a:latin typeface="Helvetica Neue" panose="02000503000000020004" pitchFamily="2" charset="0"/>
              </a:rPr>
              <a:t>Ariarathes</a:t>
            </a:r>
            <a:r>
              <a:rPr lang="en-GB" b="0" i="0" dirty="0">
                <a:solidFill>
                  <a:srgbClr val="333333"/>
                </a:solidFill>
                <a:effectLst/>
                <a:latin typeface="Helvetica Neue" panose="02000503000000020004" pitchFamily="2" charset="0"/>
              </a:rPr>
              <a:t>)</a:t>
            </a:r>
          </a:p>
          <a:p>
            <a:pPr algn="l">
              <a:buFont typeface="Arial" panose="020B0604020202020204" pitchFamily="34" charset="0"/>
              <a:buChar char="•"/>
            </a:pPr>
            <a:r>
              <a:rPr lang="en-GB" b="1" i="0" dirty="0">
                <a:solidFill>
                  <a:srgbClr val="333333"/>
                </a:solidFill>
                <a:effectLst/>
                <a:latin typeface="Helvetica Neue" panose="02000503000000020004" pitchFamily="2" charset="0"/>
              </a:rPr>
              <a:t>Description: </a:t>
            </a:r>
            <a:r>
              <a:rPr lang="en-GB" b="0" i="0" dirty="0" err="1">
                <a:solidFill>
                  <a:srgbClr val="333333"/>
                </a:solidFill>
                <a:effectLst/>
                <a:latin typeface="Helvetica Neue" panose="02000503000000020004" pitchFamily="2" charset="0"/>
              </a:rPr>
              <a:t>Hemidrachm</a:t>
            </a:r>
            <a:r>
              <a:rPr lang="en-GB" b="0" i="0" dirty="0">
                <a:solidFill>
                  <a:srgbClr val="333333"/>
                </a:solidFill>
                <a:effectLst/>
                <a:latin typeface="Helvetica Neue" panose="02000503000000020004" pitchFamily="2" charset="0"/>
              </a:rPr>
              <a:t>: 250, Denarius: 200, Tetradrachm: 107, Drachma: 10</a:t>
            </a:r>
          </a:p>
        </p:txBody>
      </p:sp>
    </p:spTree>
    <p:extLst>
      <p:ext uri="{BB962C8B-B14F-4D97-AF65-F5344CB8AC3E}">
        <p14:creationId xmlns:p14="http://schemas.microsoft.com/office/powerpoint/2010/main" val="9844745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E8697A-7995-3DB9-4534-41C2C448055F}"/>
              </a:ext>
            </a:extLst>
          </p:cNvPr>
          <p:cNvSpPr>
            <a:spLocks noGrp="1"/>
          </p:cNvSpPr>
          <p:nvPr>
            <p:ph type="title"/>
          </p:nvPr>
        </p:nvSpPr>
        <p:spPr/>
        <p:txBody>
          <a:bodyPr/>
          <a:lstStyle/>
          <a:p>
            <a:r>
              <a:rPr lang="en-US" b="1" dirty="0"/>
              <a:t>Silver coinage in Macedonia</a:t>
            </a:r>
          </a:p>
        </p:txBody>
      </p:sp>
      <p:pic>
        <p:nvPicPr>
          <p:cNvPr id="6146" name="Picture 2">
            <a:extLst>
              <a:ext uri="{FF2B5EF4-FFF2-40B4-BE49-F238E27FC236}">
                <a16:creationId xmlns:a16="http://schemas.microsoft.com/office/drawing/2014/main" id="{BAE1710F-0388-EEDF-AA5E-C8266E0BE2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029" y="1690523"/>
            <a:ext cx="5778972" cy="260881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31BCEEC-E125-210B-BF4F-F335CFC24CAF}"/>
              </a:ext>
            </a:extLst>
          </p:cNvPr>
          <p:cNvSpPr txBox="1"/>
          <p:nvPr/>
        </p:nvSpPr>
        <p:spPr>
          <a:xfrm>
            <a:off x="395969" y="4670629"/>
            <a:ext cx="5433331" cy="1200329"/>
          </a:xfrm>
          <a:prstGeom prst="rect">
            <a:avLst/>
          </a:prstGeom>
          <a:noFill/>
        </p:spPr>
        <p:txBody>
          <a:bodyPr wrap="square">
            <a:spAutoFit/>
          </a:bodyPr>
          <a:lstStyle/>
          <a:p>
            <a:r>
              <a:rPr lang="en-GB" b="0" i="0" u="none" strike="noStrike" dirty="0">
                <a:solidFill>
                  <a:srgbClr val="000000"/>
                </a:solidFill>
                <a:effectLst/>
                <a:latin typeface="Arial" panose="020B0604020202020204" pitchFamily="34" charset="0"/>
              </a:rPr>
              <a:t>Perseus. 174-170 BC. AR Tetradrachm (32.5mm, 16.51 g, 7h). Attic standard. Amphipolis mint; obverse die signed by </a:t>
            </a:r>
            <a:r>
              <a:rPr lang="en-GB" b="0" i="0" u="none" strike="noStrike" dirty="0" err="1">
                <a:solidFill>
                  <a:srgbClr val="000000"/>
                </a:solidFill>
                <a:effectLst/>
                <a:latin typeface="Arial" panose="020B0604020202020204" pitchFamily="34" charset="0"/>
              </a:rPr>
              <a:t>Zoilos</a:t>
            </a:r>
            <a:r>
              <a:rPr lang="en-GB" b="0" i="0" u="none" strike="noStrike" dirty="0">
                <a:solidFill>
                  <a:srgbClr val="000000"/>
                </a:solidFill>
                <a:effectLst/>
                <a:latin typeface="Arial" panose="020B0604020202020204" pitchFamily="34" charset="0"/>
              </a:rPr>
              <a:t>. Struck circa 174-170 BC. SNG München 1196 </a:t>
            </a:r>
            <a:endParaRPr lang="en-US" dirty="0"/>
          </a:p>
        </p:txBody>
      </p:sp>
      <p:pic>
        <p:nvPicPr>
          <p:cNvPr id="6148" name="Picture 4">
            <a:extLst>
              <a:ext uri="{FF2B5EF4-FFF2-40B4-BE49-F238E27FC236}">
                <a16:creationId xmlns:a16="http://schemas.microsoft.com/office/drawing/2014/main" id="{7AF8C2E6-7187-50C7-4A6D-BFC893D6F0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40931" y="1542664"/>
            <a:ext cx="5257800" cy="268709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BC1DBA8-31F8-B2F4-97D2-366DD5CEFAFF}"/>
              </a:ext>
            </a:extLst>
          </p:cNvPr>
          <p:cNvSpPr txBox="1"/>
          <p:nvPr/>
        </p:nvSpPr>
        <p:spPr>
          <a:xfrm>
            <a:off x="6215742" y="4342821"/>
            <a:ext cx="5753101" cy="2308324"/>
          </a:xfrm>
          <a:prstGeom prst="rect">
            <a:avLst/>
          </a:prstGeom>
          <a:noFill/>
        </p:spPr>
        <p:txBody>
          <a:bodyPr wrap="square">
            <a:spAutoFit/>
          </a:bodyPr>
          <a:lstStyle/>
          <a:p>
            <a:r>
              <a:rPr lang="en-GB" b="0" i="0" u="none" strike="noStrike" dirty="0">
                <a:solidFill>
                  <a:srgbClr val="000000"/>
                </a:solidFill>
                <a:effectLst/>
                <a:latin typeface="Arial" panose="020B0604020202020204" pitchFamily="34" charset="0"/>
              </a:rPr>
              <a:t>Roman period, First Meris. Circa 167-149 BC. Tetradrachm (Silver, 34 mm, 16.89 g, 9 h), Amphipolis. </a:t>
            </a:r>
            <a:endParaRPr lang="en-GB" dirty="0">
              <a:solidFill>
                <a:srgbClr val="000000"/>
              </a:solidFill>
              <a:latin typeface="Arial" panose="020B0604020202020204" pitchFamily="34" charset="0"/>
            </a:endParaRPr>
          </a:p>
          <a:p>
            <a:r>
              <a:rPr lang="en-GB" b="0" i="0" u="none" strike="noStrike" dirty="0">
                <a:solidFill>
                  <a:srgbClr val="000000"/>
                </a:solidFill>
                <a:effectLst/>
                <a:latin typeface="Arial" panose="020B0604020202020204" pitchFamily="34" charset="0"/>
              </a:rPr>
              <a:t>Diademed and draped bust of Artemis to right, bow and quiver over her shoulder; all at the </a:t>
            </a:r>
            <a:r>
              <a:rPr lang="en-GB" b="0" i="0" u="none" strike="noStrike" dirty="0" err="1">
                <a:solidFill>
                  <a:srgbClr val="000000"/>
                </a:solidFill>
                <a:effectLst/>
                <a:latin typeface="Arial" panose="020B0604020202020204" pitchFamily="34" charset="0"/>
              </a:rPr>
              <a:t>center</a:t>
            </a:r>
            <a:r>
              <a:rPr lang="en-GB" b="0" i="0" u="none" strike="noStrike" dirty="0">
                <a:solidFill>
                  <a:srgbClr val="000000"/>
                </a:solidFill>
                <a:effectLst/>
                <a:latin typeface="Arial" panose="020B0604020202020204" pitchFamily="34" charset="0"/>
              </a:rPr>
              <a:t> of a Macedonian shield ornamented with stars within crescents / MAKE</a:t>
            </a:r>
            <a:r>
              <a:rPr lang="el-GR" b="0" i="0" u="none" strike="noStrike" dirty="0">
                <a:solidFill>
                  <a:srgbClr val="000000"/>
                </a:solidFill>
                <a:effectLst/>
                <a:latin typeface="Arial" panose="020B0604020202020204" pitchFamily="34" charset="0"/>
              </a:rPr>
              <a:t>Δ</a:t>
            </a:r>
            <a:r>
              <a:rPr lang="en-GB" b="0" i="0" u="none" strike="noStrike" dirty="0">
                <a:solidFill>
                  <a:srgbClr val="000000"/>
                </a:solidFill>
                <a:effectLst/>
                <a:latin typeface="Arial" panose="020B0604020202020204" pitchFamily="34" charset="0"/>
              </a:rPr>
              <a:t>ON</a:t>
            </a:r>
            <a:r>
              <a:rPr lang="el-GR" b="0" i="0" u="none" strike="noStrike" dirty="0">
                <a:solidFill>
                  <a:srgbClr val="000000"/>
                </a:solidFill>
                <a:effectLst/>
                <a:latin typeface="Arial" panose="020B0604020202020204" pitchFamily="34" charset="0"/>
              </a:rPr>
              <a:t>Ω</a:t>
            </a:r>
            <a:r>
              <a:rPr lang="en-GB" b="0" i="0" u="none" strike="noStrike" dirty="0">
                <a:solidFill>
                  <a:srgbClr val="000000"/>
                </a:solidFill>
                <a:effectLst/>
                <a:latin typeface="Arial" panose="020B0604020202020204" pitchFamily="34" charset="0"/>
              </a:rPr>
              <a:t>N / </a:t>
            </a:r>
            <a:r>
              <a:rPr lang="el-GR" b="0" i="0" u="none" strike="noStrike" dirty="0">
                <a:solidFill>
                  <a:srgbClr val="000000"/>
                </a:solidFill>
                <a:effectLst/>
                <a:latin typeface="Arial" panose="020B0604020202020204" pitchFamily="34" charset="0"/>
              </a:rPr>
              <a:t>ΠΡΩ</a:t>
            </a:r>
            <a:r>
              <a:rPr lang="en-GB" b="0" i="0" u="none" strike="noStrike" dirty="0">
                <a:solidFill>
                  <a:srgbClr val="000000"/>
                </a:solidFill>
                <a:effectLst/>
                <a:latin typeface="Arial" panose="020B0604020202020204" pitchFamily="34" charset="0"/>
              </a:rPr>
              <a:t>TH</a:t>
            </a:r>
            <a:r>
              <a:rPr lang="el-GR" b="0" i="0" u="none" strike="noStrike" dirty="0">
                <a:solidFill>
                  <a:srgbClr val="000000"/>
                </a:solidFill>
                <a:effectLst/>
                <a:latin typeface="Arial" panose="020B0604020202020204" pitchFamily="34" charset="0"/>
              </a:rPr>
              <a:t>Σ </a:t>
            </a:r>
            <a:r>
              <a:rPr lang="en-GB" b="0" i="0" u="none" strike="noStrike" dirty="0">
                <a:solidFill>
                  <a:srgbClr val="000000"/>
                </a:solidFill>
                <a:effectLst/>
                <a:latin typeface="Arial" panose="020B0604020202020204" pitchFamily="34" charset="0"/>
              </a:rPr>
              <a:t>Club to right; above, monogram; around, oak wreath with ties to left; to left of the ties, thunderbolt. </a:t>
            </a:r>
            <a:endParaRPr lang="en-US" dirty="0"/>
          </a:p>
        </p:txBody>
      </p:sp>
    </p:spTree>
    <p:extLst>
      <p:ext uri="{BB962C8B-B14F-4D97-AF65-F5344CB8AC3E}">
        <p14:creationId xmlns:p14="http://schemas.microsoft.com/office/powerpoint/2010/main" val="25975849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C9CAF-C2DC-1EC2-2D0B-9564491C3603}"/>
              </a:ext>
            </a:extLst>
          </p:cNvPr>
          <p:cNvSpPr>
            <a:spLocks noGrp="1"/>
          </p:cNvSpPr>
          <p:nvPr>
            <p:ph type="title"/>
          </p:nvPr>
        </p:nvSpPr>
        <p:spPr/>
        <p:txBody>
          <a:bodyPr/>
          <a:lstStyle/>
          <a:p>
            <a:r>
              <a:rPr lang="en-US" b="1" dirty="0" err="1"/>
              <a:t>Aesillas</a:t>
            </a:r>
            <a:r>
              <a:rPr lang="en-US" b="1" dirty="0"/>
              <a:t> Issues</a:t>
            </a:r>
          </a:p>
        </p:txBody>
      </p:sp>
      <p:sp>
        <p:nvSpPr>
          <p:cNvPr id="3" name="Content Placeholder 2">
            <a:extLst>
              <a:ext uri="{FF2B5EF4-FFF2-40B4-BE49-F238E27FC236}">
                <a16:creationId xmlns:a16="http://schemas.microsoft.com/office/drawing/2014/main" id="{37A3EA6A-C5C5-8BC2-8919-6DC04B5FE21C}"/>
              </a:ext>
            </a:extLst>
          </p:cNvPr>
          <p:cNvSpPr>
            <a:spLocks noGrp="1"/>
          </p:cNvSpPr>
          <p:nvPr>
            <p:ph idx="1"/>
          </p:nvPr>
        </p:nvSpPr>
        <p:spPr>
          <a:xfrm>
            <a:off x="566057" y="5763986"/>
            <a:ext cx="10515600" cy="924832"/>
          </a:xfrm>
        </p:spPr>
        <p:txBody>
          <a:bodyPr>
            <a:normAutofit lnSpcReduction="10000"/>
          </a:bodyPr>
          <a:lstStyle/>
          <a:p>
            <a:pPr marL="0" indent="0">
              <a:buNone/>
            </a:pPr>
            <a:r>
              <a:rPr lang="en-US" dirty="0"/>
              <a:t>AR tetradrachm, 93-92 BC.</a:t>
            </a:r>
          </a:p>
          <a:p>
            <a:pPr marL="0" indent="0">
              <a:buNone/>
            </a:pPr>
            <a:r>
              <a:rPr lang="en-US" dirty="0"/>
              <a:t>SNG Cop.1330</a:t>
            </a:r>
          </a:p>
        </p:txBody>
      </p:sp>
      <p:pic>
        <p:nvPicPr>
          <p:cNvPr id="7170" name="Picture 2">
            <a:extLst>
              <a:ext uri="{FF2B5EF4-FFF2-40B4-BE49-F238E27FC236}">
                <a16:creationId xmlns:a16="http://schemas.microsoft.com/office/drawing/2014/main" id="{D7E1F8A3-C639-6ABE-0021-FB22B490D5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6349" y="1690688"/>
            <a:ext cx="7639051" cy="40045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34478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FD819-A312-553F-153F-877B9990EF41}"/>
              </a:ext>
            </a:extLst>
          </p:cNvPr>
          <p:cNvSpPr>
            <a:spLocks noGrp="1"/>
          </p:cNvSpPr>
          <p:nvPr>
            <p:ph type="title"/>
          </p:nvPr>
        </p:nvSpPr>
        <p:spPr/>
        <p:txBody>
          <a:bodyPr/>
          <a:lstStyle/>
          <a:p>
            <a:r>
              <a:rPr lang="en-US" b="1" dirty="0" err="1"/>
              <a:t>Cistophori</a:t>
            </a:r>
            <a:r>
              <a:rPr lang="en-US" b="1" dirty="0"/>
              <a:t> in Asia Minor</a:t>
            </a:r>
          </a:p>
        </p:txBody>
      </p:sp>
      <p:sp>
        <p:nvSpPr>
          <p:cNvPr id="3" name="Content Placeholder 2">
            <a:extLst>
              <a:ext uri="{FF2B5EF4-FFF2-40B4-BE49-F238E27FC236}">
                <a16:creationId xmlns:a16="http://schemas.microsoft.com/office/drawing/2014/main" id="{A1CBEB2E-A202-1AE0-D65C-CEB6F3233EBC}"/>
              </a:ext>
            </a:extLst>
          </p:cNvPr>
          <p:cNvSpPr>
            <a:spLocks noGrp="1"/>
          </p:cNvSpPr>
          <p:nvPr>
            <p:ph idx="1"/>
          </p:nvPr>
        </p:nvSpPr>
        <p:spPr/>
        <p:txBody>
          <a:bodyPr/>
          <a:lstStyle/>
          <a:p>
            <a:r>
              <a:rPr lang="en-US" dirty="0"/>
              <a:t>122/1 BC: C. </a:t>
            </a:r>
            <a:r>
              <a:rPr lang="en-US" dirty="0" err="1"/>
              <a:t>Atinius</a:t>
            </a:r>
            <a:r>
              <a:rPr lang="en-US" dirty="0"/>
              <a:t> C. f. </a:t>
            </a:r>
            <a:r>
              <a:rPr lang="en-US" dirty="0" err="1"/>
              <a:t>Labeo</a:t>
            </a:r>
            <a:r>
              <a:rPr lang="en-US" dirty="0"/>
              <a:t> </a:t>
            </a:r>
            <a:r>
              <a:rPr lang="en-US" dirty="0" err="1"/>
              <a:t>Macerio</a:t>
            </a:r>
            <a:r>
              <a:rPr lang="en-US" dirty="0"/>
              <a:t> (Stumpf 1b)</a:t>
            </a:r>
          </a:p>
        </p:txBody>
      </p:sp>
      <p:pic>
        <p:nvPicPr>
          <p:cNvPr id="9218" name="Picture 2">
            <a:extLst>
              <a:ext uri="{FF2B5EF4-FFF2-40B4-BE49-F238E27FC236}">
                <a16:creationId xmlns:a16="http://schemas.microsoft.com/office/drawing/2014/main" id="{CF92AAEA-4507-76AC-DE7B-E082638752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2499046"/>
            <a:ext cx="7739743" cy="3993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46025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3D9F4C55-1F43-7234-3C3E-38FF55F345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0"/>
            <a:ext cx="115808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98502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CBA09A5-22C4-EEDB-6B92-87034EC92BD8}"/>
              </a:ext>
            </a:extLst>
          </p:cNvPr>
          <p:cNvPicPr>
            <a:picLocks noChangeAspect="1"/>
          </p:cNvPicPr>
          <p:nvPr/>
        </p:nvPicPr>
        <p:blipFill>
          <a:blip r:embed="rId3"/>
          <a:stretch>
            <a:fillRect/>
          </a:stretch>
        </p:blipFill>
        <p:spPr>
          <a:xfrm>
            <a:off x="250371" y="0"/>
            <a:ext cx="9661072" cy="6773697"/>
          </a:xfrm>
          <a:prstGeom prst="rect">
            <a:avLst/>
          </a:prstGeom>
        </p:spPr>
      </p:pic>
    </p:spTree>
    <p:extLst>
      <p:ext uri="{BB962C8B-B14F-4D97-AF65-F5344CB8AC3E}">
        <p14:creationId xmlns:p14="http://schemas.microsoft.com/office/powerpoint/2010/main" val="25776428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AC54D-6B42-285C-B4C4-EFF63C105EC7}"/>
              </a:ext>
            </a:extLst>
          </p:cNvPr>
          <p:cNvSpPr>
            <a:spLocks noGrp="1"/>
          </p:cNvSpPr>
          <p:nvPr>
            <p:ph type="title"/>
          </p:nvPr>
        </p:nvSpPr>
        <p:spPr/>
        <p:txBody>
          <a:bodyPr/>
          <a:lstStyle/>
          <a:p>
            <a:r>
              <a:rPr lang="en-US" dirty="0" err="1"/>
              <a:t>C</a:t>
            </a:r>
            <a:r>
              <a:rPr lang="en-US" b="1" dirty="0" err="1"/>
              <a:t>istophoric</a:t>
            </a:r>
            <a:r>
              <a:rPr lang="en-US" b="1" dirty="0"/>
              <a:t> Tetradrachms and Lucullus</a:t>
            </a:r>
            <a:endParaRPr lang="en-US" dirty="0"/>
          </a:p>
        </p:txBody>
      </p:sp>
      <p:sp>
        <p:nvSpPr>
          <p:cNvPr id="3" name="Content Placeholder 2">
            <a:extLst>
              <a:ext uri="{FF2B5EF4-FFF2-40B4-BE49-F238E27FC236}">
                <a16:creationId xmlns:a16="http://schemas.microsoft.com/office/drawing/2014/main" id="{319F5CE3-DE45-0FB7-C13F-3675DB9A3A8D}"/>
              </a:ext>
            </a:extLst>
          </p:cNvPr>
          <p:cNvSpPr>
            <a:spLocks noGrp="1"/>
          </p:cNvSpPr>
          <p:nvPr>
            <p:ph idx="1"/>
          </p:nvPr>
        </p:nvSpPr>
        <p:spPr/>
        <p:txBody>
          <a:bodyPr/>
          <a:lstStyle/>
          <a:p>
            <a:r>
              <a:rPr lang="en-US" dirty="0"/>
              <a:t>Plutarch </a:t>
            </a:r>
            <a:r>
              <a:rPr lang="en-US" i="1" dirty="0"/>
              <a:t>Lucullus</a:t>
            </a:r>
            <a:r>
              <a:rPr lang="en-US" dirty="0"/>
              <a:t> 2.2. </a:t>
            </a:r>
          </a:p>
          <a:p>
            <a:pPr marL="0" indent="0">
              <a:buNone/>
            </a:pPr>
            <a:r>
              <a:rPr lang="en-US" dirty="0"/>
              <a:t>Most of the money used in Peloponnesus during the Mithridatic war was coined by him and was called </a:t>
            </a:r>
            <a:r>
              <a:rPr lang="en-US" dirty="0" err="1"/>
              <a:t>Lucullean</a:t>
            </a:r>
            <a:r>
              <a:rPr lang="en-US" dirty="0"/>
              <a:t> after him. It remained current for a long time, since the wants of the soldiery during the war gave it rapid circulation. Afterwards, at Athens, Sulla found himself master on land, but cut off from supplies by sea, owing to the superior naval force of the enemy. He therefore </a:t>
            </a:r>
            <a:r>
              <a:rPr lang="en-US" dirty="0" err="1"/>
              <a:t>despatched</a:t>
            </a:r>
            <a:r>
              <a:rPr lang="en-US" dirty="0"/>
              <a:t> Lucullus to Egypt and Libya,1 with orders to fetch ships from there.</a:t>
            </a:r>
          </a:p>
          <a:p>
            <a:r>
              <a:rPr lang="en-US" dirty="0"/>
              <a:t>Inscription from Delphi (</a:t>
            </a:r>
            <a:r>
              <a:rPr lang="en-US" i="1" dirty="0"/>
              <a:t>FD </a:t>
            </a:r>
            <a:r>
              <a:rPr lang="en-US" dirty="0"/>
              <a:t>III 3:281) mentions the ‘flats of Lucullus’. </a:t>
            </a:r>
            <a:r>
              <a:rPr lang="el-GR" dirty="0" err="1"/>
              <a:t>πλάτεων</a:t>
            </a:r>
            <a:r>
              <a:rPr lang="en-GB" dirty="0"/>
              <a:t> </a:t>
            </a:r>
            <a:r>
              <a:rPr lang="el-GR" dirty="0" err="1"/>
              <a:t>Λευκολλίω</a:t>
            </a:r>
            <a:r>
              <a:rPr lang="el-GR" dirty="0"/>
              <a:t>̣[ν]</a:t>
            </a:r>
            <a:endParaRPr lang="en-US" dirty="0"/>
          </a:p>
          <a:p>
            <a:endParaRPr lang="en-US" dirty="0"/>
          </a:p>
        </p:txBody>
      </p:sp>
    </p:spTree>
    <p:extLst>
      <p:ext uri="{BB962C8B-B14F-4D97-AF65-F5344CB8AC3E}">
        <p14:creationId xmlns:p14="http://schemas.microsoft.com/office/powerpoint/2010/main" val="20214500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405E0-8785-1AC7-C882-B8F3BBBAE493}"/>
              </a:ext>
            </a:extLst>
          </p:cNvPr>
          <p:cNvSpPr>
            <a:spLocks noGrp="1"/>
          </p:cNvSpPr>
          <p:nvPr>
            <p:ph type="title"/>
          </p:nvPr>
        </p:nvSpPr>
        <p:spPr>
          <a:xfrm>
            <a:off x="555172" y="0"/>
            <a:ext cx="10515600" cy="1325563"/>
          </a:xfrm>
        </p:spPr>
        <p:txBody>
          <a:bodyPr/>
          <a:lstStyle/>
          <a:p>
            <a:r>
              <a:rPr lang="en-US" b="1" dirty="0" err="1"/>
              <a:t>Cistophori</a:t>
            </a:r>
            <a:r>
              <a:rPr lang="en-US" b="1" dirty="0"/>
              <a:t> 70/69-68/7 BC</a:t>
            </a:r>
          </a:p>
        </p:txBody>
      </p:sp>
      <p:pic>
        <p:nvPicPr>
          <p:cNvPr id="8194" name="Picture 2">
            <a:extLst>
              <a:ext uri="{FF2B5EF4-FFF2-40B4-BE49-F238E27FC236}">
                <a16:creationId xmlns:a16="http://schemas.microsoft.com/office/drawing/2014/main" id="{74CB6778-8A52-EF81-B53B-2F7BE3E3D9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129" y="1325563"/>
            <a:ext cx="6237514" cy="314962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a:extLst>
              <a:ext uri="{FF2B5EF4-FFF2-40B4-BE49-F238E27FC236}">
                <a16:creationId xmlns:a16="http://schemas.microsoft.com/office/drawing/2014/main" id="{EE1E6F28-C5C9-9619-B2C5-C537F675F3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1187" y="3930061"/>
            <a:ext cx="5791200" cy="2871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24026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7C02D573-1353-6206-B379-31F0234CD2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3213"/>
            <a:ext cx="12192000" cy="6249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49735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1B931A1-2C79-8D11-6A89-2959B509CE11}"/>
              </a:ext>
            </a:extLst>
          </p:cNvPr>
          <p:cNvPicPr>
            <a:picLocks noChangeAspect="1"/>
          </p:cNvPicPr>
          <p:nvPr/>
        </p:nvPicPr>
        <p:blipFill>
          <a:blip r:embed="rId3"/>
          <a:stretch>
            <a:fillRect/>
          </a:stretch>
        </p:blipFill>
        <p:spPr>
          <a:xfrm>
            <a:off x="0" y="0"/>
            <a:ext cx="10450286" cy="6923495"/>
          </a:xfrm>
          <a:prstGeom prst="rect">
            <a:avLst/>
          </a:prstGeom>
        </p:spPr>
      </p:pic>
    </p:spTree>
    <p:extLst>
      <p:ext uri="{BB962C8B-B14F-4D97-AF65-F5344CB8AC3E}">
        <p14:creationId xmlns:p14="http://schemas.microsoft.com/office/powerpoint/2010/main" val="4338685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21B63-CA1C-75D3-088F-71320ABE1374}"/>
              </a:ext>
            </a:extLst>
          </p:cNvPr>
          <p:cNvSpPr>
            <a:spLocks noGrp="1"/>
          </p:cNvSpPr>
          <p:nvPr>
            <p:ph type="title"/>
          </p:nvPr>
        </p:nvSpPr>
        <p:spPr/>
        <p:txBody>
          <a:bodyPr/>
          <a:lstStyle/>
          <a:p>
            <a:r>
              <a:rPr lang="en-US" b="1" dirty="0"/>
              <a:t>Antioch</a:t>
            </a:r>
          </a:p>
        </p:txBody>
      </p:sp>
      <p:pic>
        <p:nvPicPr>
          <p:cNvPr id="4" name="Picture 3">
            <a:extLst>
              <a:ext uri="{FF2B5EF4-FFF2-40B4-BE49-F238E27FC236}">
                <a16:creationId xmlns:a16="http://schemas.microsoft.com/office/drawing/2014/main" id="{D20ED04E-66F1-136C-0405-903A758652EE}"/>
              </a:ext>
            </a:extLst>
          </p:cNvPr>
          <p:cNvPicPr>
            <a:picLocks noChangeAspect="1"/>
          </p:cNvPicPr>
          <p:nvPr/>
        </p:nvPicPr>
        <p:blipFill>
          <a:blip r:embed="rId3"/>
          <a:stretch>
            <a:fillRect/>
          </a:stretch>
        </p:blipFill>
        <p:spPr>
          <a:xfrm>
            <a:off x="0" y="1660465"/>
            <a:ext cx="10042072" cy="4832410"/>
          </a:xfrm>
          <a:prstGeom prst="rect">
            <a:avLst/>
          </a:prstGeom>
        </p:spPr>
      </p:pic>
      <p:pic>
        <p:nvPicPr>
          <p:cNvPr id="5122" name="Picture 2">
            <a:extLst>
              <a:ext uri="{FF2B5EF4-FFF2-40B4-BE49-F238E27FC236}">
                <a16:creationId xmlns:a16="http://schemas.microsoft.com/office/drawing/2014/main" id="{F22CE50D-0B73-1FDB-4A4E-3582E5E57B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75820" y="65426"/>
            <a:ext cx="4576270" cy="22042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42194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41596-70C0-6CE7-DB1D-5F348FEFB463}"/>
              </a:ext>
            </a:extLst>
          </p:cNvPr>
          <p:cNvSpPr>
            <a:spLocks noGrp="1"/>
          </p:cNvSpPr>
          <p:nvPr>
            <p:ph type="title"/>
          </p:nvPr>
        </p:nvSpPr>
        <p:spPr>
          <a:xfrm>
            <a:off x="560614" y="0"/>
            <a:ext cx="10515600" cy="1325563"/>
          </a:xfrm>
        </p:spPr>
        <p:txBody>
          <a:bodyPr/>
          <a:lstStyle/>
          <a:p>
            <a:r>
              <a:rPr lang="en-US" b="1" dirty="0"/>
              <a:t>Drachms at </a:t>
            </a:r>
            <a:r>
              <a:rPr lang="en-US" b="1" dirty="0" err="1"/>
              <a:t>Emporion</a:t>
            </a:r>
            <a:r>
              <a:rPr lang="en-US" b="1" dirty="0"/>
              <a:t> (Iberia)</a:t>
            </a:r>
          </a:p>
        </p:txBody>
      </p:sp>
      <p:pic>
        <p:nvPicPr>
          <p:cNvPr id="4" name="Picture 3">
            <a:extLst>
              <a:ext uri="{FF2B5EF4-FFF2-40B4-BE49-F238E27FC236}">
                <a16:creationId xmlns:a16="http://schemas.microsoft.com/office/drawing/2014/main" id="{D316468C-D4FC-F1DC-6B36-E142EE22323A}"/>
              </a:ext>
            </a:extLst>
          </p:cNvPr>
          <p:cNvPicPr>
            <a:picLocks noChangeAspect="1"/>
          </p:cNvPicPr>
          <p:nvPr/>
        </p:nvPicPr>
        <p:blipFill>
          <a:blip r:embed="rId3"/>
          <a:stretch>
            <a:fillRect/>
          </a:stretch>
        </p:blipFill>
        <p:spPr>
          <a:xfrm>
            <a:off x="229229" y="947387"/>
            <a:ext cx="8161128" cy="3102099"/>
          </a:xfrm>
          <a:prstGeom prst="rect">
            <a:avLst/>
          </a:prstGeom>
        </p:spPr>
      </p:pic>
      <p:pic>
        <p:nvPicPr>
          <p:cNvPr id="5" name="Picture 4">
            <a:extLst>
              <a:ext uri="{FF2B5EF4-FFF2-40B4-BE49-F238E27FC236}">
                <a16:creationId xmlns:a16="http://schemas.microsoft.com/office/drawing/2014/main" id="{8564DFB5-A085-E6AC-C4F5-64772FFE49AD}"/>
              </a:ext>
            </a:extLst>
          </p:cNvPr>
          <p:cNvPicPr>
            <a:picLocks noChangeAspect="1"/>
          </p:cNvPicPr>
          <p:nvPr/>
        </p:nvPicPr>
        <p:blipFill>
          <a:blip r:embed="rId4"/>
          <a:stretch>
            <a:fillRect/>
          </a:stretch>
        </p:blipFill>
        <p:spPr>
          <a:xfrm>
            <a:off x="4376057" y="4135247"/>
            <a:ext cx="7790861" cy="2701559"/>
          </a:xfrm>
          <a:prstGeom prst="rect">
            <a:avLst/>
          </a:prstGeom>
        </p:spPr>
      </p:pic>
    </p:spTree>
    <p:extLst>
      <p:ext uri="{BB962C8B-B14F-4D97-AF65-F5344CB8AC3E}">
        <p14:creationId xmlns:p14="http://schemas.microsoft.com/office/powerpoint/2010/main" val="20909267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CE716-E0BE-F48F-3182-8DF127968B09}"/>
              </a:ext>
            </a:extLst>
          </p:cNvPr>
          <p:cNvSpPr>
            <a:spLocks noGrp="1"/>
          </p:cNvSpPr>
          <p:nvPr>
            <p:ph type="title"/>
          </p:nvPr>
        </p:nvSpPr>
        <p:spPr/>
        <p:txBody>
          <a:bodyPr/>
          <a:lstStyle/>
          <a:p>
            <a:r>
              <a:rPr lang="en-US" dirty="0"/>
              <a:t>Burnett: </a:t>
            </a:r>
            <a:r>
              <a:rPr lang="en-US" i="1" dirty="0"/>
              <a:t>Roman Provincial Coinage: Using Coins as sources</a:t>
            </a:r>
            <a:endParaRPr lang="en-US" dirty="0"/>
          </a:p>
        </p:txBody>
      </p:sp>
      <p:sp>
        <p:nvSpPr>
          <p:cNvPr id="3" name="Content Placeholder 2">
            <a:extLst>
              <a:ext uri="{FF2B5EF4-FFF2-40B4-BE49-F238E27FC236}">
                <a16:creationId xmlns:a16="http://schemas.microsoft.com/office/drawing/2014/main" id="{55AAC1E8-6F92-94DF-ECFD-63E747F3BB8D}"/>
              </a:ext>
            </a:extLst>
          </p:cNvPr>
          <p:cNvSpPr>
            <a:spLocks noGrp="1"/>
          </p:cNvSpPr>
          <p:nvPr>
            <p:ph idx="1"/>
          </p:nvPr>
        </p:nvSpPr>
        <p:spPr/>
        <p:txBody>
          <a:bodyPr/>
          <a:lstStyle/>
          <a:p>
            <a:pPr marL="0" indent="0">
              <a:buNone/>
            </a:pPr>
            <a:r>
              <a:rPr lang="en-US" dirty="0"/>
              <a:t>The ‘most surprising feature of the coinage in the provinces is (to the modern mind) the almost complete lack of references to the new power, Rome or even dominant personalities like Sulla, Pompey and Caesar’. (p. 79)</a:t>
            </a:r>
          </a:p>
          <a:p>
            <a:pPr marL="0" indent="0">
              <a:buNone/>
            </a:pPr>
            <a:endParaRPr lang="en-US" dirty="0"/>
          </a:p>
          <a:p>
            <a:pPr>
              <a:buFontTx/>
              <a:buChar char="-"/>
            </a:pPr>
            <a:r>
              <a:rPr lang="en-US" dirty="0"/>
              <a:t>normal feature if Roman policy was to allow institutions and systems continue in the areas they conquered. </a:t>
            </a:r>
          </a:p>
          <a:p>
            <a:pPr>
              <a:buFontTx/>
              <a:buChar char="-"/>
            </a:pPr>
            <a:r>
              <a:rPr lang="en-US" dirty="0"/>
              <a:t>Punic Wars the exception</a:t>
            </a:r>
          </a:p>
          <a:p>
            <a:pPr>
              <a:buFontTx/>
              <a:buChar char="-"/>
            </a:pPr>
            <a:r>
              <a:rPr lang="en-US" dirty="0"/>
              <a:t>No overarching concept of empire imposed or adopted on coinage.</a:t>
            </a:r>
          </a:p>
        </p:txBody>
      </p:sp>
    </p:spTree>
    <p:extLst>
      <p:ext uri="{BB962C8B-B14F-4D97-AF65-F5344CB8AC3E}">
        <p14:creationId xmlns:p14="http://schemas.microsoft.com/office/powerpoint/2010/main" val="12594179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1E190-AEF7-F5EF-AF5E-BB1F7D5DCC29}"/>
              </a:ext>
            </a:extLst>
          </p:cNvPr>
          <p:cNvSpPr>
            <a:spLocks noGrp="1"/>
          </p:cNvSpPr>
          <p:nvPr>
            <p:ph type="title"/>
          </p:nvPr>
        </p:nvSpPr>
        <p:spPr/>
        <p:txBody>
          <a:bodyPr/>
          <a:lstStyle/>
          <a:p>
            <a:r>
              <a:rPr lang="en-US" i="1" dirty="0"/>
              <a:t>NC</a:t>
            </a:r>
            <a:r>
              <a:rPr lang="en-US" dirty="0"/>
              <a:t> 2025 (forthcoming): Smyrna hoard</a:t>
            </a:r>
            <a:endParaRPr lang="en-US" i="1" dirty="0"/>
          </a:p>
        </p:txBody>
      </p:sp>
      <p:sp>
        <p:nvSpPr>
          <p:cNvPr id="3" name="Content Placeholder 2">
            <a:extLst>
              <a:ext uri="{FF2B5EF4-FFF2-40B4-BE49-F238E27FC236}">
                <a16:creationId xmlns:a16="http://schemas.microsoft.com/office/drawing/2014/main" id="{D479E2D1-4487-3E9F-9336-AA205F449333}"/>
              </a:ext>
            </a:extLst>
          </p:cNvPr>
          <p:cNvSpPr>
            <a:spLocks noGrp="1"/>
          </p:cNvSpPr>
          <p:nvPr>
            <p:ph idx="1"/>
          </p:nvPr>
        </p:nvSpPr>
        <p:spPr/>
        <p:txBody>
          <a:bodyPr>
            <a:normAutofit fontScale="85000" lnSpcReduction="10000"/>
          </a:bodyPr>
          <a:lstStyle/>
          <a:p>
            <a:r>
              <a:rPr lang="en-US" dirty="0"/>
              <a:t>48 denarii dating from 154-62 BC</a:t>
            </a:r>
          </a:p>
          <a:p>
            <a:r>
              <a:rPr lang="en-US" dirty="0"/>
              <a:t>3 Athenian New Style drachms</a:t>
            </a:r>
          </a:p>
          <a:p>
            <a:r>
              <a:rPr lang="en-US" dirty="0"/>
              <a:t>Vicinity of Smyrna, found by a farmer in the 2010s</a:t>
            </a:r>
          </a:p>
          <a:p>
            <a:r>
              <a:rPr lang="en-US" dirty="0"/>
              <a:t>Coins dispersed in the market</a:t>
            </a:r>
          </a:p>
          <a:p>
            <a:r>
              <a:rPr lang="en-US" dirty="0"/>
              <a:t>Third Mithridatic War (73-63 BC)</a:t>
            </a:r>
          </a:p>
          <a:p>
            <a:endParaRPr lang="en-US" dirty="0"/>
          </a:p>
          <a:p>
            <a:r>
              <a:rPr lang="en-US" dirty="0"/>
              <a:t>Bodrum hoard / Halicarnassus Peninsula discovered before 1975. 57 Republican denarii, 5 serrated denarii, 36 Asian </a:t>
            </a:r>
            <a:r>
              <a:rPr lang="en-US" dirty="0" err="1"/>
              <a:t>Cistophori</a:t>
            </a:r>
            <a:r>
              <a:rPr lang="en-US" dirty="0"/>
              <a:t>, 1 Phrygian drachm from </a:t>
            </a:r>
            <a:r>
              <a:rPr lang="en-US" dirty="0" err="1"/>
              <a:t>Kibyra</a:t>
            </a:r>
            <a:r>
              <a:rPr lang="en-US" dirty="0"/>
              <a:t>.</a:t>
            </a:r>
          </a:p>
          <a:p>
            <a:pPr marL="0" indent="0">
              <a:buNone/>
            </a:pPr>
            <a:r>
              <a:rPr lang="en-US" dirty="0"/>
              <a:t>Overbeck, B., 1978. ‘Ein </a:t>
            </a:r>
            <a:r>
              <a:rPr lang="en-US" dirty="0" err="1"/>
              <a:t>Schatzfund</a:t>
            </a:r>
            <a:r>
              <a:rPr lang="en-US" dirty="0"/>
              <a:t> der </a:t>
            </a:r>
            <a:r>
              <a:rPr lang="en-US" dirty="0" err="1"/>
              <a:t>späten</a:t>
            </a:r>
            <a:r>
              <a:rPr lang="en-US" dirty="0"/>
              <a:t> Republik von </a:t>
            </a:r>
            <a:r>
              <a:rPr lang="en-US" dirty="0" err="1"/>
              <a:t>Halikarnassos</a:t>
            </a:r>
            <a:r>
              <a:rPr lang="en-US" dirty="0"/>
              <a:t>’, SNR 57,</a:t>
            </a:r>
          </a:p>
          <a:p>
            <a:pPr marL="0" indent="0">
              <a:buNone/>
            </a:pPr>
            <a:r>
              <a:rPr lang="en-US" dirty="0"/>
              <a:t>pp. 164–73.</a:t>
            </a:r>
          </a:p>
          <a:p>
            <a:pPr marL="0" indent="0">
              <a:buNone/>
            </a:pPr>
            <a:endParaRPr lang="en-US" dirty="0"/>
          </a:p>
          <a:p>
            <a:endParaRPr lang="en-US" dirty="0"/>
          </a:p>
        </p:txBody>
      </p:sp>
    </p:spTree>
    <p:extLst>
      <p:ext uri="{BB962C8B-B14F-4D97-AF65-F5344CB8AC3E}">
        <p14:creationId xmlns:p14="http://schemas.microsoft.com/office/powerpoint/2010/main" val="36741349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B8A83-6EB8-CA07-A36F-A57386C7D99B}"/>
              </a:ext>
            </a:extLst>
          </p:cNvPr>
          <p:cNvSpPr>
            <a:spLocks noGrp="1"/>
          </p:cNvSpPr>
          <p:nvPr>
            <p:ph type="title"/>
          </p:nvPr>
        </p:nvSpPr>
        <p:spPr/>
        <p:txBody>
          <a:bodyPr/>
          <a:lstStyle/>
          <a:p>
            <a:r>
              <a:rPr lang="en-US" dirty="0"/>
              <a:t>Roman Republican Coinage</a:t>
            </a:r>
          </a:p>
        </p:txBody>
      </p:sp>
      <p:sp>
        <p:nvSpPr>
          <p:cNvPr id="3" name="Content Placeholder 2">
            <a:extLst>
              <a:ext uri="{FF2B5EF4-FFF2-40B4-BE49-F238E27FC236}">
                <a16:creationId xmlns:a16="http://schemas.microsoft.com/office/drawing/2014/main" id="{10932994-C2A8-C14B-D558-30E5B5A2C3A1}"/>
              </a:ext>
            </a:extLst>
          </p:cNvPr>
          <p:cNvSpPr>
            <a:spLocks noGrp="1"/>
          </p:cNvSpPr>
          <p:nvPr>
            <p:ph idx="1"/>
          </p:nvPr>
        </p:nvSpPr>
        <p:spPr/>
        <p:txBody>
          <a:bodyPr/>
          <a:lstStyle/>
          <a:p>
            <a:r>
              <a:rPr lang="en-US" dirty="0"/>
              <a:t>Crawford: </a:t>
            </a:r>
            <a:r>
              <a:rPr lang="en-US" i="1" dirty="0"/>
              <a:t>Roman Republican Coinage</a:t>
            </a:r>
          </a:p>
          <a:p>
            <a:r>
              <a:rPr lang="en-US" dirty="0">
                <a:hlinkClick r:id="rId2"/>
              </a:rPr>
              <a:t>https://numismatics.org/crro/</a:t>
            </a:r>
            <a:endParaRPr lang="en-US" dirty="0"/>
          </a:p>
          <a:p>
            <a:pPr marL="0" indent="0">
              <a:buNone/>
            </a:pPr>
            <a:endParaRPr lang="en-US" dirty="0"/>
          </a:p>
          <a:p>
            <a:pPr marL="0" indent="0">
              <a:buNone/>
            </a:pPr>
            <a:r>
              <a:rPr lang="en-US" dirty="0"/>
              <a:t>- Try and identify the denarius given to you. </a:t>
            </a:r>
          </a:p>
        </p:txBody>
      </p:sp>
    </p:spTree>
    <p:extLst>
      <p:ext uri="{BB962C8B-B14F-4D97-AF65-F5344CB8AC3E}">
        <p14:creationId xmlns:p14="http://schemas.microsoft.com/office/powerpoint/2010/main" val="37383393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7218" y="290805"/>
            <a:ext cx="10527846" cy="706437"/>
          </a:xfrm>
        </p:spPr>
        <p:txBody>
          <a:bodyPr rtlCol="0">
            <a:normAutofit/>
          </a:bodyPr>
          <a:lstStyle/>
          <a:p>
            <a:pPr>
              <a:defRPr/>
            </a:pPr>
            <a:r>
              <a:rPr lang="en-GB" b="1" dirty="0">
                <a:ea typeface="+mj-ea"/>
              </a:rPr>
              <a:t>c. 326 BC or after: the first Roman coin</a:t>
            </a:r>
          </a:p>
        </p:txBody>
      </p:sp>
      <p:pic>
        <p:nvPicPr>
          <p:cNvPr id="7171" name="Picture 2" descr="http://pro.coinarchives.com/6ae24043152a6c4c90eceb402ef4d93b/img/nac/061/image0006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177" y="968919"/>
            <a:ext cx="5130964" cy="27083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172" name="TextBox 3"/>
          <p:cNvSpPr txBox="1">
            <a:spLocks noChangeArrowheads="1"/>
          </p:cNvSpPr>
          <p:nvPr/>
        </p:nvSpPr>
        <p:spPr bwMode="auto">
          <a:xfrm>
            <a:off x="6086475" y="1168950"/>
            <a:ext cx="5130964" cy="17543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eaLnBrk="1" hangingPunct="1"/>
            <a:r>
              <a:rPr lang="en-GB" sz="1800" dirty="0"/>
              <a:t>Bronze coin, struck at </a:t>
            </a:r>
            <a:r>
              <a:rPr lang="en-GB" sz="1800" dirty="0" err="1"/>
              <a:t>Neapolis</a:t>
            </a:r>
            <a:r>
              <a:rPr lang="en-GB" sz="1800" dirty="0"/>
              <a:t>/Naples (?) for (?) Rome, 4.54g, after 326 BC. RRC 1/1</a:t>
            </a:r>
          </a:p>
          <a:p>
            <a:pPr eaLnBrk="1" hangingPunct="1"/>
            <a:endParaRPr lang="en-GB" sz="1800" dirty="0"/>
          </a:p>
          <a:p>
            <a:pPr eaLnBrk="1" hangingPunct="1"/>
            <a:r>
              <a:rPr lang="en-GB" sz="1800" dirty="0" err="1"/>
              <a:t>Obv</a:t>
            </a:r>
            <a:r>
              <a:rPr lang="en-GB" sz="1800" dirty="0"/>
              <a:t>: laureate head of Apollo, r.</a:t>
            </a:r>
          </a:p>
          <a:p>
            <a:pPr eaLnBrk="1" hangingPunct="1"/>
            <a:endParaRPr lang="en-GB" sz="1800" dirty="0"/>
          </a:p>
          <a:p>
            <a:pPr eaLnBrk="1" hangingPunct="1"/>
            <a:r>
              <a:rPr lang="en-GB" sz="1800" dirty="0"/>
              <a:t>Rev: </a:t>
            </a:r>
            <a:r>
              <a:rPr lang="el-GR" sz="1800" dirty="0"/>
              <a:t>ΡΩΜΑΙΩΝ</a:t>
            </a:r>
            <a:r>
              <a:rPr lang="en-GB" sz="1800" dirty="0"/>
              <a:t>. Forepart of man-headed bull r.</a:t>
            </a:r>
          </a:p>
        </p:txBody>
      </p:sp>
      <p:pic>
        <p:nvPicPr>
          <p:cNvPr id="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9715" y="4316413"/>
            <a:ext cx="4663506" cy="230129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7" name="TextBox 3"/>
          <p:cNvSpPr txBox="1">
            <a:spLocks noChangeArrowheads="1"/>
          </p:cNvSpPr>
          <p:nvPr/>
        </p:nvSpPr>
        <p:spPr bwMode="auto">
          <a:xfrm>
            <a:off x="1971676" y="5143894"/>
            <a:ext cx="3609465"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eaLnBrk="1" hangingPunct="1"/>
            <a:r>
              <a:rPr lang="en-GB" sz="1800" dirty="0"/>
              <a:t>Bronze coin struck at </a:t>
            </a:r>
            <a:r>
              <a:rPr lang="en-GB" sz="1800" dirty="0" err="1"/>
              <a:t>Neapolis</a:t>
            </a:r>
            <a:r>
              <a:rPr lang="en-GB" sz="1800" dirty="0"/>
              <a:t> for </a:t>
            </a:r>
            <a:r>
              <a:rPr lang="en-GB" sz="1800" dirty="0" err="1"/>
              <a:t>Neapolis</a:t>
            </a:r>
            <a:r>
              <a:rPr lang="en-GB" sz="1800" dirty="0"/>
              <a:t>.</a:t>
            </a:r>
          </a:p>
        </p:txBody>
      </p:sp>
    </p:spTree>
    <p:extLst>
      <p:ext uri="{BB962C8B-B14F-4D97-AF65-F5344CB8AC3E}">
        <p14:creationId xmlns:p14="http://schemas.microsoft.com/office/powerpoint/2010/main" val="29074822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F3A41-F0CD-FF48-F06C-EDD53DCBF6FE}"/>
              </a:ext>
            </a:extLst>
          </p:cNvPr>
          <p:cNvSpPr>
            <a:spLocks noGrp="1"/>
          </p:cNvSpPr>
          <p:nvPr>
            <p:ph type="title"/>
          </p:nvPr>
        </p:nvSpPr>
        <p:spPr>
          <a:xfrm>
            <a:off x="560615" y="-189253"/>
            <a:ext cx="10515600" cy="1325563"/>
          </a:xfrm>
        </p:spPr>
        <p:txBody>
          <a:bodyPr>
            <a:normAutofit/>
          </a:bodyPr>
          <a:lstStyle/>
          <a:p>
            <a:r>
              <a:rPr lang="en-US" sz="2000" b="1" dirty="0"/>
              <a:t>Further Reading</a:t>
            </a:r>
          </a:p>
        </p:txBody>
      </p:sp>
      <p:sp>
        <p:nvSpPr>
          <p:cNvPr id="3" name="Content Placeholder 2">
            <a:extLst>
              <a:ext uri="{FF2B5EF4-FFF2-40B4-BE49-F238E27FC236}">
                <a16:creationId xmlns:a16="http://schemas.microsoft.com/office/drawing/2014/main" id="{C682F30D-9B15-3B86-70D4-37CF7E7B7949}"/>
              </a:ext>
            </a:extLst>
          </p:cNvPr>
          <p:cNvSpPr>
            <a:spLocks noGrp="1"/>
          </p:cNvSpPr>
          <p:nvPr>
            <p:ph idx="1"/>
          </p:nvPr>
        </p:nvSpPr>
        <p:spPr>
          <a:xfrm>
            <a:off x="277587" y="653143"/>
            <a:ext cx="11576956" cy="6204857"/>
          </a:xfrm>
        </p:spPr>
        <p:txBody>
          <a:bodyPr>
            <a:normAutofit fontScale="40000" lnSpcReduction="20000"/>
          </a:bodyPr>
          <a:lstStyle/>
          <a:p>
            <a:pPr>
              <a:lnSpc>
                <a:spcPct val="120000"/>
              </a:lnSpc>
            </a:pPr>
            <a:r>
              <a:rPr lang="en-GB" dirty="0">
                <a:effectLst/>
                <a:latin typeface="Helvetica Neue" panose="02000503000000020004" pitchFamily="2" charset="0"/>
              </a:rPr>
              <a:t>R.-</a:t>
            </a:r>
            <a:r>
              <a:rPr lang="en-GB" dirty="0" err="1">
                <a:effectLst/>
                <a:latin typeface="Helvetica Neue" panose="02000503000000020004" pitchFamily="2" charset="0"/>
              </a:rPr>
              <a:t>Alföldi</a:t>
            </a:r>
            <a:r>
              <a:rPr lang="en-GB" dirty="0">
                <a:effectLst/>
                <a:latin typeface="Helvetica Neue" panose="02000503000000020004" pitchFamily="2" charset="0"/>
              </a:rPr>
              <a:t>, M. (1984). "Der Stater des T. </a:t>
            </a:r>
            <a:r>
              <a:rPr lang="en-GB" dirty="0" err="1">
                <a:effectLst/>
                <a:latin typeface="Helvetica Neue" panose="02000503000000020004" pitchFamily="2" charset="0"/>
              </a:rPr>
              <a:t>Quinctius</a:t>
            </a:r>
            <a:r>
              <a:rPr lang="en-GB" dirty="0">
                <a:effectLst/>
                <a:latin typeface="Helvetica Neue" panose="02000503000000020004" pitchFamily="2" charset="0"/>
              </a:rPr>
              <a:t> </a:t>
            </a:r>
            <a:r>
              <a:rPr lang="en-GB" dirty="0" err="1">
                <a:effectLst/>
                <a:latin typeface="Helvetica Neue" panose="02000503000000020004" pitchFamily="2" charset="0"/>
              </a:rPr>
              <a:t>Flamininus</a:t>
            </a:r>
            <a:r>
              <a:rPr lang="en-GB" dirty="0">
                <a:effectLst/>
                <a:latin typeface="Helvetica Neue" panose="02000503000000020004" pitchFamily="2" charset="0"/>
              </a:rPr>
              <a:t>." </a:t>
            </a:r>
            <a:r>
              <a:rPr lang="en-GB" i="1" dirty="0" err="1">
                <a:effectLst/>
                <a:latin typeface="Helvetica Neue" panose="02000503000000020004" pitchFamily="2" charset="0"/>
              </a:rPr>
              <a:t>Numismatische</a:t>
            </a:r>
            <a:r>
              <a:rPr lang="en-GB" i="1" dirty="0">
                <a:effectLst/>
                <a:latin typeface="Helvetica Neue" panose="02000503000000020004" pitchFamily="2" charset="0"/>
              </a:rPr>
              <a:t> </a:t>
            </a:r>
            <a:r>
              <a:rPr lang="en-GB" i="1" dirty="0" err="1">
                <a:effectLst/>
                <a:latin typeface="Helvetica Neue" panose="02000503000000020004" pitchFamily="2" charset="0"/>
              </a:rPr>
              <a:t>Zeitschrift</a:t>
            </a:r>
            <a:r>
              <a:rPr lang="en-GB" i="1" dirty="0">
                <a:effectLst/>
                <a:latin typeface="Helvetica Neue" panose="02000503000000020004" pitchFamily="2" charset="0"/>
              </a:rPr>
              <a:t> </a:t>
            </a:r>
            <a:r>
              <a:rPr lang="en-GB" dirty="0">
                <a:effectLst/>
                <a:latin typeface="Helvetica Neue" panose="02000503000000020004" pitchFamily="2" charset="0"/>
              </a:rPr>
              <a:t>98: 19-26.</a:t>
            </a:r>
          </a:p>
          <a:p>
            <a:pPr>
              <a:lnSpc>
                <a:spcPct val="120000"/>
              </a:lnSpc>
            </a:pPr>
            <a:r>
              <a:rPr lang="en-GB" dirty="0" err="1">
                <a:effectLst/>
                <a:latin typeface="Helvetica Neue" panose="02000503000000020004" pitchFamily="2" charset="0"/>
              </a:rPr>
              <a:t>Bauslaugh</a:t>
            </a:r>
            <a:r>
              <a:rPr lang="en-GB" dirty="0">
                <a:effectLst/>
                <a:latin typeface="Helvetica Neue" panose="02000503000000020004" pitchFamily="2" charset="0"/>
              </a:rPr>
              <a:t>, R. A. (2000). </a:t>
            </a:r>
            <a:r>
              <a:rPr lang="en-GB" i="1" dirty="0">
                <a:effectLst/>
                <a:latin typeface="Helvetica Neue" panose="02000503000000020004" pitchFamily="2" charset="0"/>
              </a:rPr>
              <a:t>Silver Coinage with the Types of </a:t>
            </a:r>
            <a:r>
              <a:rPr lang="en-GB" i="1" dirty="0" err="1">
                <a:effectLst/>
                <a:latin typeface="Helvetica Neue" panose="02000503000000020004" pitchFamily="2" charset="0"/>
              </a:rPr>
              <a:t>Aesillas</a:t>
            </a:r>
            <a:r>
              <a:rPr lang="en-GB" i="1" dirty="0">
                <a:effectLst/>
                <a:latin typeface="Helvetica Neue" panose="02000503000000020004" pitchFamily="2" charset="0"/>
              </a:rPr>
              <a:t> the Quaestor</a:t>
            </a:r>
            <a:r>
              <a:rPr lang="en-GB" dirty="0">
                <a:effectLst/>
                <a:latin typeface="Helvetica Neue" panose="02000503000000020004" pitchFamily="2" charset="0"/>
              </a:rPr>
              <a:t>. New York, American Numismatic Society.</a:t>
            </a:r>
          </a:p>
          <a:p>
            <a:pPr>
              <a:lnSpc>
                <a:spcPct val="120000"/>
              </a:lnSpc>
            </a:pPr>
            <a:r>
              <a:rPr lang="en-GB" dirty="0">
                <a:effectLst/>
                <a:latin typeface="Helvetica Neue" panose="02000503000000020004" pitchFamily="2" charset="0"/>
              </a:rPr>
              <a:t>Burnett, A. (1986). "The iconography of Roman coin types in the third century BC</a:t>
            </a:r>
            <a:r>
              <a:rPr lang="en-GB" i="1" dirty="0">
                <a:effectLst/>
                <a:latin typeface="Helvetica Neue" panose="02000503000000020004" pitchFamily="2" charset="0"/>
              </a:rPr>
              <a:t>." Numismatic Chronicle </a:t>
            </a:r>
            <a:r>
              <a:rPr lang="en-GB" dirty="0">
                <a:effectLst/>
                <a:latin typeface="Helvetica Neue" panose="02000503000000020004" pitchFamily="2" charset="0"/>
              </a:rPr>
              <a:t>146: 67-75.</a:t>
            </a:r>
          </a:p>
          <a:p>
            <a:pPr>
              <a:lnSpc>
                <a:spcPct val="120000"/>
              </a:lnSpc>
            </a:pPr>
            <a:r>
              <a:rPr lang="en-GB" dirty="0">
                <a:effectLst/>
                <a:latin typeface="Helvetica Neue" panose="02000503000000020004" pitchFamily="2" charset="0"/>
              </a:rPr>
              <a:t>Burnett, A. (1995). The Unification of the Monetary Systems of the Roman West: Accident or Design? </a:t>
            </a:r>
            <a:r>
              <a:rPr lang="en-GB" i="1" dirty="0">
                <a:effectLst/>
                <a:latin typeface="Helvetica Neue" panose="02000503000000020004" pitchFamily="2" charset="0"/>
              </a:rPr>
              <a:t>Italy in Europe: Economic Relations 700 BC- AD 50</a:t>
            </a:r>
            <a:r>
              <a:rPr lang="en-GB" dirty="0">
                <a:effectLst/>
                <a:latin typeface="Helvetica Neue" panose="02000503000000020004" pitchFamily="2" charset="0"/>
              </a:rPr>
              <a:t>. eds. J. Swaddling, S. Walker and P. Roberts. London: 313-320.</a:t>
            </a:r>
          </a:p>
          <a:p>
            <a:pPr>
              <a:lnSpc>
                <a:spcPct val="120000"/>
              </a:lnSpc>
            </a:pPr>
            <a:r>
              <a:rPr lang="en-GB" dirty="0">
                <a:effectLst/>
                <a:latin typeface="Helvetica Neue" panose="02000503000000020004" pitchFamily="2" charset="0"/>
              </a:rPr>
              <a:t>Burnett, A. (2000). The coinage of Roman Macedonia. </a:t>
            </a:r>
            <a:r>
              <a:rPr lang="en-GB" i="1" dirty="0">
                <a:effectLst/>
                <a:latin typeface="Helvetica Neue" panose="02000503000000020004" pitchFamily="2" charset="0"/>
              </a:rPr>
              <a:t>To </a:t>
            </a:r>
            <a:r>
              <a:rPr lang="en-GB" i="1" dirty="0" err="1">
                <a:effectLst/>
                <a:latin typeface="Helvetica Neue" panose="02000503000000020004" pitchFamily="2" charset="0"/>
              </a:rPr>
              <a:t>nōmisma</a:t>
            </a:r>
            <a:r>
              <a:rPr lang="en-GB" i="1" dirty="0">
                <a:effectLst/>
                <a:latin typeface="Helvetica Neue" panose="02000503000000020004" pitchFamily="2" charset="0"/>
              </a:rPr>
              <a:t> </a:t>
            </a:r>
            <a:r>
              <a:rPr lang="en-GB" i="1" dirty="0" err="1">
                <a:effectLst/>
                <a:latin typeface="Helvetica Neue" panose="02000503000000020004" pitchFamily="2" charset="0"/>
              </a:rPr>
              <a:t>sto</a:t>
            </a:r>
            <a:r>
              <a:rPr lang="en-GB" i="1" dirty="0">
                <a:effectLst/>
                <a:latin typeface="Helvetica Neue" panose="02000503000000020004" pitchFamily="2" charset="0"/>
              </a:rPr>
              <a:t> </a:t>
            </a:r>
            <a:r>
              <a:rPr lang="en-GB" i="1" dirty="0" err="1">
                <a:effectLst/>
                <a:latin typeface="Helvetica Neue" panose="02000503000000020004" pitchFamily="2" charset="0"/>
              </a:rPr>
              <a:t>makedonikō</a:t>
            </a:r>
            <a:r>
              <a:rPr lang="en-GB" i="1" dirty="0">
                <a:effectLst/>
                <a:latin typeface="Helvetica Neue" panose="02000503000000020004" pitchFamily="2" charset="0"/>
              </a:rPr>
              <a:t> </a:t>
            </a:r>
            <a:r>
              <a:rPr lang="en-GB" i="1" dirty="0" err="1">
                <a:effectLst/>
                <a:latin typeface="Helvetica Neue" panose="02000503000000020004" pitchFamily="2" charset="0"/>
              </a:rPr>
              <a:t>chōro</a:t>
            </a:r>
            <a:r>
              <a:rPr lang="en-GB" i="1" dirty="0">
                <a:effectLst/>
                <a:latin typeface="Helvetica Neue" panose="02000503000000020004" pitchFamily="2" charset="0"/>
              </a:rPr>
              <a:t> : </a:t>
            </a:r>
            <a:r>
              <a:rPr lang="en-GB" i="1" dirty="0" err="1">
                <a:effectLst/>
                <a:latin typeface="Helvetica Neue" panose="02000503000000020004" pitchFamily="2" charset="0"/>
              </a:rPr>
              <a:t>pnaktika</a:t>
            </a:r>
            <a:r>
              <a:rPr lang="en-GB" i="1" dirty="0">
                <a:effectLst/>
                <a:latin typeface="Helvetica Neue" panose="02000503000000020004" pitchFamily="2" charset="0"/>
              </a:rPr>
              <a:t> b' </a:t>
            </a:r>
            <a:r>
              <a:rPr lang="en-GB" i="1" dirty="0" err="1">
                <a:effectLst/>
                <a:latin typeface="Helvetica Neue" panose="02000503000000020004" pitchFamily="2" charset="0"/>
              </a:rPr>
              <a:t>epiestēmonikēs</a:t>
            </a:r>
            <a:r>
              <a:rPr lang="en-GB" i="1" dirty="0">
                <a:effectLst/>
                <a:latin typeface="Helvetica Neue" panose="02000503000000020004" pitchFamily="2" charset="0"/>
              </a:rPr>
              <a:t> </a:t>
            </a:r>
            <a:r>
              <a:rPr lang="en-GB" i="1" dirty="0" err="1">
                <a:effectLst/>
                <a:latin typeface="Helvetica Neue" panose="02000503000000020004" pitchFamily="2" charset="0"/>
              </a:rPr>
              <a:t>synantēsēs</a:t>
            </a:r>
            <a:r>
              <a:rPr lang="en-GB" i="1" dirty="0">
                <a:effectLst/>
                <a:latin typeface="Helvetica Neue" panose="02000503000000020004" pitchFamily="2" charset="0"/>
              </a:rPr>
              <a:t> : </a:t>
            </a:r>
            <a:r>
              <a:rPr lang="en-GB" i="1" dirty="0" err="1">
                <a:effectLst/>
                <a:latin typeface="Helvetica Neue" panose="02000503000000020004" pitchFamily="2" charset="0"/>
              </a:rPr>
              <a:t>Thessalonikē</a:t>
            </a:r>
            <a:r>
              <a:rPr lang="en-GB" i="1" dirty="0">
                <a:effectLst/>
                <a:latin typeface="Helvetica Neue" panose="02000503000000020004" pitchFamily="2" charset="0"/>
              </a:rPr>
              <a:t>, 15-17 </a:t>
            </a:r>
            <a:r>
              <a:rPr lang="en-GB" i="1" dirty="0" err="1">
                <a:effectLst/>
                <a:latin typeface="Helvetica Neue" panose="02000503000000020004" pitchFamily="2" charset="0"/>
              </a:rPr>
              <a:t>Maioy</a:t>
            </a:r>
            <a:r>
              <a:rPr lang="en-GB" i="1" dirty="0">
                <a:effectLst/>
                <a:latin typeface="Helvetica Neue" panose="02000503000000020004" pitchFamily="2" charset="0"/>
              </a:rPr>
              <a:t> M. </a:t>
            </a:r>
            <a:r>
              <a:rPr lang="en-GB" i="1" dirty="0" err="1">
                <a:effectLst/>
                <a:latin typeface="Helvetica Neue" panose="02000503000000020004" pitchFamily="2" charset="0"/>
              </a:rPr>
              <a:t>Manoysakas</a:t>
            </a:r>
            <a:r>
              <a:rPr lang="en-GB" dirty="0">
                <a:effectLst/>
                <a:latin typeface="Helvetica Neue" panose="02000503000000020004" pitchFamily="2" charset="0"/>
              </a:rPr>
              <a:t>. Thessaloniki, University Studio Press: 89-101.</a:t>
            </a:r>
          </a:p>
          <a:p>
            <a:pPr>
              <a:lnSpc>
                <a:spcPct val="120000"/>
              </a:lnSpc>
            </a:pPr>
            <a:r>
              <a:rPr lang="en-GB" dirty="0" err="1">
                <a:effectLst/>
                <a:latin typeface="Helvetica Neue" panose="02000503000000020004" pitchFamily="2" charset="0"/>
              </a:rPr>
              <a:t>Dahmen</a:t>
            </a:r>
            <a:r>
              <a:rPr lang="en-GB" dirty="0">
                <a:effectLst/>
                <a:latin typeface="Helvetica Neue" panose="02000503000000020004" pitchFamily="2" charset="0"/>
              </a:rPr>
              <a:t>, K. (2010). The numismatic evidence</a:t>
            </a:r>
            <a:r>
              <a:rPr lang="en-GB" i="1" dirty="0">
                <a:effectLst/>
                <a:latin typeface="Helvetica Neue" panose="02000503000000020004" pitchFamily="2" charset="0"/>
              </a:rPr>
              <a:t>. A Companion to Ancient Macedonia</a:t>
            </a:r>
            <a:r>
              <a:rPr lang="en-GB" dirty="0">
                <a:effectLst/>
                <a:latin typeface="Helvetica Neue" panose="02000503000000020004" pitchFamily="2" charset="0"/>
              </a:rPr>
              <a:t>. </a:t>
            </a:r>
            <a:r>
              <a:rPr lang="en-GB" dirty="0">
                <a:latin typeface="Helvetica Neue" panose="02000503000000020004" pitchFamily="2" charset="0"/>
              </a:rPr>
              <a:t>ed. </a:t>
            </a:r>
            <a:r>
              <a:rPr lang="en-GB" dirty="0">
                <a:effectLst/>
                <a:latin typeface="Helvetica Neue" panose="02000503000000020004" pitchFamily="2" charset="0"/>
              </a:rPr>
              <a:t>J. </a:t>
            </a:r>
            <a:r>
              <a:rPr lang="en-GB" dirty="0" err="1">
                <a:effectLst/>
                <a:latin typeface="Helvetica Neue" panose="02000503000000020004" pitchFamily="2" charset="0"/>
              </a:rPr>
              <a:t>Roisman</a:t>
            </a:r>
            <a:r>
              <a:rPr lang="en-GB" dirty="0">
                <a:effectLst/>
                <a:latin typeface="Helvetica Neue" panose="02000503000000020004" pitchFamily="2" charset="0"/>
              </a:rPr>
              <a:t> and I. Worthington. Chichester, Wiley-Blackwell: 41-62.</a:t>
            </a:r>
          </a:p>
          <a:p>
            <a:pPr>
              <a:lnSpc>
                <a:spcPct val="120000"/>
              </a:lnSpc>
            </a:pPr>
            <a:r>
              <a:rPr lang="en-GB" dirty="0">
                <a:effectLst/>
                <a:latin typeface="Helvetica Neue" panose="02000503000000020004" pitchFamily="2" charset="0"/>
              </a:rPr>
              <a:t>de </a:t>
            </a:r>
            <a:r>
              <a:rPr lang="en-GB" dirty="0" err="1">
                <a:effectLst/>
                <a:latin typeface="Helvetica Neue" panose="02000503000000020004" pitchFamily="2" charset="0"/>
              </a:rPr>
              <a:t>Callataÿ</a:t>
            </a:r>
            <a:r>
              <a:rPr lang="en-GB" dirty="0">
                <a:effectLst/>
                <a:latin typeface="Helvetica Neue" panose="02000503000000020004" pitchFamily="2" charset="0"/>
              </a:rPr>
              <a:t>, F. (1991-2). "Athenian New Style Tetradrachms in Macedonian Hoards</a:t>
            </a:r>
            <a:r>
              <a:rPr lang="en-GB" i="1" dirty="0">
                <a:effectLst/>
                <a:latin typeface="Helvetica Neue" panose="02000503000000020004" pitchFamily="2" charset="0"/>
              </a:rPr>
              <a:t>." American Journal of Numismatics </a:t>
            </a:r>
            <a:r>
              <a:rPr lang="en-GB" dirty="0">
                <a:effectLst/>
                <a:latin typeface="Helvetica Neue" panose="02000503000000020004" pitchFamily="2" charset="0"/>
              </a:rPr>
              <a:t>3-4: 11-20.</a:t>
            </a:r>
          </a:p>
          <a:p>
            <a:pPr>
              <a:lnSpc>
                <a:spcPct val="120000"/>
              </a:lnSpc>
            </a:pPr>
            <a:r>
              <a:rPr lang="en-GB" dirty="0">
                <a:effectLst/>
                <a:latin typeface="Helvetica Neue" panose="02000503000000020004" pitchFamily="2" charset="0"/>
              </a:rPr>
              <a:t>de </a:t>
            </a:r>
            <a:r>
              <a:rPr lang="en-GB" dirty="0" err="1">
                <a:effectLst/>
                <a:latin typeface="Helvetica Neue" panose="02000503000000020004" pitchFamily="2" charset="0"/>
              </a:rPr>
              <a:t>Callataÿ</a:t>
            </a:r>
            <a:r>
              <a:rPr lang="en-GB" dirty="0">
                <a:effectLst/>
                <a:latin typeface="Helvetica Neue" panose="02000503000000020004" pitchFamily="2" charset="0"/>
              </a:rPr>
              <a:t>, F. (2011). "More than it would seem: the use of coinage by the Romans in Late Hellenistic Asia Minor (133-63 BC) " </a:t>
            </a:r>
            <a:r>
              <a:rPr lang="en-GB" i="1" dirty="0">
                <a:effectLst/>
                <a:latin typeface="Helvetica Neue" panose="02000503000000020004" pitchFamily="2" charset="0"/>
              </a:rPr>
              <a:t>American Journal of Numismatics </a:t>
            </a:r>
            <a:r>
              <a:rPr lang="en-GB" dirty="0">
                <a:effectLst/>
                <a:latin typeface="Helvetica Neue" panose="02000503000000020004" pitchFamily="2" charset="0"/>
              </a:rPr>
              <a:t>23: 55-86.</a:t>
            </a:r>
          </a:p>
          <a:p>
            <a:pPr>
              <a:lnSpc>
                <a:spcPct val="120000"/>
              </a:lnSpc>
            </a:pPr>
            <a:r>
              <a:rPr lang="en-GB" dirty="0">
                <a:effectLst/>
                <a:latin typeface="Helvetica Neue" panose="02000503000000020004" pitchFamily="2" charset="0"/>
              </a:rPr>
              <a:t>Kroll, J. (1997). Coinage as an index of romanization. </a:t>
            </a:r>
            <a:r>
              <a:rPr lang="en-GB" i="1" dirty="0">
                <a:effectLst/>
                <a:latin typeface="Helvetica Neue" panose="02000503000000020004" pitchFamily="2" charset="0"/>
              </a:rPr>
              <a:t>The Romanization of Athens</a:t>
            </a:r>
            <a:r>
              <a:rPr lang="en-GB" dirty="0">
                <a:effectLst/>
                <a:latin typeface="Helvetica Neue" panose="02000503000000020004" pitchFamily="2" charset="0"/>
              </a:rPr>
              <a:t>. eds. M. C. Hoff and S. I. Rotroff. Oxford, Oxbow: 135-150.</a:t>
            </a:r>
          </a:p>
          <a:p>
            <a:pPr>
              <a:lnSpc>
                <a:spcPct val="120000"/>
              </a:lnSpc>
            </a:pPr>
            <a:r>
              <a:rPr lang="en-GB" dirty="0">
                <a:effectLst/>
                <a:latin typeface="Helvetica Neue" panose="02000503000000020004" pitchFamily="2" charset="0"/>
              </a:rPr>
              <a:t>Meadows, A. R. (1998). The Mars/eagle and thunderbolt gold and Ptolemaic involvement in the Second Punic War. </a:t>
            </a:r>
            <a:r>
              <a:rPr lang="en-GB" i="1" dirty="0">
                <a:effectLst/>
                <a:latin typeface="Helvetica Neue" panose="02000503000000020004" pitchFamily="2" charset="0"/>
              </a:rPr>
              <a:t>Coins of Macedonia and Rome: Essays in Honour of Charles Hersh</a:t>
            </a:r>
            <a:r>
              <a:rPr lang="en-GB" dirty="0">
                <a:effectLst/>
                <a:latin typeface="Helvetica Neue" panose="02000503000000020004" pitchFamily="2" charset="0"/>
              </a:rPr>
              <a:t>. Eds. A. Burnett, U. </a:t>
            </a:r>
            <a:r>
              <a:rPr lang="en-GB" dirty="0" err="1">
                <a:effectLst/>
                <a:latin typeface="Helvetica Neue" panose="02000503000000020004" pitchFamily="2" charset="0"/>
              </a:rPr>
              <a:t>Wartenberg</a:t>
            </a:r>
            <a:r>
              <a:rPr lang="en-GB" dirty="0">
                <a:effectLst/>
                <a:latin typeface="Helvetica Neue" panose="02000503000000020004" pitchFamily="2" charset="0"/>
              </a:rPr>
              <a:t> and R. </a:t>
            </a:r>
            <a:r>
              <a:rPr lang="en-GB" dirty="0" err="1">
                <a:effectLst/>
                <a:latin typeface="Helvetica Neue" panose="02000503000000020004" pitchFamily="2" charset="0"/>
              </a:rPr>
              <a:t>Witschonke</a:t>
            </a:r>
            <a:r>
              <a:rPr lang="en-GB" dirty="0">
                <a:effectLst/>
                <a:latin typeface="Helvetica Neue" panose="02000503000000020004" pitchFamily="2" charset="0"/>
              </a:rPr>
              <a:t>. London, </a:t>
            </a:r>
            <a:r>
              <a:rPr lang="en-GB" dirty="0" err="1">
                <a:effectLst/>
                <a:latin typeface="Helvetica Neue" panose="02000503000000020004" pitchFamily="2" charset="0"/>
              </a:rPr>
              <a:t>Spink</a:t>
            </a:r>
            <a:r>
              <a:rPr lang="en-GB" dirty="0">
                <a:effectLst/>
                <a:latin typeface="Helvetica Neue" panose="02000503000000020004" pitchFamily="2" charset="0"/>
              </a:rPr>
              <a:t>: 125-134.</a:t>
            </a:r>
          </a:p>
          <a:p>
            <a:pPr>
              <a:lnSpc>
                <a:spcPct val="120000"/>
              </a:lnSpc>
            </a:pPr>
            <a:r>
              <a:rPr lang="en-GB" dirty="0">
                <a:effectLst/>
                <a:latin typeface="Helvetica Neue" panose="02000503000000020004" pitchFamily="2" charset="0"/>
              </a:rPr>
              <a:t>Meadows, A. (2001). Money, freedom and empire in the Hellenistic World. </a:t>
            </a:r>
            <a:r>
              <a:rPr lang="en-GB" i="1" dirty="0">
                <a:effectLst/>
                <a:latin typeface="Helvetica Neue" panose="02000503000000020004" pitchFamily="2" charset="0"/>
              </a:rPr>
              <a:t>Money and Its Uses in the Ancient Greek World</a:t>
            </a:r>
            <a:r>
              <a:rPr lang="en-GB" dirty="0">
                <a:effectLst/>
                <a:latin typeface="Helvetica Neue" panose="02000503000000020004" pitchFamily="2" charset="0"/>
              </a:rPr>
              <a:t>. Eds. A. Meadows and K. Shipton. Oxford, Oxford University Press: 53-63.</a:t>
            </a:r>
          </a:p>
          <a:p>
            <a:pPr>
              <a:lnSpc>
                <a:spcPct val="120000"/>
              </a:lnSpc>
            </a:pPr>
            <a:r>
              <a:rPr lang="en-GB" dirty="0" err="1">
                <a:effectLst/>
                <a:latin typeface="Helvetica Neue" panose="02000503000000020004" pitchFamily="2" charset="0"/>
              </a:rPr>
              <a:t>Prokopov</a:t>
            </a:r>
            <a:r>
              <a:rPr lang="en-GB" dirty="0">
                <a:effectLst/>
                <a:latin typeface="Helvetica Neue" panose="02000503000000020004" pitchFamily="2" charset="0"/>
              </a:rPr>
              <a:t>, I. S. (2012). </a:t>
            </a:r>
            <a:r>
              <a:rPr lang="en-GB" i="1" dirty="0">
                <a:effectLst/>
                <a:latin typeface="Helvetica Neue" panose="02000503000000020004" pitchFamily="2" charset="0"/>
              </a:rPr>
              <a:t>The Silver Coinage of the Macedonian Regions 2nd-1st Century BC</a:t>
            </a:r>
            <a:r>
              <a:rPr lang="en-GB" dirty="0">
                <a:effectLst/>
                <a:latin typeface="Helvetica Neue" panose="02000503000000020004" pitchFamily="2" charset="0"/>
              </a:rPr>
              <a:t>. </a:t>
            </a:r>
            <a:r>
              <a:rPr lang="en-GB" dirty="0" err="1">
                <a:effectLst/>
                <a:latin typeface="Helvetica Neue" panose="02000503000000020004" pitchFamily="2" charset="0"/>
              </a:rPr>
              <a:t>Wetteren</a:t>
            </a:r>
            <a:r>
              <a:rPr lang="en-GB" dirty="0">
                <a:effectLst/>
                <a:latin typeface="Helvetica Neue" panose="02000503000000020004" pitchFamily="2" charset="0"/>
              </a:rPr>
              <a:t>, Moneta.</a:t>
            </a:r>
          </a:p>
          <a:p>
            <a:pPr>
              <a:lnSpc>
                <a:spcPct val="120000"/>
              </a:lnSpc>
            </a:pPr>
            <a:r>
              <a:rPr lang="en-GB" dirty="0" err="1">
                <a:effectLst/>
                <a:latin typeface="Helvetica Neue" panose="02000503000000020004" pitchFamily="2" charset="0"/>
              </a:rPr>
              <a:t>Ripollès</a:t>
            </a:r>
            <a:r>
              <a:rPr lang="en-GB" dirty="0">
                <a:effectLst/>
                <a:latin typeface="Helvetica Neue" panose="02000503000000020004" pitchFamily="2" charset="0"/>
              </a:rPr>
              <a:t>, P. P. (2008). "The X4 Hoard (Spain): Unveiling the presence of Greek coinages during the Second Punic War." </a:t>
            </a:r>
            <a:r>
              <a:rPr lang="en-GB" i="1" dirty="0">
                <a:effectLst/>
                <a:latin typeface="Helvetica Neue" panose="02000503000000020004" pitchFamily="2" charset="0"/>
              </a:rPr>
              <a:t>Israeli Numismatic Journal </a:t>
            </a:r>
            <a:r>
              <a:rPr lang="en-GB" dirty="0">
                <a:effectLst/>
                <a:latin typeface="Helvetica Neue" panose="02000503000000020004" pitchFamily="2" charset="0"/>
              </a:rPr>
              <a:t>3: 51-64.</a:t>
            </a:r>
          </a:p>
          <a:p>
            <a:pPr>
              <a:lnSpc>
                <a:spcPct val="120000"/>
              </a:lnSpc>
            </a:pPr>
            <a:r>
              <a:rPr lang="en-GB" dirty="0" err="1">
                <a:effectLst/>
                <a:latin typeface="Helvetica Neue" panose="02000503000000020004" pitchFamily="2" charset="0"/>
              </a:rPr>
              <a:t>Ripollès</a:t>
            </a:r>
            <a:r>
              <a:rPr lang="en-GB" dirty="0">
                <a:effectLst/>
                <a:latin typeface="Helvetica Neue" panose="02000503000000020004" pitchFamily="2" charset="0"/>
              </a:rPr>
              <a:t>, P. P. (2012). The ancient coinages of the Iberian Peninsula. </a:t>
            </a:r>
            <a:r>
              <a:rPr lang="en-GB" i="1" dirty="0">
                <a:effectLst/>
                <a:latin typeface="Helvetica Neue" panose="02000503000000020004" pitchFamily="2" charset="0"/>
              </a:rPr>
              <a:t>The Oxford Handbook of Greek and Roman coinage</a:t>
            </a:r>
            <a:r>
              <a:rPr lang="en-GB" dirty="0">
                <a:effectLst/>
                <a:latin typeface="Helvetica Neue" panose="02000503000000020004" pitchFamily="2" charset="0"/>
              </a:rPr>
              <a:t>. Ed. W. Metcalf. Oxford, Oxford University Press: 356-371.</a:t>
            </a:r>
          </a:p>
          <a:p>
            <a:pPr>
              <a:lnSpc>
                <a:spcPct val="120000"/>
              </a:lnSpc>
            </a:pPr>
            <a:r>
              <a:rPr lang="en-GB" dirty="0">
                <a:latin typeface="Helvetica Neue" panose="02000503000000020004" pitchFamily="2" charset="0"/>
              </a:rPr>
              <a:t>Rowan, C. (2016) 'Ambiguity, iconology and entangled objects on coinage of the Republican world', </a:t>
            </a:r>
            <a:r>
              <a:rPr lang="en-GB" i="1" dirty="0">
                <a:latin typeface="Helvetica Neue" panose="02000503000000020004" pitchFamily="2" charset="0"/>
              </a:rPr>
              <a:t>Journal of Roman Studies </a:t>
            </a:r>
            <a:r>
              <a:rPr lang="en-GB" dirty="0">
                <a:latin typeface="Helvetica Neue" panose="02000503000000020004" pitchFamily="2" charset="0"/>
              </a:rPr>
              <a:t>106 (2016): 1-37</a:t>
            </a:r>
          </a:p>
          <a:p>
            <a:pPr>
              <a:lnSpc>
                <a:spcPct val="120000"/>
              </a:lnSpc>
            </a:pPr>
            <a:r>
              <a:rPr lang="en-GB" b="1" i="1" dirty="0">
                <a:latin typeface="Helvetica Neue" panose="02000503000000020004" pitchFamily="2" charset="0"/>
              </a:rPr>
              <a:t>RRC</a:t>
            </a:r>
            <a:r>
              <a:rPr lang="en-GB" dirty="0">
                <a:latin typeface="Helvetica Neue" panose="02000503000000020004" pitchFamily="2" charset="0"/>
              </a:rPr>
              <a:t> - Crawford, M. H. (1974). Roman Republican Coinage (2 vols). Cambridge. (Catalogue online at </a:t>
            </a:r>
            <a:r>
              <a:rPr lang="en-GB" dirty="0">
                <a:latin typeface="Helvetica Neue" panose="02000503000000020004" pitchFamily="2" charset="0"/>
                <a:hlinkClick r:id="rId2"/>
              </a:rPr>
              <a:t>http://numismatics.org/crro/</a:t>
            </a:r>
            <a:r>
              <a:rPr lang="en-GB" dirty="0">
                <a:latin typeface="Helvetica Neue" panose="02000503000000020004" pitchFamily="2" charset="0"/>
              </a:rPr>
              <a:t>)</a:t>
            </a:r>
          </a:p>
          <a:p>
            <a:r>
              <a:rPr lang="en-GB" dirty="0">
                <a:effectLst/>
                <a:latin typeface="Helvetica Neue" panose="02000503000000020004" pitchFamily="2" charset="0"/>
              </a:rPr>
              <a:t>Thompson, M. (1961). </a:t>
            </a:r>
            <a:r>
              <a:rPr lang="en-GB" i="1" dirty="0">
                <a:effectLst/>
                <a:latin typeface="Helvetica Neue" panose="02000503000000020004" pitchFamily="2" charset="0"/>
              </a:rPr>
              <a:t>The New Style Silver Coinage of Athens. </a:t>
            </a:r>
            <a:r>
              <a:rPr lang="en-GB" dirty="0">
                <a:effectLst/>
                <a:latin typeface="Helvetica Neue" panose="02000503000000020004" pitchFamily="2" charset="0"/>
              </a:rPr>
              <a:t>New York, The American Numismatic Society.</a:t>
            </a:r>
          </a:p>
          <a:p>
            <a:r>
              <a:rPr lang="en-GB" dirty="0" err="1">
                <a:effectLst/>
                <a:latin typeface="Helvetica Neue" panose="02000503000000020004" pitchFamily="2" charset="0"/>
              </a:rPr>
              <a:t>Touratsoglou</a:t>
            </a:r>
            <a:r>
              <a:rPr lang="en-GB" dirty="0">
                <a:effectLst/>
                <a:latin typeface="Helvetica Neue" panose="02000503000000020004" pitchFamily="2" charset="0"/>
              </a:rPr>
              <a:t>, I. (1987). Macedonia. </a:t>
            </a:r>
            <a:r>
              <a:rPr lang="en-GB" i="1" dirty="0">
                <a:effectLst/>
                <a:latin typeface="Helvetica Neue" panose="02000503000000020004" pitchFamily="2" charset="0"/>
              </a:rPr>
              <a:t>The Coinage of the Roman World in the Late Republic</a:t>
            </a:r>
            <a:r>
              <a:rPr lang="en-GB" dirty="0">
                <a:effectLst/>
                <a:latin typeface="Helvetica Neue" panose="02000503000000020004" pitchFamily="2" charset="0"/>
              </a:rPr>
              <a:t>. Eds. A. Burnett and M. Crawford. Oxford, BAR International Series: 53-78.</a:t>
            </a:r>
          </a:p>
          <a:p>
            <a:endParaRPr lang="en-GB" dirty="0">
              <a:effectLst/>
              <a:latin typeface="Helvetica Neue" panose="02000503000000020004" pitchFamily="2" charset="0"/>
            </a:endParaRPr>
          </a:p>
        </p:txBody>
      </p:sp>
    </p:spTree>
    <p:extLst>
      <p:ext uri="{BB962C8B-B14F-4D97-AF65-F5344CB8AC3E}">
        <p14:creationId xmlns:p14="http://schemas.microsoft.com/office/powerpoint/2010/main" val="17856382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5502969"/>
            <a:ext cx="8229600" cy="1196297"/>
          </a:xfrm>
        </p:spPr>
        <p:txBody>
          <a:bodyPr>
            <a:normAutofit fontScale="62500" lnSpcReduction="20000"/>
          </a:bodyPr>
          <a:lstStyle/>
          <a:p>
            <a:pPr marL="0" indent="0">
              <a:buNone/>
            </a:pPr>
            <a:r>
              <a:rPr lang="en-US" b="1" dirty="0"/>
              <a:t>Silver </a:t>
            </a:r>
            <a:r>
              <a:rPr lang="en-US" b="1" dirty="0" err="1"/>
              <a:t>didrachm</a:t>
            </a:r>
            <a:r>
              <a:rPr lang="en-US" b="1" dirty="0"/>
              <a:t>, 269-266 BC, RRC 20/1.</a:t>
            </a:r>
          </a:p>
          <a:p>
            <a:pPr marL="0" indent="0">
              <a:buNone/>
            </a:pPr>
            <a:r>
              <a:rPr lang="en-US" dirty="0"/>
              <a:t>Obverse: Head of Hercules, right, with hair bound with ribbon; with club and </a:t>
            </a:r>
            <a:r>
              <a:rPr lang="en-US" dirty="0" err="1"/>
              <a:t>lionskin</a:t>
            </a:r>
            <a:r>
              <a:rPr lang="en-US" dirty="0"/>
              <a:t> over shoulder. Border of dots.</a:t>
            </a:r>
          </a:p>
          <a:p>
            <a:pPr marL="0" indent="0">
              <a:buNone/>
            </a:pPr>
            <a:r>
              <a:rPr lang="en-US" dirty="0" err="1"/>
              <a:t>Reverse:ROMANO</a:t>
            </a:r>
            <a:r>
              <a:rPr lang="en-US" dirty="0"/>
              <a:t> - She-wolf, right; suckling twins; in exergue, inscription.</a:t>
            </a:r>
          </a:p>
          <a:p>
            <a:pPr marL="0" indent="0">
              <a:buNone/>
            </a:pPr>
            <a:endParaRPr lang="en-US" dirty="0"/>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45476" y="-66784"/>
            <a:ext cx="4937385" cy="4962398"/>
          </a:xfrm>
          <a:prstGeom prst="rect">
            <a:avLst/>
          </a:prstGeom>
        </p:spPr>
      </p:pic>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82861" y="1"/>
            <a:ext cx="4890657" cy="4895614"/>
          </a:xfrm>
          <a:prstGeom prst="rect">
            <a:avLst/>
          </a:prstGeom>
        </p:spPr>
      </p:pic>
    </p:spTree>
    <p:extLst>
      <p:ext uri="{BB962C8B-B14F-4D97-AF65-F5344CB8AC3E}">
        <p14:creationId xmlns:p14="http://schemas.microsoft.com/office/powerpoint/2010/main" val="8628103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831760" y="734425"/>
            <a:ext cx="2844316" cy="1382991"/>
          </a:xfrm>
          <a:prstGeom prst="rect">
            <a:avLst/>
          </a:prstGeom>
        </p:spPr>
      </p:pic>
      <p:pic>
        <p:nvPicPr>
          <p:cNvPr id="5" name="Picture 4"/>
          <p:cNvPicPr>
            <a:picLocks noChangeAspect="1"/>
          </p:cNvPicPr>
          <p:nvPr/>
        </p:nvPicPr>
        <p:blipFill>
          <a:blip r:embed="rId4"/>
          <a:stretch>
            <a:fillRect/>
          </a:stretch>
        </p:blipFill>
        <p:spPr>
          <a:xfrm>
            <a:off x="6765679" y="887192"/>
            <a:ext cx="2677133" cy="1345160"/>
          </a:xfrm>
          <a:prstGeom prst="rect">
            <a:avLst/>
          </a:prstGeom>
        </p:spPr>
      </p:pic>
      <p:pic>
        <p:nvPicPr>
          <p:cNvPr id="6" name="Picture 5"/>
          <p:cNvPicPr>
            <a:picLocks noChangeAspect="1"/>
          </p:cNvPicPr>
          <p:nvPr/>
        </p:nvPicPr>
        <p:blipFill>
          <a:blip r:embed="rId5"/>
          <a:stretch>
            <a:fillRect/>
          </a:stretch>
        </p:blipFill>
        <p:spPr>
          <a:xfrm>
            <a:off x="6778607" y="2331103"/>
            <a:ext cx="2708427" cy="1380008"/>
          </a:xfrm>
          <a:prstGeom prst="rect">
            <a:avLst/>
          </a:prstGeom>
        </p:spPr>
      </p:pic>
      <p:pic>
        <p:nvPicPr>
          <p:cNvPr id="7" name="Picture 6"/>
          <p:cNvPicPr>
            <a:picLocks noChangeAspect="1"/>
          </p:cNvPicPr>
          <p:nvPr/>
        </p:nvPicPr>
        <p:blipFill>
          <a:blip r:embed="rId6"/>
          <a:stretch>
            <a:fillRect/>
          </a:stretch>
        </p:blipFill>
        <p:spPr>
          <a:xfrm>
            <a:off x="2825690" y="2232354"/>
            <a:ext cx="2944255" cy="1478759"/>
          </a:xfrm>
          <a:prstGeom prst="rect">
            <a:avLst/>
          </a:prstGeom>
        </p:spPr>
      </p:pic>
      <p:pic>
        <p:nvPicPr>
          <p:cNvPr id="8" name="Picture 7"/>
          <p:cNvPicPr>
            <a:picLocks noChangeAspect="1"/>
          </p:cNvPicPr>
          <p:nvPr/>
        </p:nvPicPr>
        <p:blipFill>
          <a:blip r:embed="rId7"/>
          <a:stretch>
            <a:fillRect/>
          </a:stretch>
        </p:blipFill>
        <p:spPr>
          <a:xfrm>
            <a:off x="6894817" y="3798162"/>
            <a:ext cx="2564411" cy="1205273"/>
          </a:xfrm>
          <a:prstGeom prst="rect">
            <a:avLst/>
          </a:prstGeom>
        </p:spPr>
      </p:pic>
      <p:pic>
        <p:nvPicPr>
          <p:cNvPr id="9" name="Picture 8"/>
          <p:cNvPicPr>
            <a:picLocks noChangeAspect="1"/>
          </p:cNvPicPr>
          <p:nvPr/>
        </p:nvPicPr>
        <p:blipFill>
          <a:blip r:embed="rId8"/>
          <a:stretch>
            <a:fillRect/>
          </a:stretch>
        </p:blipFill>
        <p:spPr>
          <a:xfrm>
            <a:off x="2982790" y="3832443"/>
            <a:ext cx="2755187" cy="1299861"/>
          </a:xfrm>
          <a:prstGeom prst="rect">
            <a:avLst/>
          </a:prstGeom>
        </p:spPr>
      </p:pic>
      <p:sp>
        <p:nvSpPr>
          <p:cNvPr id="10" name="TextBox 9"/>
          <p:cNvSpPr txBox="1"/>
          <p:nvPr/>
        </p:nvSpPr>
        <p:spPr>
          <a:xfrm>
            <a:off x="2367873" y="262666"/>
            <a:ext cx="3985019" cy="369332"/>
          </a:xfrm>
          <a:prstGeom prst="rect">
            <a:avLst/>
          </a:prstGeom>
          <a:noFill/>
        </p:spPr>
        <p:txBody>
          <a:bodyPr wrap="square" rtlCol="0">
            <a:spAutoFit/>
          </a:bodyPr>
          <a:lstStyle/>
          <a:p>
            <a:pPr algn="ctr"/>
            <a:r>
              <a:rPr lang="en-GB" b="1" dirty="0"/>
              <a:t>Rome (Denarius System from 211 BC)</a:t>
            </a:r>
          </a:p>
        </p:txBody>
      </p:sp>
      <p:sp>
        <p:nvSpPr>
          <p:cNvPr id="11" name="TextBox 10"/>
          <p:cNvSpPr txBox="1"/>
          <p:nvPr/>
        </p:nvSpPr>
        <p:spPr>
          <a:xfrm>
            <a:off x="6921128" y="274638"/>
            <a:ext cx="2538098" cy="369332"/>
          </a:xfrm>
          <a:prstGeom prst="rect">
            <a:avLst/>
          </a:prstGeom>
          <a:noFill/>
        </p:spPr>
        <p:txBody>
          <a:bodyPr wrap="square" rtlCol="0">
            <a:spAutoFit/>
          </a:bodyPr>
          <a:lstStyle/>
          <a:p>
            <a:pPr algn="ctr"/>
            <a:r>
              <a:rPr lang="en-GB" b="1" dirty="0"/>
              <a:t>Hellenistic World</a:t>
            </a:r>
          </a:p>
        </p:txBody>
      </p:sp>
      <p:pic>
        <p:nvPicPr>
          <p:cNvPr id="12" name="Picture 2" descr="http://pro.coinarchives.com/56a43b6b0d7ae942540cbe3eff28b9df/img/nac/061/image00293.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954431" y="5253632"/>
            <a:ext cx="2815512" cy="1388520"/>
          </a:xfrm>
          <a:prstGeom prst="rect">
            <a:avLst/>
          </a:prstGeom>
          <a:noFill/>
          <a:extLst>
            <a:ext uri="{909E8E84-426E-40dd-AFC4-6F175D3DCCD1}">
              <a14:hiddenFill xmlns="" xmlns:a14="http://schemas.microsoft.com/office/drawing/2010/main">
                <a:solidFill>
                  <a:srgbClr val="FFFFFF"/>
                </a:solidFill>
              </a14:hiddenFill>
            </a:ext>
          </a:extLst>
        </p:spPr>
      </p:pic>
      <p:pic>
        <p:nvPicPr>
          <p:cNvPr id="13" name="Picture 12"/>
          <p:cNvPicPr>
            <a:picLocks noChangeAspect="1"/>
          </p:cNvPicPr>
          <p:nvPr/>
        </p:nvPicPr>
        <p:blipFill>
          <a:blip r:embed="rId10"/>
          <a:stretch>
            <a:fillRect/>
          </a:stretch>
        </p:blipFill>
        <p:spPr>
          <a:xfrm>
            <a:off x="6921128" y="5253634"/>
            <a:ext cx="2642566" cy="1336241"/>
          </a:xfrm>
          <a:prstGeom prst="rect">
            <a:avLst/>
          </a:prstGeom>
        </p:spPr>
      </p:pic>
      <p:sp>
        <p:nvSpPr>
          <p:cNvPr id="14" name="TextBox 13"/>
          <p:cNvSpPr txBox="1"/>
          <p:nvPr/>
        </p:nvSpPr>
        <p:spPr>
          <a:xfrm>
            <a:off x="9563694" y="1214702"/>
            <a:ext cx="1346044" cy="369332"/>
          </a:xfrm>
          <a:prstGeom prst="rect">
            <a:avLst/>
          </a:prstGeom>
          <a:noFill/>
        </p:spPr>
        <p:txBody>
          <a:bodyPr wrap="square" rtlCol="0">
            <a:spAutoFit/>
          </a:bodyPr>
          <a:lstStyle/>
          <a:p>
            <a:r>
              <a:rPr lang="en-US" dirty="0"/>
              <a:t>Ptolemaic</a:t>
            </a:r>
          </a:p>
        </p:txBody>
      </p:sp>
      <p:sp>
        <p:nvSpPr>
          <p:cNvPr id="15" name="TextBox 14"/>
          <p:cNvSpPr txBox="1"/>
          <p:nvPr/>
        </p:nvSpPr>
        <p:spPr>
          <a:xfrm>
            <a:off x="9442812" y="2784253"/>
            <a:ext cx="1225189" cy="646331"/>
          </a:xfrm>
          <a:prstGeom prst="rect">
            <a:avLst/>
          </a:prstGeom>
          <a:noFill/>
        </p:spPr>
        <p:txBody>
          <a:bodyPr wrap="square" rtlCol="0">
            <a:spAutoFit/>
          </a:bodyPr>
          <a:lstStyle/>
          <a:p>
            <a:r>
              <a:rPr lang="en-US" dirty="0"/>
              <a:t>Demetrius </a:t>
            </a:r>
            <a:r>
              <a:rPr lang="en-US" dirty="0" err="1"/>
              <a:t>Poliorcetes</a:t>
            </a:r>
            <a:endParaRPr lang="en-US" dirty="0"/>
          </a:p>
        </p:txBody>
      </p:sp>
      <p:sp>
        <p:nvSpPr>
          <p:cNvPr id="16" name="TextBox 15"/>
          <p:cNvSpPr txBox="1"/>
          <p:nvPr/>
        </p:nvSpPr>
        <p:spPr>
          <a:xfrm>
            <a:off x="9548656" y="4059330"/>
            <a:ext cx="1225189" cy="369332"/>
          </a:xfrm>
          <a:prstGeom prst="rect">
            <a:avLst/>
          </a:prstGeom>
          <a:noFill/>
        </p:spPr>
        <p:txBody>
          <a:bodyPr wrap="square" rtlCol="0">
            <a:spAutoFit/>
          </a:bodyPr>
          <a:lstStyle/>
          <a:p>
            <a:r>
              <a:rPr lang="en-US" dirty="0"/>
              <a:t>Seleucid</a:t>
            </a:r>
          </a:p>
        </p:txBody>
      </p:sp>
      <p:sp>
        <p:nvSpPr>
          <p:cNvPr id="17" name="TextBox 16"/>
          <p:cNvSpPr txBox="1"/>
          <p:nvPr/>
        </p:nvSpPr>
        <p:spPr>
          <a:xfrm>
            <a:off x="9548656" y="5842028"/>
            <a:ext cx="1225189" cy="369332"/>
          </a:xfrm>
          <a:prstGeom prst="rect">
            <a:avLst/>
          </a:prstGeom>
          <a:noFill/>
        </p:spPr>
        <p:txBody>
          <a:bodyPr wrap="square" rtlCol="0">
            <a:spAutoFit/>
          </a:bodyPr>
          <a:lstStyle/>
          <a:p>
            <a:r>
              <a:rPr lang="en-US" dirty="0"/>
              <a:t>Tarentum</a:t>
            </a:r>
          </a:p>
        </p:txBody>
      </p:sp>
    </p:spTree>
    <p:extLst>
      <p:ext uri="{BB962C8B-B14F-4D97-AF65-F5344CB8AC3E}">
        <p14:creationId xmlns:p14="http://schemas.microsoft.com/office/powerpoint/2010/main" val="3280212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P spid="15" grpId="0"/>
      <p:bldP spid="16" grpId="0"/>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1DD92-5FF4-FB52-3514-4B0156DCFB3A}"/>
              </a:ext>
            </a:extLst>
          </p:cNvPr>
          <p:cNvSpPr>
            <a:spLocks noGrp="1"/>
          </p:cNvSpPr>
          <p:nvPr>
            <p:ph type="title"/>
          </p:nvPr>
        </p:nvSpPr>
        <p:spPr/>
        <p:txBody>
          <a:bodyPr/>
          <a:lstStyle/>
          <a:p>
            <a:r>
              <a:rPr lang="en-US" b="1" dirty="0"/>
              <a:t>X4 Hoard (Spain) (Second Punic War)</a:t>
            </a:r>
          </a:p>
        </p:txBody>
      </p:sp>
      <p:pic>
        <p:nvPicPr>
          <p:cNvPr id="4" name="Picture 3">
            <a:extLst>
              <a:ext uri="{FF2B5EF4-FFF2-40B4-BE49-F238E27FC236}">
                <a16:creationId xmlns:a16="http://schemas.microsoft.com/office/drawing/2014/main" id="{44B413F1-5685-98E1-06AE-9118FEDF1832}"/>
              </a:ext>
            </a:extLst>
          </p:cNvPr>
          <p:cNvPicPr>
            <a:picLocks noChangeAspect="1"/>
          </p:cNvPicPr>
          <p:nvPr/>
        </p:nvPicPr>
        <p:blipFill>
          <a:blip r:embed="rId3"/>
          <a:stretch>
            <a:fillRect/>
          </a:stretch>
        </p:blipFill>
        <p:spPr>
          <a:xfrm>
            <a:off x="136071" y="1521568"/>
            <a:ext cx="7772400" cy="4971307"/>
          </a:xfrm>
          <a:prstGeom prst="rect">
            <a:avLst/>
          </a:prstGeom>
        </p:spPr>
      </p:pic>
      <p:pic>
        <p:nvPicPr>
          <p:cNvPr id="5" name="Picture 4">
            <a:extLst>
              <a:ext uri="{FF2B5EF4-FFF2-40B4-BE49-F238E27FC236}">
                <a16:creationId xmlns:a16="http://schemas.microsoft.com/office/drawing/2014/main" id="{F71580CD-0331-0D71-7472-0367C5E1B11F}"/>
              </a:ext>
            </a:extLst>
          </p:cNvPr>
          <p:cNvPicPr>
            <a:picLocks noChangeAspect="1"/>
          </p:cNvPicPr>
          <p:nvPr/>
        </p:nvPicPr>
        <p:blipFill>
          <a:blip r:embed="rId4"/>
          <a:stretch>
            <a:fillRect/>
          </a:stretch>
        </p:blipFill>
        <p:spPr>
          <a:xfrm>
            <a:off x="7212438" y="1521568"/>
            <a:ext cx="4837395" cy="1986643"/>
          </a:xfrm>
          <a:prstGeom prst="rect">
            <a:avLst/>
          </a:prstGeom>
        </p:spPr>
      </p:pic>
      <p:pic>
        <p:nvPicPr>
          <p:cNvPr id="6" name="Picture 5">
            <a:extLst>
              <a:ext uri="{FF2B5EF4-FFF2-40B4-BE49-F238E27FC236}">
                <a16:creationId xmlns:a16="http://schemas.microsoft.com/office/drawing/2014/main" id="{FBCBB360-D6C2-A0D0-81B6-3F33FB8514E8}"/>
              </a:ext>
            </a:extLst>
          </p:cNvPr>
          <p:cNvPicPr>
            <a:picLocks noChangeAspect="1"/>
          </p:cNvPicPr>
          <p:nvPr/>
        </p:nvPicPr>
        <p:blipFill>
          <a:blip r:embed="rId5"/>
          <a:stretch>
            <a:fillRect/>
          </a:stretch>
        </p:blipFill>
        <p:spPr>
          <a:xfrm>
            <a:off x="7908471" y="3508211"/>
            <a:ext cx="3873500" cy="3118835"/>
          </a:xfrm>
          <a:prstGeom prst="rect">
            <a:avLst/>
          </a:prstGeom>
        </p:spPr>
      </p:pic>
    </p:spTree>
    <p:extLst>
      <p:ext uri="{BB962C8B-B14F-4D97-AF65-F5344CB8AC3E}">
        <p14:creationId xmlns:p14="http://schemas.microsoft.com/office/powerpoint/2010/main" val="1444204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83617-78B6-19EC-3CB8-112349DF516F}"/>
              </a:ext>
            </a:extLst>
          </p:cNvPr>
          <p:cNvSpPr>
            <a:spLocks noGrp="1"/>
          </p:cNvSpPr>
          <p:nvPr>
            <p:ph type="title"/>
          </p:nvPr>
        </p:nvSpPr>
        <p:spPr>
          <a:xfrm>
            <a:off x="642257" y="18255"/>
            <a:ext cx="10515600" cy="1325563"/>
          </a:xfrm>
        </p:spPr>
        <p:txBody>
          <a:bodyPr>
            <a:normAutofit/>
          </a:bodyPr>
          <a:lstStyle/>
          <a:p>
            <a:r>
              <a:rPr lang="en-US" sz="3600" b="1" dirty="0"/>
              <a:t>Sicily: Romano-Sicilian coinage, 2</a:t>
            </a:r>
            <a:r>
              <a:rPr lang="en-US" sz="3600" b="1" baseline="30000" dirty="0"/>
              <a:t>nd</a:t>
            </a:r>
            <a:r>
              <a:rPr lang="en-US" sz="3600" b="1" dirty="0"/>
              <a:t> century BC</a:t>
            </a:r>
          </a:p>
        </p:txBody>
      </p:sp>
      <p:sp>
        <p:nvSpPr>
          <p:cNvPr id="3" name="Content Placeholder 2">
            <a:extLst>
              <a:ext uri="{FF2B5EF4-FFF2-40B4-BE49-F238E27FC236}">
                <a16:creationId xmlns:a16="http://schemas.microsoft.com/office/drawing/2014/main" id="{02F7C09A-3669-6BC7-D2CA-C4740AF460D6}"/>
              </a:ext>
            </a:extLst>
          </p:cNvPr>
          <p:cNvSpPr>
            <a:spLocks noGrp="1"/>
          </p:cNvSpPr>
          <p:nvPr>
            <p:ph idx="1"/>
          </p:nvPr>
        </p:nvSpPr>
        <p:spPr>
          <a:xfrm>
            <a:off x="838200" y="1143000"/>
            <a:ext cx="10515600" cy="5714999"/>
          </a:xfrm>
        </p:spPr>
        <p:txBody>
          <a:bodyPr>
            <a:normAutofit/>
          </a:bodyPr>
          <a:lstStyle/>
          <a:p>
            <a:pPr marL="0" indent="0">
              <a:buNone/>
            </a:pPr>
            <a:r>
              <a:rPr lang="en-US" dirty="0" err="1"/>
              <a:t>Lilybaeum</a:t>
            </a:r>
            <a:r>
              <a:rPr lang="en-US" dirty="0"/>
              <a:t> and </a:t>
            </a:r>
            <a:r>
              <a:rPr lang="en-US" dirty="0" err="1"/>
              <a:t>Panormus</a:t>
            </a:r>
            <a:endParaRPr lang="en-US" dirty="0"/>
          </a:p>
          <a:p>
            <a:pPr marL="0" indent="0">
              <a:buNone/>
            </a:pPr>
            <a:endParaRPr lang="en-US" dirty="0"/>
          </a:p>
          <a:p>
            <a:pPr marL="0" indent="0">
              <a:buNone/>
            </a:pPr>
            <a:r>
              <a:rPr lang="en-US" dirty="0"/>
              <a:t>Head of Janus / wreath with name (Roman official)</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Jupiter / standing figure of a warrior</a:t>
            </a:r>
          </a:p>
        </p:txBody>
      </p:sp>
      <p:pic>
        <p:nvPicPr>
          <p:cNvPr id="1026" name="Picture 2">
            <a:extLst>
              <a:ext uri="{FF2B5EF4-FFF2-40B4-BE49-F238E27FC236}">
                <a16:creationId xmlns:a16="http://schemas.microsoft.com/office/drawing/2014/main" id="{2D2EEFB7-9409-54A9-9C7B-5231255BFF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2651158"/>
            <a:ext cx="5208814" cy="269868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1BD2A85-C532-D6C0-FF6B-5EFE69A3692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91298" y="4024236"/>
            <a:ext cx="5208815" cy="26512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86225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79B21-C4FD-5FB4-D5CD-D90F7F450839}"/>
              </a:ext>
            </a:extLst>
          </p:cNvPr>
          <p:cNvSpPr>
            <a:spLocks noGrp="1"/>
          </p:cNvSpPr>
          <p:nvPr>
            <p:ph type="title"/>
          </p:nvPr>
        </p:nvSpPr>
        <p:spPr/>
        <p:txBody>
          <a:bodyPr/>
          <a:lstStyle/>
          <a:p>
            <a:r>
              <a:rPr lang="en-US" b="1" dirty="0"/>
              <a:t>Roman Macedonia</a:t>
            </a:r>
          </a:p>
        </p:txBody>
      </p:sp>
      <p:sp>
        <p:nvSpPr>
          <p:cNvPr id="3" name="Content Placeholder 2">
            <a:extLst>
              <a:ext uri="{FF2B5EF4-FFF2-40B4-BE49-F238E27FC236}">
                <a16:creationId xmlns:a16="http://schemas.microsoft.com/office/drawing/2014/main" id="{DCE9F183-C0A0-C46C-13D4-5107A7E7862F}"/>
              </a:ext>
            </a:extLst>
          </p:cNvPr>
          <p:cNvSpPr>
            <a:spLocks noGrp="1"/>
          </p:cNvSpPr>
          <p:nvPr>
            <p:ph idx="1"/>
          </p:nvPr>
        </p:nvSpPr>
        <p:spPr/>
        <p:txBody>
          <a:bodyPr/>
          <a:lstStyle/>
          <a:p>
            <a:r>
              <a:rPr lang="en-US" dirty="0"/>
              <a:t>197 BC: Titus </a:t>
            </a:r>
            <a:r>
              <a:rPr lang="en-US" dirty="0" err="1"/>
              <a:t>Quinctius</a:t>
            </a:r>
            <a:r>
              <a:rPr lang="en-US" dirty="0"/>
              <a:t> </a:t>
            </a:r>
            <a:r>
              <a:rPr lang="en-US" dirty="0" err="1"/>
              <a:t>Flamininus</a:t>
            </a:r>
            <a:r>
              <a:rPr lang="en-US" dirty="0"/>
              <a:t> defeated the Macedonian King Philip V at Cynoscephalae. </a:t>
            </a:r>
          </a:p>
          <a:p>
            <a:r>
              <a:rPr lang="en-US" dirty="0"/>
              <a:t>196 BC: </a:t>
            </a:r>
            <a:r>
              <a:rPr lang="en-US" dirty="0" err="1"/>
              <a:t>Flamininus</a:t>
            </a:r>
            <a:r>
              <a:rPr lang="en-US" dirty="0"/>
              <a:t> at the Isthmian Games, proclaimed the freedom of the Greek states.</a:t>
            </a:r>
          </a:p>
          <a:p>
            <a:r>
              <a:rPr lang="en-US" dirty="0"/>
              <a:t>168 BC: conclusion of Third Macedonian War, Romans divide Macedon into 4 </a:t>
            </a:r>
            <a:r>
              <a:rPr lang="en-US" i="1" dirty="0" err="1"/>
              <a:t>merides</a:t>
            </a:r>
            <a:endParaRPr lang="en-US" dirty="0"/>
          </a:p>
          <a:p>
            <a:r>
              <a:rPr lang="en-US" dirty="0"/>
              <a:t>148 BC: Roman province</a:t>
            </a:r>
          </a:p>
        </p:txBody>
      </p:sp>
    </p:spTree>
    <p:extLst>
      <p:ext uri="{BB962C8B-B14F-4D97-AF65-F5344CB8AC3E}">
        <p14:creationId xmlns:p14="http://schemas.microsoft.com/office/powerpoint/2010/main" val="10837401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1CDF4-0220-964B-E6DF-870503C1DEFC}"/>
              </a:ext>
            </a:extLst>
          </p:cNvPr>
          <p:cNvSpPr>
            <a:spLocks noGrp="1"/>
          </p:cNvSpPr>
          <p:nvPr>
            <p:ph type="title"/>
          </p:nvPr>
        </p:nvSpPr>
        <p:spPr>
          <a:xfrm>
            <a:off x="660852" y="18256"/>
            <a:ext cx="10515600" cy="1325563"/>
          </a:xfrm>
        </p:spPr>
        <p:txBody>
          <a:bodyPr/>
          <a:lstStyle/>
          <a:p>
            <a:r>
              <a:rPr lang="en-US" dirty="0"/>
              <a:t>RRC 548/1a</a:t>
            </a:r>
          </a:p>
        </p:txBody>
      </p:sp>
      <p:sp>
        <p:nvSpPr>
          <p:cNvPr id="3" name="Content Placeholder 2">
            <a:extLst>
              <a:ext uri="{FF2B5EF4-FFF2-40B4-BE49-F238E27FC236}">
                <a16:creationId xmlns:a16="http://schemas.microsoft.com/office/drawing/2014/main" id="{8EE60273-C3BC-40A4-B77B-13D661163A4E}"/>
              </a:ext>
            </a:extLst>
          </p:cNvPr>
          <p:cNvSpPr>
            <a:spLocks noGrp="1"/>
          </p:cNvSpPr>
          <p:nvPr>
            <p:ph idx="1"/>
          </p:nvPr>
        </p:nvSpPr>
        <p:spPr>
          <a:xfrm>
            <a:off x="838200" y="5453439"/>
            <a:ext cx="10515600" cy="1325563"/>
          </a:xfrm>
        </p:spPr>
        <p:txBody>
          <a:bodyPr>
            <a:normAutofit fontScale="55000" lnSpcReduction="20000"/>
          </a:bodyPr>
          <a:lstStyle/>
          <a:p>
            <a:pPr marL="0" indent="0">
              <a:lnSpc>
                <a:spcPct val="120000"/>
              </a:lnSpc>
              <a:buNone/>
            </a:pPr>
            <a:r>
              <a:rPr lang="en-US" dirty="0"/>
              <a:t>AV Stater, 196 BC.</a:t>
            </a:r>
          </a:p>
          <a:p>
            <a:pPr marL="0" indent="0">
              <a:lnSpc>
                <a:spcPct val="120000"/>
              </a:lnSpc>
              <a:buNone/>
            </a:pPr>
            <a:r>
              <a:rPr lang="en-GB" b="0" i="0" dirty="0">
                <a:solidFill>
                  <a:srgbClr val="333333"/>
                </a:solidFill>
                <a:effectLst/>
                <a:latin typeface="Helvetica Neue" panose="02000503000000020004" pitchFamily="2" charset="0"/>
              </a:rPr>
              <a:t>Bearded head of T. </a:t>
            </a:r>
            <a:r>
              <a:rPr lang="en-GB" b="0" i="0" dirty="0" err="1">
                <a:solidFill>
                  <a:srgbClr val="333333"/>
                </a:solidFill>
                <a:effectLst/>
                <a:latin typeface="Helvetica Neue" panose="02000503000000020004" pitchFamily="2" charset="0"/>
              </a:rPr>
              <a:t>Quinctius</a:t>
            </a:r>
            <a:r>
              <a:rPr lang="en-GB" b="0" i="0" dirty="0">
                <a:solidFill>
                  <a:srgbClr val="333333"/>
                </a:solidFill>
                <a:effectLst/>
                <a:latin typeface="Helvetica Neue" panose="02000503000000020004" pitchFamily="2" charset="0"/>
              </a:rPr>
              <a:t> </a:t>
            </a:r>
            <a:r>
              <a:rPr lang="en-GB" b="0" i="0" dirty="0" err="1">
                <a:solidFill>
                  <a:srgbClr val="333333"/>
                </a:solidFill>
                <a:effectLst/>
                <a:latin typeface="Helvetica Neue" panose="02000503000000020004" pitchFamily="2" charset="0"/>
              </a:rPr>
              <a:t>Flamininus</a:t>
            </a:r>
            <a:r>
              <a:rPr lang="en-GB" b="0" i="0" dirty="0">
                <a:solidFill>
                  <a:srgbClr val="333333"/>
                </a:solidFill>
                <a:effectLst/>
                <a:latin typeface="Helvetica Neue" panose="02000503000000020004" pitchFamily="2" charset="0"/>
              </a:rPr>
              <a:t>, right / Victory standing left, holding wreath in out-stretched hand right and palm-branch in left hand. T·QVINCTI (downwards). 8.44g.</a:t>
            </a:r>
          </a:p>
          <a:p>
            <a:pPr marL="0" indent="0">
              <a:lnSpc>
                <a:spcPct val="120000"/>
              </a:lnSpc>
              <a:buNone/>
            </a:pPr>
            <a:r>
              <a:rPr lang="en-GB" dirty="0">
                <a:solidFill>
                  <a:srgbClr val="333333"/>
                </a:solidFill>
                <a:latin typeface="Helvetica Neue" panose="02000503000000020004" pitchFamily="2" charset="0"/>
              </a:rPr>
              <a:t>10 known specimens, 4 of which are in museums.</a:t>
            </a:r>
            <a:endParaRPr lang="en-US" dirty="0"/>
          </a:p>
        </p:txBody>
      </p:sp>
      <p:pic>
        <p:nvPicPr>
          <p:cNvPr id="2050" name="Picture 2">
            <a:extLst>
              <a:ext uri="{FF2B5EF4-FFF2-40B4-BE49-F238E27FC236}">
                <a16:creationId xmlns:a16="http://schemas.microsoft.com/office/drawing/2014/main" id="{A717D712-61AA-5818-B681-496A53BE0B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5548" y="274941"/>
            <a:ext cx="9385754" cy="58298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36645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535</TotalTime>
  <Words>4445</Words>
  <Application>Microsoft Macintosh PowerPoint</Application>
  <PresentationFormat>Widescreen</PresentationFormat>
  <Paragraphs>297</Paragraphs>
  <Slides>30</Slides>
  <Notes>25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-apple-system</vt:lpstr>
      <vt:lpstr>Arial</vt:lpstr>
      <vt:lpstr>Calibri</vt:lpstr>
      <vt:lpstr>Calibri Light</vt:lpstr>
      <vt:lpstr>Helvetica Neue</vt:lpstr>
      <vt:lpstr>Palatino Linotype</vt:lpstr>
      <vt:lpstr>Times</vt:lpstr>
      <vt:lpstr>Verdana</vt:lpstr>
      <vt:lpstr>Office Theme</vt:lpstr>
      <vt:lpstr>Greek Coinage and Rome</vt:lpstr>
      <vt:lpstr>PowerPoint Presentation</vt:lpstr>
      <vt:lpstr>c. 326 BC or after: the first Roman coin</vt:lpstr>
      <vt:lpstr>PowerPoint Presentation</vt:lpstr>
      <vt:lpstr>PowerPoint Presentation</vt:lpstr>
      <vt:lpstr>X4 Hoard (Spain) (Second Punic War)</vt:lpstr>
      <vt:lpstr>Sicily: Romano-Sicilian coinage, 2nd century BC</vt:lpstr>
      <vt:lpstr>Roman Macedonia</vt:lpstr>
      <vt:lpstr>RRC 548/1a</vt:lpstr>
      <vt:lpstr>Silver Coinage in Macedonia</vt:lpstr>
      <vt:lpstr>IGCH 478 (Thessalonika, Macedonia)</vt:lpstr>
      <vt:lpstr>Bronze Coinage</vt:lpstr>
      <vt:lpstr>Stephanephoric (”New Style”) Athenian Tetradrachms</vt:lpstr>
      <vt:lpstr>PowerPoint Presentation</vt:lpstr>
      <vt:lpstr>PowerPoint Presentation</vt:lpstr>
      <vt:lpstr>IGCH 2056 (Poggio Picenze, Italy, 80 BC)</vt:lpstr>
      <vt:lpstr>Silver coinage in Macedonia</vt:lpstr>
      <vt:lpstr>Aesillas Issues</vt:lpstr>
      <vt:lpstr>Cistophori in Asia Minor</vt:lpstr>
      <vt:lpstr>PowerPoint Presentation</vt:lpstr>
      <vt:lpstr>Cistophoric Tetradrachms and Lucullus</vt:lpstr>
      <vt:lpstr>Cistophori 70/69-68/7 BC</vt:lpstr>
      <vt:lpstr>PowerPoint Presentation</vt:lpstr>
      <vt:lpstr>PowerPoint Presentation</vt:lpstr>
      <vt:lpstr>Antioch</vt:lpstr>
      <vt:lpstr>Drachms at Emporion (Iberia)</vt:lpstr>
      <vt:lpstr>Burnett: Roman Provincial Coinage: Using Coins as sources</vt:lpstr>
      <vt:lpstr>NC 2025 (forthcoming): Smyrna hoard</vt:lpstr>
      <vt:lpstr>Roman Republican Coinage</vt:lpstr>
      <vt:lpstr>Further Reading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Greek Coinage and Rome</dc:title>
  <dc:creator>Rowan, Clare</dc:creator>
  <cp:lastModifiedBy>Rowan, Clare</cp:lastModifiedBy>
  <cp:revision>187</cp:revision>
  <dcterms:created xsi:type="dcterms:W3CDTF">2023-03-01T08:43:05Z</dcterms:created>
  <dcterms:modified xsi:type="dcterms:W3CDTF">2025-03-21T14:09:33Z</dcterms:modified>
</cp:coreProperties>
</file>