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57" r:id="rId3"/>
    <p:sldId id="303" r:id="rId4"/>
    <p:sldId id="266" r:id="rId5"/>
    <p:sldId id="267" r:id="rId6"/>
    <p:sldId id="268" r:id="rId7"/>
    <p:sldId id="283" r:id="rId8"/>
    <p:sldId id="286" r:id="rId9"/>
    <p:sldId id="284" r:id="rId10"/>
    <p:sldId id="262" r:id="rId11"/>
    <p:sldId id="263" r:id="rId12"/>
    <p:sldId id="287" r:id="rId13"/>
    <p:sldId id="269" r:id="rId14"/>
    <p:sldId id="293" r:id="rId15"/>
    <p:sldId id="295" r:id="rId16"/>
    <p:sldId id="302" r:id="rId17"/>
    <p:sldId id="300" r:id="rId18"/>
    <p:sldId id="301" r:id="rId19"/>
    <p:sldId id="272" r:id="rId20"/>
    <p:sldId id="304" r:id="rId21"/>
    <p:sldId id="305" r:id="rId22"/>
    <p:sldId id="306" r:id="rId23"/>
    <p:sldId id="307" r:id="rId24"/>
    <p:sldId id="308" r:id="rId25"/>
    <p:sldId id="309" r:id="rId26"/>
    <p:sldId id="310" r:id="rId27"/>
    <p:sldId id="311" r:id="rId28"/>
    <p:sldId id="312" r:id="rId29"/>
    <p:sldId id="313" r:id="rId30"/>
    <p:sldId id="271" r:id="rId31"/>
    <p:sldId id="291" r:id="rId32"/>
    <p:sldId id="289" r:id="rId33"/>
    <p:sldId id="290" r:id="rId34"/>
    <p:sldId id="277" r:id="rId35"/>
    <p:sldId id="278" r:id="rId36"/>
    <p:sldId id="280" r:id="rId37"/>
    <p:sldId id="281" r:id="rId38"/>
    <p:sldId id="294" r:id="rId39"/>
    <p:sldId id="275" r:id="rId40"/>
    <p:sldId id="276" r:id="rId41"/>
    <p:sldId id="288" r:id="rId42"/>
    <p:sldId id="292" r:id="rId43"/>
    <p:sldId id="28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48"/>
    <p:restoredTop sz="66485"/>
  </p:normalViewPr>
  <p:slideViewPr>
    <p:cSldViewPr snapToGrid="0">
      <p:cViewPr varScale="1">
        <p:scale>
          <a:sx n="60" d="100"/>
          <a:sy n="60" d="100"/>
        </p:scale>
        <p:origin x="11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0D50-C510-3345-A7FD-B5DBC158F81F}" type="datetimeFigureOut">
              <a:rPr lang="en-US" smtClean="0"/>
              <a:t>3/18/25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376213-74E0-A441-AD58-01E1A0C641F7}" type="slidenum">
              <a:rPr lang="en-US" smtClean="0"/>
              <a:t>‹#›</a:t>
            </a:fld>
            <a:endParaRPr lang="en-US"/>
          </a:p>
        </p:txBody>
      </p:sp>
    </p:spTree>
    <p:extLst>
      <p:ext uri="{BB962C8B-B14F-4D97-AF65-F5344CB8AC3E}">
        <p14:creationId xmlns:p14="http://schemas.microsoft.com/office/powerpoint/2010/main" val="2210890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7705FF37-40F9-0DDE-D9A4-DC77FB2A5B4E}"/>
              </a:ext>
            </a:extLst>
          </p:cNvPr>
          <p:cNvSpPr>
            <a:spLocks noGrp="1" noRot="1" noChangeAspect="1" noTextEdit="1"/>
          </p:cNvSpPr>
          <p:nvPr>
            <p:ph type="sldImg"/>
          </p:nvPr>
        </p:nvSpPr>
        <p:spPr/>
      </p:sp>
      <p:sp>
        <p:nvSpPr>
          <p:cNvPr id="52227" name="Notes Placeholder 2">
            <a:extLst>
              <a:ext uri="{FF2B5EF4-FFF2-40B4-BE49-F238E27FC236}">
                <a16:creationId xmlns:a16="http://schemas.microsoft.com/office/drawing/2014/main" id="{04AD2D85-3CB5-265C-2F85-60DAC3FF1C01}"/>
              </a:ext>
            </a:extLst>
          </p:cNvPr>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en-GB" altLang="en-US">
              <a:latin typeface="Noteworthy Bold" panose="02000400000000000000" pitchFamily="2" charset="77"/>
              <a:ea typeface="Noteworthy Bold" panose="02000400000000000000" pitchFamily="2" charset="77"/>
              <a:cs typeface="Noteworthy Bold" panose="02000400000000000000" pitchFamily="2" charset="77"/>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Asia Minor – obviously each region different, but an interesting case study here.</a:t>
            </a:r>
          </a:p>
          <a:p>
            <a:endParaRPr lang="en-US" dirty="0"/>
          </a:p>
          <a:p>
            <a:r>
              <a:rPr lang="en-US" dirty="0"/>
              <a:t>Under Persian rule these cities had struck a lot.</a:t>
            </a:r>
          </a:p>
          <a:p>
            <a:endParaRPr lang="en-US" dirty="0"/>
          </a:p>
          <a:p>
            <a:r>
              <a:rPr lang="en-US" dirty="0"/>
              <a:t>a.) but the link between autonomy and striking coinage isn’t a strong one. Could </a:t>
            </a:r>
            <a:r>
              <a:rPr lang="en-US" dirty="0" err="1"/>
              <a:t>stike</a:t>
            </a:r>
            <a:r>
              <a:rPr lang="en-US" dirty="0"/>
              <a:t> under Persian control., Most cities self governing AND subordinate to a king. Each city’s status/rights subject to local negotiation.</a:t>
            </a:r>
          </a:p>
          <a:p>
            <a:r>
              <a:rPr lang="en-US" dirty="0"/>
              <a:t>b.) of course all those coinages of Alexander and his successors must have had an effect. But they must have entered circulation gradually. Hoards suggest the ‘trickle down’ effect rather slow. Inscriptions suggest the same.</a:t>
            </a:r>
          </a:p>
          <a:p>
            <a:r>
              <a:rPr lang="en-US" dirty="0"/>
              <a:t>c.) Civic Alexanders – the ideology of the </a:t>
            </a:r>
            <a:r>
              <a:rPr lang="en-US" dirty="0" err="1"/>
              <a:t>imagfery</a:t>
            </a:r>
            <a:r>
              <a:rPr lang="en-US" dirty="0"/>
              <a:t> had lost its effect – sheer abundance made it a relatively neutral ‘Hellenistic’ coinage. Civic symbols clearly showed who was responsible. This is a positive choice by Greek cities. Striking own coins = a ‘panhellenic’ type. </a:t>
            </a:r>
            <a:r>
              <a:rPr lang="en-US" i="1" dirty="0" err="1"/>
              <a:t>Koine</a:t>
            </a:r>
            <a:r>
              <a:rPr lang="en-US" i="0" dirty="0"/>
              <a:t> – common Greek, common visual language, etc. Membership of a cultural </a:t>
            </a:r>
            <a:r>
              <a:rPr lang="en-US" i="1" dirty="0"/>
              <a:t>koine</a:t>
            </a:r>
            <a:r>
              <a:rPr lang="en-US" i="0" dirty="0"/>
              <a:t> became a central part of the </a:t>
            </a:r>
            <a:r>
              <a:rPr lang="en-US" i="1" dirty="0"/>
              <a:t>polis</a:t>
            </a:r>
            <a:r>
              <a:rPr lang="en-US" i="0" dirty="0"/>
              <a:t> identity.</a:t>
            </a:r>
          </a:p>
          <a:p>
            <a:endParaRPr lang="en-US" i="0" dirty="0"/>
          </a:p>
          <a:p>
            <a:r>
              <a:rPr lang="en-US" i="0" dirty="0" err="1"/>
              <a:t>Persic</a:t>
            </a:r>
            <a:r>
              <a:rPr lang="en-US" i="0" dirty="0"/>
              <a:t> weight </a:t>
            </a:r>
            <a:r>
              <a:rPr lang="en-US" i="0" dirty="0" err="1"/>
              <a:t>counages</a:t>
            </a:r>
            <a:r>
              <a:rPr lang="en-US" i="0" dirty="0"/>
              <a:t> for transactions between cities in the area, attic weight for larger </a:t>
            </a:r>
            <a:r>
              <a:rPr lang="en-US" i="0" dirty="0" err="1"/>
              <a:t>transacrtions</a:t>
            </a:r>
            <a:r>
              <a:rPr lang="en-US" i="0" dirty="0"/>
              <a:t> with Hellenistic kings, </a:t>
            </a:r>
            <a:r>
              <a:rPr lang="en-US" i="0" dirty="0" err="1"/>
              <a:t>etc</a:t>
            </a:r>
            <a:r>
              <a:rPr lang="en-US" i="0" dirty="0"/>
              <a:t>?</a:t>
            </a:r>
            <a:endParaRPr lang="en-US" dirty="0"/>
          </a:p>
        </p:txBody>
      </p:sp>
      <p:sp>
        <p:nvSpPr>
          <p:cNvPr id="4" name="Slide Number Placeholder 3"/>
          <p:cNvSpPr>
            <a:spLocks noGrp="1"/>
          </p:cNvSpPr>
          <p:nvPr>
            <p:ph type="sldNum" sz="quarter" idx="5"/>
          </p:nvPr>
        </p:nvSpPr>
        <p:spPr/>
        <p:txBody>
          <a:bodyPr/>
          <a:lstStyle/>
          <a:p>
            <a:fld id="{1F376213-74E0-A441-AD58-01E1A0C641F7}" type="slidenum">
              <a:rPr lang="en-US" smtClean="0"/>
              <a:t>12</a:t>
            </a:fld>
            <a:endParaRPr lang="en-US"/>
          </a:p>
        </p:txBody>
      </p:sp>
    </p:spTree>
    <p:extLst>
      <p:ext uri="{BB962C8B-B14F-4D97-AF65-F5344CB8AC3E}">
        <p14:creationId xmlns:p14="http://schemas.microsoft.com/office/powerpoint/2010/main" val="959001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a:extLst>
              <a:ext uri="{FF2B5EF4-FFF2-40B4-BE49-F238E27FC236}">
                <a16:creationId xmlns:a16="http://schemas.microsoft.com/office/drawing/2014/main" id="{77C9F7D7-4AF2-C781-E225-B1C1EE40EF4C}"/>
              </a:ext>
            </a:extLst>
          </p:cNvPr>
          <p:cNvSpPr>
            <a:spLocks noGrp="1" noRot="1" noChangeAspect="1" noChangeArrowheads="1" noTextEdit="1"/>
          </p:cNvSpPr>
          <p:nvPr>
            <p:ph type="sldImg"/>
          </p:nvPr>
        </p:nvSpPr>
        <p:spPr/>
      </p:sp>
      <p:sp>
        <p:nvSpPr>
          <p:cNvPr id="64515" name="Rectangle 2">
            <a:extLst>
              <a:ext uri="{FF2B5EF4-FFF2-40B4-BE49-F238E27FC236}">
                <a16:creationId xmlns:a16="http://schemas.microsoft.com/office/drawing/2014/main" id="{5D908737-5BF9-B051-633A-6888E8E4AF83}"/>
              </a:ext>
            </a:extLst>
          </p:cNvPr>
          <p:cNvSpPr>
            <a:spLocks noGrp="1" noChangeArrowheads="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lnSpc>
                <a:spcPct val="100000"/>
              </a:lnSpc>
            </a:pPr>
            <a:r>
              <a:rPr lang="en-US" altLang="en-US" sz="1900" dirty="0">
                <a:latin typeface="Noteworthy Bold" panose="02000400000000000000" pitchFamily="2" charset="77"/>
                <a:ea typeface="Noteworthy Bold" panose="02000400000000000000" pitchFamily="2" charset="77"/>
                <a:cs typeface="Noteworthy Bold" panose="02000400000000000000" pitchFamily="2" charset="77"/>
              </a:rPr>
              <a:t>c. 321 BC</a:t>
            </a:r>
          </a:p>
          <a:p>
            <a:pPr eaLnBrk="1">
              <a:lnSpc>
                <a:spcPct val="100000"/>
              </a:lnSpc>
            </a:pPr>
            <a:r>
              <a:rPr lang="en-US" altLang="en-US" sz="1900" dirty="0">
                <a:latin typeface="Noteworthy Bold" panose="02000400000000000000" pitchFamily="2" charset="77"/>
                <a:ea typeface="Noteworthy Bold" panose="02000400000000000000" pitchFamily="2" charset="77"/>
                <a:cs typeface="Noteworthy Bold" panose="02000400000000000000" pitchFamily="2" charset="77"/>
              </a:rPr>
              <a:t>Horn of Ammon, </a:t>
            </a:r>
            <a:r>
              <a:rPr lang="en-US" altLang="en-US" sz="1900" dirty="0" err="1">
                <a:latin typeface="Noteworthy Bold" panose="02000400000000000000" pitchFamily="2" charset="77"/>
                <a:ea typeface="Noteworthy Bold" panose="02000400000000000000" pitchFamily="2" charset="77"/>
                <a:cs typeface="Noteworthy Bold" panose="02000400000000000000" pitchFamily="2" charset="77"/>
              </a:rPr>
              <a:t>Siwa</a:t>
            </a:r>
            <a:r>
              <a:rPr lang="en-US" altLang="en-US" sz="1900" dirty="0">
                <a:latin typeface="Noteworthy Bold" panose="02000400000000000000" pitchFamily="2" charset="77"/>
                <a:ea typeface="Noteworthy Bold" panose="02000400000000000000" pitchFamily="2" charset="77"/>
                <a:cs typeface="Noteworthy Bold" panose="02000400000000000000" pitchFamily="2" charset="77"/>
              </a:rPr>
              <a:t>, elephant scalp is conquest of India, </a:t>
            </a:r>
            <a:r>
              <a:rPr lang="en-US" altLang="en-US" sz="1900" dirty="0" err="1">
                <a:latin typeface="Noteworthy Bold" panose="02000400000000000000" pitchFamily="2" charset="77"/>
                <a:ea typeface="Noteworthy Bold" panose="02000400000000000000" pitchFamily="2" charset="77"/>
                <a:cs typeface="Noteworthy Bold" panose="02000400000000000000" pitchFamily="2" charset="77"/>
              </a:rPr>
              <a:t>taina</a:t>
            </a:r>
            <a:r>
              <a:rPr lang="en-US" altLang="en-US" sz="1900" dirty="0">
                <a:latin typeface="Noteworthy Bold" panose="02000400000000000000" pitchFamily="2" charset="77"/>
                <a:ea typeface="Noteworthy Bold" panose="02000400000000000000" pitchFamily="2" charset="77"/>
                <a:cs typeface="Noteworthy Bold" panose="02000400000000000000" pitchFamily="2" charset="77"/>
              </a:rPr>
              <a:t> (Greek conquest and victory, symbol of Dionysius)</a:t>
            </a:r>
          </a:p>
          <a:p>
            <a:pPr eaLnBrk="1">
              <a:lnSpc>
                <a:spcPct val="100000"/>
              </a:lnSpc>
            </a:pPr>
            <a:r>
              <a:rPr lang="en-US" altLang="en-US" sz="1900" dirty="0">
                <a:latin typeface="Noteworthy Bold" panose="02000400000000000000" pitchFamily="2" charset="77"/>
                <a:ea typeface="Noteworthy Bold" panose="02000400000000000000" pitchFamily="2" charset="77"/>
                <a:cs typeface="Noteworthy Bold" panose="02000400000000000000" pitchFamily="2" charset="77"/>
              </a:rPr>
              <a:t>Alexander’s body</a:t>
            </a:r>
          </a:p>
          <a:p>
            <a:pPr eaLnBrk="1">
              <a:lnSpc>
                <a:spcPct val="100000"/>
              </a:lnSpc>
            </a:pPr>
            <a:r>
              <a:rPr lang="en-US" altLang="en-US" sz="1900" dirty="0">
                <a:latin typeface="Noteworthy Bold" panose="02000400000000000000" pitchFamily="2" charset="77"/>
                <a:ea typeface="Noteworthy Bold" panose="02000400000000000000" pitchFamily="2" charset="77"/>
                <a:cs typeface="Noteworthy Bold" panose="02000400000000000000" pitchFamily="2" charset="77"/>
              </a:rPr>
              <a:t>Suggestion not the head of Alexander, but rather a representation if the head of the Alexander statue erected at his grave in Alexandria. Thus not just Alexander’s conquests, but his grave and cult in Alexandria.</a:t>
            </a:r>
          </a:p>
          <a:p>
            <a:pPr eaLnBrk="1">
              <a:lnSpc>
                <a:spcPct val="100000"/>
              </a:lnSpc>
            </a:pPr>
            <a:r>
              <a:rPr lang="en-US" altLang="en-US" sz="1900" dirty="0" err="1">
                <a:latin typeface="Noteworthy Bold" panose="02000400000000000000" pitchFamily="2" charset="77"/>
                <a:ea typeface="Noteworthy Bold" panose="02000400000000000000" pitchFamily="2" charset="77"/>
                <a:cs typeface="Noteworthy Bold" panose="02000400000000000000" pitchFamily="2" charset="77"/>
              </a:rPr>
              <a:t>Apperance</a:t>
            </a:r>
            <a:r>
              <a:rPr lang="en-US" altLang="en-US" sz="1900" dirty="0">
                <a:latin typeface="Noteworthy Bold" panose="02000400000000000000" pitchFamily="2" charset="77"/>
                <a:ea typeface="Noteworthy Bold" panose="02000400000000000000" pitchFamily="2" charset="77"/>
                <a:cs typeface="Noteworthy Bold" panose="02000400000000000000" pitchFamily="2" charset="77"/>
              </a:rPr>
              <a:t> of a person revolutionary - only very rare before this point.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a:extLst>
              <a:ext uri="{FF2B5EF4-FFF2-40B4-BE49-F238E27FC236}">
                <a16:creationId xmlns:a16="http://schemas.microsoft.com/office/drawing/2014/main" id="{D8C1B8ED-2404-03C9-76A2-AFF2BD85AB86}"/>
              </a:ext>
            </a:extLst>
          </p:cNvPr>
          <p:cNvSpPr>
            <a:spLocks noGrp="1" noRot="1" noChangeAspect="1" noChangeArrowheads="1" noTextEdit="1"/>
          </p:cNvSpPr>
          <p:nvPr>
            <p:ph type="sldImg"/>
          </p:nvPr>
        </p:nvSpPr>
        <p:spPr/>
      </p:sp>
      <p:sp>
        <p:nvSpPr>
          <p:cNvPr id="67587" name="Rectangle 2">
            <a:extLst>
              <a:ext uri="{FF2B5EF4-FFF2-40B4-BE49-F238E27FC236}">
                <a16:creationId xmlns:a16="http://schemas.microsoft.com/office/drawing/2014/main" id="{587D58AC-D6BC-95ED-3309-D4A7A673FEAE}"/>
              </a:ext>
            </a:extLst>
          </p:cNvPr>
          <p:cNvSpPr>
            <a:spLocks noGrp="1" noChangeArrowheads="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a:latin typeface="Noteworthy Bold" panose="02000400000000000000" pitchFamily="2" charset="77"/>
                <a:ea typeface="Noteworthy Bold" panose="02000400000000000000" pitchFamily="2" charset="77"/>
                <a:cs typeface="Noteworthy Bold" panose="02000400000000000000" pitchFamily="2" charset="77"/>
              </a:rPr>
              <a:t>Elephant quadriga also connected with Alexander cult in Alexandria.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pieces known –a hoard in Iraq contained 7 of them.</a:t>
            </a:r>
          </a:p>
          <a:p>
            <a:endParaRPr lang="en-US" dirty="0"/>
          </a:p>
          <a:p>
            <a:r>
              <a:rPr lang="en-US" dirty="0"/>
              <a:t>Phrygian helmet with plumes is described by ancient historians as what Alexander wore.</a:t>
            </a:r>
          </a:p>
          <a:p>
            <a:endParaRPr lang="en-US" dirty="0"/>
          </a:p>
          <a:p>
            <a:r>
              <a:rPr lang="en-US" dirty="0"/>
              <a:t>Alexander with thunderbolt – a semi divine ruler here. Zeus said to be his father.</a:t>
            </a:r>
          </a:p>
          <a:p>
            <a:endParaRPr lang="en-US" dirty="0"/>
          </a:p>
          <a:p>
            <a:r>
              <a:rPr lang="en-US" dirty="0"/>
              <a:t>Battle against Poros is 326 BC.</a:t>
            </a:r>
          </a:p>
          <a:p>
            <a:endParaRPr lang="en-US" dirty="0"/>
          </a:p>
          <a:p>
            <a:r>
              <a:rPr lang="en-US" dirty="0"/>
              <a:t>Weight standard doesn’t correspond to any known Greek standard.</a:t>
            </a:r>
          </a:p>
          <a:p>
            <a:r>
              <a:rPr lang="en-US" dirty="0"/>
              <a:t>Small number of surviving specimens and dies.</a:t>
            </a:r>
          </a:p>
          <a:p>
            <a:endParaRPr lang="en-US" dirty="0"/>
          </a:p>
          <a:p>
            <a:r>
              <a:rPr lang="en-US" dirty="0" err="1"/>
              <a:t>Don;’t</a:t>
            </a:r>
            <a:r>
              <a:rPr lang="en-US" dirty="0"/>
              <a:t> know from whom and for who these were produced.</a:t>
            </a:r>
          </a:p>
        </p:txBody>
      </p:sp>
      <p:sp>
        <p:nvSpPr>
          <p:cNvPr id="4" name="Slide Number Placeholder 3"/>
          <p:cNvSpPr>
            <a:spLocks noGrp="1"/>
          </p:cNvSpPr>
          <p:nvPr>
            <p:ph type="sldNum" sz="quarter" idx="5"/>
          </p:nvPr>
        </p:nvSpPr>
        <p:spPr/>
        <p:txBody>
          <a:bodyPr/>
          <a:lstStyle/>
          <a:p>
            <a:fld id="{1F376213-74E0-A441-AD58-01E1A0C641F7}" type="slidenum">
              <a:rPr lang="en-US" smtClean="0"/>
              <a:t>15</a:t>
            </a:fld>
            <a:endParaRPr lang="en-US"/>
          </a:p>
        </p:txBody>
      </p:sp>
    </p:spTree>
    <p:extLst>
      <p:ext uri="{BB962C8B-B14F-4D97-AF65-F5344CB8AC3E}">
        <p14:creationId xmlns:p14="http://schemas.microsoft.com/office/powerpoint/2010/main" val="2332604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Smaller tetradrachm / 2 shekel pieces found in the </a:t>
            </a:r>
            <a:r>
              <a:rPr lang="en-US" dirty="0" err="1"/>
              <a:t>Iraw</a:t>
            </a:r>
            <a:r>
              <a:rPr lang="en-US" dirty="0"/>
              <a:t> hoard. Style, fabric, monograms identical to the medallions.</a:t>
            </a:r>
          </a:p>
          <a:p>
            <a:endParaRPr lang="en-US" dirty="0"/>
          </a:p>
          <a:p>
            <a:r>
              <a:rPr lang="en-US" dirty="0"/>
              <a:t>Archer and standing elephant / chariot and elephant with his riders</a:t>
            </a:r>
          </a:p>
          <a:p>
            <a:endParaRPr lang="en-US" dirty="0"/>
          </a:p>
          <a:p>
            <a:endParaRPr lang="en-US" dirty="0"/>
          </a:p>
          <a:p>
            <a:r>
              <a:rPr lang="en-US" dirty="0"/>
              <a:t>Seem to suggest coins.</a:t>
            </a:r>
          </a:p>
          <a:p>
            <a:endParaRPr lang="en-US" dirty="0"/>
          </a:p>
          <a:p>
            <a:r>
              <a:rPr lang="en-US" dirty="0"/>
              <a:t>Also obvious signs of wear?</a:t>
            </a:r>
          </a:p>
        </p:txBody>
      </p:sp>
      <p:sp>
        <p:nvSpPr>
          <p:cNvPr id="4" name="Slide Number Placeholder 3"/>
          <p:cNvSpPr>
            <a:spLocks noGrp="1"/>
          </p:cNvSpPr>
          <p:nvPr>
            <p:ph type="sldNum" sz="quarter" idx="5"/>
          </p:nvPr>
        </p:nvSpPr>
        <p:spPr/>
        <p:txBody>
          <a:bodyPr/>
          <a:lstStyle/>
          <a:p>
            <a:fld id="{1F376213-74E0-A441-AD58-01E1A0C641F7}" type="slidenum">
              <a:rPr lang="en-US" smtClean="0"/>
              <a:t>16</a:t>
            </a:fld>
            <a:endParaRPr lang="en-US"/>
          </a:p>
        </p:txBody>
      </p:sp>
    </p:spTree>
    <p:extLst>
      <p:ext uri="{BB962C8B-B14F-4D97-AF65-F5344CB8AC3E}">
        <p14:creationId xmlns:p14="http://schemas.microsoft.com/office/powerpoint/2010/main" val="1689564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F21D9D94-5CE7-FEFE-0AAB-C23E9DAE2EBA}"/>
              </a:ext>
            </a:extLst>
          </p:cNvPr>
          <p:cNvSpPr>
            <a:spLocks noGrp="1" noRot="1" noChangeAspect="1" noTextEdit="1"/>
          </p:cNvSpPr>
          <p:nvPr>
            <p:ph type="sldImg"/>
          </p:nvPr>
        </p:nvSpPr>
        <p:spPr/>
      </p:sp>
      <p:sp>
        <p:nvSpPr>
          <p:cNvPr id="95235" name="Notes Placeholder 2">
            <a:extLst>
              <a:ext uri="{FF2B5EF4-FFF2-40B4-BE49-F238E27FC236}">
                <a16:creationId xmlns:a16="http://schemas.microsoft.com/office/drawing/2014/main" id="{9ACA4E69-FBF8-3DB0-C715-724BC433A021}"/>
              </a:ext>
            </a:extLst>
          </p:cNvPr>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en-GB" altLang="en-US">
              <a:latin typeface="Noteworthy Bold" panose="02000400000000000000" pitchFamily="2" charset="77"/>
              <a:ea typeface="Noteworthy Bold" panose="02000400000000000000" pitchFamily="2" charset="77"/>
              <a:cs typeface="Noteworthy Bold" panose="02000400000000000000" pitchFamily="2" charset="77"/>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31A0532-3044-52CA-2ACA-032ECBD64EDF}"/>
              </a:ext>
            </a:extLst>
          </p:cNvPr>
          <p:cNvSpPr>
            <a:spLocks noGrp="1" noRot="1" noChangeAspect="1" noTextEdit="1"/>
          </p:cNvSpPr>
          <p:nvPr>
            <p:ph type="sldImg"/>
          </p:nvPr>
        </p:nvSpPr>
        <p:spPr/>
      </p:sp>
      <p:sp>
        <p:nvSpPr>
          <p:cNvPr id="97283" name="Notes Placeholder 2">
            <a:extLst>
              <a:ext uri="{FF2B5EF4-FFF2-40B4-BE49-F238E27FC236}">
                <a16:creationId xmlns:a16="http://schemas.microsoft.com/office/drawing/2014/main" id="{DFE1549C-FE28-5159-40E0-3D90FE946E69}"/>
              </a:ext>
            </a:extLst>
          </p:cNvPr>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GB" altLang="en-US">
                <a:latin typeface="Noteworthy Bold" panose="02000400000000000000" pitchFamily="2" charset="77"/>
                <a:ea typeface="Noteworthy Bold" panose="02000400000000000000" pitchFamily="2" charset="77"/>
                <a:cs typeface="Noteworthy Bold" panose="02000400000000000000" pitchFamily="2" charset="77"/>
              </a:rPr>
              <a:t>Second half of fourth century AD, died in AD 407.</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Doesn’t put own</a:t>
            </a:r>
            <a:r>
              <a:rPr lang="en-GB" baseline="0" dirty="0"/>
              <a:t> portrait.</a:t>
            </a:r>
            <a:endParaRPr lang="en-GB" dirty="0"/>
          </a:p>
        </p:txBody>
      </p:sp>
      <p:sp>
        <p:nvSpPr>
          <p:cNvPr id="4" name="Slide Number Placeholder 3"/>
          <p:cNvSpPr>
            <a:spLocks noGrp="1"/>
          </p:cNvSpPr>
          <p:nvPr>
            <p:ph type="sldNum" sz="quarter" idx="10"/>
          </p:nvPr>
        </p:nvSpPr>
        <p:spPr/>
        <p:txBody>
          <a:bodyPr/>
          <a:lstStyle/>
          <a:p>
            <a:fld id="{57F12EAF-4930-4868-8CCC-E179F0DEF971}" type="slidenum">
              <a:rPr lang="en-GB" smtClean="0"/>
              <a:t>19</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reverse of the unit has a lion leaping right and a spearhead; the legend </a:t>
            </a:r>
            <a:r>
              <a:rPr lang="el-GR" dirty="0"/>
              <a:t>ΒΑΣΙΛΕΩΣ</a:t>
            </a:r>
          </a:p>
          <a:p>
            <a:r>
              <a:rPr lang="el-GR" dirty="0"/>
              <a:t>ΛΥΣΙΜΑΧΟΥ </a:t>
            </a:r>
            <a:r>
              <a:rPr lang="en-US" dirty="0"/>
              <a:t>can be found above and below the animal. The half abbreviated this reverse type, showing</a:t>
            </a:r>
          </a:p>
          <a:p>
            <a:r>
              <a:rPr lang="en-US" dirty="0"/>
              <a:t>only the forepart of a lion; some halves from the excavations show a monogram behind the lion. 15 Mørkholm</a:t>
            </a:r>
          </a:p>
          <a:p>
            <a:r>
              <a:rPr lang="en-US" dirty="0"/>
              <a:t>calls the attacking lion Lysimachus’s “distinctive badge,” but it might be remembered that this type was</a:t>
            </a:r>
          </a:p>
          <a:p>
            <a:r>
              <a:rPr lang="en-US" dirty="0"/>
              <a:t>already in use by the Sardis mint under the Lydians.16 Since these issues comprise the huge majority of</a:t>
            </a:r>
          </a:p>
          <a:p>
            <a:r>
              <a:rPr lang="en-US" dirty="0" err="1"/>
              <a:t>Lysimachean</a:t>
            </a:r>
            <a:r>
              <a:rPr lang="en-US" dirty="0"/>
              <a:t> bronzes found in the excavations, I think we can now attribute some, at least, to the mint at</a:t>
            </a:r>
          </a:p>
          <a:p>
            <a:r>
              <a:rPr lang="en-US" dirty="0"/>
              <a:t>Sardis.</a:t>
            </a:r>
          </a:p>
          <a:p>
            <a:endParaRPr lang="en-US" dirty="0"/>
          </a:p>
          <a:p>
            <a:r>
              <a:rPr lang="en-US" dirty="0"/>
              <a:t>Story that he killed a lion (with his bare hands?)_</a:t>
            </a:r>
          </a:p>
          <a:p>
            <a:endParaRPr lang="en-US" dirty="0"/>
          </a:p>
          <a:p>
            <a:r>
              <a:rPr lang="en-US" dirty="0"/>
              <a:t>\The purpose of royal bronze issues is not nearly as clear. They were expensive to mint and have no</a:t>
            </a:r>
          </a:p>
          <a:p>
            <a:r>
              <a:rPr lang="en-US" dirty="0"/>
              <a:t>obvious use for the ruler. Most numismatists suggest that they were minted “by and for” the army. The</a:t>
            </a:r>
          </a:p>
          <a:p>
            <a:r>
              <a:rPr lang="en-US" dirty="0"/>
              <a:t>number of royal bronze coins coming from the mint was always smaller than the number of silver coins,</a:t>
            </a:r>
          </a:p>
          <a:p>
            <a:r>
              <a:rPr lang="en-US" dirty="0"/>
              <a:t>testifying to their relative unimportance to the ruler.20 They mostly did not travel far from the mint where</a:t>
            </a:r>
          </a:p>
          <a:p>
            <a:r>
              <a:rPr lang="en-US" dirty="0"/>
              <a:t>they were made, but as we can guess from their (sometimes) standardized types and from excavation results,</a:t>
            </a:r>
          </a:p>
          <a:p>
            <a:r>
              <a:rPr lang="en-US" dirty="0"/>
              <a:t>they could be used across the empire, just like the silver and gold coins.</a:t>
            </a:r>
          </a:p>
        </p:txBody>
      </p:sp>
      <p:sp>
        <p:nvSpPr>
          <p:cNvPr id="4" name="Slide Number Placeholder 3"/>
          <p:cNvSpPr>
            <a:spLocks noGrp="1"/>
          </p:cNvSpPr>
          <p:nvPr>
            <p:ph type="sldNum" sz="quarter" idx="5"/>
          </p:nvPr>
        </p:nvSpPr>
        <p:spPr/>
        <p:txBody>
          <a:bodyPr/>
          <a:lstStyle/>
          <a:p>
            <a:fld id="{1F376213-74E0-A441-AD58-01E1A0C641F7}" type="slidenum">
              <a:rPr lang="en-US" smtClean="0"/>
              <a:t>20</a:t>
            </a:fld>
            <a:endParaRPr lang="en-US"/>
          </a:p>
        </p:txBody>
      </p:sp>
    </p:spTree>
    <p:extLst>
      <p:ext uri="{BB962C8B-B14F-4D97-AF65-F5344CB8AC3E}">
        <p14:creationId xmlns:p14="http://schemas.microsoft.com/office/powerpoint/2010/main" val="1247919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Price disagreed over the </a:t>
            </a:r>
            <a:r>
              <a:rPr lang="en-US" dirty="0" err="1"/>
              <a:t>attrributions</a:t>
            </a:r>
            <a:r>
              <a:rPr lang="en-US" dirty="0"/>
              <a:t>./</a:t>
            </a:r>
          </a:p>
        </p:txBody>
      </p:sp>
      <p:sp>
        <p:nvSpPr>
          <p:cNvPr id="4" name="Slide Number Placeholder 3"/>
          <p:cNvSpPr>
            <a:spLocks noGrp="1"/>
          </p:cNvSpPr>
          <p:nvPr>
            <p:ph type="sldNum" sz="quarter" idx="5"/>
          </p:nvPr>
        </p:nvSpPr>
        <p:spPr/>
        <p:txBody>
          <a:bodyPr/>
          <a:lstStyle/>
          <a:p>
            <a:fld id="{1F376213-74E0-A441-AD58-01E1A0C641F7}" type="slidenum">
              <a:rPr lang="en-US" smtClean="0"/>
              <a:t>21</a:t>
            </a:fld>
            <a:endParaRPr lang="en-US"/>
          </a:p>
        </p:txBody>
      </p:sp>
    </p:spTree>
    <p:extLst>
      <p:ext uri="{BB962C8B-B14F-4D97-AF65-F5344CB8AC3E}">
        <p14:creationId xmlns:p14="http://schemas.microsoft.com/office/powerpoint/2010/main" val="1090696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376213-74E0-A441-AD58-01E1A0C641F7}" type="slidenum">
              <a:rPr lang="en-US" smtClean="0"/>
              <a:t>3</a:t>
            </a:fld>
            <a:endParaRPr lang="en-US"/>
          </a:p>
        </p:txBody>
      </p:sp>
    </p:spTree>
    <p:extLst>
      <p:ext uri="{BB962C8B-B14F-4D97-AF65-F5344CB8AC3E}">
        <p14:creationId xmlns:p14="http://schemas.microsoft.com/office/powerpoint/2010/main" val="20797649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Darics now obsolete –visible change</a:t>
            </a:r>
          </a:p>
          <a:p>
            <a:r>
              <a:rPr lang="en-US" dirty="0"/>
              <a:t>Drachm</a:t>
            </a:r>
          </a:p>
          <a:p>
            <a:r>
              <a:rPr lang="en-US" dirty="0"/>
              <a:t>Margaret Thompson noted the presence of two,</a:t>
            </a:r>
          </a:p>
          <a:p>
            <a:r>
              <a:rPr lang="en-US" dirty="0"/>
              <a:t>possibly three, engravers at the Sardis mint, producing at least thirty-six obverse dies; the series was made in a</a:t>
            </a:r>
          </a:p>
          <a:p>
            <a:r>
              <a:rPr lang="en-US" dirty="0"/>
              <a:t>“brief period of concentrated coinage,” no more than three years, when gold coins were almost the entire pro-</a:t>
            </a:r>
          </a:p>
          <a:p>
            <a:r>
              <a:rPr lang="en-US" dirty="0"/>
              <a:t>duction of the mint. 5 Smaller issues of tetradrachms, drachms, and bronzes completed the trimetallic series</a:t>
            </a:r>
          </a:p>
          <a:p>
            <a:endParaRPr lang="en-US" dirty="0"/>
          </a:p>
          <a:p>
            <a:r>
              <a:rPr lang="en-US" dirty="0"/>
              <a:t>Excavations at Sardis revealed it’s a mint for at least some of the bronze coins</a:t>
            </a:r>
          </a:p>
        </p:txBody>
      </p:sp>
      <p:sp>
        <p:nvSpPr>
          <p:cNvPr id="4" name="Slide Number Placeholder 3"/>
          <p:cNvSpPr>
            <a:spLocks noGrp="1"/>
          </p:cNvSpPr>
          <p:nvPr>
            <p:ph type="sldNum" sz="quarter" idx="5"/>
          </p:nvPr>
        </p:nvSpPr>
        <p:spPr/>
        <p:txBody>
          <a:bodyPr/>
          <a:lstStyle/>
          <a:p>
            <a:fld id="{1F376213-74E0-A441-AD58-01E1A0C641F7}" type="slidenum">
              <a:rPr lang="en-US" smtClean="0"/>
              <a:t>22</a:t>
            </a:fld>
            <a:endParaRPr lang="en-US"/>
          </a:p>
        </p:txBody>
      </p:sp>
    </p:spTree>
    <p:extLst>
      <p:ext uri="{BB962C8B-B14F-4D97-AF65-F5344CB8AC3E}">
        <p14:creationId xmlns:p14="http://schemas.microsoft.com/office/powerpoint/2010/main" val="1772605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number of units and some quarter units were found in the excavations, but the symbols or control marks</a:t>
            </a:r>
          </a:p>
          <a:p>
            <a:r>
              <a:rPr lang="en-US" dirty="0"/>
              <a:t>on them are rarely legible, which makes assigning them to a mint problematic. </a:t>
            </a:r>
          </a:p>
          <a:p>
            <a:endParaRPr lang="en-US" dirty="0"/>
          </a:p>
          <a:p>
            <a:r>
              <a:rPr lang="en-GB" b="0" i="0" u="none" strike="noStrike" dirty="0" err="1">
                <a:solidFill>
                  <a:srgbClr val="000000"/>
                </a:solidFill>
                <a:effectLst/>
                <a:latin typeface="Arial" panose="020B0604020202020204" pitchFamily="34" charset="0"/>
              </a:rPr>
              <a:t>Æ</a:t>
            </a:r>
            <a:r>
              <a:rPr lang="en-GB" b="0" i="0" u="none" strike="noStrike" dirty="0">
                <a:solidFill>
                  <a:srgbClr val="000000"/>
                </a:solidFill>
                <a:effectLst/>
                <a:latin typeface="Arial" panose="020B0604020202020204" pitchFamily="34" charset="0"/>
              </a:rPr>
              <a:t> Half Unit (15mm, 4.65 g, 3h). Sardes mint. Struck under Menander, circa 324/3 BC. Macedonian shield; facing gorgoneion on the boss / Macedonian helmet facing; rose to right.</a:t>
            </a:r>
          </a:p>
          <a:p>
            <a:endParaRPr lang="en-GB" b="0" i="0" u="none" strike="noStrike" dirty="0">
              <a:solidFill>
                <a:srgbClr val="000000"/>
              </a:solidFill>
              <a:effectLst/>
              <a:latin typeface="Arial" panose="020B0604020202020204" pitchFamily="34" charset="0"/>
            </a:endParaRPr>
          </a:p>
          <a:p>
            <a:r>
              <a:rPr lang="en-GB" b="0" i="0" u="none" strike="noStrike" dirty="0">
                <a:solidFill>
                  <a:srgbClr val="000000"/>
                </a:solidFill>
                <a:effectLst/>
                <a:latin typeface="Arial" panose="020B0604020202020204" pitchFamily="34" charset="0"/>
              </a:rPr>
              <a:t>BA = basileus</a:t>
            </a:r>
            <a:endParaRPr lang="en-US" dirty="0"/>
          </a:p>
        </p:txBody>
      </p:sp>
      <p:sp>
        <p:nvSpPr>
          <p:cNvPr id="4" name="Slide Number Placeholder 3"/>
          <p:cNvSpPr>
            <a:spLocks noGrp="1"/>
          </p:cNvSpPr>
          <p:nvPr>
            <p:ph type="sldNum" sz="quarter" idx="5"/>
          </p:nvPr>
        </p:nvSpPr>
        <p:spPr/>
        <p:txBody>
          <a:bodyPr/>
          <a:lstStyle/>
          <a:p>
            <a:fld id="{1F376213-74E0-A441-AD58-01E1A0C641F7}" type="slidenum">
              <a:rPr lang="en-US" smtClean="0"/>
              <a:t>23</a:t>
            </a:fld>
            <a:endParaRPr lang="en-US"/>
          </a:p>
        </p:txBody>
      </p:sp>
    </p:spTree>
    <p:extLst>
      <p:ext uri="{BB962C8B-B14F-4D97-AF65-F5344CB8AC3E}">
        <p14:creationId xmlns:p14="http://schemas.microsoft.com/office/powerpoint/2010/main" val="19716926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Hald unit from Sardis – </a:t>
            </a:r>
            <a:r>
              <a:rPr lang="en-US" dirty="0" err="1"/>
              <a:t>Lysimachius</a:t>
            </a:r>
            <a:endParaRPr lang="en-US" dirty="0"/>
          </a:p>
          <a:p>
            <a:endParaRPr lang="en-US" dirty="0"/>
          </a:p>
          <a:p>
            <a:r>
              <a:rPr lang="en-GB" dirty="0"/>
              <a:t>This coin type: Obverse: Head of Athena in crested helmet r.; Reverse: Forepart of lion r. spearhead below, </a:t>
            </a:r>
            <a:r>
              <a:rPr lang="el-GR" dirty="0"/>
              <a:t>ΒΑΣΙΛΕΩΣ ΛΥΣΙΜΑΧΟΥ.</a:t>
            </a:r>
            <a:endParaRPr lang="en-US" dirty="0"/>
          </a:p>
        </p:txBody>
      </p:sp>
      <p:sp>
        <p:nvSpPr>
          <p:cNvPr id="4" name="Slide Number Placeholder 3"/>
          <p:cNvSpPr>
            <a:spLocks noGrp="1"/>
          </p:cNvSpPr>
          <p:nvPr>
            <p:ph type="sldNum" sz="quarter" idx="5"/>
          </p:nvPr>
        </p:nvSpPr>
        <p:spPr/>
        <p:txBody>
          <a:bodyPr/>
          <a:lstStyle/>
          <a:p>
            <a:fld id="{1F376213-74E0-A441-AD58-01E1A0C641F7}" type="slidenum">
              <a:rPr lang="en-US" smtClean="0"/>
              <a:t>24</a:t>
            </a:fld>
            <a:endParaRPr lang="en-US"/>
          </a:p>
        </p:txBody>
      </p:sp>
    </p:spTree>
    <p:extLst>
      <p:ext uri="{BB962C8B-B14F-4D97-AF65-F5344CB8AC3E}">
        <p14:creationId xmlns:p14="http://schemas.microsoft.com/office/powerpoint/2010/main" val="3745264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quarters found at Sardis – same iconography as the unit</a:t>
            </a:r>
          </a:p>
        </p:txBody>
      </p:sp>
      <p:sp>
        <p:nvSpPr>
          <p:cNvPr id="4" name="Slide Number Placeholder 3"/>
          <p:cNvSpPr>
            <a:spLocks noGrp="1"/>
          </p:cNvSpPr>
          <p:nvPr>
            <p:ph type="sldNum" sz="quarter" idx="5"/>
          </p:nvPr>
        </p:nvSpPr>
        <p:spPr/>
        <p:txBody>
          <a:bodyPr/>
          <a:lstStyle/>
          <a:p>
            <a:fld id="{1F376213-74E0-A441-AD58-01E1A0C641F7}" type="slidenum">
              <a:rPr lang="en-US" smtClean="0"/>
              <a:t>25</a:t>
            </a:fld>
            <a:endParaRPr lang="en-US"/>
          </a:p>
        </p:txBody>
      </p:sp>
    </p:spTree>
    <p:extLst>
      <p:ext uri="{BB962C8B-B14F-4D97-AF65-F5344CB8AC3E}">
        <p14:creationId xmlns:p14="http://schemas.microsoft.com/office/powerpoint/2010/main" val="302748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a:t>
            </a:r>
          </a:p>
          <a:p>
            <a:r>
              <a:rPr lang="en-US" dirty="0"/>
              <a:t>monograms do not overlap with those on the tetradrachms of Lysimachus, and there is a stylistic shift in the</a:t>
            </a:r>
          </a:p>
          <a:p>
            <a:r>
              <a:rPr lang="en-US" dirty="0"/>
              <a:t>die cutting, in that dies are now aligned toward the vertical and have straight edges. These changes suggest</a:t>
            </a:r>
          </a:p>
          <a:p>
            <a:r>
              <a:rPr lang="en-US" dirty="0"/>
              <a:t>that new mint personnel had been put in place since the last issue of Lysimachus.</a:t>
            </a:r>
          </a:p>
          <a:p>
            <a:endParaRPr lang="en-US" dirty="0"/>
          </a:p>
          <a:p>
            <a:r>
              <a:rPr lang="en-US" dirty="0"/>
              <a:t>Seleucus puts his name on the Alexanders</a:t>
            </a:r>
          </a:p>
        </p:txBody>
      </p:sp>
      <p:sp>
        <p:nvSpPr>
          <p:cNvPr id="4" name="Slide Number Placeholder 3"/>
          <p:cNvSpPr>
            <a:spLocks noGrp="1"/>
          </p:cNvSpPr>
          <p:nvPr>
            <p:ph type="sldNum" sz="quarter" idx="5"/>
          </p:nvPr>
        </p:nvSpPr>
        <p:spPr/>
        <p:txBody>
          <a:bodyPr/>
          <a:lstStyle/>
          <a:p>
            <a:fld id="{1F376213-74E0-A441-AD58-01E1A0C641F7}" type="slidenum">
              <a:rPr lang="en-US" smtClean="0"/>
              <a:t>26</a:t>
            </a:fld>
            <a:endParaRPr lang="en-US"/>
          </a:p>
        </p:txBody>
      </p:sp>
    </p:spTree>
    <p:extLst>
      <p:ext uri="{BB962C8B-B14F-4D97-AF65-F5344CB8AC3E}">
        <p14:creationId xmlns:p14="http://schemas.microsoft.com/office/powerpoint/2010/main" val="3338379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102 Pa rt I. Cit y a </a:t>
            </a:r>
            <a:r>
              <a:rPr lang="en-US" dirty="0" err="1"/>
              <a:t>nd</a:t>
            </a:r>
            <a:r>
              <a:rPr lang="en-US" dirty="0"/>
              <a:t> </a:t>
            </a:r>
            <a:r>
              <a:rPr lang="en-US" dirty="0" err="1"/>
              <a:t>Empir</a:t>
            </a:r>
            <a:r>
              <a:rPr lang="en-US" dirty="0"/>
              <a:t> e</a:t>
            </a:r>
          </a:p>
          <a:p>
            <a:r>
              <a:rPr lang="en-US" dirty="0"/>
              <a:t>cracks or die breaks, yet they were still used, which suggests some pressure to produce coins quickly. Richard</a:t>
            </a:r>
          </a:p>
          <a:p>
            <a:r>
              <a:rPr lang="en-US" dirty="0"/>
              <a:t>Miller and Oliver Hoover think that Seleucus was preparing for the battle of </a:t>
            </a:r>
            <a:r>
              <a:rPr lang="en-US" dirty="0" err="1"/>
              <a:t>Corupedium</a:t>
            </a:r>
            <a:r>
              <a:rPr lang="en-US" dirty="0"/>
              <a:t> and the planned</a:t>
            </a:r>
          </a:p>
          <a:p>
            <a:r>
              <a:rPr lang="en-US" dirty="0"/>
              <a:t>invasion of Thrace.28 Hoard evidence indicates that the issues of Seleucus were produced through 280/279,</a:t>
            </a:r>
          </a:p>
          <a:p>
            <a:r>
              <a:rPr lang="en-US" dirty="0"/>
              <a:t>as his successor, Antiochus I, and Ptolemy II jostled for control of the area.</a:t>
            </a:r>
          </a:p>
          <a:p>
            <a:r>
              <a:rPr lang="en-US" dirty="0"/>
              <a:t>Under Seleucus only a few bronze coins were issued; their assignment to Sardis is due to the number</a:t>
            </a:r>
          </a:p>
          <a:p>
            <a:r>
              <a:rPr lang="en-US" dirty="0"/>
              <a:t>of finds from the Butler expedition and ten more from the modern excavations.29 They show the head of a</a:t>
            </a:r>
          </a:p>
          <a:p>
            <a:r>
              <a:rPr lang="en-US" dirty="0"/>
              <a:t>beautiful Medusa in profile on the obverse, and a butting bull or the forepart of a bull on the reverse, with the</a:t>
            </a:r>
          </a:p>
          <a:p>
            <a:r>
              <a:rPr lang="en-US" dirty="0"/>
              <a:t>title and name of the king over the bull and in the exergue (fig. 4.2). The types are a significant break from</a:t>
            </a:r>
          </a:p>
          <a:p>
            <a:r>
              <a:rPr lang="en-US" dirty="0"/>
              <a:t>those minted for Alexander or Lysimachus.</a:t>
            </a:r>
          </a:p>
          <a:p>
            <a:endParaRPr lang="en-US" dirty="0"/>
          </a:p>
          <a:p>
            <a:r>
              <a:rPr lang="en-US" dirty="0"/>
              <a:t>Seleucus said to have wrestled a bull to the ground before Alexzander – an omen of future </a:t>
            </a:r>
            <a:r>
              <a:rPr lang="en-US" dirty="0" err="1"/>
              <a:t>rtule</a:t>
            </a:r>
            <a:r>
              <a:rPr lang="en-US" dirty="0"/>
              <a:t>.</a:t>
            </a:r>
          </a:p>
          <a:p>
            <a:endParaRPr lang="en-US" dirty="0"/>
          </a:p>
          <a:p>
            <a:r>
              <a:rPr lang="en-US" dirty="0"/>
              <a:t>As noted</a:t>
            </a:r>
          </a:p>
          <a:p>
            <a:r>
              <a:rPr lang="en-US" dirty="0"/>
              <a:t>above, there were no parallels between the control marks on the bronze and the silver issues, implying that</a:t>
            </a:r>
          </a:p>
          <a:p>
            <a:r>
              <a:rPr lang="en-US" dirty="0"/>
              <a:t>even in this first royal coinage there were separate administrations involved in the production of precious-</a:t>
            </a:r>
          </a:p>
          <a:p>
            <a:r>
              <a:rPr lang="en-US" dirty="0"/>
              <a:t>metal coins and bronze coins.</a:t>
            </a:r>
          </a:p>
        </p:txBody>
      </p:sp>
      <p:sp>
        <p:nvSpPr>
          <p:cNvPr id="4" name="Slide Number Placeholder 3"/>
          <p:cNvSpPr>
            <a:spLocks noGrp="1"/>
          </p:cNvSpPr>
          <p:nvPr>
            <p:ph type="sldNum" sz="quarter" idx="5"/>
          </p:nvPr>
        </p:nvSpPr>
        <p:spPr/>
        <p:txBody>
          <a:bodyPr/>
          <a:lstStyle/>
          <a:p>
            <a:fld id="{1F376213-74E0-A441-AD58-01E1A0C641F7}" type="slidenum">
              <a:rPr lang="en-US" smtClean="0"/>
              <a:t>27</a:t>
            </a:fld>
            <a:endParaRPr lang="en-US"/>
          </a:p>
        </p:txBody>
      </p:sp>
    </p:spTree>
    <p:extLst>
      <p:ext uri="{BB962C8B-B14F-4D97-AF65-F5344CB8AC3E}">
        <p14:creationId xmlns:p14="http://schemas.microsoft.com/office/powerpoint/2010/main" val="1480682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Sardian civic bronzes are differentiated from the Seleucid royal bronzes in weights and types. Struck</a:t>
            </a:r>
          </a:p>
          <a:p>
            <a:r>
              <a:rPr lang="en-US" dirty="0"/>
              <a:t>on local standards, they spoke to and were used by people close to the city where the coins were minted. In</a:t>
            </a:r>
          </a:p>
          <a:p>
            <a:r>
              <a:rPr lang="en-US" dirty="0"/>
              <a:t>their types, we may be able to read assertions of Sardian local identity in the face of what Ma has called the</a:t>
            </a:r>
          </a:p>
          <a:p>
            <a:r>
              <a:rPr lang="en-US" dirty="0"/>
              <a:t>“strong state-ness” of Seleucid power. 62 Thus, the moment at which these issues first appear is an important</a:t>
            </a:r>
          </a:p>
          <a:p>
            <a:r>
              <a:rPr lang="en-US" dirty="0"/>
              <a:t>one in the city’s history.</a:t>
            </a:r>
          </a:p>
          <a:p>
            <a:endParaRPr lang="en-US" dirty="0"/>
          </a:p>
          <a:p>
            <a:r>
              <a:rPr lang="en-US" dirty="0"/>
              <a:t>Their utility may be reflected in the fact that the city issued three denominations: a multiple, a unit, and</a:t>
            </a:r>
          </a:p>
          <a:p>
            <a:r>
              <a:rPr lang="en-US" dirty="0"/>
              <a:t>a fraction. The multiple, represented by nineteen examples from the modern excavations, carried the head</a:t>
            </a:r>
          </a:p>
          <a:p>
            <a:r>
              <a:rPr lang="en-US" dirty="0"/>
              <a:t>of Tyche with the reverse of the local version of Zeus, or Zeus </a:t>
            </a:r>
            <a:r>
              <a:rPr lang="en-US" dirty="0" err="1"/>
              <a:t>Lydios</a:t>
            </a:r>
            <a:r>
              <a:rPr lang="en-US" dirty="0"/>
              <a:t>, who stands wrapped in his himation,</a:t>
            </a:r>
          </a:p>
          <a:p>
            <a:r>
              <a:rPr lang="en-US" dirty="0"/>
              <a:t>with a staff under his left arm and his right arm outstretched to support an eagle (fig. 4.8). 67 On the right,</a:t>
            </a:r>
          </a:p>
          <a:p>
            <a:r>
              <a:rPr lang="en-US" dirty="0"/>
              <a:t>vertically, is the legend </a:t>
            </a:r>
            <a:r>
              <a:rPr lang="el-GR" dirty="0"/>
              <a:t>ΣΑΡΔΙΑΝΩΝ.</a:t>
            </a:r>
            <a:endParaRPr lang="en-US" dirty="0"/>
          </a:p>
          <a:p>
            <a:endParaRPr lang="en-US" dirty="0"/>
          </a:p>
          <a:p>
            <a:r>
              <a:rPr lang="en-US" dirty="0"/>
              <a:t>The unit, of which over 200 have been found in the modern excavations, carries the head of a young</a:t>
            </a:r>
          </a:p>
          <a:p>
            <a:r>
              <a:rPr lang="en-US" dirty="0"/>
              <a:t>Heracles, with his lion skin wrapped around his throat, not over his head; on the reverse is an Apollo stand-</a:t>
            </a:r>
          </a:p>
          <a:p>
            <a:r>
              <a:rPr lang="en-US" dirty="0" err="1"/>
              <a:t>ing</a:t>
            </a:r>
            <a:r>
              <a:rPr lang="en-US" dirty="0"/>
              <a:t> in posture similar to that of Zeus </a:t>
            </a:r>
            <a:r>
              <a:rPr lang="en-US" dirty="0" err="1"/>
              <a:t>Lydios</a:t>
            </a:r>
            <a:r>
              <a:rPr lang="en-US" dirty="0"/>
              <a:t>, also elevating a bird (see fig. 4.7).</a:t>
            </a:r>
          </a:p>
          <a:p>
            <a:endParaRPr lang="en-US" dirty="0"/>
          </a:p>
          <a:p>
            <a:r>
              <a:rPr lang="en-US" dirty="0"/>
              <a:t>The fraction carries the head of Dionysus on the obverse and the forepart of a lion on the reverse; eleven</a:t>
            </a:r>
          </a:p>
          <a:p>
            <a:r>
              <a:rPr lang="en-US" dirty="0"/>
              <a:t>have been found in the modern excavations (fig. 4.9).73 Above the lion is the legend </a:t>
            </a:r>
            <a:r>
              <a:rPr lang="el-GR" dirty="0"/>
              <a:t>ΣΑΡΔΙΑΝΩΝ; </a:t>
            </a:r>
            <a:r>
              <a:rPr lang="en-US" dirty="0"/>
              <a:t>behind</a:t>
            </a:r>
          </a:p>
          <a:p>
            <a:r>
              <a:rPr lang="en-US" dirty="0"/>
              <a:t>it is a monogram. </a:t>
            </a:r>
          </a:p>
        </p:txBody>
      </p:sp>
      <p:sp>
        <p:nvSpPr>
          <p:cNvPr id="4" name="Slide Number Placeholder 3"/>
          <p:cNvSpPr>
            <a:spLocks noGrp="1"/>
          </p:cNvSpPr>
          <p:nvPr>
            <p:ph type="sldNum" sz="quarter" idx="5"/>
          </p:nvPr>
        </p:nvSpPr>
        <p:spPr/>
        <p:txBody>
          <a:bodyPr/>
          <a:lstStyle/>
          <a:p>
            <a:fld id="{1F376213-74E0-A441-AD58-01E1A0C641F7}" type="slidenum">
              <a:rPr lang="en-US" smtClean="0"/>
              <a:t>28</a:t>
            </a:fld>
            <a:endParaRPr lang="en-US"/>
          </a:p>
        </p:txBody>
      </p:sp>
    </p:spTree>
    <p:extLst>
      <p:ext uri="{BB962C8B-B14F-4D97-AF65-F5344CB8AC3E}">
        <p14:creationId xmlns:p14="http://schemas.microsoft.com/office/powerpoint/2010/main" val="14342812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Gold</a:t>
            </a:r>
            <a:r>
              <a:rPr lang="en-GB" baseline="0" dirty="0"/>
              <a:t> and silver on </a:t>
            </a:r>
            <a:r>
              <a:rPr lang="en-GB" baseline="0" dirty="0" err="1"/>
              <a:t>persian</a:t>
            </a:r>
            <a:r>
              <a:rPr lang="en-GB" baseline="0" dirty="0"/>
              <a:t> standard for regional circulation. Coinage also struck on the Babylonian standard.</a:t>
            </a:r>
          </a:p>
          <a:p>
            <a:r>
              <a:rPr lang="en-GB" baseline="0" dirty="0"/>
              <a:t>Portrait c. 305 BC. Prob. Portrait of </a:t>
            </a:r>
            <a:r>
              <a:rPr lang="en-GB" baseline="0" dirty="0" err="1"/>
              <a:t>Seleucus</a:t>
            </a:r>
            <a:r>
              <a:rPr lang="en-GB" baseline="0" dirty="0"/>
              <a:t>, his name on the reverse. </a:t>
            </a:r>
          </a:p>
          <a:p>
            <a:endParaRPr lang="en-GB" baseline="0" dirty="0"/>
          </a:p>
          <a:p>
            <a:r>
              <a:rPr lang="en-GB" baseline="0" dirty="0"/>
              <a:t>Alexanders, </a:t>
            </a:r>
            <a:r>
              <a:rPr lang="en-GB" baseline="0" dirty="0" err="1"/>
              <a:t>Lysimachi</a:t>
            </a:r>
            <a:r>
              <a:rPr lang="en-GB" baseline="0" dirty="0"/>
              <a:t>, </a:t>
            </a:r>
            <a:r>
              <a:rPr lang="en-GB" baseline="0" dirty="0" err="1"/>
              <a:t>Attalid</a:t>
            </a:r>
            <a:r>
              <a:rPr lang="en-GB" baseline="0" dirty="0"/>
              <a:t> tetradrachms all </a:t>
            </a:r>
            <a:r>
              <a:rPr lang="en-GB" baseline="0" dirty="0" err="1"/>
              <a:t>circlulated</a:t>
            </a:r>
            <a:r>
              <a:rPr lang="en-GB" baseline="0" dirty="0"/>
              <a:t> and used – quite a loose policy. Hoards show large ‘mixed’ international coinages in this period. All currencies on Attic standard circulated freely.</a:t>
            </a:r>
          </a:p>
          <a:p>
            <a:endParaRPr lang="en-GB" baseline="0" dirty="0"/>
          </a:p>
          <a:p>
            <a:r>
              <a:rPr lang="en-GB" baseline="0" dirty="0"/>
              <a:t>Some bronze production, but unlikely enough to serve local everyday needs. Large </a:t>
            </a:r>
            <a:r>
              <a:rPr lang="en-GB" baseline="0" dirty="0" err="1"/>
              <a:t>silber</a:t>
            </a:r>
            <a:r>
              <a:rPr lang="en-GB" baseline="0" dirty="0"/>
              <a:t> coins and bronzes (which don’t seem to have circulated beyond their place of issue) – nothing really mid tier.</a:t>
            </a:r>
            <a:endParaRPr lang="en-GB" dirty="0"/>
          </a:p>
        </p:txBody>
      </p:sp>
      <p:sp>
        <p:nvSpPr>
          <p:cNvPr id="4" name="Slide Number Placeholder 3"/>
          <p:cNvSpPr>
            <a:spLocks noGrp="1"/>
          </p:cNvSpPr>
          <p:nvPr>
            <p:ph type="sldNum" sz="quarter" idx="10"/>
          </p:nvPr>
        </p:nvSpPr>
        <p:spPr/>
        <p:txBody>
          <a:bodyPr/>
          <a:lstStyle/>
          <a:p>
            <a:fld id="{57F12EAF-4930-4868-8CCC-E179F0DEF971}" type="slidenum">
              <a:rPr lang="en-GB" smtClean="0"/>
              <a:t>30</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Elephant symbolism greater in eastern mints of the Seleucid kingdom than the west.</a:t>
            </a:r>
          </a:p>
          <a:p>
            <a:endParaRPr lang="en-US" dirty="0"/>
          </a:p>
          <a:p>
            <a:r>
              <a:rPr lang="en-US" dirty="0"/>
              <a:t>Pergamon coin one of the rare issues from the West.</a:t>
            </a:r>
          </a:p>
          <a:p>
            <a:endParaRPr lang="en-US" dirty="0"/>
          </a:p>
          <a:p>
            <a:r>
              <a:rPr lang="en-US" dirty="0"/>
              <a:t>Horns – A Mesopotamian iconographic tradition. Symbols of supernatural power and divinity, given to both animals and humans.</a:t>
            </a:r>
          </a:p>
          <a:p>
            <a:r>
              <a:rPr lang="en-US" dirty="0"/>
              <a:t>Dionysiac symbol, conquest of the east?</a:t>
            </a:r>
          </a:p>
          <a:p>
            <a:endParaRPr lang="en-US" dirty="0"/>
          </a:p>
          <a:p>
            <a:r>
              <a:rPr lang="en-US" dirty="0"/>
              <a:t>Athena in elephant quadriga – AR tetradrachms also show the same thing (</a:t>
            </a:r>
          </a:p>
          <a:p>
            <a:endParaRPr lang="en-US" dirty="0"/>
          </a:p>
          <a:p>
            <a:r>
              <a:rPr lang="en-US" dirty="0"/>
              <a:t>Dionysus and elephants – conquest of the east (India the famous land of elephants). Wine given to sick elephants, elephants also given juice of grapes and mulberries before battles, reports of unmixed wine being fed to them before battle to make them more enraged.</a:t>
            </a:r>
          </a:p>
          <a:p>
            <a:endParaRPr lang="en-US" dirty="0"/>
          </a:p>
          <a:p>
            <a:r>
              <a:rPr lang="en-US" dirty="0"/>
              <a:t>Battle of Ipsos in 301 BC – ancient sources give a lot of credit to </a:t>
            </a:r>
            <a:r>
              <a:rPr lang="en-US" dirty="0" err="1"/>
              <a:t>Seleucus</a:t>
            </a:r>
            <a:r>
              <a:rPr lang="en-US" dirty="0"/>
              <a:t>’ elephants.</a:t>
            </a:r>
          </a:p>
          <a:p>
            <a:endParaRPr lang="en-US" dirty="0"/>
          </a:p>
          <a:p>
            <a:r>
              <a:rPr lang="en-US" dirty="0"/>
              <a:t>Elephant imagery falls </a:t>
            </a:r>
            <a:r>
              <a:rPr lang="en-US" dirty="0" err="1"/>
              <a:t>iunder</a:t>
            </a:r>
            <a:r>
              <a:rPr lang="en-US" dirty="0"/>
              <a:t> his successor Antiochus.</a:t>
            </a:r>
          </a:p>
          <a:p>
            <a:endParaRPr lang="en-US" dirty="0"/>
          </a:p>
          <a:p>
            <a:r>
              <a:rPr lang="en-US" dirty="0"/>
              <a:t>Anchor – </a:t>
            </a:r>
            <a:r>
              <a:rPr lang="en-US" dirty="0" err="1"/>
              <a:t>Seleucus</a:t>
            </a:r>
            <a:r>
              <a:rPr lang="en-US" dirty="0"/>
              <a:t> allegedly born with an anchor </a:t>
            </a:r>
            <a:r>
              <a:rPr lang="en-US" dirty="0" err="1"/>
              <a:t>shaoped</a:t>
            </a:r>
            <a:r>
              <a:rPr lang="en-US" dirty="0"/>
              <a:t> birthmark on his thigh – became symbol of the Seleucids.</a:t>
            </a:r>
          </a:p>
        </p:txBody>
      </p:sp>
      <p:sp>
        <p:nvSpPr>
          <p:cNvPr id="4" name="Slide Number Placeholder 3"/>
          <p:cNvSpPr>
            <a:spLocks noGrp="1"/>
          </p:cNvSpPr>
          <p:nvPr>
            <p:ph type="sldNum" sz="quarter" idx="5"/>
          </p:nvPr>
        </p:nvSpPr>
        <p:spPr/>
        <p:txBody>
          <a:bodyPr/>
          <a:lstStyle/>
          <a:p>
            <a:fld id="{1F376213-74E0-A441-AD58-01E1A0C641F7}" type="slidenum">
              <a:rPr lang="en-US" smtClean="0"/>
              <a:t>31</a:t>
            </a:fld>
            <a:endParaRPr lang="en-US"/>
          </a:p>
        </p:txBody>
      </p:sp>
    </p:spTree>
    <p:extLst>
      <p:ext uri="{BB962C8B-B14F-4D97-AF65-F5344CB8AC3E}">
        <p14:creationId xmlns:p14="http://schemas.microsoft.com/office/powerpoint/2010/main" val="3820159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Apollo – omphalos indicates Delphi. Apollo the mythical ancestor of the </a:t>
            </a:r>
            <a:r>
              <a:rPr lang="en-US" dirty="0" err="1"/>
              <a:t>Sleucids</a:t>
            </a:r>
            <a:r>
              <a:rPr lang="en-US" dirty="0"/>
              <a:t> and priests of Apollo had foretold the establishment of the kingdom.</a:t>
            </a:r>
          </a:p>
        </p:txBody>
      </p:sp>
      <p:sp>
        <p:nvSpPr>
          <p:cNvPr id="4" name="Slide Number Placeholder 3"/>
          <p:cNvSpPr>
            <a:spLocks noGrp="1"/>
          </p:cNvSpPr>
          <p:nvPr>
            <p:ph type="sldNum" sz="quarter" idx="5"/>
          </p:nvPr>
        </p:nvSpPr>
        <p:spPr/>
        <p:txBody>
          <a:bodyPr/>
          <a:lstStyle/>
          <a:p>
            <a:fld id="{1F376213-74E0-A441-AD58-01E1A0C641F7}" type="slidenum">
              <a:rPr lang="en-US" smtClean="0"/>
              <a:t>32</a:t>
            </a:fld>
            <a:endParaRPr lang="en-US"/>
          </a:p>
        </p:txBody>
      </p:sp>
    </p:spTree>
    <p:extLst>
      <p:ext uri="{BB962C8B-B14F-4D97-AF65-F5344CB8AC3E}">
        <p14:creationId xmlns:p14="http://schemas.microsoft.com/office/powerpoint/2010/main" val="1212366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7F12EAF-4930-4868-8CCC-E179F0DEF971}" type="slidenum">
              <a:rPr lang="en-GB" smtClean="0"/>
              <a:t>4</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dynasty continues, from Antiochus IV onwards, increasing local autonomy expressed in the presentation of local forms of deities on coinage. As territory shrank, the importance of those regions which remained increased. No over riding culture in terms of colonized or colonizer that we can see here – competing traditions alongside each other.</a:t>
            </a:r>
          </a:p>
          <a:p>
            <a:endParaRPr lang="en-US" dirty="0"/>
          </a:p>
          <a:p>
            <a:pPr algn="l">
              <a:buFont typeface="Arial" panose="020B0604020202020204" pitchFamily="34" charset="0"/>
              <a:buChar char="•"/>
            </a:pPr>
            <a:r>
              <a:rPr lang="en-GB" b="0" i="0" dirty="0">
                <a:solidFill>
                  <a:srgbClr val="333333"/>
                </a:solidFill>
                <a:effectLst/>
                <a:latin typeface="Helvetica Neue" panose="02000503000000020004" pitchFamily="2" charset="0"/>
              </a:rPr>
              <a:t>BA</a:t>
            </a:r>
            <a:r>
              <a:rPr lang="el-GR" b="0" i="0" dirty="0">
                <a:solidFill>
                  <a:srgbClr val="333333"/>
                </a:solidFill>
                <a:effectLst/>
                <a:latin typeface="Helvetica Neue" panose="02000503000000020004" pitchFamily="2" charset="0"/>
              </a:rPr>
              <a:t>ΣΙΛ</a:t>
            </a:r>
            <a:r>
              <a:rPr lang="en-GB" b="0" i="0" dirty="0">
                <a:solidFill>
                  <a:srgbClr val="333333"/>
                </a:solidFill>
                <a:effectLst/>
                <a:latin typeface="Helvetica Neue" panose="02000503000000020004" pitchFamily="2" charset="0"/>
              </a:rPr>
              <a:t>I</a:t>
            </a:r>
            <a:r>
              <a:rPr lang="el-GR" b="0" i="0" dirty="0">
                <a:solidFill>
                  <a:srgbClr val="333333"/>
                </a:solidFill>
                <a:effectLst/>
                <a:latin typeface="Helvetica Neue" panose="02000503000000020004" pitchFamily="2" charset="0"/>
              </a:rPr>
              <a:t>ΣΣ</a:t>
            </a:r>
            <a:r>
              <a:rPr lang="en-GB" b="0" i="0" dirty="0">
                <a:solidFill>
                  <a:srgbClr val="333333"/>
                </a:solidFill>
                <a:effectLst/>
                <a:latin typeface="Helvetica Neue" panose="02000503000000020004" pitchFamily="2" charset="0"/>
              </a:rPr>
              <a:t>H</a:t>
            </a:r>
            <a:r>
              <a:rPr lang="el-GR" b="0" i="0" dirty="0">
                <a:solidFill>
                  <a:srgbClr val="333333"/>
                </a:solidFill>
                <a:effectLst/>
                <a:latin typeface="Helvetica Neue" panose="02000503000000020004" pitchFamily="2" charset="0"/>
              </a:rPr>
              <a:t>Σ </a:t>
            </a:r>
            <a:r>
              <a:rPr lang="en-GB" b="0" i="0" dirty="0">
                <a:solidFill>
                  <a:srgbClr val="333333"/>
                </a:solidFill>
                <a:effectLst/>
                <a:latin typeface="Helvetica Neue" panose="02000503000000020004" pitchFamily="2" charset="0"/>
              </a:rPr>
              <a:t>K</a:t>
            </a:r>
            <a:r>
              <a:rPr lang="el-GR" b="0" i="0" dirty="0">
                <a:solidFill>
                  <a:srgbClr val="333333"/>
                </a:solidFill>
                <a:effectLst/>
                <a:latin typeface="Helvetica Neue" panose="02000503000000020004" pitchFamily="2" charset="0"/>
              </a:rPr>
              <a:t>Λ</a:t>
            </a:r>
            <a:r>
              <a:rPr lang="en-GB" b="0" i="0" dirty="0">
                <a:solidFill>
                  <a:srgbClr val="333333"/>
                </a:solidFill>
                <a:effectLst/>
                <a:latin typeface="Helvetica Neue" panose="02000503000000020004" pitchFamily="2" charset="0"/>
              </a:rPr>
              <a:t>EO</a:t>
            </a:r>
            <a:r>
              <a:rPr lang="el-GR" b="0" i="0" dirty="0">
                <a:solidFill>
                  <a:srgbClr val="333333"/>
                </a:solidFill>
                <a:effectLst/>
                <a:latin typeface="Helvetica Neue" panose="02000503000000020004" pitchFamily="2" charset="0"/>
              </a:rPr>
              <a:t>Π</a:t>
            </a:r>
            <a:r>
              <a:rPr lang="en-GB" b="0" i="0" dirty="0">
                <a:solidFill>
                  <a:srgbClr val="333333"/>
                </a:solidFill>
                <a:effectLst/>
                <a:latin typeface="Helvetica Neue" panose="02000503000000020004" pitchFamily="2" charset="0"/>
              </a:rPr>
              <a:t>ATPA</a:t>
            </a:r>
            <a:r>
              <a:rPr lang="el-GR" b="0" i="0" dirty="0">
                <a:solidFill>
                  <a:srgbClr val="333333"/>
                </a:solidFill>
                <a:effectLst/>
                <a:latin typeface="Helvetica Neue" panose="02000503000000020004" pitchFamily="2" charset="0"/>
              </a:rPr>
              <a:t>Σ </a:t>
            </a:r>
            <a:r>
              <a:rPr lang="en-GB" b="0" i="0" dirty="0">
                <a:solidFill>
                  <a:srgbClr val="333333"/>
                </a:solidFill>
                <a:effectLst/>
                <a:latin typeface="Helvetica Neue" panose="02000503000000020004" pitchFamily="2" charset="0"/>
              </a:rPr>
              <a:t>KAI BA</a:t>
            </a:r>
            <a:r>
              <a:rPr lang="el-GR" b="0" i="0" dirty="0">
                <a:solidFill>
                  <a:srgbClr val="333333"/>
                </a:solidFill>
                <a:effectLst/>
                <a:latin typeface="Helvetica Neue" panose="02000503000000020004" pitchFamily="2" charset="0"/>
              </a:rPr>
              <a:t>ΣΙΛΕΩΣ </a:t>
            </a:r>
            <a:r>
              <a:rPr lang="en-GB" b="0" i="0" dirty="0">
                <a:solidFill>
                  <a:srgbClr val="333333"/>
                </a:solidFill>
                <a:effectLst/>
                <a:latin typeface="Helvetica Neue" panose="02000503000000020004" pitchFamily="2" charset="0"/>
              </a:rPr>
              <a:t>ANTIOXOY</a:t>
            </a:r>
          </a:p>
          <a:p>
            <a:pPr algn="l">
              <a:buFont typeface="Arial" panose="020B0604020202020204" pitchFamily="34" charset="0"/>
              <a:buChar char="•"/>
            </a:pPr>
            <a:r>
              <a:rPr lang="en-GB" b="1" i="0" dirty="0">
                <a:solidFill>
                  <a:srgbClr val="333333"/>
                </a:solidFill>
                <a:effectLst/>
                <a:latin typeface="Helvetica Neue" panose="02000503000000020004" pitchFamily="2" charset="0"/>
              </a:rPr>
              <a:t>Type: </a:t>
            </a:r>
            <a:r>
              <a:rPr lang="en-GB" b="0" i="0" dirty="0">
                <a:solidFill>
                  <a:srgbClr val="333333"/>
                </a:solidFill>
                <a:effectLst/>
                <a:latin typeface="Helvetica Neue" panose="02000503000000020004" pitchFamily="2" charset="0"/>
              </a:rPr>
              <a:t>Garlanded altar with baldachin under which </a:t>
            </a:r>
            <a:r>
              <a:rPr lang="en-GB" b="0" i="0" dirty="0" err="1">
                <a:solidFill>
                  <a:srgbClr val="333333"/>
                </a:solidFill>
                <a:effectLst/>
                <a:latin typeface="Helvetica Neue" panose="02000503000000020004" pitchFamily="2" charset="0"/>
              </a:rPr>
              <a:t>Sandan</a:t>
            </a:r>
            <a:r>
              <a:rPr lang="en-GB" b="0" i="0" dirty="0">
                <a:solidFill>
                  <a:srgbClr val="333333"/>
                </a:solidFill>
                <a:effectLst/>
                <a:latin typeface="Helvetica Neue" panose="02000503000000020004" pitchFamily="2" charset="0"/>
              </a:rPr>
              <a:t> standing right on back of horned, winged lion-griffin right=</a:t>
            </a:r>
          </a:p>
          <a:p>
            <a:pPr algn="l">
              <a:buFont typeface="Arial" panose="020B0604020202020204" pitchFamily="34" charset="0"/>
              <a:buChar char="•"/>
            </a:pPr>
            <a:r>
              <a:rPr lang="en-GB" b="0" i="0" dirty="0">
                <a:solidFill>
                  <a:srgbClr val="333333"/>
                </a:solidFill>
                <a:effectLst/>
                <a:latin typeface="Helvetica Neue" panose="02000503000000020004" pitchFamily="2" charset="0"/>
              </a:rPr>
              <a:t>Lion god, shown as a horned lion.</a:t>
            </a:r>
          </a:p>
          <a:p>
            <a:endParaRPr lang="en-US" dirty="0"/>
          </a:p>
          <a:p>
            <a:endParaRPr lang="en-US" dirty="0"/>
          </a:p>
          <a:p>
            <a:r>
              <a:rPr lang="en-US" dirty="0"/>
              <a:t>Zeus </a:t>
            </a:r>
            <a:r>
              <a:rPr lang="en-US" dirty="0" err="1"/>
              <a:t>Uranius</a:t>
            </a:r>
            <a:r>
              <a:rPr lang="en-US" dirty="0"/>
              <a:t> – Baal – </a:t>
            </a:r>
            <a:r>
              <a:rPr lang="en-US" dirty="0" err="1"/>
              <a:t>Hellenised</a:t>
            </a:r>
            <a:r>
              <a:rPr lang="en-US" dirty="0"/>
              <a:t> version of the god.</a:t>
            </a:r>
          </a:p>
          <a:p>
            <a:endParaRPr lang="en-US" dirty="0"/>
          </a:p>
          <a:p>
            <a:r>
              <a:rPr lang="en-US" dirty="0"/>
              <a:t>King’s awareness of target audiences.</a:t>
            </a:r>
          </a:p>
        </p:txBody>
      </p:sp>
      <p:sp>
        <p:nvSpPr>
          <p:cNvPr id="4" name="Slide Number Placeholder 3"/>
          <p:cNvSpPr>
            <a:spLocks noGrp="1"/>
          </p:cNvSpPr>
          <p:nvPr>
            <p:ph type="sldNum" sz="quarter" idx="5"/>
          </p:nvPr>
        </p:nvSpPr>
        <p:spPr/>
        <p:txBody>
          <a:bodyPr/>
          <a:lstStyle/>
          <a:p>
            <a:fld id="{1F376213-74E0-A441-AD58-01E1A0C641F7}" type="slidenum">
              <a:rPr lang="en-US" smtClean="0"/>
              <a:t>33</a:t>
            </a:fld>
            <a:endParaRPr lang="en-US"/>
          </a:p>
        </p:txBody>
      </p:sp>
    </p:spTree>
    <p:extLst>
      <p:ext uri="{BB962C8B-B14F-4D97-AF65-F5344CB8AC3E}">
        <p14:creationId xmlns:p14="http://schemas.microsoft.com/office/powerpoint/2010/main" val="13412837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p:sp>
      <p:sp>
        <p:nvSpPr>
          <p:cNvPr id="72707" name="Rectangle 3"/>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a:t>c. 225BC - breaks away from the Seleucid Kingdom. Diodotus founder.</a:t>
            </a:r>
          </a:p>
          <a:p>
            <a:pPr eaLnBrk="1"/>
            <a:r>
              <a:rPr lang="en-US" altLang="en-US"/>
              <a:t>Map of the kingdom at its greatest extent, c. 180 BC</a:t>
            </a:r>
          </a:p>
          <a:p>
            <a:pPr eaLnBrk="1"/>
            <a:r>
              <a:rPr lang="en-US" altLang="en-US"/>
              <a:t>c. 205 BC - Indo-Greek kingdom. Most coins from this dynasty found in Afghanistan. </a:t>
            </a:r>
          </a:p>
        </p:txBody>
      </p:sp>
    </p:spTree>
    <p:extLst>
      <p:ext uri="{BB962C8B-B14F-4D97-AF65-F5344CB8AC3E}">
        <p14:creationId xmlns:p14="http://schemas.microsoft.com/office/powerpoint/2010/main" val="611344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p:sp>
      <p:sp>
        <p:nvSpPr>
          <p:cNvPr id="73731"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20956128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TextEdit="1"/>
          </p:cNvSpPr>
          <p:nvPr>
            <p:ph type="sldImg"/>
          </p:nvPr>
        </p:nvSpPr>
        <p:spPr/>
      </p:sp>
      <p:sp>
        <p:nvSpPr>
          <p:cNvPr id="75779" name="Rectangle 3"/>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dirty="0"/>
              <a:t>Indian standard.</a:t>
            </a:r>
          </a:p>
          <a:p>
            <a:pPr eaLnBrk="1"/>
            <a:r>
              <a:rPr lang="en-US" altLang="en-US" dirty="0"/>
              <a:t>Greek and </a:t>
            </a:r>
            <a:r>
              <a:rPr lang="en-US" altLang="en-US" dirty="0" err="1"/>
              <a:t>kharosthi</a:t>
            </a:r>
            <a:r>
              <a:rPr lang="en-US" altLang="en-US" dirty="0"/>
              <a:t>.</a:t>
            </a:r>
          </a:p>
        </p:txBody>
      </p:sp>
    </p:spTree>
    <p:extLst>
      <p:ext uri="{BB962C8B-B14F-4D97-AF65-F5344CB8AC3E}">
        <p14:creationId xmlns:p14="http://schemas.microsoft.com/office/powerpoint/2010/main" val="42344768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p:sp>
      <p:sp>
        <p:nvSpPr>
          <p:cNvPr id="76803"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en-GB" altLang="en-US" dirty="0"/>
          </a:p>
        </p:txBody>
      </p:sp>
    </p:spTree>
    <p:extLst>
      <p:ext uri="{BB962C8B-B14F-4D97-AF65-F5344CB8AC3E}">
        <p14:creationId xmlns:p14="http://schemas.microsoft.com/office/powerpoint/2010/main" val="19140702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TextEdit="1"/>
          </p:cNvSpPr>
          <p:nvPr>
            <p:ph type="sldImg"/>
          </p:nvPr>
        </p:nvSpPr>
        <p:spPr/>
      </p:sp>
      <p:sp>
        <p:nvSpPr>
          <p:cNvPr id="70659" name="Rectangle 3"/>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dirty="0" err="1"/>
              <a:t>Philetairos</a:t>
            </a:r>
            <a:r>
              <a:rPr lang="en-US" altLang="en-US" dirty="0"/>
              <a:t> was never a king, but shown with diadem.</a:t>
            </a:r>
          </a:p>
          <a:p>
            <a:pPr eaLnBrk="1"/>
            <a:endParaRPr lang="en-US" altLang="en-US" dirty="0"/>
          </a:p>
          <a:p>
            <a:pPr eaLnBrk="1"/>
            <a:r>
              <a:rPr lang="en-US" altLang="en-US" dirty="0"/>
              <a:t>Also shown to be quite fat! Realism.</a:t>
            </a:r>
          </a:p>
          <a:p>
            <a:pPr eaLnBrk="1"/>
            <a:endParaRPr lang="en-US" altLang="en-US" dirty="0"/>
          </a:p>
          <a:p>
            <a:pPr eaLnBrk="1"/>
            <a:r>
              <a:rPr lang="en-US" altLang="en-US" dirty="0"/>
              <a:t>Ruled kingdom of Pergamum after</a:t>
            </a:r>
          </a:p>
          <a:p>
            <a:pPr eaLnBrk="1"/>
            <a:r>
              <a:rPr lang="en-GB" dirty="0"/>
              <a:t>These types would be struck as an immobilized type for a century, since </a:t>
            </a:r>
            <a:r>
              <a:rPr lang="en-GB" dirty="0" err="1"/>
              <a:t>Eumenes's</a:t>
            </a:r>
            <a:r>
              <a:rPr lang="en-GB" dirty="0"/>
              <a:t> successors adopted it without major changes. The long reigns of </a:t>
            </a:r>
            <a:r>
              <a:rPr lang="en-GB" dirty="0" err="1"/>
              <a:t>Eumenes</a:t>
            </a:r>
            <a:r>
              <a:rPr lang="en-GB" dirty="0"/>
              <a:t> I (263–241 B.C.), </a:t>
            </a:r>
            <a:r>
              <a:rPr lang="en-GB" dirty="0" err="1"/>
              <a:t>Attalus</a:t>
            </a:r>
            <a:r>
              <a:rPr lang="en-GB" dirty="0"/>
              <a:t> I (241–197 B.C.), and </a:t>
            </a:r>
            <a:r>
              <a:rPr lang="en-GB" dirty="0" err="1"/>
              <a:t>Eumenes</a:t>
            </a:r>
            <a:r>
              <a:rPr lang="en-GB" dirty="0"/>
              <a:t> II (197–160 B.C.) required the use of about 200 obverses, (p. 183) which means a yearly average slightly above two, a </a:t>
            </a:r>
            <a:r>
              <a:rPr lang="en-GB" dirty="0" err="1"/>
              <a:t>meager</a:t>
            </a:r>
            <a:r>
              <a:rPr lang="en-GB" dirty="0"/>
              <a:t> output compared with earlier ones.</a:t>
            </a:r>
            <a:r>
              <a:rPr lang="en-US" altLang="en-US" dirty="0"/>
              <a:t> the death of Lysimachus.</a:t>
            </a:r>
          </a:p>
        </p:txBody>
      </p:sp>
    </p:spTree>
    <p:extLst>
      <p:ext uri="{BB962C8B-B14F-4D97-AF65-F5344CB8AC3E}">
        <p14:creationId xmlns:p14="http://schemas.microsoft.com/office/powerpoint/2010/main" val="6715847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p:sp>
      <p:sp>
        <p:nvSpPr>
          <p:cNvPr id="71683" name="Notes Placeholder 2"/>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GB" altLang="en-US" sz="1100" dirty="0"/>
              <a:t>With the gifting of the territory, suddenly became a large kingdom. Initially </a:t>
            </a:r>
            <a:r>
              <a:rPr lang="en-GB" altLang="en-US" sz="1100" dirty="0" err="1"/>
              <a:t>Philataerus</a:t>
            </a:r>
            <a:r>
              <a:rPr lang="en-GB" altLang="en-US" sz="1100" dirty="0"/>
              <a:t> coinage. </a:t>
            </a:r>
            <a:r>
              <a:rPr lang="en-GB" altLang="en-US" sz="1100" dirty="0" err="1"/>
              <a:t>Philaterus</a:t>
            </a:r>
            <a:r>
              <a:rPr lang="en-GB" altLang="en-US" sz="1100" dirty="0"/>
              <a:t> coinage, attic weight, slowly phased out.</a:t>
            </a:r>
          </a:p>
          <a:p>
            <a:pPr eaLnBrk="1"/>
            <a:endParaRPr lang="en-GB" altLang="en-US" sz="1100" dirty="0"/>
          </a:p>
          <a:p>
            <a:pPr eaLnBrk="1"/>
            <a:r>
              <a:rPr lang="en-GB" altLang="en-US" sz="1100" dirty="0"/>
              <a:t>Date of introduction controversial, but sometime after 180 or 170 BC. Hoards suggest before 160 BC.  Perhaps 166 BC?</a:t>
            </a:r>
          </a:p>
          <a:p>
            <a:pPr eaLnBrk="1"/>
            <a:r>
              <a:rPr lang="en-GB" altLang="en-US" sz="1100" dirty="0" err="1"/>
              <a:t>Eumenes</a:t>
            </a:r>
            <a:r>
              <a:rPr lang="en-GB" altLang="en-US" sz="1100" dirty="0"/>
              <a:t> II – </a:t>
            </a:r>
            <a:r>
              <a:rPr lang="en-GB" altLang="en-US" sz="1100" dirty="0" err="1"/>
              <a:t>Attalid</a:t>
            </a:r>
            <a:r>
              <a:rPr lang="en-GB" altLang="en-US" sz="1100" dirty="0"/>
              <a:t> king – Pergamum. 168 BC – Galatians ravage the territory of the </a:t>
            </a:r>
            <a:r>
              <a:rPr lang="en-GB" altLang="en-US" sz="1100" dirty="0" err="1"/>
              <a:t>Pergamenes</a:t>
            </a:r>
            <a:r>
              <a:rPr lang="en-GB" altLang="en-US" sz="1100" dirty="0"/>
              <a:t>, defeated by </a:t>
            </a:r>
            <a:r>
              <a:rPr lang="en-GB" altLang="en-US" sz="1100" dirty="0" err="1"/>
              <a:t>Eumenes</a:t>
            </a:r>
            <a:r>
              <a:rPr lang="en-GB" altLang="en-US" sz="1100" dirty="0"/>
              <a:t> II who is hailed as a defender of the Greeks.</a:t>
            </a:r>
          </a:p>
          <a:p>
            <a:pPr eaLnBrk="1"/>
            <a:r>
              <a:rPr lang="en-GB" altLang="en-US" sz="1100" dirty="0" err="1"/>
              <a:t>Attalids</a:t>
            </a:r>
            <a:r>
              <a:rPr lang="en-GB" altLang="en-US" sz="1100" dirty="0"/>
              <a:t> claim descent from Dionysius and </a:t>
            </a:r>
            <a:r>
              <a:rPr lang="en-GB" altLang="en-US" sz="1100" dirty="0" err="1"/>
              <a:t>Herakles</a:t>
            </a:r>
            <a:r>
              <a:rPr lang="en-GB" altLang="en-US" sz="1100" dirty="0"/>
              <a:t>. Also cities struck on this standard – continuation into Roman period.</a:t>
            </a:r>
          </a:p>
          <a:p>
            <a:pPr eaLnBrk="1"/>
            <a:r>
              <a:rPr lang="en-GB" altLang="en-US" sz="1100" dirty="0"/>
              <a:t>New metrological system intended to make exchange between different currencies easier. </a:t>
            </a:r>
          </a:p>
          <a:p>
            <a:pPr eaLnBrk="1"/>
            <a:r>
              <a:rPr lang="en-GB" altLang="en-US" sz="1100" dirty="0"/>
              <a:t>Rhodes also striking coinage with a drachm weighing 3.05g.</a:t>
            </a:r>
          </a:p>
          <a:p>
            <a:pPr eaLnBrk="1"/>
            <a:r>
              <a:rPr lang="en-GB" altLang="en-US" sz="1100" dirty="0"/>
              <a:t>Also surely to stop silver leaving the area. </a:t>
            </a:r>
            <a:r>
              <a:rPr lang="en-GB" altLang="en-US" sz="1100" dirty="0" err="1"/>
              <a:t>Cistophori</a:t>
            </a:r>
            <a:r>
              <a:rPr lang="en-GB" altLang="en-US" sz="1100" dirty="0"/>
              <a:t> rarely found outside the area of Asia Minor/the </a:t>
            </a:r>
            <a:r>
              <a:rPr lang="en-GB" altLang="en-US" sz="1100" dirty="0" err="1"/>
              <a:t>Attalid</a:t>
            </a:r>
            <a:r>
              <a:rPr lang="en-GB" altLang="en-US" sz="1100" dirty="0"/>
              <a:t> kingdom. Perhaps because supply of gold and silver drying up due to Roman influence in the area.</a:t>
            </a:r>
          </a:p>
          <a:p>
            <a:pPr eaLnBrk="1"/>
            <a:endParaRPr lang="en-GB" altLang="en-US" sz="1100" dirty="0"/>
          </a:p>
          <a:p>
            <a:pPr eaLnBrk="1"/>
            <a:r>
              <a:rPr lang="en-GB" altLang="en-US" sz="1100" dirty="0" err="1"/>
              <a:t>Cista</a:t>
            </a:r>
            <a:r>
              <a:rPr lang="en-GB" altLang="en-US" sz="1100" dirty="0"/>
              <a:t> </a:t>
            </a:r>
            <a:r>
              <a:rPr lang="en-GB" altLang="en-US" sz="1100" dirty="0" err="1"/>
              <a:t>mystica</a:t>
            </a:r>
            <a:r>
              <a:rPr lang="en-GB" altLang="en-US" sz="1100" dirty="0"/>
              <a:t> (used in </a:t>
            </a:r>
            <a:r>
              <a:rPr lang="en-GB" altLang="en-US" sz="1100" dirty="0" err="1"/>
              <a:t>bacchic</a:t>
            </a:r>
            <a:r>
              <a:rPr lang="en-GB" altLang="en-US" sz="1100" dirty="0"/>
              <a:t> rituals) / bow in case surrounded by serpents.</a:t>
            </a:r>
          </a:p>
          <a:p>
            <a:pPr eaLnBrk="1"/>
            <a:r>
              <a:rPr lang="en-GB" sz="1100" dirty="0"/>
              <a:t>. These “</a:t>
            </a:r>
            <a:r>
              <a:rPr lang="en-GB" sz="1100" dirty="0" err="1"/>
              <a:t>cistophoroi</a:t>
            </a:r>
            <a:r>
              <a:rPr lang="en-GB" sz="1100" dirty="0"/>
              <a:t>” weighed only three-quarters of the Attic </a:t>
            </a:r>
            <a:r>
              <a:rPr lang="en-GB" sz="1100" dirty="0" err="1"/>
              <a:t>tetradrachm</a:t>
            </a:r>
            <a:r>
              <a:rPr lang="en-GB" sz="1100" dirty="0"/>
              <a:t> (c. 12.6 g in place of c. 16.8 g) but had to be changed and accepted by foreigners at the border for the same value.</a:t>
            </a:r>
          </a:p>
          <a:p>
            <a:pPr eaLnBrk="1"/>
            <a:endParaRPr lang="en-GB" altLang="en-US" sz="1100" dirty="0"/>
          </a:p>
          <a:p>
            <a:pPr eaLnBrk="1"/>
            <a:r>
              <a:rPr lang="en-GB" altLang="en-US" sz="1100" dirty="0"/>
              <a:t>NO ROYAL PORTRAIT.</a:t>
            </a:r>
            <a:r>
              <a:rPr lang="en-GB" altLang="en-US" sz="1100" baseline="0" dirty="0"/>
              <a:t> What is going on here??</a:t>
            </a:r>
          </a:p>
          <a:p>
            <a:pPr eaLnBrk="1"/>
            <a:r>
              <a:rPr lang="en-GB" altLang="en-US" sz="1100" baseline="0" dirty="0"/>
              <a:t>Royal coinage ‘pretending to be a federal coinage’.</a:t>
            </a:r>
            <a:br>
              <a:rPr lang="en-GB" altLang="en-US" sz="1100" baseline="0" dirty="0"/>
            </a:br>
            <a:r>
              <a:rPr lang="en-GB" altLang="en-US" sz="1100" baseline="0" dirty="0" err="1"/>
              <a:t>Eumenes</a:t>
            </a:r>
            <a:r>
              <a:rPr lang="en-GB" altLang="en-US" sz="1100" baseline="0" dirty="0"/>
              <a:t> had not won his </a:t>
            </a:r>
            <a:r>
              <a:rPr lang="en-GB" altLang="en-US" sz="1100" baseline="0" dirty="0" err="1"/>
              <a:t>empiure</a:t>
            </a:r>
            <a:r>
              <a:rPr lang="en-GB" altLang="en-US" sz="1100" baseline="0" dirty="0"/>
              <a:t> through war or prowess, as a gift. SO the idea of a ‘first </a:t>
            </a:r>
            <a:r>
              <a:rPr lang="en-GB" altLang="en-US" sz="1100" baseline="0" dirty="0" err="1"/>
              <a:t>ampng</a:t>
            </a:r>
            <a:r>
              <a:rPr lang="en-GB" altLang="en-US" sz="1100" baseline="0" dirty="0"/>
              <a:t> equals’ situation, pretence of Eumenes as a protector of the Greeks, an alliance of Greek cities..</a:t>
            </a:r>
          </a:p>
          <a:p>
            <a:pPr eaLnBrk="1"/>
            <a:endParaRPr lang="en-GB" altLang="en-US" sz="1100" baseline="0" dirty="0"/>
          </a:p>
          <a:p>
            <a:pPr eaLnBrk="1"/>
            <a:r>
              <a:rPr lang="en-GB" altLang="en-US" sz="1100" baseline="0" dirty="0"/>
              <a:t>Continued </a:t>
            </a:r>
            <a:r>
              <a:rPr lang="en-GB" altLang="en-US" sz="1100" baseline="0" dirty="0" err="1"/>
              <a:t>dowen</a:t>
            </a:r>
            <a:r>
              <a:rPr lang="en-GB" altLang="en-US" sz="1100" baseline="0" dirty="0"/>
              <a:t> into the Roman period.</a:t>
            </a:r>
          </a:p>
          <a:p>
            <a:pPr eaLnBrk="1"/>
            <a:endParaRPr lang="en-GB" altLang="en-US" sz="1100" dirty="0"/>
          </a:p>
        </p:txBody>
      </p:sp>
    </p:spTree>
    <p:extLst>
      <p:ext uri="{BB962C8B-B14F-4D97-AF65-F5344CB8AC3E}">
        <p14:creationId xmlns:p14="http://schemas.microsoft.com/office/powerpoint/2010/main" val="9546270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Allowances as governor.</a:t>
            </a:r>
          </a:p>
        </p:txBody>
      </p:sp>
      <p:sp>
        <p:nvSpPr>
          <p:cNvPr id="4" name="Slide Number Placeholder 3"/>
          <p:cNvSpPr>
            <a:spLocks noGrp="1"/>
          </p:cNvSpPr>
          <p:nvPr>
            <p:ph type="sldNum" sz="quarter" idx="5"/>
          </p:nvPr>
        </p:nvSpPr>
        <p:spPr/>
        <p:txBody>
          <a:bodyPr/>
          <a:lstStyle/>
          <a:p>
            <a:fld id="{1F376213-74E0-A441-AD58-01E1A0C641F7}" type="slidenum">
              <a:rPr lang="en-US" smtClean="0"/>
              <a:t>41</a:t>
            </a:fld>
            <a:endParaRPr lang="en-US"/>
          </a:p>
        </p:txBody>
      </p:sp>
    </p:spTree>
    <p:extLst>
      <p:ext uri="{BB962C8B-B14F-4D97-AF65-F5344CB8AC3E}">
        <p14:creationId xmlns:p14="http://schemas.microsoft.com/office/powerpoint/2010/main" val="13173999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376213-74E0-A441-AD58-01E1A0C641F7}" type="slidenum">
              <a:rPr lang="en-US" smtClean="0"/>
              <a:t>42</a:t>
            </a:fld>
            <a:endParaRPr lang="en-US"/>
          </a:p>
        </p:txBody>
      </p:sp>
    </p:spTree>
    <p:extLst>
      <p:ext uri="{BB962C8B-B14F-4D97-AF65-F5344CB8AC3E}">
        <p14:creationId xmlns:p14="http://schemas.microsoft.com/office/powerpoint/2010/main" val="5737212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376213-74E0-A441-AD58-01E1A0C641F7}" type="slidenum">
              <a:rPr lang="en-US" smtClean="0"/>
              <a:t>43</a:t>
            </a:fld>
            <a:endParaRPr lang="en-US"/>
          </a:p>
        </p:txBody>
      </p:sp>
    </p:spTree>
    <p:extLst>
      <p:ext uri="{BB962C8B-B14F-4D97-AF65-F5344CB8AC3E}">
        <p14:creationId xmlns:p14="http://schemas.microsoft.com/office/powerpoint/2010/main" val="558826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7F12EAF-4930-4868-8CCC-E179F0DEF971}" type="slidenum">
              <a:rPr lang="en-GB" smtClean="0"/>
              <a:t>6</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Imitations all over the place. Here the date. </a:t>
            </a:r>
            <a:r>
              <a:rPr lang="en-US" dirty="0" err="1"/>
              <a:t>Thre</a:t>
            </a:r>
            <a:r>
              <a:rPr lang="en-US" dirty="0"/>
              <a:t> rose of Rhodes. Why strike this? A coin. On the correct standard that was accepted. Widely accepted international currency on the Attic standard.</a:t>
            </a:r>
          </a:p>
          <a:p>
            <a:endParaRPr lang="en-US" dirty="0"/>
          </a:p>
          <a:p>
            <a:r>
              <a:rPr lang="en-US" dirty="0"/>
              <a:t>‘Civic’ vs. ‘barbarous’ imitations (outside the Greek world.)</a:t>
            </a:r>
          </a:p>
        </p:txBody>
      </p:sp>
      <p:sp>
        <p:nvSpPr>
          <p:cNvPr id="4" name="Slide Number Placeholder 3"/>
          <p:cNvSpPr>
            <a:spLocks noGrp="1"/>
          </p:cNvSpPr>
          <p:nvPr>
            <p:ph type="sldNum" sz="quarter" idx="5"/>
          </p:nvPr>
        </p:nvSpPr>
        <p:spPr/>
        <p:txBody>
          <a:bodyPr/>
          <a:lstStyle/>
          <a:p>
            <a:fld id="{1F376213-74E0-A441-AD58-01E1A0C641F7}" type="slidenum">
              <a:rPr lang="en-US" smtClean="0"/>
              <a:t>7</a:t>
            </a:fld>
            <a:endParaRPr lang="en-US"/>
          </a:p>
        </p:txBody>
      </p:sp>
    </p:spTree>
    <p:extLst>
      <p:ext uri="{BB962C8B-B14F-4D97-AF65-F5344CB8AC3E}">
        <p14:creationId xmlns:p14="http://schemas.microsoft.com/office/powerpoint/2010/main" val="3502800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Artistic imitation: did not always </a:t>
            </a:r>
            <a:r>
              <a:rPr lang="en-US" dirty="0" err="1"/>
              <a:t>carefilly</a:t>
            </a:r>
            <a:r>
              <a:rPr lang="en-US" dirty="0"/>
              <a:t> imitate prototype – major elements copied with </a:t>
            </a:r>
            <a:r>
              <a:rPr lang="en-US" dirty="0" err="1"/>
              <a:t>bgreater</a:t>
            </a:r>
            <a:r>
              <a:rPr lang="en-US" dirty="0"/>
              <a:t> or lesser attention </a:t>
            </a:r>
            <a:r>
              <a:rPr lang="en-US" dirty="0" err="1"/>
              <a:t>opaid</a:t>
            </a:r>
            <a:r>
              <a:rPr lang="en-US" dirty="0"/>
              <a:t> to replicating the design accurately. Design often only on one side of the coin, other side completely different.</a:t>
            </a:r>
          </a:p>
          <a:p>
            <a:endParaRPr lang="en-US" dirty="0"/>
          </a:p>
          <a:p>
            <a:r>
              <a:rPr lang="en-US" dirty="0"/>
              <a:t>Anonymous imitations: look identical, but pure metal so deceit not the aim.</a:t>
            </a:r>
          </a:p>
          <a:p>
            <a:endParaRPr lang="en-US" dirty="0"/>
          </a:p>
          <a:p>
            <a:r>
              <a:rPr lang="en-US" dirty="0"/>
              <a:t>Marked imitations: </a:t>
            </a:r>
            <a:r>
              <a:rPr lang="en-US" dirty="0" err="1"/>
              <a:t>comtent</a:t>
            </a:r>
            <a:r>
              <a:rPr lang="en-US" dirty="0"/>
              <a:t>/weight/design all like the original, but an obvious symbol or legend appears to preclude any confusion over who was responsible for the coin’s production. </a:t>
            </a:r>
          </a:p>
          <a:p>
            <a:endParaRPr lang="en-US" dirty="0"/>
          </a:p>
          <a:p>
            <a:r>
              <a:rPr lang="en-US" dirty="0"/>
              <a:t>Perfunctory imitations: not sure if producers familiar with the prototype. ‘Crude’ workmanship, garbled inscriptions, etc. </a:t>
            </a:r>
            <a:r>
              <a:rPr lang="en-US" dirty="0" err="1"/>
              <a:t>e..g</a:t>
            </a:r>
            <a:r>
              <a:rPr lang="en-US" dirty="0"/>
              <a:t>. Celtic types imitating Philip’s coins are </a:t>
            </a:r>
            <a:r>
              <a:rPr lang="en-US" dirty="0" err="1"/>
              <a:t>puit</a:t>
            </a:r>
            <a:r>
              <a:rPr lang="en-US" dirty="0"/>
              <a:t> here.</a:t>
            </a:r>
          </a:p>
        </p:txBody>
      </p:sp>
      <p:sp>
        <p:nvSpPr>
          <p:cNvPr id="4" name="Slide Number Placeholder 3"/>
          <p:cNvSpPr>
            <a:spLocks noGrp="1"/>
          </p:cNvSpPr>
          <p:nvPr>
            <p:ph type="sldNum" sz="quarter" idx="5"/>
          </p:nvPr>
        </p:nvSpPr>
        <p:spPr/>
        <p:txBody>
          <a:bodyPr/>
          <a:lstStyle/>
          <a:p>
            <a:fld id="{1F376213-74E0-A441-AD58-01E1A0C641F7}" type="slidenum">
              <a:rPr lang="en-US" smtClean="0"/>
              <a:t>8</a:t>
            </a:fld>
            <a:endParaRPr lang="en-US"/>
          </a:p>
        </p:txBody>
      </p:sp>
    </p:spTree>
    <p:extLst>
      <p:ext uri="{BB962C8B-B14F-4D97-AF65-F5344CB8AC3E}">
        <p14:creationId xmlns:p14="http://schemas.microsoft.com/office/powerpoint/2010/main" val="4220560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Thinking about imitations – </a:t>
            </a:r>
            <a:r>
              <a:rPr lang="en-US" dirty="0" err="1"/>
              <a:t>Opeter</a:t>
            </a:r>
            <a:r>
              <a:rPr lang="en-US" dirty="0"/>
              <a:t> van </a:t>
            </a:r>
            <a:r>
              <a:rPr lang="en-US" dirty="0" err="1"/>
              <a:t>Alfen</a:t>
            </a:r>
            <a:r>
              <a:rPr lang="en-US" dirty="0"/>
              <a:t>.</a:t>
            </a:r>
          </a:p>
          <a:p>
            <a:endParaRPr lang="en-US" dirty="0"/>
          </a:p>
          <a:p>
            <a:r>
              <a:rPr lang="en-US" dirty="0"/>
              <a:t>’Marked imitation; - still of good silver, </a:t>
            </a:r>
            <a:r>
              <a:rPr lang="en-US" dirty="0" err="1"/>
              <a:t>etc</a:t>
            </a:r>
            <a:r>
              <a:rPr lang="en-US" dirty="0"/>
              <a:t>, but indicate they are the product of a distinct issuing authority.</a:t>
            </a:r>
          </a:p>
          <a:p>
            <a:endParaRPr lang="en-US" dirty="0"/>
          </a:p>
        </p:txBody>
      </p:sp>
      <p:sp>
        <p:nvSpPr>
          <p:cNvPr id="4" name="Slide Number Placeholder 3"/>
          <p:cNvSpPr>
            <a:spLocks noGrp="1"/>
          </p:cNvSpPr>
          <p:nvPr>
            <p:ph type="sldNum" sz="quarter" idx="5"/>
          </p:nvPr>
        </p:nvSpPr>
        <p:spPr/>
        <p:txBody>
          <a:bodyPr/>
          <a:lstStyle/>
          <a:p>
            <a:fld id="{1F376213-74E0-A441-AD58-01E1A0C641F7}" type="slidenum">
              <a:rPr lang="en-US" smtClean="0"/>
              <a:t>9</a:t>
            </a:fld>
            <a:endParaRPr lang="en-US"/>
          </a:p>
        </p:txBody>
      </p:sp>
    </p:spTree>
    <p:extLst>
      <p:ext uri="{BB962C8B-B14F-4D97-AF65-F5344CB8AC3E}">
        <p14:creationId xmlns:p14="http://schemas.microsoft.com/office/powerpoint/2010/main" val="1590875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just slavish </a:t>
            </a:r>
            <a:r>
              <a:rPr lang="en-US" dirty="0" err="1"/>
              <a:t>iomitatons</a:t>
            </a:r>
            <a:r>
              <a:rPr lang="en-US" dirty="0"/>
              <a:t>, but adapted to Celtic tastes.</a:t>
            </a:r>
          </a:p>
        </p:txBody>
      </p:sp>
      <p:sp>
        <p:nvSpPr>
          <p:cNvPr id="4" name="Slide Number Placeholder 3"/>
          <p:cNvSpPr>
            <a:spLocks noGrp="1"/>
          </p:cNvSpPr>
          <p:nvPr>
            <p:ph type="sldNum" sz="quarter" idx="5"/>
          </p:nvPr>
        </p:nvSpPr>
        <p:spPr/>
        <p:txBody>
          <a:bodyPr/>
          <a:lstStyle/>
          <a:p>
            <a:fld id="{1F376213-74E0-A441-AD58-01E1A0C641F7}" type="slidenum">
              <a:rPr lang="en-US" smtClean="0"/>
              <a:t>10</a:t>
            </a:fld>
            <a:endParaRPr lang="en-US"/>
          </a:p>
        </p:txBody>
      </p:sp>
    </p:spTree>
    <p:extLst>
      <p:ext uri="{BB962C8B-B14F-4D97-AF65-F5344CB8AC3E}">
        <p14:creationId xmlns:p14="http://schemas.microsoft.com/office/powerpoint/2010/main" val="1297776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Last one</a:t>
            </a:r>
            <a:r>
              <a:rPr lang="en-GB" baseline="0" dirty="0"/>
              <a:t> is head of Apollo / horse.</a:t>
            </a:r>
            <a:endParaRPr lang="en-GB" dirty="0"/>
          </a:p>
        </p:txBody>
      </p:sp>
      <p:sp>
        <p:nvSpPr>
          <p:cNvPr id="4" name="Slide Number Placeholder 3"/>
          <p:cNvSpPr>
            <a:spLocks noGrp="1"/>
          </p:cNvSpPr>
          <p:nvPr>
            <p:ph type="sldNum" sz="quarter" idx="10"/>
          </p:nvPr>
        </p:nvSpPr>
        <p:spPr/>
        <p:txBody>
          <a:bodyPr/>
          <a:lstStyle/>
          <a:p>
            <a:fld id="{57F12EAF-4930-4868-8CCC-E179F0DEF971}" type="slidenum">
              <a:rPr lang="en-GB" smtClean="0"/>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D0A31-5095-EC09-C433-D630549F5CD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021EB96-937C-A53D-4FD2-1130395C05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91E10FF-E788-0910-138F-A86C18C67A8A}"/>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5" name="Footer Placeholder 4">
            <a:extLst>
              <a:ext uri="{FF2B5EF4-FFF2-40B4-BE49-F238E27FC236}">
                <a16:creationId xmlns:a16="http://schemas.microsoft.com/office/drawing/2014/main" id="{E4C04032-657B-3050-4051-85DF26E1C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91FED-228A-8768-03C5-92AD85C01BFF}"/>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3520295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8F220-D68A-3D39-9385-FB8844E694C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04ED059-EC2E-A1A2-EEFC-4F4B8CB599C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46E7BD-84F5-8D9C-653D-21322F300BA0}"/>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5" name="Footer Placeholder 4">
            <a:extLst>
              <a:ext uri="{FF2B5EF4-FFF2-40B4-BE49-F238E27FC236}">
                <a16:creationId xmlns:a16="http://schemas.microsoft.com/office/drawing/2014/main" id="{7CBA3B61-A10A-BDFC-C848-860E59080F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68B9B8-621F-D2B9-AF79-8AF518B2B50B}"/>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3408508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3E0830-D76F-CB2F-661F-3A445DE6B8A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B6BEB7E-4A04-760D-B12B-EC236DFDDF2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5FC00C-BD9C-B7FF-F02C-479E8D1C9021}"/>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5" name="Footer Placeholder 4">
            <a:extLst>
              <a:ext uri="{FF2B5EF4-FFF2-40B4-BE49-F238E27FC236}">
                <a16:creationId xmlns:a16="http://schemas.microsoft.com/office/drawing/2014/main" id="{967578FE-CAFD-9210-C9C1-F1B2F38AB6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CE80DD-9940-356A-76E6-184B545AD59E}"/>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2854407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D5FC7-E07B-A47C-AB26-2F43F0B2A47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ACF52F8-3A1B-9DA8-8383-1E5F1CC4324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D5A4E31-7390-8DC4-92B5-F2BE8D128015}"/>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5" name="Footer Placeholder 4">
            <a:extLst>
              <a:ext uri="{FF2B5EF4-FFF2-40B4-BE49-F238E27FC236}">
                <a16:creationId xmlns:a16="http://schemas.microsoft.com/office/drawing/2014/main" id="{E27E03F6-9061-B4A2-C9B1-0F818EAE06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3B66F9-787C-270B-A94A-536888A52C1C}"/>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3669888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F6021-633D-1AD1-4375-2E55E4A71C0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10BC5BC-6D25-9E67-1644-FBD366A2C0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2F97B5-32F5-A3C1-A534-4A88CBBB6EF4}"/>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5" name="Footer Placeholder 4">
            <a:extLst>
              <a:ext uri="{FF2B5EF4-FFF2-40B4-BE49-F238E27FC236}">
                <a16:creationId xmlns:a16="http://schemas.microsoft.com/office/drawing/2014/main" id="{FE3C4D1D-3486-7B69-FBEE-9EE6533F6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ED9E99-8B0A-EFDB-32BA-C8B06577D46D}"/>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2304197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3660-5480-1709-C3C2-829FEE01AF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E0F11CD-15E8-1E54-866A-FA4964B32D6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96A77C0-D437-FF17-38EA-C083BCCCA5A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19BF1A1-521B-DBD7-94C2-8DF5DB94CC59}"/>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6" name="Footer Placeholder 5">
            <a:extLst>
              <a:ext uri="{FF2B5EF4-FFF2-40B4-BE49-F238E27FC236}">
                <a16:creationId xmlns:a16="http://schemas.microsoft.com/office/drawing/2014/main" id="{4158F822-87B9-BEEA-0C8D-277C848C2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F36415-135D-E02C-696B-0AC55D21EAC5}"/>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3828707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45BF-AE81-9E89-FF4F-04EE0BB3D3C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E83D5E1-A175-8127-CD0A-F24665D553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427DEA6-210D-DD8E-1C20-5C30A4F8A2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3D33271-DD52-868A-C04F-892CAD50D0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A249D22-7085-FA8C-94CE-FD73A8A7D52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A358E39-93CD-2201-1D36-CE7B195F7A1E}"/>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8" name="Footer Placeholder 7">
            <a:extLst>
              <a:ext uri="{FF2B5EF4-FFF2-40B4-BE49-F238E27FC236}">
                <a16:creationId xmlns:a16="http://schemas.microsoft.com/office/drawing/2014/main" id="{BDEA1E7C-9C39-B283-BC73-8015C55234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C8FA03-8FCD-052A-7601-30745E870799}"/>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464416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D3E80-A3F6-BF16-65FA-8AFC5548F51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ACAD7AB-5325-1DC2-49D9-C0870425BE81}"/>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4" name="Footer Placeholder 3">
            <a:extLst>
              <a:ext uri="{FF2B5EF4-FFF2-40B4-BE49-F238E27FC236}">
                <a16:creationId xmlns:a16="http://schemas.microsoft.com/office/drawing/2014/main" id="{90CED2D5-ADAF-1E05-F223-3FA3B9442F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2DF49C-9C61-CFF3-B402-B5E3DE0E44C9}"/>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284812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AAF6C3-672F-16B2-7BC0-A4866F5F9CC5}"/>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3" name="Footer Placeholder 2">
            <a:extLst>
              <a:ext uri="{FF2B5EF4-FFF2-40B4-BE49-F238E27FC236}">
                <a16:creationId xmlns:a16="http://schemas.microsoft.com/office/drawing/2014/main" id="{3C27E0C3-8052-106F-311E-85D703BD75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20814B-D21E-3D3A-6146-91F6A6F7F289}"/>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1366278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7D94D-8FB1-5D55-44AB-DE46392B8A7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D4DB75A-E633-83E0-940F-8B218300B0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6B21D56-DDE1-E08B-CB58-39E59191BF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656F5A3-A4F9-C17D-35F8-0345E82CBCBF}"/>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6" name="Footer Placeholder 5">
            <a:extLst>
              <a:ext uri="{FF2B5EF4-FFF2-40B4-BE49-F238E27FC236}">
                <a16:creationId xmlns:a16="http://schemas.microsoft.com/office/drawing/2014/main" id="{6CEA454C-22B1-11CA-8A21-9627D1A5C8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CDBA25-7772-A800-68A0-59D6F2184D48}"/>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307028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7E87-1CDD-770D-F80C-71C09C922C1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E38C592-81C0-8DEE-4C7A-76149E12F6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EC78AB-7384-734D-CEA4-30387EDCE3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3B448CF-E942-5D19-BE7B-FDBE8965783E}"/>
              </a:ext>
            </a:extLst>
          </p:cNvPr>
          <p:cNvSpPr>
            <a:spLocks noGrp="1"/>
          </p:cNvSpPr>
          <p:nvPr>
            <p:ph type="dt" sz="half" idx="10"/>
          </p:nvPr>
        </p:nvSpPr>
        <p:spPr/>
        <p:txBody>
          <a:bodyPr/>
          <a:lstStyle/>
          <a:p>
            <a:fld id="{309D27D8-3DE8-4242-B345-923316EE7E05}" type="datetimeFigureOut">
              <a:rPr lang="en-US" smtClean="0"/>
              <a:t>3/18/25</a:t>
            </a:fld>
            <a:endParaRPr lang="en-US"/>
          </a:p>
        </p:txBody>
      </p:sp>
      <p:sp>
        <p:nvSpPr>
          <p:cNvPr id="6" name="Footer Placeholder 5">
            <a:extLst>
              <a:ext uri="{FF2B5EF4-FFF2-40B4-BE49-F238E27FC236}">
                <a16:creationId xmlns:a16="http://schemas.microsoft.com/office/drawing/2014/main" id="{77E808B0-0D03-9701-B460-34DEE8F64A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5A201B-073E-26F6-EBAF-7CBCC026A7C8}"/>
              </a:ext>
            </a:extLst>
          </p:cNvPr>
          <p:cNvSpPr>
            <a:spLocks noGrp="1"/>
          </p:cNvSpPr>
          <p:nvPr>
            <p:ph type="sldNum" sz="quarter" idx="12"/>
          </p:nvPr>
        </p:nvSpPr>
        <p:spPr/>
        <p:txBody>
          <a:bodyPr/>
          <a:lstStyle/>
          <a:p>
            <a:fld id="{F2A69BA0-283D-5044-9E35-FF79534C9857}" type="slidenum">
              <a:rPr lang="en-US" smtClean="0"/>
              <a:t>‹#›</a:t>
            </a:fld>
            <a:endParaRPr lang="en-US"/>
          </a:p>
        </p:txBody>
      </p:sp>
    </p:spTree>
    <p:extLst>
      <p:ext uri="{BB962C8B-B14F-4D97-AF65-F5344CB8AC3E}">
        <p14:creationId xmlns:p14="http://schemas.microsoft.com/office/powerpoint/2010/main" val="681174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4C613D-5280-2EA2-BFD0-BB0E127224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E3BD240-FB60-A335-2AF5-4FC8C9CCEC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C96DAD-10A8-7C66-D4F1-2787857A54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D27D8-3DE8-4242-B345-923316EE7E05}" type="datetimeFigureOut">
              <a:rPr lang="en-US" smtClean="0"/>
              <a:t>3/18/25</a:t>
            </a:fld>
            <a:endParaRPr lang="en-US"/>
          </a:p>
        </p:txBody>
      </p:sp>
      <p:sp>
        <p:nvSpPr>
          <p:cNvPr id="5" name="Footer Placeholder 4">
            <a:extLst>
              <a:ext uri="{FF2B5EF4-FFF2-40B4-BE49-F238E27FC236}">
                <a16:creationId xmlns:a16="http://schemas.microsoft.com/office/drawing/2014/main" id="{EFB30E13-2652-48EB-97DC-6D41D63ADC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269808-8A91-904C-5321-3416CBCFA2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A69BA0-283D-5044-9E35-FF79534C9857}" type="slidenum">
              <a:rPr lang="en-US" smtClean="0"/>
              <a:t>‹#›</a:t>
            </a:fld>
            <a:endParaRPr lang="en-US"/>
          </a:p>
        </p:txBody>
      </p:sp>
    </p:spTree>
    <p:extLst>
      <p:ext uri="{BB962C8B-B14F-4D97-AF65-F5344CB8AC3E}">
        <p14:creationId xmlns:p14="http://schemas.microsoft.com/office/powerpoint/2010/main" val="2200359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8" Type="http://schemas.openxmlformats.org/officeDocument/2006/relationships/hyperlink" Target="https://numismatics.org/sco/id/sc.1.2280" TargetMode="External"/><Relationship Id="rId3" Type="http://schemas.openxmlformats.org/officeDocument/2006/relationships/hyperlink" Target="https://numismatics.org/sco/id/sc.1.2260" TargetMode="External"/><Relationship Id="rId7"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ysimachus.jpg">
            <a:extLst>
              <a:ext uri="{FF2B5EF4-FFF2-40B4-BE49-F238E27FC236}">
                <a16:creationId xmlns:a16="http://schemas.microsoft.com/office/drawing/2014/main" id="{AD5FC086-B8AF-2B1F-F210-A768ABCDA975}"/>
              </a:ext>
            </a:extLst>
          </p:cNvPr>
          <p:cNvPicPr>
            <a:picLocks noChangeAspect="1"/>
          </p:cNvPicPr>
          <p:nvPr/>
        </p:nvPicPr>
        <p:blipFill rotWithShape="1">
          <a:blip r:embed="rId2" cstate="print"/>
          <a:srcRect t="9091" r="16363" b="-1"/>
          <a:stretch/>
        </p:blipFill>
        <p:spPr>
          <a:xfrm>
            <a:off x="20" y="10"/>
            <a:ext cx="12191981" cy="6857990"/>
          </a:xfrm>
          <a:prstGeom prst="rect">
            <a:avLst/>
          </a:prstGeom>
        </p:spPr>
      </p:pic>
      <p:sp>
        <p:nvSpPr>
          <p:cNvPr id="11"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560ABA-32BB-EEEA-A762-08196317F759}"/>
              </a:ext>
            </a:extLst>
          </p:cNvPr>
          <p:cNvSpPr>
            <a:spLocks noGrp="1"/>
          </p:cNvSpPr>
          <p:nvPr>
            <p:ph type="ctrTitle"/>
          </p:nvPr>
        </p:nvSpPr>
        <p:spPr>
          <a:xfrm>
            <a:off x="404553" y="3091928"/>
            <a:ext cx="9078562" cy="2387600"/>
          </a:xfrm>
        </p:spPr>
        <p:txBody>
          <a:bodyPr>
            <a:normAutofit/>
          </a:bodyPr>
          <a:lstStyle/>
          <a:p>
            <a:pPr algn="l"/>
            <a:r>
              <a:rPr lang="en-US" sz="6600" b="1"/>
              <a:t>Hellenistic Coinage</a:t>
            </a: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06054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R celtic imitation.jpg"/>
          <p:cNvPicPr>
            <a:picLocks noChangeAspect="1"/>
          </p:cNvPicPr>
          <p:nvPr/>
        </p:nvPicPr>
        <p:blipFill>
          <a:blip r:embed="rId3" cstate="print"/>
          <a:stretch>
            <a:fillRect/>
          </a:stretch>
        </p:blipFill>
        <p:spPr>
          <a:xfrm>
            <a:off x="1919536" y="260649"/>
            <a:ext cx="3456384" cy="1723871"/>
          </a:xfrm>
          <a:prstGeom prst="rect">
            <a:avLst/>
          </a:prstGeom>
        </p:spPr>
      </p:pic>
      <p:sp>
        <p:nvSpPr>
          <p:cNvPr id="5" name="TextBox 4"/>
          <p:cNvSpPr txBox="1"/>
          <p:nvPr/>
        </p:nvSpPr>
        <p:spPr>
          <a:xfrm>
            <a:off x="5591944" y="908720"/>
            <a:ext cx="4824536" cy="369332"/>
          </a:xfrm>
          <a:prstGeom prst="rect">
            <a:avLst/>
          </a:prstGeom>
          <a:noFill/>
        </p:spPr>
        <p:txBody>
          <a:bodyPr wrap="square" rtlCol="0">
            <a:spAutoFit/>
          </a:bodyPr>
          <a:lstStyle/>
          <a:p>
            <a:r>
              <a:rPr lang="en-GB" dirty="0"/>
              <a:t>Eastern Europe, Imitation of Philip II.</a:t>
            </a:r>
          </a:p>
        </p:txBody>
      </p:sp>
      <p:pic>
        <p:nvPicPr>
          <p:cNvPr id="6" name="Picture 5" descr="celtic imitation AR 2.jpg"/>
          <p:cNvPicPr>
            <a:picLocks noChangeAspect="1"/>
          </p:cNvPicPr>
          <p:nvPr/>
        </p:nvPicPr>
        <p:blipFill>
          <a:blip r:embed="rId4" cstate="print"/>
          <a:stretch>
            <a:fillRect/>
          </a:stretch>
        </p:blipFill>
        <p:spPr>
          <a:xfrm>
            <a:off x="1847528" y="2204864"/>
            <a:ext cx="3672408" cy="1748984"/>
          </a:xfrm>
          <a:prstGeom prst="rect">
            <a:avLst/>
          </a:prstGeom>
        </p:spPr>
      </p:pic>
      <p:sp>
        <p:nvSpPr>
          <p:cNvPr id="7" name="TextBox 6"/>
          <p:cNvSpPr txBox="1"/>
          <p:nvPr/>
        </p:nvSpPr>
        <p:spPr>
          <a:xfrm>
            <a:off x="5807968" y="2780929"/>
            <a:ext cx="4464496" cy="646331"/>
          </a:xfrm>
          <a:prstGeom prst="rect">
            <a:avLst/>
          </a:prstGeom>
          <a:noFill/>
        </p:spPr>
        <p:txBody>
          <a:bodyPr wrap="square" rtlCol="0">
            <a:spAutoFit/>
          </a:bodyPr>
          <a:lstStyle/>
          <a:p>
            <a:r>
              <a:rPr lang="en-GB" dirty="0"/>
              <a:t>Eastern Europe, Imitation of Philip II, 3</a:t>
            </a:r>
            <a:r>
              <a:rPr lang="en-GB" baseline="30000" dirty="0"/>
              <a:t>rd</a:t>
            </a:r>
            <a:r>
              <a:rPr lang="en-GB" dirty="0"/>
              <a:t> century BC.</a:t>
            </a:r>
          </a:p>
        </p:txBody>
      </p:sp>
      <p:pic>
        <p:nvPicPr>
          <p:cNvPr id="8" name="Picture 7" descr="celtic au imitation.jpg"/>
          <p:cNvPicPr>
            <a:picLocks noChangeAspect="1"/>
          </p:cNvPicPr>
          <p:nvPr/>
        </p:nvPicPr>
        <p:blipFill>
          <a:blip r:embed="rId5" cstate="print"/>
          <a:stretch>
            <a:fillRect/>
          </a:stretch>
        </p:blipFill>
        <p:spPr>
          <a:xfrm>
            <a:off x="1847528" y="4221088"/>
            <a:ext cx="3779912" cy="1889956"/>
          </a:xfrm>
          <a:prstGeom prst="rect">
            <a:avLst/>
          </a:prstGeom>
        </p:spPr>
      </p:pic>
      <p:sp>
        <p:nvSpPr>
          <p:cNvPr id="9" name="TextBox 8"/>
          <p:cNvSpPr txBox="1"/>
          <p:nvPr/>
        </p:nvSpPr>
        <p:spPr>
          <a:xfrm>
            <a:off x="5663952" y="4869161"/>
            <a:ext cx="5004048" cy="646331"/>
          </a:xfrm>
          <a:prstGeom prst="rect">
            <a:avLst/>
          </a:prstGeom>
          <a:noFill/>
        </p:spPr>
        <p:txBody>
          <a:bodyPr wrap="square" rtlCol="0">
            <a:spAutoFit/>
          </a:bodyPr>
          <a:lstStyle/>
          <a:p>
            <a:r>
              <a:rPr lang="en-GB" dirty="0"/>
              <a:t>The </a:t>
            </a:r>
            <a:r>
              <a:rPr lang="en-GB" dirty="0" err="1"/>
              <a:t>Ambiani</a:t>
            </a:r>
            <a:r>
              <a:rPr lang="en-GB" dirty="0"/>
              <a:t> (?), Northern Gaul. Early second century BC.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ltic au imitation 2.jpg"/>
          <p:cNvPicPr>
            <a:picLocks noChangeAspect="1"/>
          </p:cNvPicPr>
          <p:nvPr/>
        </p:nvPicPr>
        <p:blipFill>
          <a:blip r:embed="rId3" cstate="print"/>
          <a:stretch>
            <a:fillRect/>
          </a:stretch>
        </p:blipFill>
        <p:spPr>
          <a:xfrm>
            <a:off x="1775520" y="188641"/>
            <a:ext cx="4248472" cy="2136037"/>
          </a:xfrm>
          <a:prstGeom prst="rect">
            <a:avLst/>
          </a:prstGeom>
        </p:spPr>
      </p:pic>
      <p:sp>
        <p:nvSpPr>
          <p:cNvPr id="5" name="TextBox 4"/>
          <p:cNvSpPr txBox="1"/>
          <p:nvPr/>
        </p:nvSpPr>
        <p:spPr>
          <a:xfrm>
            <a:off x="6275512" y="1124744"/>
            <a:ext cx="4392488" cy="369332"/>
          </a:xfrm>
          <a:prstGeom prst="rect">
            <a:avLst/>
          </a:prstGeom>
          <a:noFill/>
        </p:spPr>
        <p:txBody>
          <a:bodyPr wrap="square" rtlCol="0">
            <a:spAutoFit/>
          </a:bodyPr>
          <a:lstStyle/>
          <a:p>
            <a:r>
              <a:rPr lang="en-GB" dirty="0"/>
              <a:t>The </a:t>
            </a:r>
            <a:r>
              <a:rPr lang="en-GB" dirty="0" err="1"/>
              <a:t>Parisii</a:t>
            </a:r>
            <a:r>
              <a:rPr lang="en-GB" dirty="0"/>
              <a:t>, 2</a:t>
            </a:r>
            <a:r>
              <a:rPr lang="en-GB" baseline="30000" dirty="0"/>
              <a:t>nd</a:t>
            </a:r>
            <a:r>
              <a:rPr lang="en-GB" dirty="0"/>
              <a:t> century BC</a:t>
            </a:r>
          </a:p>
        </p:txBody>
      </p:sp>
      <p:pic>
        <p:nvPicPr>
          <p:cNvPr id="6" name="Picture 5" descr="Celtic imitation AR 3.jpg"/>
          <p:cNvPicPr>
            <a:picLocks noChangeAspect="1"/>
          </p:cNvPicPr>
          <p:nvPr/>
        </p:nvPicPr>
        <p:blipFill>
          <a:blip r:embed="rId4" cstate="print"/>
          <a:stretch>
            <a:fillRect/>
          </a:stretch>
        </p:blipFill>
        <p:spPr>
          <a:xfrm>
            <a:off x="1919537" y="2348880"/>
            <a:ext cx="4143121" cy="2016224"/>
          </a:xfrm>
          <a:prstGeom prst="rect">
            <a:avLst/>
          </a:prstGeom>
        </p:spPr>
      </p:pic>
      <p:sp>
        <p:nvSpPr>
          <p:cNvPr id="7" name="TextBox 6"/>
          <p:cNvSpPr txBox="1"/>
          <p:nvPr/>
        </p:nvSpPr>
        <p:spPr>
          <a:xfrm>
            <a:off x="6168008" y="3429000"/>
            <a:ext cx="4248472" cy="369332"/>
          </a:xfrm>
          <a:prstGeom prst="rect">
            <a:avLst/>
          </a:prstGeom>
          <a:noFill/>
        </p:spPr>
        <p:txBody>
          <a:bodyPr wrap="square" rtlCol="0">
            <a:spAutoFit/>
          </a:bodyPr>
          <a:lstStyle/>
          <a:p>
            <a:r>
              <a:rPr lang="en-GB" dirty="0"/>
              <a:t>Mint in Carpathian region, 2</a:t>
            </a:r>
            <a:r>
              <a:rPr lang="en-GB" baseline="30000" dirty="0"/>
              <a:t>nd</a:t>
            </a:r>
            <a:r>
              <a:rPr lang="en-GB" dirty="0"/>
              <a:t> century BC</a:t>
            </a:r>
          </a:p>
        </p:txBody>
      </p:sp>
      <p:pic>
        <p:nvPicPr>
          <p:cNvPr id="8" name="Picture 7" descr="Celtic abstract.jpg"/>
          <p:cNvPicPr>
            <a:picLocks noChangeAspect="1"/>
          </p:cNvPicPr>
          <p:nvPr/>
        </p:nvPicPr>
        <p:blipFill>
          <a:blip r:embed="rId5" cstate="print"/>
          <a:stretch>
            <a:fillRect/>
          </a:stretch>
        </p:blipFill>
        <p:spPr>
          <a:xfrm>
            <a:off x="1775521" y="4509120"/>
            <a:ext cx="4328643" cy="2134082"/>
          </a:xfrm>
          <a:prstGeom prst="rect">
            <a:avLst/>
          </a:prstGeom>
        </p:spPr>
      </p:pic>
      <p:sp>
        <p:nvSpPr>
          <p:cNvPr id="9" name="TextBox 8"/>
          <p:cNvSpPr txBox="1"/>
          <p:nvPr/>
        </p:nvSpPr>
        <p:spPr>
          <a:xfrm>
            <a:off x="6240016" y="5301208"/>
            <a:ext cx="4032448" cy="369332"/>
          </a:xfrm>
          <a:prstGeom prst="rect">
            <a:avLst/>
          </a:prstGeom>
          <a:noFill/>
        </p:spPr>
        <p:txBody>
          <a:bodyPr wrap="square" rtlCol="0">
            <a:spAutoFit/>
          </a:bodyPr>
          <a:lstStyle/>
          <a:p>
            <a:r>
              <a:rPr lang="en-GB" dirty="0"/>
              <a:t>Celtic Britain, the </a:t>
            </a:r>
            <a:r>
              <a:rPr lang="en-GB" dirty="0" err="1"/>
              <a:t>Durotriges</a:t>
            </a:r>
            <a:r>
              <a:rPr lang="en-GB" dirty="0"/>
              <a:t>, 30-10 BC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476E1-001A-97C4-E8C4-3AD3FDF42F65}"/>
              </a:ext>
            </a:extLst>
          </p:cNvPr>
          <p:cNvSpPr>
            <a:spLocks noGrp="1"/>
          </p:cNvSpPr>
          <p:nvPr>
            <p:ph type="title"/>
          </p:nvPr>
        </p:nvSpPr>
        <p:spPr/>
        <p:txBody>
          <a:bodyPr>
            <a:normAutofit/>
          </a:bodyPr>
          <a:lstStyle/>
          <a:p>
            <a:r>
              <a:rPr lang="en-US" sz="3800" b="1" dirty="0"/>
              <a:t>Civic identities (Western Asia Minor: </a:t>
            </a:r>
            <a:r>
              <a:rPr lang="en-US" sz="3800" b="1" dirty="0" err="1"/>
              <a:t>Thonemann</a:t>
            </a:r>
            <a:r>
              <a:rPr lang="en-US" sz="3800" b="1" dirty="0"/>
              <a:t>)</a:t>
            </a:r>
          </a:p>
        </p:txBody>
      </p:sp>
      <p:sp>
        <p:nvSpPr>
          <p:cNvPr id="3" name="Content Placeholder 2">
            <a:extLst>
              <a:ext uri="{FF2B5EF4-FFF2-40B4-BE49-F238E27FC236}">
                <a16:creationId xmlns:a16="http://schemas.microsoft.com/office/drawing/2014/main" id="{806330E9-630B-C08D-3529-BBB3F18ADB94}"/>
              </a:ext>
            </a:extLst>
          </p:cNvPr>
          <p:cNvSpPr>
            <a:spLocks noGrp="1"/>
          </p:cNvSpPr>
          <p:nvPr>
            <p:ph idx="1"/>
          </p:nvPr>
        </p:nvSpPr>
        <p:spPr/>
        <p:txBody>
          <a:bodyPr>
            <a:normAutofit fontScale="92500" lnSpcReduction="20000"/>
          </a:bodyPr>
          <a:lstStyle/>
          <a:p>
            <a:r>
              <a:rPr lang="en-US" dirty="0"/>
              <a:t>Persian rule – numerous cities striking local designs</a:t>
            </a:r>
          </a:p>
          <a:p>
            <a:r>
              <a:rPr lang="en-US" dirty="0"/>
              <a:t>Macedonian conquest of Asia Minor in later 4</a:t>
            </a:r>
            <a:r>
              <a:rPr lang="en-US" baseline="30000" dirty="0"/>
              <a:t>th</a:t>
            </a:r>
            <a:r>
              <a:rPr lang="en-US" dirty="0"/>
              <a:t> century BC</a:t>
            </a:r>
          </a:p>
          <a:p>
            <a:r>
              <a:rPr lang="en-US" dirty="0"/>
              <a:t>Vast quantities of gold and silver coinages of Alexander struck (veterans, armies of the </a:t>
            </a:r>
            <a:r>
              <a:rPr lang="en-US" i="1" dirty="0" err="1"/>
              <a:t>diadochoi</a:t>
            </a:r>
            <a:r>
              <a:rPr lang="en-US" dirty="0"/>
              <a:t>)</a:t>
            </a:r>
          </a:p>
          <a:p>
            <a:r>
              <a:rPr lang="en-US" dirty="0"/>
              <a:t>c. 300 BC – the striking of local silver currencies with local designs had all but come to an end. (‘Civic’ Alexanders continued, and only some local issues, on the ‘</a:t>
            </a:r>
            <a:r>
              <a:rPr lang="en-US" dirty="0" err="1"/>
              <a:t>Persic</a:t>
            </a:r>
            <a:r>
              <a:rPr lang="en-US" dirty="0"/>
              <a:t>’ standard).</a:t>
            </a:r>
          </a:p>
          <a:p>
            <a:r>
              <a:rPr lang="en-US" dirty="0"/>
              <a:t>WHY?</a:t>
            </a:r>
          </a:p>
          <a:p>
            <a:pPr marL="0" indent="0">
              <a:buNone/>
            </a:pPr>
            <a:r>
              <a:rPr lang="en-US" dirty="0"/>
              <a:t> - deliberate suppression of coinage by Alexander and his successors?</a:t>
            </a:r>
          </a:p>
          <a:p>
            <a:pPr marL="0" indent="0">
              <a:buNone/>
            </a:pPr>
            <a:r>
              <a:rPr lang="en-US" dirty="0"/>
              <a:t> - royal coinage sufficient?</a:t>
            </a:r>
          </a:p>
          <a:p>
            <a:pPr marL="0" indent="0">
              <a:buNone/>
            </a:pPr>
            <a:r>
              <a:rPr lang="en-US" dirty="0"/>
              <a:t> - civic identity/self representation changing</a:t>
            </a:r>
          </a:p>
        </p:txBody>
      </p:sp>
    </p:spTree>
    <p:extLst>
      <p:ext uri="{BB962C8B-B14F-4D97-AF65-F5344CB8AC3E}">
        <p14:creationId xmlns:p14="http://schemas.microsoft.com/office/powerpoint/2010/main" val="2469622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14D5AAE3-5AA1-6467-139E-AD032BC3CB90}"/>
              </a:ext>
            </a:extLst>
          </p:cNvPr>
          <p:cNvSpPr>
            <a:spLocks noGrp="1" noChangeArrowheads="1"/>
          </p:cNvSpPr>
          <p:nvPr>
            <p:ph type="title"/>
          </p:nvPr>
        </p:nvSpPr>
        <p:spPr>
          <a:xfrm>
            <a:off x="654898" y="246124"/>
            <a:ext cx="8228707" cy="1143000"/>
          </a:xfrm>
        </p:spPr>
        <p:txBody>
          <a:bodyPr vert="horz" lIns="88900" tIns="50799" rIns="88900" bIns="50799" rtlCol="0" anchor="ctr">
            <a:normAutofit/>
          </a:bodyPr>
          <a:lstStyle/>
          <a:p>
            <a:pPr defTabSz="914145"/>
            <a:r>
              <a:rPr lang="en-US" altLang="en-US" sz="4359" dirty="0">
                <a:latin typeface="Helvetica" pitchFamily="2" charset="0"/>
                <a:ea typeface="Helvetica" pitchFamily="2" charset="0"/>
                <a:cs typeface="Helvetica" pitchFamily="2" charset="0"/>
                <a:sym typeface="Helvetica" pitchFamily="2" charset="0"/>
              </a:rPr>
              <a:t>Ptolemy </a:t>
            </a:r>
            <a:r>
              <a:rPr lang="en-US" altLang="en-US" sz="4359" dirty="0" err="1">
                <a:latin typeface="Helvetica" pitchFamily="2" charset="0"/>
                <a:ea typeface="Helvetica" pitchFamily="2" charset="0"/>
                <a:cs typeface="Helvetica" pitchFamily="2" charset="0"/>
                <a:sym typeface="Helvetica" pitchFamily="2" charset="0"/>
              </a:rPr>
              <a:t>Soter</a:t>
            </a:r>
            <a:r>
              <a:rPr lang="en-US" altLang="en-US" sz="4359" dirty="0">
                <a:latin typeface="Helvetica" pitchFamily="2" charset="0"/>
                <a:ea typeface="Helvetica" pitchFamily="2" charset="0"/>
                <a:cs typeface="Helvetica" pitchFamily="2" charset="0"/>
                <a:sym typeface="Helvetica" pitchFamily="2" charset="0"/>
              </a:rPr>
              <a:t> </a:t>
            </a:r>
            <a:endParaRPr lang="en-US" altLang="en-US" dirty="0"/>
          </a:p>
        </p:txBody>
      </p:sp>
      <p:sp>
        <p:nvSpPr>
          <p:cNvPr id="16387" name="Rectangle 2">
            <a:extLst>
              <a:ext uri="{FF2B5EF4-FFF2-40B4-BE49-F238E27FC236}">
                <a16:creationId xmlns:a16="http://schemas.microsoft.com/office/drawing/2014/main" id="{1C2E4402-DA35-D5F8-EF83-D8C915A42272}"/>
              </a:ext>
            </a:extLst>
          </p:cNvPr>
          <p:cNvSpPr>
            <a:spLocks/>
          </p:cNvSpPr>
          <p:nvPr/>
        </p:nvSpPr>
        <p:spPr bwMode="auto">
          <a:xfrm>
            <a:off x="654898" y="5318257"/>
            <a:ext cx="11338628" cy="1762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900" tIns="50799" rIns="88900" bIns="50799"/>
          <a:lstStyle>
            <a:lvl1pPr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l" eaLnBrk="1"/>
            <a:r>
              <a:rPr lang="en-US" altLang="en-US" sz="1758" dirty="0">
                <a:latin typeface="Helvetica" pitchFamily="2" charset="0"/>
                <a:ea typeface="Helvetica" pitchFamily="2" charset="0"/>
                <a:cs typeface="Helvetica" pitchFamily="2" charset="0"/>
                <a:sym typeface="Helvetica" pitchFamily="2" charset="0"/>
              </a:rPr>
              <a:t>Ptolemy I </a:t>
            </a:r>
            <a:r>
              <a:rPr lang="en-US" altLang="en-US" sz="1758" dirty="0" err="1">
                <a:latin typeface="Helvetica" pitchFamily="2" charset="0"/>
                <a:ea typeface="Helvetica" pitchFamily="2" charset="0"/>
                <a:cs typeface="Helvetica" pitchFamily="2" charset="0"/>
                <a:sym typeface="Helvetica" pitchFamily="2" charset="0"/>
              </a:rPr>
              <a:t>Soter</a:t>
            </a:r>
            <a:r>
              <a:rPr lang="en-US" altLang="en-US" sz="1758" dirty="0">
                <a:latin typeface="Helvetica" pitchFamily="2" charset="0"/>
                <a:ea typeface="Helvetica" pitchFamily="2" charset="0"/>
                <a:cs typeface="Helvetica" pitchFamily="2" charset="0"/>
                <a:sym typeface="Helvetica" pitchFamily="2" charset="0"/>
              </a:rPr>
              <a:t>, in the name of Alexander the Great, Alexandria Mint, AR Tetradrachm, 15.63g, 310-305 BC, </a:t>
            </a:r>
            <a:r>
              <a:rPr lang="en-US" altLang="en-US" sz="1758" dirty="0" err="1">
                <a:latin typeface="Helvetica" pitchFamily="2" charset="0"/>
                <a:ea typeface="Helvetica" pitchFamily="2" charset="0"/>
                <a:cs typeface="Helvetica" pitchFamily="2" charset="0"/>
                <a:sym typeface="Helvetica" pitchFamily="2" charset="0"/>
              </a:rPr>
              <a:t>Svoronos</a:t>
            </a:r>
            <a:r>
              <a:rPr lang="en-US" altLang="en-US" sz="1758" dirty="0">
                <a:latin typeface="Helvetica" pitchFamily="2" charset="0"/>
                <a:ea typeface="Helvetica" pitchFamily="2" charset="0"/>
                <a:cs typeface="Helvetica" pitchFamily="2" charset="0"/>
                <a:sym typeface="Helvetica" pitchFamily="2" charset="0"/>
              </a:rPr>
              <a:t> 146</a:t>
            </a:r>
          </a:p>
          <a:p>
            <a:pPr algn="l" eaLnBrk="1"/>
            <a:r>
              <a:rPr lang="en-US" altLang="en-US" sz="1758" dirty="0" err="1">
                <a:latin typeface="Helvetica" pitchFamily="2" charset="0"/>
                <a:ea typeface="Helvetica" pitchFamily="2" charset="0"/>
                <a:cs typeface="Helvetica" pitchFamily="2" charset="0"/>
                <a:sym typeface="Helvetica" pitchFamily="2" charset="0"/>
              </a:rPr>
              <a:t>Obv</a:t>
            </a:r>
            <a:r>
              <a:rPr lang="en-US" altLang="en-US" sz="1758" dirty="0">
                <a:latin typeface="Helvetica" pitchFamily="2" charset="0"/>
                <a:ea typeface="Helvetica" pitchFamily="2" charset="0"/>
                <a:cs typeface="Helvetica" pitchFamily="2" charset="0"/>
                <a:sym typeface="Helvetica" pitchFamily="2" charset="0"/>
              </a:rPr>
              <a:t>: head of Alexander the Great wearing elephant skin, diadem and horn of Ammon, r.</a:t>
            </a:r>
          </a:p>
          <a:p>
            <a:pPr algn="l" eaLnBrk="1"/>
            <a:r>
              <a:rPr lang="en-US" altLang="en-US" sz="1758" dirty="0">
                <a:latin typeface="Helvetica" pitchFamily="2" charset="0"/>
                <a:ea typeface="Helvetica" pitchFamily="2" charset="0"/>
                <a:cs typeface="Helvetica" pitchFamily="2" charset="0"/>
                <a:sym typeface="Helvetica" pitchFamily="2" charset="0"/>
              </a:rPr>
              <a:t>Rev: Athena </a:t>
            </a:r>
            <a:r>
              <a:rPr lang="en-US" altLang="en-US" sz="1758" dirty="0" err="1">
                <a:latin typeface="Helvetica" pitchFamily="2" charset="0"/>
                <a:ea typeface="Helvetica" pitchFamily="2" charset="0"/>
                <a:cs typeface="Helvetica" pitchFamily="2" charset="0"/>
                <a:sym typeface="Helvetica" pitchFamily="2" charset="0"/>
              </a:rPr>
              <a:t>Alkidemos</a:t>
            </a:r>
            <a:r>
              <a:rPr lang="en-US" altLang="en-US" sz="1758" dirty="0">
                <a:latin typeface="Helvetica" pitchFamily="2" charset="0"/>
                <a:ea typeface="Helvetica" pitchFamily="2" charset="0"/>
                <a:cs typeface="Helvetica" pitchFamily="2" charset="0"/>
                <a:sym typeface="Helvetica" pitchFamily="2" charset="0"/>
              </a:rPr>
              <a:t> advancing r. To r., monograms, and eagle standing on thunderbolt. ALEXANDROU.</a:t>
            </a:r>
            <a:endParaRPr lang="en-US" altLang="en-US" sz="2531" dirty="0"/>
          </a:p>
        </p:txBody>
      </p:sp>
      <p:pic>
        <p:nvPicPr>
          <p:cNvPr id="16388" name="Picture 3" descr="Alexander soter">
            <a:extLst>
              <a:ext uri="{FF2B5EF4-FFF2-40B4-BE49-F238E27FC236}">
                <a16:creationId xmlns:a16="http://schemas.microsoft.com/office/drawing/2014/main" id="{95AA956C-3A15-BD68-464C-8CDFB3C011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81970" y="2060526"/>
            <a:ext cx="6344543" cy="27905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89" name="Picture 4" descr="Ptolemt soter middle">
            <a:extLst>
              <a:ext uri="{FF2B5EF4-FFF2-40B4-BE49-F238E27FC236}">
                <a16:creationId xmlns:a16="http://schemas.microsoft.com/office/drawing/2014/main" id="{89751CEB-6DD0-B13C-F7E0-848AF72F37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3939" y="0"/>
            <a:ext cx="3564061" cy="18439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B6E87679-8BAD-3D12-4FF6-27493B97EEB1}"/>
              </a:ext>
            </a:extLst>
          </p:cNvPr>
          <p:cNvSpPr>
            <a:spLocks noGrp="1" noChangeArrowheads="1"/>
          </p:cNvSpPr>
          <p:nvPr>
            <p:ph type="title"/>
          </p:nvPr>
        </p:nvSpPr>
        <p:spPr>
          <a:xfrm>
            <a:off x="1991693" y="188640"/>
            <a:ext cx="8229823" cy="1143000"/>
          </a:xfrm>
        </p:spPr>
        <p:txBody>
          <a:bodyPr vert="horz" lIns="88900" tIns="50799" rIns="88900" bIns="50799" rtlCol="0" anchor="ctr">
            <a:normAutofit/>
          </a:bodyPr>
          <a:lstStyle/>
          <a:p>
            <a:pPr defTabSz="914145"/>
            <a:r>
              <a:rPr lang="en-US" altLang="en-US" sz="4359">
                <a:latin typeface="Helvetica" pitchFamily="2" charset="0"/>
                <a:ea typeface="Helvetica" pitchFamily="2" charset="0"/>
                <a:cs typeface="Helvetica" pitchFamily="2" charset="0"/>
                <a:sym typeface="Helvetica" pitchFamily="2" charset="0"/>
              </a:rPr>
              <a:t>Ptolemy I Soter</a:t>
            </a:r>
            <a:endParaRPr lang="en-US" altLang="en-US"/>
          </a:p>
        </p:txBody>
      </p:sp>
      <p:pic>
        <p:nvPicPr>
          <p:cNvPr id="19459" name="Picture 2" descr="ptolemy elephant quadriga">
            <a:extLst>
              <a:ext uri="{FF2B5EF4-FFF2-40B4-BE49-F238E27FC236}">
                <a16:creationId xmlns:a16="http://schemas.microsoft.com/office/drawing/2014/main" id="{35D069C7-0257-457E-E14C-319AFF2CC4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49996" y="1340570"/>
            <a:ext cx="7201793" cy="38866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0" name="Rectangle 3">
            <a:extLst>
              <a:ext uri="{FF2B5EF4-FFF2-40B4-BE49-F238E27FC236}">
                <a16:creationId xmlns:a16="http://schemas.microsoft.com/office/drawing/2014/main" id="{80B720DD-DEC6-1884-CD05-CF243E312019}"/>
              </a:ext>
            </a:extLst>
          </p:cNvPr>
          <p:cNvSpPr>
            <a:spLocks/>
          </p:cNvSpPr>
          <p:nvPr/>
        </p:nvSpPr>
        <p:spPr bwMode="auto">
          <a:xfrm>
            <a:off x="2063130" y="5250657"/>
            <a:ext cx="8280053" cy="14856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900" tIns="50799" rIns="88900" bIns="50799"/>
          <a:lstStyle>
            <a:lvl1pPr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l" eaLnBrk="1"/>
            <a:r>
              <a:rPr lang="en-US" altLang="en-US" sz="1758">
                <a:latin typeface="Helvetica" pitchFamily="2" charset="0"/>
                <a:ea typeface="Helvetica" pitchFamily="2" charset="0"/>
                <a:cs typeface="Helvetica" pitchFamily="2" charset="0"/>
                <a:sym typeface="Helvetica" pitchFamily="2" charset="0"/>
              </a:rPr>
              <a:t>Ptolemy I Soter, Egypt, Alexandria Mint, AV Stater, 7.11g, 298-294 BC. Svoronos 111.</a:t>
            </a:r>
          </a:p>
          <a:p>
            <a:pPr algn="l" eaLnBrk="1"/>
            <a:r>
              <a:rPr lang="en-US" altLang="en-US" sz="1758">
                <a:latin typeface="Helvetica" pitchFamily="2" charset="0"/>
                <a:ea typeface="Helvetica" pitchFamily="2" charset="0"/>
                <a:cs typeface="Helvetica" pitchFamily="2" charset="0"/>
                <a:sym typeface="Helvetica" pitchFamily="2" charset="0"/>
              </a:rPr>
              <a:t>Obv:  Head of Ptolemy r., wearing diadem and aegis.</a:t>
            </a:r>
          </a:p>
          <a:p>
            <a:pPr algn="l" eaLnBrk="1"/>
            <a:r>
              <a:rPr lang="en-US" altLang="en-US" sz="1758">
                <a:latin typeface="Helvetica" pitchFamily="2" charset="0"/>
                <a:ea typeface="Helvetica" pitchFamily="2" charset="0"/>
                <a:cs typeface="Helvetica" pitchFamily="2" charset="0"/>
                <a:sym typeface="Helvetica" pitchFamily="2" charset="0"/>
              </a:rPr>
              <a:t>Rev: Charioteer (Alexander the Great?) in a quadriga of elephant holding thunderbolt and reins. Monogram in exergue.  PTOLEMAIOU BASILEWS.</a:t>
            </a:r>
            <a:endParaRPr lang="en-US" altLang="en-US" sz="2531"/>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D48C0-8D76-585F-3448-DD31F57DEA39}"/>
              </a:ext>
            </a:extLst>
          </p:cNvPr>
          <p:cNvSpPr>
            <a:spLocks noGrp="1"/>
          </p:cNvSpPr>
          <p:nvPr>
            <p:ph type="title"/>
          </p:nvPr>
        </p:nvSpPr>
        <p:spPr>
          <a:xfrm>
            <a:off x="462516" y="0"/>
            <a:ext cx="10515600" cy="1325563"/>
          </a:xfrm>
        </p:spPr>
        <p:txBody>
          <a:bodyPr/>
          <a:lstStyle/>
          <a:p>
            <a:r>
              <a:rPr lang="en-US" b="1" dirty="0"/>
              <a:t>Poros medallion</a:t>
            </a:r>
          </a:p>
        </p:txBody>
      </p:sp>
      <p:pic>
        <p:nvPicPr>
          <p:cNvPr id="8194" name="Picture 2">
            <a:extLst>
              <a:ext uri="{FF2B5EF4-FFF2-40B4-BE49-F238E27FC236}">
                <a16:creationId xmlns:a16="http://schemas.microsoft.com/office/drawing/2014/main" id="{2BCDCF4B-7941-8B9A-B85C-DBF50FF531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9823" y="676023"/>
            <a:ext cx="8420986" cy="44528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3D23D82-ED75-DDF8-D316-26F9CE826C74}"/>
              </a:ext>
            </a:extLst>
          </p:cNvPr>
          <p:cNvSpPr txBox="1"/>
          <p:nvPr/>
        </p:nvSpPr>
        <p:spPr>
          <a:xfrm>
            <a:off x="816935" y="5128838"/>
            <a:ext cx="10971028" cy="1477328"/>
          </a:xfrm>
          <a:prstGeom prst="rect">
            <a:avLst/>
          </a:prstGeom>
          <a:noFill/>
        </p:spPr>
        <p:txBody>
          <a:bodyPr wrap="square">
            <a:spAutoFit/>
          </a:bodyPr>
          <a:lstStyle/>
          <a:p>
            <a:r>
              <a:rPr lang="en-GB" b="0" i="0" dirty="0">
                <a:solidFill>
                  <a:srgbClr val="000000"/>
                </a:solidFill>
                <a:effectLst/>
                <a:latin typeface="Helvetica Neue" panose="02000503000000020004" pitchFamily="2" charset="0"/>
              </a:rPr>
              <a:t>BM 1926,0402.1. 30mm, 39.66g.</a:t>
            </a:r>
          </a:p>
          <a:p>
            <a:r>
              <a:rPr lang="en-GB" dirty="0">
                <a:effectLst/>
              </a:rPr>
              <a:t>Alexander the Great, mounted on Bucephalus, horse rearing right, attacking two men mounted on an elephant with a spear. One of the men mounted on the elephant raises a spear towards the attacking horseman. / Alexander the Great (?) standing left </a:t>
            </a:r>
            <a:r>
              <a:rPr lang="en-GB" dirty="0" err="1">
                <a:effectLst/>
              </a:rPr>
              <a:t>weaing</a:t>
            </a:r>
            <a:r>
              <a:rPr lang="en-GB" dirty="0">
                <a:effectLst/>
              </a:rPr>
              <a:t> military attire and plumed helmet; in right hand, thunderbolt; in left hand, grounded spear; above, Nike flies to right crowning the figure.</a:t>
            </a:r>
            <a:endParaRPr lang="en-US" dirty="0"/>
          </a:p>
        </p:txBody>
      </p:sp>
    </p:spTree>
    <p:extLst>
      <p:ext uri="{BB962C8B-B14F-4D97-AF65-F5344CB8AC3E}">
        <p14:creationId xmlns:p14="http://schemas.microsoft.com/office/powerpoint/2010/main" val="352700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C27773-1AEE-8AAC-F0D2-DDE72B06B27C}"/>
              </a:ext>
            </a:extLst>
          </p:cNvPr>
          <p:cNvSpPr>
            <a:spLocks noGrp="1"/>
          </p:cNvSpPr>
          <p:nvPr>
            <p:ph idx="1"/>
          </p:nvPr>
        </p:nvSpPr>
        <p:spPr>
          <a:xfrm>
            <a:off x="838200" y="4851399"/>
            <a:ext cx="10515600" cy="1325563"/>
          </a:xfrm>
        </p:spPr>
        <p:txBody>
          <a:bodyPr/>
          <a:lstStyle/>
          <a:p>
            <a:pPr marL="0" indent="0">
              <a:buNone/>
            </a:pPr>
            <a:r>
              <a:rPr lang="en-US" dirty="0"/>
              <a:t>AR, 24mm, 15.35g</a:t>
            </a:r>
          </a:p>
        </p:txBody>
      </p:sp>
      <p:pic>
        <p:nvPicPr>
          <p:cNvPr id="4" name="Picture 3">
            <a:extLst>
              <a:ext uri="{FF2B5EF4-FFF2-40B4-BE49-F238E27FC236}">
                <a16:creationId xmlns:a16="http://schemas.microsoft.com/office/drawing/2014/main" id="{1A5A84E3-6276-D252-C163-4A2CD9DAE99B}"/>
              </a:ext>
            </a:extLst>
          </p:cNvPr>
          <p:cNvPicPr>
            <a:picLocks noChangeAspect="1"/>
          </p:cNvPicPr>
          <p:nvPr/>
        </p:nvPicPr>
        <p:blipFill>
          <a:blip r:embed="rId3"/>
          <a:stretch>
            <a:fillRect/>
          </a:stretch>
        </p:blipFill>
        <p:spPr>
          <a:xfrm>
            <a:off x="838200" y="375255"/>
            <a:ext cx="7772400" cy="3895915"/>
          </a:xfrm>
          <a:prstGeom prst="rect">
            <a:avLst/>
          </a:prstGeom>
        </p:spPr>
      </p:pic>
    </p:spTree>
    <p:extLst>
      <p:ext uri="{BB962C8B-B14F-4D97-AF65-F5344CB8AC3E}">
        <p14:creationId xmlns:p14="http://schemas.microsoft.com/office/powerpoint/2010/main" val="3198640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4D949A3E-64E3-95DE-D641-E55F8C375674}"/>
              </a:ext>
            </a:extLst>
          </p:cNvPr>
          <p:cNvSpPr>
            <a:spLocks noGrp="1"/>
          </p:cNvSpPr>
          <p:nvPr>
            <p:ph type="title"/>
          </p:nvPr>
        </p:nvSpPr>
        <p:spPr>
          <a:xfrm>
            <a:off x="2416969" y="178594"/>
            <a:ext cx="7358063" cy="1022449"/>
          </a:xfrm>
        </p:spPr>
        <p:txBody>
          <a:bodyPr/>
          <a:lstStyle/>
          <a:p>
            <a:pPr eaLnBrk="1"/>
            <a:r>
              <a:rPr lang="en-GB" altLang="en-US" sz="3797" b="1" dirty="0"/>
              <a:t>The Roman Province of Macedon</a:t>
            </a:r>
          </a:p>
        </p:txBody>
      </p:sp>
      <p:pic>
        <p:nvPicPr>
          <p:cNvPr id="47107" name="Picture 2" descr="http://pro.coinarchives.com/3524827e63a492a5f6d184a013ee4590/img/goldberg/060/image02371.jpg">
            <a:extLst>
              <a:ext uri="{FF2B5EF4-FFF2-40B4-BE49-F238E27FC236}">
                <a16:creationId xmlns:a16="http://schemas.microsoft.com/office/drawing/2014/main" id="{FE0D6B00-6E86-B097-5F08-C20F6B4FCC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3836" y="1352848"/>
            <a:ext cx="6494115" cy="331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Box 3">
            <a:extLst>
              <a:ext uri="{FF2B5EF4-FFF2-40B4-BE49-F238E27FC236}">
                <a16:creationId xmlns:a16="http://schemas.microsoft.com/office/drawing/2014/main" id="{02B2E5B2-EE8E-ED36-8D15-284B2EE7C696}"/>
              </a:ext>
            </a:extLst>
          </p:cNvPr>
          <p:cNvSpPr txBox="1">
            <a:spLocks noChangeArrowheads="1"/>
          </p:cNvSpPr>
          <p:nvPr/>
        </p:nvSpPr>
        <p:spPr bwMode="auto">
          <a:xfrm>
            <a:off x="2096617" y="4998393"/>
            <a:ext cx="8050113" cy="1130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algn="l" eaLnBrk="1"/>
            <a:r>
              <a:rPr lang="en-GB" altLang="en-US" sz="1687"/>
              <a:t>Macedon, Roman Province, Gordian III, AD 243-244. AE 26.5mm, SNG Evelpidis 1492</a:t>
            </a:r>
          </a:p>
          <a:p>
            <a:pPr algn="l" eaLnBrk="1"/>
            <a:r>
              <a:rPr lang="en-GB" altLang="en-US" sz="1687"/>
              <a:t>Obv: head of Alexander the Great  as Herakles, ALEXANDROU</a:t>
            </a:r>
          </a:p>
          <a:p>
            <a:pPr algn="l" eaLnBrk="1"/>
            <a:r>
              <a:rPr lang="en-GB" altLang="en-US" sz="1687"/>
              <a:t>Rev: Pallas Nicephoros seated r. KOINON MAKEDONIAN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a:extLst>
              <a:ext uri="{FF2B5EF4-FFF2-40B4-BE49-F238E27FC236}">
                <a16:creationId xmlns:a16="http://schemas.microsoft.com/office/drawing/2014/main" id="{19BDB78E-C76F-5431-025B-7E0287059B2A}"/>
              </a:ext>
            </a:extLst>
          </p:cNvPr>
          <p:cNvSpPr>
            <a:spLocks noGrp="1" noChangeArrowheads="1"/>
          </p:cNvSpPr>
          <p:nvPr>
            <p:ph type="title"/>
          </p:nvPr>
        </p:nvSpPr>
        <p:spPr>
          <a:xfrm>
            <a:off x="1980531" y="274588"/>
            <a:ext cx="8229823" cy="1143000"/>
          </a:xfrm>
        </p:spPr>
        <p:txBody>
          <a:bodyPr vert="horz" lIns="88900" tIns="50799" rIns="88900" bIns="50799" rtlCol="0" anchor="ctr">
            <a:normAutofit/>
          </a:bodyPr>
          <a:lstStyle/>
          <a:p>
            <a:pPr defTabSz="914145"/>
            <a:r>
              <a:rPr lang="en-US" altLang="en-US" sz="4359" b="1">
                <a:latin typeface="Helvetica" pitchFamily="2" charset="0"/>
                <a:ea typeface="Helvetica" pitchFamily="2" charset="0"/>
                <a:cs typeface="Helvetica" pitchFamily="2" charset="0"/>
                <a:sym typeface="Helvetica" pitchFamily="2" charset="0"/>
              </a:rPr>
              <a:t>‘Afterlife’</a:t>
            </a:r>
            <a:endParaRPr lang="en-US" altLang="en-US" b="1"/>
          </a:p>
        </p:txBody>
      </p:sp>
      <p:sp>
        <p:nvSpPr>
          <p:cNvPr id="57346" name="Rectangle 2">
            <a:extLst>
              <a:ext uri="{FF2B5EF4-FFF2-40B4-BE49-F238E27FC236}">
                <a16:creationId xmlns:a16="http://schemas.microsoft.com/office/drawing/2014/main" id="{5B288B2E-3243-4291-EAF5-C461077D5B2A}"/>
              </a:ext>
            </a:extLst>
          </p:cNvPr>
          <p:cNvSpPr>
            <a:spLocks noGrp="1" noChangeArrowheads="1"/>
          </p:cNvSpPr>
          <p:nvPr>
            <p:ph type="body" idx="1"/>
          </p:nvPr>
        </p:nvSpPr>
        <p:spPr>
          <a:xfrm>
            <a:off x="723015" y="1599531"/>
            <a:ext cx="10887738" cy="4526235"/>
          </a:xfrm>
        </p:spPr>
        <p:txBody>
          <a:bodyPr vert="horz" lIns="88900" tIns="50799" rIns="88900" bIns="50799" rtlCol="0" anchor="t">
            <a:normAutofit/>
          </a:bodyPr>
          <a:lstStyle/>
          <a:p>
            <a:pPr marL="0" indent="0" defTabSz="914145">
              <a:spcBef>
                <a:spcPts val="492"/>
              </a:spcBef>
              <a:buNone/>
              <a:defRPr/>
            </a:pPr>
            <a:r>
              <a:rPr lang="en-US" sz="3164" dirty="0">
                <a:latin typeface="Helvetica" pitchFamily="-96" charset="0"/>
                <a:cs typeface="Helvetica" pitchFamily="-96" charset="0"/>
                <a:sym typeface="Helvetica" pitchFamily="-96" charset="0"/>
              </a:rPr>
              <a:t>‘What can one say of those who use spells and amulets, and bind bronze coins of Alexander the Macedonian on their heads and on their feet?’</a:t>
            </a:r>
          </a:p>
          <a:p>
            <a:pPr defTabSz="914145">
              <a:spcBef>
                <a:spcPts val="492"/>
              </a:spcBef>
              <a:defRPr/>
            </a:pPr>
            <a:endParaRPr lang="en-US" sz="3164" dirty="0">
              <a:latin typeface="Helvetica" pitchFamily="-96" charset="0"/>
              <a:cs typeface="Helvetica" pitchFamily="-96" charset="0"/>
              <a:sym typeface="Helvetica" pitchFamily="-96" charset="0"/>
            </a:endParaRPr>
          </a:p>
          <a:p>
            <a:pPr marL="0" indent="0" algn="r" defTabSz="914145">
              <a:spcBef>
                <a:spcPts val="492"/>
              </a:spcBef>
              <a:buNone/>
              <a:defRPr/>
            </a:pPr>
            <a:r>
              <a:rPr lang="en-US" sz="3164" dirty="0">
                <a:latin typeface="Helvetica" pitchFamily="-96" charset="0"/>
                <a:cs typeface="Helvetica" pitchFamily="-96" charset="0"/>
                <a:sym typeface="Helvetica" pitchFamily="-96" charset="0"/>
              </a:rPr>
              <a:t>St John Chrysostom, </a:t>
            </a:r>
          </a:p>
          <a:p>
            <a:pPr marL="0" indent="0" algn="r" defTabSz="914145">
              <a:spcBef>
                <a:spcPts val="492"/>
              </a:spcBef>
              <a:buNone/>
              <a:defRPr/>
            </a:pPr>
            <a:r>
              <a:rPr lang="en-US" sz="3164" i="1" dirty="0">
                <a:latin typeface="Helvetica" pitchFamily="-96" charset="0"/>
                <a:cs typeface="Helvetica" pitchFamily="-96" charset="0"/>
                <a:sym typeface="Helvetica" pitchFamily="-96" charset="0"/>
              </a:rPr>
              <a:t>Ad </a:t>
            </a:r>
            <a:r>
              <a:rPr lang="en-US" sz="3164" i="1" dirty="0" err="1">
                <a:latin typeface="Helvetica" pitchFamily="-96" charset="0"/>
                <a:cs typeface="Helvetica" pitchFamily="-96" charset="0"/>
                <a:sym typeface="Helvetica" pitchFamily="-96" charset="0"/>
              </a:rPr>
              <a:t>Illuminandos</a:t>
            </a:r>
            <a:r>
              <a:rPr lang="en-US" sz="3164" i="1" dirty="0">
                <a:latin typeface="Helvetica" pitchFamily="-96" charset="0"/>
                <a:cs typeface="Helvetica" pitchFamily="-96" charset="0"/>
                <a:sym typeface="Helvetica" pitchFamily="-96" charset="0"/>
              </a:rPr>
              <a:t> Catechesis</a:t>
            </a:r>
            <a:r>
              <a:rPr lang="en-US" sz="3164" dirty="0">
                <a:latin typeface="Helvetica" pitchFamily="-96" charset="0"/>
                <a:cs typeface="Helvetica" pitchFamily="-96" charset="0"/>
                <a:sym typeface="Helvetica" pitchFamily="-96" charset="0"/>
              </a:rPr>
              <a:t> II, 5</a:t>
            </a:r>
          </a:p>
          <a:p>
            <a:pPr marL="0" indent="0" algn="r" defTabSz="914145">
              <a:spcBef>
                <a:spcPts val="492"/>
              </a:spcBef>
              <a:buNone/>
              <a:defRPr/>
            </a:pPr>
            <a:r>
              <a:rPr lang="en-US" sz="3164" dirty="0">
                <a:latin typeface="Helvetica" pitchFamily="-96" charset="0"/>
                <a:cs typeface="Helvetica" pitchFamily="-96" charset="0"/>
                <a:sym typeface="Helvetica" pitchFamily="-96" charset="0"/>
              </a:rPr>
              <a:t>(Melville-Jones 490)</a:t>
            </a:r>
            <a:endParaRPr lang="en-US" dirty="0">
              <a:sym typeface="Helvetica Light" charset="0"/>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18" y="133601"/>
            <a:ext cx="8229600" cy="1143000"/>
          </a:xfrm>
        </p:spPr>
        <p:txBody>
          <a:bodyPr/>
          <a:lstStyle/>
          <a:p>
            <a:r>
              <a:rPr lang="en-GB" b="1" dirty="0"/>
              <a:t>Lysimachus</a:t>
            </a:r>
          </a:p>
        </p:txBody>
      </p:sp>
      <p:pic>
        <p:nvPicPr>
          <p:cNvPr id="4" name="Picture 3" descr="Lysimachus.jpg"/>
          <p:cNvPicPr>
            <a:picLocks noChangeAspect="1"/>
          </p:cNvPicPr>
          <p:nvPr/>
        </p:nvPicPr>
        <p:blipFill>
          <a:blip r:embed="rId3" cstate="print"/>
          <a:stretch>
            <a:fillRect/>
          </a:stretch>
        </p:blipFill>
        <p:spPr>
          <a:xfrm>
            <a:off x="1847529" y="1484784"/>
            <a:ext cx="4183297" cy="2160240"/>
          </a:xfrm>
          <a:prstGeom prst="rect">
            <a:avLst/>
          </a:prstGeom>
        </p:spPr>
      </p:pic>
      <p:sp>
        <p:nvSpPr>
          <p:cNvPr id="5" name="TextBox 4"/>
          <p:cNvSpPr txBox="1"/>
          <p:nvPr/>
        </p:nvSpPr>
        <p:spPr>
          <a:xfrm>
            <a:off x="6096000" y="1700808"/>
            <a:ext cx="4320480" cy="1815882"/>
          </a:xfrm>
          <a:prstGeom prst="rect">
            <a:avLst/>
          </a:prstGeom>
          <a:noFill/>
        </p:spPr>
        <p:txBody>
          <a:bodyPr wrap="square" rtlCol="0">
            <a:spAutoFit/>
          </a:bodyPr>
          <a:lstStyle/>
          <a:p>
            <a:r>
              <a:rPr lang="en-GB" sz="1600" dirty="0"/>
              <a:t>Lysimachus, Thrace, Pergamum Mint, AR </a:t>
            </a:r>
            <a:r>
              <a:rPr lang="en-GB" sz="1600" dirty="0" err="1"/>
              <a:t>Tetradrachm</a:t>
            </a:r>
            <a:r>
              <a:rPr lang="en-GB" sz="1600" dirty="0"/>
              <a:t>, 17.12g, 287-282 BC, Thompson 222.</a:t>
            </a:r>
          </a:p>
          <a:p>
            <a:r>
              <a:rPr lang="en-GB" sz="1600" dirty="0" err="1"/>
              <a:t>Obv</a:t>
            </a:r>
            <a:r>
              <a:rPr lang="en-GB" sz="1600" dirty="0"/>
              <a:t>: diademed head of Alexander with horn of </a:t>
            </a:r>
            <a:r>
              <a:rPr lang="en-GB" sz="1600" dirty="0" err="1"/>
              <a:t>Ammon</a:t>
            </a:r>
            <a:r>
              <a:rPr lang="en-GB" sz="1600" dirty="0"/>
              <a:t>, K below</a:t>
            </a:r>
          </a:p>
          <a:p>
            <a:r>
              <a:rPr lang="en-GB" sz="1600" dirty="0"/>
              <a:t>Rev: Athena enthroned, holding Nike in r. Hand and resting l. elbow in shield,. Monogram in exergue. </a:t>
            </a:r>
            <a:r>
              <a:rPr lang="el-GR" sz="1600" dirty="0"/>
              <a:t>ΒΑΣΙΛΕΩΣ </a:t>
            </a:r>
            <a:r>
              <a:rPr lang="en-GB" sz="1600" dirty="0"/>
              <a:t> </a:t>
            </a:r>
            <a:r>
              <a:rPr lang="el-GR" sz="1600" dirty="0"/>
              <a:t>ΛΥΣΙΜΑΧΟΥ </a:t>
            </a:r>
            <a:endParaRPr lang="en-GB" sz="1600" dirty="0"/>
          </a:p>
        </p:txBody>
      </p:sp>
      <p:pic>
        <p:nvPicPr>
          <p:cNvPr id="6" name="Picture 5" descr="Lysimachus gold.jpg"/>
          <p:cNvPicPr>
            <a:picLocks noChangeAspect="1"/>
          </p:cNvPicPr>
          <p:nvPr/>
        </p:nvPicPr>
        <p:blipFill>
          <a:blip r:embed="rId4" cstate="print"/>
          <a:stretch>
            <a:fillRect/>
          </a:stretch>
        </p:blipFill>
        <p:spPr>
          <a:xfrm>
            <a:off x="1775520" y="4077072"/>
            <a:ext cx="4362838" cy="2160240"/>
          </a:xfrm>
          <a:prstGeom prst="rect">
            <a:avLst/>
          </a:prstGeom>
        </p:spPr>
      </p:pic>
      <p:sp>
        <p:nvSpPr>
          <p:cNvPr id="7" name="TextBox 6"/>
          <p:cNvSpPr txBox="1"/>
          <p:nvPr/>
        </p:nvSpPr>
        <p:spPr>
          <a:xfrm>
            <a:off x="6240016" y="4365104"/>
            <a:ext cx="4176464" cy="1815882"/>
          </a:xfrm>
          <a:prstGeom prst="rect">
            <a:avLst/>
          </a:prstGeom>
          <a:noFill/>
        </p:spPr>
        <p:txBody>
          <a:bodyPr wrap="square" rtlCol="0">
            <a:spAutoFit/>
          </a:bodyPr>
          <a:lstStyle/>
          <a:p>
            <a:r>
              <a:rPr lang="en-GB" sz="1600" dirty="0"/>
              <a:t>Lysimachus, Thrace, uncertain mint in Western Asia Minor, AV </a:t>
            </a:r>
            <a:r>
              <a:rPr lang="en-GB" sz="1600" dirty="0" err="1"/>
              <a:t>Stater</a:t>
            </a:r>
            <a:r>
              <a:rPr lang="en-GB" sz="1600" dirty="0"/>
              <a:t>, 8.47g, Thompson p. 176</a:t>
            </a:r>
          </a:p>
          <a:p>
            <a:r>
              <a:rPr lang="en-GB" sz="1600" dirty="0" err="1"/>
              <a:t>Obv</a:t>
            </a:r>
            <a:r>
              <a:rPr lang="en-GB" sz="1600" dirty="0"/>
              <a:t>: diademed head of Alexander with the horn of </a:t>
            </a:r>
            <a:r>
              <a:rPr lang="en-GB" sz="1600" dirty="0" err="1"/>
              <a:t>Ammon</a:t>
            </a:r>
            <a:endParaRPr lang="en-GB" sz="1600" dirty="0"/>
          </a:p>
          <a:p>
            <a:r>
              <a:rPr lang="en-GB" sz="1600" dirty="0"/>
              <a:t>Rev: Athena enthroned, holding Nike in r. Hand and resting l. elbow in shield,. In field, l. BI, monogram in exergue. </a:t>
            </a:r>
            <a:r>
              <a:rPr lang="el-GR" sz="1600" dirty="0"/>
              <a:t>ΒΑΣΙΛΕΩΣ </a:t>
            </a:r>
            <a:r>
              <a:rPr lang="en-GB" sz="1600" dirty="0"/>
              <a:t> </a:t>
            </a:r>
            <a:r>
              <a:rPr lang="el-GR" sz="1600" dirty="0"/>
              <a:t>ΛΥΣΙΜΑΧΟΥ </a:t>
            </a:r>
            <a:endParaRPr lang="en-GB"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a:extLst>
              <a:ext uri="{FF2B5EF4-FFF2-40B4-BE49-F238E27FC236}">
                <a16:creationId xmlns:a16="http://schemas.microsoft.com/office/drawing/2014/main" id="{97A5D49C-2F87-0262-91FA-08813447F230}"/>
              </a:ext>
            </a:extLst>
          </p:cNvPr>
          <p:cNvSpPr>
            <a:spLocks noGrp="1" noChangeArrowheads="1"/>
          </p:cNvSpPr>
          <p:nvPr>
            <p:ph type="title"/>
          </p:nvPr>
        </p:nvSpPr>
        <p:spPr>
          <a:xfrm>
            <a:off x="587777" y="699891"/>
            <a:ext cx="11214363" cy="1143000"/>
          </a:xfrm>
        </p:spPr>
        <p:txBody>
          <a:bodyPr vert="horz" lIns="88900" tIns="50799" rIns="88900" bIns="50799" rtlCol="0" anchor="ctr">
            <a:normAutofit/>
          </a:bodyPr>
          <a:lstStyle/>
          <a:p>
            <a:pPr defTabSz="914145"/>
            <a:r>
              <a:rPr lang="en-US" altLang="en-US" sz="3164" b="1" dirty="0">
                <a:latin typeface="Helvetica" pitchFamily="2" charset="0"/>
                <a:ea typeface="Helvetica" pitchFamily="2" charset="0"/>
                <a:cs typeface="Helvetica" pitchFamily="2" charset="0"/>
                <a:sym typeface="Helvetica" pitchFamily="2" charset="0"/>
              </a:rPr>
              <a:t>Philip II and the Mines of Macedonia (</a:t>
            </a:r>
            <a:r>
              <a:rPr lang="en-US" altLang="en-US" sz="3164" b="1" dirty="0" err="1">
                <a:latin typeface="Helvetica" pitchFamily="2" charset="0"/>
                <a:ea typeface="Helvetica" pitchFamily="2" charset="0"/>
                <a:cs typeface="Helvetica" pitchFamily="2" charset="0"/>
                <a:sym typeface="Helvetica" pitchFamily="2" charset="0"/>
              </a:rPr>
              <a:t>Pangean</a:t>
            </a:r>
            <a:r>
              <a:rPr lang="en-US" altLang="en-US" sz="3164" b="1" dirty="0">
                <a:latin typeface="Helvetica" pitchFamily="2" charset="0"/>
                <a:ea typeface="Helvetica" pitchFamily="2" charset="0"/>
                <a:cs typeface="Helvetica" pitchFamily="2" charset="0"/>
                <a:sym typeface="Helvetica" pitchFamily="2" charset="0"/>
              </a:rPr>
              <a:t> mines)</a:t>
            </a:r>
            <a:endParaRPr lang="en-US" altLang="en-US" b="1" dirty="0"/>
          </a:p>
        </p:txBody>
      </p:sp>
      <p:sp>
        <p:nvSpPr>
          <p:cNvPr id="5122" name="Rectangle 2">
            <a:extLst>
              <a:ext uri="{FF2B5EF4-FFF2-40B4-BE49-F238E27FC236}">
                <a16:creationId xmlns:a16="http://schemas.microsoft.com/office/drawing/2014/main" id="{E79A6817-25ED-F2B7-CBEC-A549410CD0D5}"/>
              </a:ext>
            </a:extLst>
          </p:cNvPr>
          <p:cNvSpPr>
            <a:spLocks noGrp="1" noChangeArrowheads="1"/>
          </p:cNvSpPr>
          <p:nvPr>
            <p:ph type="body" idx="1"/>
          </p:nvPr>
        </p:nvSpPr>
        <p:spPr>
          <a:xfrm>
            <a:off x="587777" y="2197000"/>
            <a:ext cx="11015329" cy="4526235"/>
          </a:xfrm>
        </p:spPr>
        <p:txBody>
          <a:bodyPr vert="horz" lIns="88900" tIns="50799" rIns="88900" bIns="50799" rtlCol="0" anchor="t">
            <a:normAutofit/>
          </a:bodyPr>
          <a:lstStyle/>
          <a:p>
            <a:pPr marL="0" indent="0" defTabSz="914145">
              <a:lnSpc>
                <a:spcPct val="80000"/>
              </a:lnSpc>
              <a:spcBef>
                <a:spcPts val="492"/>
              </a:spcBef>
              <a:buNone/>
              <a:defRPr/>
            </a:pPr>
            <a:r>
              <a:rPr lang="en-US" sz="2391" dirty="0">
                <a:solidFill>
                  <a:srgbClr val="0D0D0D"/>
                </a:solidFill>
                <a:latin typeface="Helvetica" pitchFamily="-96" charset="0"/>
                <a:cs typeface="Helvetica" pitchFamily="-96" charset="0"/>
                <a:sym typeface="Helvetica" pitchFamily="-96" charset="0"/>
              </a:rPr>
              <a:t>‘...and he increased the output of the small and insignificant gold mines in the area so much by his improvements that they were able to bring him a revenue of more than a thousand talents. He soon amassed a fortune from them and began continually raising the Macedonian kingdom to a great position of superiority by means of this plentiful supply of wealth; for when he had struck the gold coinage which was called ‘</a:t>
            </a:r>
            <a:r>
              <a:rPr lang="en-US" sz="2391" dirty="0" err="1">
                <a:solidFill>
                  <a:srgbClr val="0D0D0D"/>
                </a:solidFill>
                <a:latin typeface="Helvetica" pitchFamily="-96" charset="0"/>
                <a:cs typeface="Helvetica" pitchFamily="-96" charset="0"/>
                <a:sym typeface="Helvetica" pitchFamily="-96" charset="0"/>
              </a:rPr>
              <a:t>Phillipic</a:t>
            </a:r>
            <a:r>
              <a:rPr lang="en-US" sz="2391" dirty="0">
                <a:solidFill>
                  <a:srgbClr val="0D0D0D"/>
                </a:solidFill>
                <a:latin typeface="Helvetica" pitchFamily="-96" charset="0"/>
                <a:cs typeface="Helvetica" pitchFamily="-96" charset="0"/>
                <a:sym typeface="Helvetica" pitchFamily="-96" charset="0"/>
              </a:rPr>
              <a:t>’ after him, he put together an impressive force of mercenaries and by means of this induced many of the Greeks to become traitors to their country’.</a:t>
            </a:r>
          </a:p>
          <a:p>
            <a:pPr algn="r" defTabSz="914145">
              <a:lnSpc>
                <a:spcPct val="80000"/>
              </a:lnSpc>
              <a:spcBef>
                <a:spcPts val="492"/>
              </a:spcBef>
              <a:defRPr/>
            </a:pPr>
            <a:endParaRPr lang="en-US" sz="2391" dirty="0">
              <a:solidFill>
                <a:srgbClr val="0D0D0D"/>
              </a:solidFill>
              <a:latin typeface="Helvetica" pitchFamily="-96" charset="0"/>
              <a:cs typeface="Helvetica" pitchFamily="-96" charset="0"/>
              <a:sym typeface="Helvetica" pitchFamily="-96" charset="0"/>
            </a:endParaRPr>
          </a:p>
          <a:p>
            <a:pPr marL="0" indent="0" algn="r" defTabSz="914145">
              <a:lnSpc>
                <a:spcPct val="80000"/>
              </a:lnSpc>
              <a:spcBef>
                <a:spcPts val="492"/>
              </a:spcBef>
              <a:buNone/>
              <a:defRPr/>
            </a:pPr>
            <a:r>
              <a:rPr lang="en-US" sz="2391" i="1" dirty="0" err="1">
                <a:solidFill>
                  <a:srgbClr val="0D0D0D"/>
                </a:solidFill>
                <a:latin typeface="Helvetica" pitchFamily="-96" charset="0"/>
                <a:cs typeface="Helvetica" pitchFamily="-96" charset="0"/>
                <a:sym typeface="Helvetica" pitchFamily="-96" charset="0"/>
              </a:rPr>
              <a:t>Diodorus</a:t>
            </a:r>
            <a:r>
              <a:rPr lang="en-US" sz="2391" i="1" dirty="0">
                <a:solidFill>
                  <a:srgbClr val="0D0D0D"/>
                </a:solidFill>
                <a:latin typeface="Helvetica" pitchFamily="-96" charset="0"/>
                <a:cs typeface="Helvetica" pitchFamily="-96" charset="0"/>
                <a:sym typeface="Helvetica" pitchFamily="-96" charset="0"/>
              </a:rPr>
              <a:t> </a:t>
            </a:r>
            <a:r>
              <a:rPr lang="en-US" sz="2391" i="1" dirty="0" err="1">
                <a:solidFill>
                  <a:srgbClr val="0D0D0D"/>
                </a:solidFill>
                <a:latin typeface="Helvetica" pitchFamily="-96" charset="0"/>
                <a:cs typeface="Helvetica" pitchFamily="-96" charset="0"/>
                <a:sym typeface="Helvetica" pitchFamily="-96" charset="0"/>
              </a:rPr>
              <a:t>Siculus</a:t>
            </a:r>
            <a:r>
              <a:rPr lang="en-US" sz="2391" i="1" dirty="0">
                <a:solidFill>
                  <a:srgbClr val="0D0D0D"/>
                </a:solidFill>
                <a:latin typeface="Helvetica" pitchFamily="-96" charset="0"/>
                <a:cs typeface="Helvetica" pitchFamily="-96" charset="0"/>
                <a:sym typeface="Helvetica" pitchFamily="-96" charset="0"/>
              </a:rPr>
              <a:t> 16.8.6-7 (Melville-Jones 414</a:t>
            </a:r>
            <a:r>
              <a:rPr lang="en-US" sz="2391" dirty="0">
                <a:solidFill>
                  <a:srgbClr val="0D0D0D"/>
                </a:solidFill>
                <a:latin typeface="Helvetica" pitchFamily="-96" charset="0"/>
                <a:cs typeface="Helvetica" pitchFamily="-96" charset="0"/>
                <a:sym typeface="Helvetica" pitchFamily="-96" charset="0"/>
              </a:rPr>
              <a:t>)</a:t>
            </a:r>
            <a:endParaRPr lang="en-US" sz="2391" dirty="0">
              <a:sym typeface="Helvetica Light"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FF57B-A154-504E-429E-30C8C3B410FA}"/>
              </a:ext>
            </a:extLst>
          </p:cNvPr>
          <p:cNvSpPr>
            <a:spLocks noGrp="1"/>
          </p:cNvSpPr>
          <p:nvPr>
            <p:ph type="title"/>
          </p:nvPr>
        </p:nvSpPr>
        <p:spPr/>
        <p:txBody>
          <a:bodyPr/>
          <a:lstStyle/>
          <a:p>
            <a:r>
              <a:rPr lang="en-US" b="1" dirty="0"/>
              <a:t>Bronzes of Lysimachus</a:t>
            </a:r>
          </a:p>
        </p:txBody>
      </p:sp>
      <p:pic>
        <p:nvPicPr>
          <p:cNvPr id="1026" name="Picture 2">
            <a:extLst>
              <a:ext uri="{FF2B5EF4-FFF2-40B4-BE49-F238E27FC236}">
                <a16:creationId xmlns:a16="http://schemas.microsoft.com/office/drawing/2014/main" id="{1516EF99-3184-DD10-B26E-133F45B16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75155"/>
            <a:ext cx="5862084" cy="28821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69FDAD1-600C-3E44-56E9-322F4B3E2113}"/>
              </a:ext>
            </a:extLst>
          </p:cNvPr>
          <p:cNvSpPr txBox="1"/>
          <p:nvPr/>
        </p:nvSpPr>
        <p:spPr>
          <a:xfrm>
            <a:off x="7230140" y="2700670"/>
            <a:ext cx="4123660" cy="461665"/>
          </a:xfrm>
          <a:prstGeom prst="rect">
            <a:avLst/>
          </a:prstGeom>
          <a:noFill/>
        </p:spPr>
        <p:txBody>
          <a:bodyPr wrap="square" rtlCol="0">
            <a:spAutoFit/>
          </a:bodyPr>
          <a:lstStyle/>
          <a:p>
            <a:r>
              <a:rPr lang="en-US" sz="2400" dirty="0"/>
              <a:t>20mm, 8h, 6.00g</a:t>
            </a:r>
          </a:p>
        </p:txBody>
      </p:sp>
      <p:pic>
        <p:nvPicPr>
          <p:cNvPr id="1028" name="Picture 4">
            <a:extLst>
              <a:ext uri="{FF2B5EF4-FFF2-40B4-BE49-F238E27FC236}">
                <a16:creationId xmlns:a16="http://schemas.microsoft.com/office/drawing/2014/main" id="{8A5F70DE-C8EC-2D60-31F7-39336690F8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4762" y="4614487"/>
            <a:ext cx="4338084" cy="21057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66A9DBB-0C9D-1628-C337-16FE251C195F}"/>
              </a:ext>
            </a:extLst>
          </p:cNvPr>
          <p:cNvSpPr txBox="1"/>
          <p:nvPr/>
        </p:nvSpPr>
        <p:spPr>
          <a:xfrm>
            <a:off x="7230140" y="5667376"/>
            <a:ext cx="4123660" cy="461665"/>
          </a:xfrm>
          <a:prstGeom prst="rect">
            <a:avLst/>
          </a:prstGeom>
          <a:noFill/>
        </p:spPr>
        <p:txBody>
          <a:bodyPr wrap="square" rtlCol="0">
            <a:spAutoFit/>
          </a:bodyPr>
          <a:lstStyle/>
          <a:p>
            <a:r>
              <a:rPr lang="en-US" sz="2400" dirty="0"/>
              <a:t>14mm, 12h, 2.59g</a:t>
            </a:r>
          </a:p>
        </p:txBody>
      </p:sp>
    </p:spTree>
    <p:extLst>
      <p:ext uri="{BB962C8B-B14F-4D97-AF65-F5344CB8AC3E}">
        <p14:creationId xmlns:p14="http://schemas.microsoft.com/office/powerpoint/2010/main" val="1765224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0A63C-B328-194E-A22C-990FC3FF505F}"/>
              </a:ext>
            </a:extLst>
          </p:cNvPr>
          <p:cNvSpPr>
            <a:spLocks noGrp="1"/>
          </p:cNvSpPr>
          <p:nvPr>
            <p:ph type="title"/>
          </p:nvPr>
        </p:nvSpPr>
        <p:spPr>
          <a:xfrm>
            <a:off x="475806" y="-93569"/>
            <a:ext cx="10515600" cy="1325563"/>
          </a:xfrm>
        </p:spPr>
        <p:txBody>
          <a:bodyPr/>
          <a:lstStyle/>
          <a:p>
            <a:r>
              <a:rPr lang="en-US" b="1" dirty="0"/>
              <a:t>Mints of Lysimachus</a:t>
            </a:r>
          </a:p>
        </p:txBody>
      </p:sp>
      <p:sp>
        <p:nvSpPr>
          <p:cNvPr id="3" name="Content Placeholder 2">
            <a:extLst>
              <a:ext uri="{FF2B5EF4-FFF2-40B4-BE49-F238E27FC236}">
                <a16:creationId xmlns:a16="http://schemas.microsoft.com/office/drawing/2014/main" id="{295843BC-BAB8-9F23-5BD1-0898198DF3A8}"/>
              </a:ext>
            </a:extLst>
          </p:cNvPr>
          <p:cNvSpPr>
            <a:spLocks noGrp="1"/>
          </p:cNvSpPr>
          <p:nvPr>
            <p:ph idx="1"/>
          </p:nvPr>
        </p:nvSpPr>
        <p:spPr>
          <a:xfrm>
            <a:off x="8560096" y="1016748"/>
            <a:ext cx="3156098" cy="4824502"/>
          </a:xfrm>
        </p:spPr>
        <p:txBody>
          <a:bodyPr>
            <a:normAutofit fontScale="85000" lnSpcReduction="20000"/>
          </a:bodyPr>
          <a:lstStyle/>
          <a:p>
            <a:r>
              <a:rPr lang="en-US" dirty="0" err="1"/>
              <a:t>Lysimachia</a:t>
            </a:r>
            <a:endParaRPr lang="en-US" dirty="0"/>
          </a:p>
          <a:p>
            <a:r>
              <a:rPr lang="en-US" dirty="0" err="1"/>
              <a:t>Lampsacus</a:t>
            </a:r>
            <a:endParaRPr lang="en-US" dirty="0"/>
          </a:p>
          <a:p>
            <a:r>
              <a:rPr lang="en-US" dirty="0"/>
              <a:t>Sestos</a:t>
            </a:r>
          </a:p>
          <a:p>
            <a:r>
              <a:rPr lang="en-US" dirty="0"/>
              <a:t>Abydos</a:t>
            </a:r>
          </a:p>
          <a:p>
            <a:r>
              <a:rPr lang="en-US" dirty="0"/>
              <a:t>Sardis</a:t>
            </a:r>
          </a:p>
          <a:p>
            <a:r>
              <a:rPr lang="en-US" dirty="0"/>
              <a:t>Teos</a:t>
            </a:r>
          </a:p>
          <a:p>
            <a:r>
              <a:rPr lang="en-US" dirty="0"/>
              <a:t>Colophon</a:t>
            </a:r>
          </a:p>
          <a:p>
            <a:r>
              <a:rPr lang="en-US" dirty="0"/>
              <a:t>Magnesia ad </a:t>
            </a:r>
            <a:r>
              <a:rPr lang="en-US" dirty="0" err="1"/>
              <a:t>Maeandrum</a:t>
            </a:r>
            <a:endParaRPr lang="en-US" dirty="0"/>
          </a:p>
          <a:p>
            <a:r>
              <a:rPr lang="en-US" dirty="0"/>
              <a:t>Thompson: a travelling die cutter or central workshop among the mints (shared dies)</a:t>
            </a:r>
          </a:p>
        </p:txBody>
      </p:sp>
      <p:pic>
        <p:nvPicPr>
          <p:cNvPr id="4" name="Picture 3">
            <a:extLst>
              <a:ext uri="{FF2B5EF4-FFF2-40B4-BE49-F238E27FC236}">
                <a16:creationId xmlns:a16="http://schemas.microsoft.com/office/drawing/2014/main" id="{2367527E-C6C2-BB60-5882-F0AB2F4DF2F8}"/>
              </a:ext>
            </a:extLst>
          </p:cNvPr>
          <p:cNvPicPr>
            <a:picLocks noChangeAspect="1"/>
          </p:cNvPicPr>
          <p:nvPr/>
        </p:nvPicPr>
        <p:blipFill>
          <a:blip r:embed="rId3"/>
          <a:stretch>
            <a:fillRect/>
          </a:stretch>
        </p:blipFill>
        <p:spPr>
          <a:xfrm>
            <a:off x="475806" y="780166"/>
            <a:ext cx="7772400" cy="5297667"/>
          </a:xfrm>
          <a:prstGeom prst="rect">
            <a:avLst/>
          </a:prstGeom>
        </p:spPr>
      </p:pic>
      <p:sp>
        <p:nvSpPr>
          <p:cNvPr id="7" name="TextBox 6">
            <a:extLst>
              <a:ext uri="{FF2B5EF4-FFF2-40B4-BE49-F238E27FC236}">
                <a16:creationId xmlns:a16="http://schemas.microsoft.com/office/drawing/2014/main" id="{6D0CECE6-7BD0-6C76-45E4-9BF1967E5C4D}"/>
              </a:ext>
            </a:extLst>
          </p:cNvPr>
          <p:cNvSpPr txBox="1"/>
          <p:nvPr/>
        </p:nvSpPr>
        <p:spPr>
          <a:xfrm>
            <a:off x="744279" y="6077833"/>
            <a:ext cx="8527312" cy="369332"/>
          </a:xfrm>
          <a:prstGeom prst="rect">
            <a:avLst/>
          </a:prstGeom>
          <a:noFill/>
        </p:spPr>
        <p:txBody>
          <a:bodyPr wrap="square" rtlCol="0">
            <a:spAutoFit/>
          </a:bodyPr>
          <a:lstStyle/>
          <a:p>
            <a:r>
              <a:rPr lang="en-US" dirty="0"/>
              <a:t>Thompson in </a:t>
            </a:r>
            <a:r>
              <a:rPr lang="en-GB" b="0" i="1" u="none" strike="noStrike" dirty="0">
                <a:solidFill>
                  <a:srgbClr val="2C2C2C"/>
                </a:solidFill>
                <a:effectLst/>
                <a:latin typeface="Helvetica Neue" panose="02000503000000020004" pitchFamily="2" charset="0"/>
              </a:rPr>
              <a:t>Essays in Greek coinage, presented to Stanley Robinson</a:t>
            </a:r>
            <a:endParaRPr lang="en-US" i="1" dirty="0"/>
          </a:p>
        </p:txBody>
      </p:sp>
    </p:spTree>
    <p:extLst>
      <p:ext uri="{BB962C8B-B14F-4D97-AF65-F5344CB8AC3E}">
        <p14:creationId xmlns:p14="http://schemas.microsoft.com/office/powerpoint/2010/main" val="4011410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62CA4-C8BA-E78F-2DFF-46045FD1FD6E}"/>
              </a:ext>
            </a:extLst>
          </p:cNvPr>
          <p:cNvSpPr>
            <a:spLocks noGrp="1"/>
          </p:cNvSpPr>
          <p:nvPr>
            <p:ph type="title"/>
          </p:nvPr>
        </p:nvSpPr>
        <p:spPr/>
        <p:txBody>
          <a:bodyPr/>
          <a:lstStyle/>
          <a:p>
            <a:r>
              <a:rPr lang="en-US" b="1" dirty="0"/>
              <a:t>Mint of Sardis</a:t>
            </a:r>
          </a:p>
        </p:txBody>
      </p:sp>
      <p:sp>
        <p:nvSpPr>
          <p:cNvPr id="3" name="Content Placeholder 2">
            <a:extLst>
              <a:ext uri="{FF2B5EF4-FFF2-40B4-BE49-F238E27FC236}">
                <a16:creationId xmlns:a16="http://schemas.microsoft.com/office/drawing/2014/main" id="{8370A5B6-0989-353F-E82C-F6DD351503C6}"/>
              </a:ext>
            </a:extLst>
          </p:cNvPr>
          <p:cNvSpPr>
            <a:spLocks noGrp="1"/>
          </p:cNvSpPr>
          <p:nvPr>
            <p:ph idx="1"/>
          </p:nvPr>
        </p:nvSpPr>
        <p:spPr>
          <a:xfrm>
            <a:off x="838200" y="1825625"/>
            <a:ext cx="4329223" cy="4667250"/>
          </a:xfrm>
        </p:spPr>
        <p:txBody>
          <a:bodyPr>
            <a:normAutofit fontScale="92500" lnSpcReduction="10000"/>
          </a:bodyPr>
          <a:lstStyle/>
          <a:p>
            <a:r>
              <a:rPr lang="en-US" dirty="0"/>
              <a:t>Reopened c. 330 BC</a:t>
            </a:r>
          </a:p>
          <a:p>
            <a:r>
              <a:rPr lang="en-US" dirty="0"/>
              <a:t>Gold/silver/bronze</a:t>
            </a:r>
          </a:p>
          <a:p>
            <a:r>
              <a:rPr lang="en-US" dirty="0"/>
              <a:t>Attic weight standard</a:t>
            </a:r>
          </a:p>
          <a:p>
            <a:r>
              <a:rPr lang="en-US" dirty="0"/>
              <a:t>AE in ‘unit’, ‘half’ and ‘quarter’</a:t>
            </a:r>
          </a:p>
          <a:p>
            <a:pPr marL="0" indent="0">
              <a:buNone/>
            </a:pPr>
            <a:endParaRPr lang="en-US" dirty="0"/>
          </a:p>
          <a:p>
            <a:pPr marL="0" indent="0">
              <a:buNone/>
            </a:pPr>
            <a:endParaRPr lang="en-US" dirty="0"/>
          </a:p>
          <a:p>
            <a:pPr marL="0" indent="0">
              <a:buNone/>
            </a:pPr>
            <a:r>
              <a:rPr lang="en-US" dirty="0"/>
              <a:t>Evans: ‘The Mint at </a:t>
            </a:r>
            <a:r>
              <a:rPr lang="en-US" dirty="0" err="1"/>
              <a:t>Sardis’</a:t>
            </a:r>
            <a:r>
              <a:rPr lang="en-US" dirty="0"/>
              <a:t> in </a:t>
            </a:r>
            <a:r>
              <a:rPr lang="en-GB" i="1" dirty="0"/>
              <a:t>Spear-Won Land : Sardis from the King's Peace to the Peace of </a:t>
            </a:r>
            <a:r>
              <a:rPr lang="en-GB" i="1" dirty="0" err="1"/>
              <a:t>Apamea</a:t>
            </a:r>
            <a:endParaRPr lang="en-US" i="1" dirty="0"/>
          </a:p>
        </p:txBody>
      </p:sp>
      <p:pic>
        <p:nvPicPr>
          <p:cNvPr id="2050" name="Picture 2">
            <a:extLst>
              <a:ext uri="{FF2B5EF4-FFF2-40B4-BE49-F238E27FC236}">
                <a16:creationId xmlns:a16="http://schemas.microsoft.com/office/drawing/2014/main" id="{AFD3B054-DB62-2180-50BD-41D73067F4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5962" y="23683"/>
            <a:ext cx="6856038" cy="36038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8D53287B-67C0-B75B-9169-69B325A7FE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3928" y="3969008"/>
            <a:ext cx="5700105" cy="2858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096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6F273-7E7A-BBDA-FB80-E0ECBB190C13}"/>
              </a:ext>
            </a:extLst>
          </p:cNvPr>
          <p:cNvSpPr>
            <a:spLocks noGrp="1"/>
          </p:cNvSpPr>
          <p:nvPr>
            <p:ph type="title"/>
          </p:nvPr>
        </p:nvSpPr>
        <p:spPr>
          <a:xfrm>
            <a:off x="455428" y="0"/>
            <a:ext cx="10515600" cy="1325563"/>
          </a:xfrm>
        </p:spPr>
        <p:txBody>
          <a:bodyPr/>
          <a:lstStyle/>
          <a:p>
            <a:r>
              <a:rPr lang="en-US" dirty="0"/>
              <a:t>Sardis AE</a:t>
            </a:r>
          </a:p>
        </p:txBody>
      </p:sp>
      <p:pic>
        <p:nvPicPr>
          <p:cNvPr id="4" name="Picture 2">
            <a:extLst>
              <a:ext uri="{FF2B5EF4-FFF2-40B4-BE49-F238E27FC236}">
                <a16:creationId xmlns:a16="http://schemas.microsoft.com/office/drawing/2014/main" id="{AC2048C7-139D-1EE0-4E7C-6D6EC66FD1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651" y="1116696"/>
            <a:ext cx="5440648" cy="285988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6286C452-D497-0EC2-64F2-D88C2E81E7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2887" y="1403240"/>
            <a:ext cx="4997827" cy="2495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925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13-9-0006-10">
            <a:extLst>
              <a:ext uri="{FF2B5EF4-FFF2-40B4-BE49-F238E27FC236}">
                <a16:creationId xmlns:a16="http://schemas.microsoft.com/office/drawing/2014/main" id="{4755816F-7B61-40F8-C553-41023DDF9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209953" cy="747492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m13-9-0006-20">
            <a:extLst>
              <a:ext uri="{FF2B5EF4-FFF2-40B4-BE49-F238E27FC236}">
                <a16:creationId xmlns:a16="http://schemas.microsoft.com/office/drawing/2014/main" id="{4D320792-F5ED-773D-022E-0611ED5567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2705" y="-1"/>
            <a:ext cx="5209953" cy="75400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491A6A3-6E02-0844-06FD-C7A416DCB1C9}"/>
              </a:ext>
            </a:extLst>
          </p:cNvPr>
          <p:cNvSpPr txBox="1"/>
          <p:nvPr/>
        </p:nvSpPr>
        <p:spPr>
          <a:xfrm>
            <a:off x="8856921" y="6290562"/>
            <a:ext cx="6103088" cy="369332"/>
          </a:xfrm>
          <a:prstGeom prst="rect">
            <a:avLst/>
          </a:prstGeom>
          <a:noFill/>
        </p:spPr>
        <p:txBody>
          <a:bodyPr wrap="square">
            <a:spAutoFit/>
          </a:bodyPr>
          <a:lstStyle/>
          <a:p>
            <a:r>
              <a:rPr lang="en-US" dirty="0"/>
              <a:t>https://</a:t>
            </a:r>
            <a:r>
              <a:rPr lang="en-US" dirty="0" err="1"/>
              <a:t>sardisexpedition.org</a:t>
            </a:r>
            <a:r>
              <a:rPr lang="en-US" dirty="0"/>
              <a:t>/</a:t>
            </a:r>
            <a:r>
              <a:rPr lang="en-US" dirty="0" err="1"/>
              <a:t>en</a:t>
            </a:r>
            <a:endParaRPr lang="en-US" dirty="0"/>
          </a:p>
        </p:txBody>
      </p:sp>
    </p:spTree>
    <p:extLst>
      <p:ext uri="{BB962C8B-B14F-4D97-AF65-F5344CB8AC3E}">
        <p14:creationId xmlns:p14="http://schemas.microsoft.com/office/powerpoint/2010/main" val="3592600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42330-842F-4516-60D4-137248511CA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FAFB6A2-917C-A266-0CD9-7DC4EFC7BEF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5E26F0C-4EF2-AE94-CECA-88E186BA83F1}"/>
              </a:ext>
            </a:extLst>
          </p:cNvPr>
          <p:cNvPicPr>
            <a:picLocks noChangeAspect="1"/>
          </p:cNvPicPr>
          <p:nvPr/>
        </p:nvPicPr>
        <p:blipFill>
          <a:blip r:embed="rId3"/>
          <a:stretch>
            <a:fillRect/>
          </a:stretch>
        </p:blipFill>
        <p:spPr>
          <a:xfrm>
            <a:off x="-1" y="0"/>
            <a:ext cx="10696353" cy="6857350"/>
          </a:xfrm>
          <a:prstGeom prst="rect">
            <a:avLst/>
          </a:prstGeom>
        </p:spPr>
      </p:pic>
    </p:spTree>
    <p:extLst>
      <p:ext uri="{BB962C8B-B14F-4D97-AF65-F5344CB8AC3E}">
        <p14:creationId xmlns:p14="http://schemas.microsoft.com/office/powerpoint/2010/main" val="1479015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063D7-9B06-5ACB-3C96-7687BDD08E23}"/>
              </a:ext>
            </a:extLst>
          </p:cNvPr>
          <p:cNvSpPr>
            <a:spLocks noGrp="1"/>
          </p:cNvSpPr>
          <p:nvPr>
            <p:ph type="title"/>
          </p:nvPr>
        </p:nvSpPr>
        <p:spPr/>
        <p:txBody>
          <a:bodyPr/>
          <a:lstStyle/>
          <a:p>
            <a:r>
              <a:rPr lang="en-US" dirty="0"/>
              <a:t>Sardis</a:t>
            </a:r>
          </a:p>
        </p:txBody>
      </p:sp>
      <p:sp>
        <p:nvSpPr>
          <p:cNvPr id="3" name="Content Placeholder 2">
            <a:extLst>
              <a:ext uri="{FF2B5EF4-FFF2-40B4-BE49-F238E27FC236}">
                <a16:creationId xmlns:a16="http://schemas.microsoft.com/office/drawing/2014/main" id="{5E9CD523-76E6-E6EF-9B3A-BBDA2B83458D}"/>
              </a:ext>
            </a:extLst>
          </p:cNvPr>
          <p:cNvSpPr>
            <a:spLocks noGrp="1"/>
          </p:cNvSpPr>
          <p:nvPr>
            <p:ph idx="1"/>
          </p:nvPr>
        </p:nvSpPr>
        <p:spPr/>
        <p:txBody>
          <a:bodyPr/>
          <a:lstStyle/>
          <a:p>
            <a:r>
              <a:rPr lang="en-US" dirty="0"/>
              <a:t>Thompson: mint closes  in c. 287 when Lysimachus loses the city to Demetrius </a:t>
            </a:r>
            <a:r>
              <a:rPr lang="en-US" dirty="0" err="1"/>
              <a:t>Poliorcetes</a:t>
            </a:r>
            <a:endParaRPr lang="en-US" dirty="0"/>
          </a:p>
          <a:p>
            <a:r>
              <a:rPr lang="en-US" dirty="0"/>
              <a:t>Royal issues reappear under Seleucus (new mint staff) (282/281 for conquest)</a:t>
            </a:r>
          </a:p>
        </p:txBody>
      </p:sp>
      <p:pic>
        <p:nvPicPr>
          <p:cNvPr id="5122" name="Picture 2">
            <a:extLst>
              <a:ext uri="{FF2B5EF4-FFF2-40B4-BE49-F238E27FC236}">
                <a16:creationId xmlns:a16="http://schemas.microsoft.com/office/drawing/2014/main" id="{1B7A2A2D-5489-3A7C-BF13-A236A482A9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21" y="3758573"/>
            <a:ext cx="5741581" cy="26554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DDB7A14-E1BF-C982-CA1F-3A4698A8ACE4}"/>
              </a:ext>
            </a:extLst>
          </p:cNvPr>
          <p:cNvSpPr txBox="1"/>
          <p:nvPr/>
        </p:nvSpPr>
        <p:spPr>
          <a:xfrm>
            <a:off x="6464595" y="4890977"/>
            <a:ext cx="4274289" cy="369332"/>
          </a:xfrm>
          <a:prstGeom prst="rect">
            <a:avLst/>
          </a:prstGeom>
          <a:noFill/>
        </p:spPr>
        <p:txBody>
          <a:bodyPr wrap="square" rtlCol="0">
            <a:spAutoFit/>
          </a:bodyPr>
          <a:lstStyle/>
          <a:p>
            <a:r>
              <a:rPr lang="en-US" dirty="0"/>
              <a:t>AR tetradrachm</a:t>
            </a:r>
          </a:p>
        </p:txBody>
      </p:sp>
    </p:spTree>
    <p:extLst>
      <p:ext uri="{BB962C8B-B14F-4D97-AF65-F5344CB8AC3E}">
        <p14:creationId xmlns:p14="http://schemas.microsoft.com/office/powerpoint/2010/main" val="4015824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8F513-749C-EE8A-A7A6-FA2F63E892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50FFB8-0C2C-3226-451E-7F27ADC4BE3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83131F0-66E0-1DE4-FD57-1C350FD520EE}"/>
              </a:ext>
            </a:extLst>
          </p:cNvPr>
          <p:cNvPicPr>
            <a:picLocks noChangeAspect="1"/>
          </p:cNvPicPr>
          <p:nvPr/>
        </p:nvPicPr>
        <p:blipFill>
          <a:blip r:embed="rId3"/>
          <a:stretch>
            <a:fillRect/>
          </a:stretch>
        </p:blipFill>
        <p:spPr>
          <a:xfrm>
            <a:off x="-1" y="-1"/>
            <a:ext cx="10696353" cy="7054771"/>
          </a:xfrm>
          <a:prstGeom prst="rect">
            <a:avLst/>
          </a:prstGeom>
        </p:spPr>
      </p:pic>
    </p:spTree>
    <p:extLst>
      <p:ext uri="{BB962C8B-B14F-4D97-AF65-F5344CB8AC3E}">
        <p14:creationId xmlns:p14="http://schemas.microsoft.com/office/powerpoint/2010/main" val="3805620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6CBB8-154D-AC16-3DB9-2455F7C64E0A}"/>
              </a:ext>
            </a:extLst>
          </p:cNvPr>
          <p:cNvSpPr>
            <a:spLocks noGrp="1"/>
          </p:cNvSpPr>
          <p:nvPr>
            <p:ph type="title"/>
          </p:nvPr>
        </p:nvSpPr>
        <p:spPr>
          <a:xfrm>
            <a:off x="838200" y="37767"/>
            <a:ext cx="10515600" cy="1325563"/>
          </a:xfrm>
        </p:spPr>
        <p:txBody>
          <a:bodyPr/>
          <a:lstStyle/>
          <a:p>
            <a:r>
              <a:rPr lang="en-US" dirty="0"/>
              <a:t>Sardian civic bronzes (under Seleucid rule)</a:t>
            </a:r>
          </a:p>
        </p:txBody>
      </p:sp>
      <p:sp>
        <p:nvSpPr>
          <p:cNvPr id="3" name="Content Placeholder 2">
            <a:extLst>
              <a:ext uri="{FF2B5EF4-FFF2-40B4-BE49-F238E27FC236}">
                <a16:creationId xmlns:a16="http://schemas.microsoft.com/office/drawing/2014/main" id="{9F6585C7-E0AF-CA3F-BCE2-D17C513B98ED}"/>
              </a:ext>
            </a:extLst>
          </p:cNvPr>
          <p:cNvSpPr>
            <a:spLocks noGrp="1"/>
          </p:cNvSpPr>
          <p:nvPr>
            <p:ph idx="1"/>
          </p:nvPr>
        </p:nvSpPr>
        <p:spPr>
          <a:xfrm>
            <a:off x="7166343" y="2108514"/>
            <a:ext cx="2571307" cy="4351338"/>
          </a:xfrm>
        </p:spPr>
        <p:txBody>
          <a:bodyPr/>
          <a:lstStyle/>
          <a:p>
            <a:r>
              <a:rPr lang="en-US" dirty="0"/>
              <a:t>Multiple</a:t>
            </a:r>
          </a:p>
          <a:p>
            <a:endParaRPr lang="en-US" dirty="0"/>
          </a:p>
          <a:p>
            <a:endParaRPr lang="en-US" dirty="0"/>
          </a:p>
          <a:p>
            <a:endParaRPr lang="en-US" dirty="0"/>
          </a:p>
          <a:p>
            <a:endParaRPr lang="en-US" dirty="0"/>
          </a:p>
          <a:p>
            <a:endParaRPr lang="en-US" dirty="0"/>
          </a:p>
          <a:p>
            <a:r>
              <a:rPr lang="en-US" dirty="0"/>
              <a:t>unit</a:t>
            </a:r>
          </a:p>
        </p:txBody>
      </p:sp>
      <p:pic>
        <p:nvPicPr>
          <p:cNvPr id="6146" name="Picture 2">
            <a:extLst>
              <a:ext uri="{FF2B5EF4-FFF2-40B4-BE49-F238E27FC236}">
                <a16:creationId xmlns:a16="http://schemas.microsoft.com/office/drawing/2014/main" id="{F0B600E2-376A-5238-FA7E-9A9B9DB4A9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93209"/>
            <a:ext cx="5847907" cy="289958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A1C3FB98-E476-99DD-342A-9D6F898A46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518" y="4092796"/>
            <a:ext cx="5612957" cy="2710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158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8470-5DCD-15F4-46E3-69EF67CF0B6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3F0E2D-950C-AE4A-B428-6C6D278F9CA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A56DD60-22FA-1857-1A4C-5A44311D417B}"/>
              </a:ext>
            </a:extLst>
          </p:cNvPr>
          <p:cNvPicPr>
            <a:picLocks noChangeAspect="1"/>
          </p:cNvPicPr>
          <p:nvPr/>
        </p:nvPicPr>
        <p:blipFill>
          <a:blip r:embed="rId2"/>
          <a:stretch>
            <a:fillRect/>
          </a:stretch>
        </p:blipFill>
        <p:spPr>
          <a:xfrm>
            <a:off x="-1" y="14416"/>
            <a:ext cx="13341535" cy="6843584"/>
          </a:xfrm>
          <a:prstGeom prst="rect">
            <a:avLst/>
          </a:prstGeom>
        </p:spPr>
      </p:pic>
    </p:spTree>
    <p:extLst>
      <p:ext uri="{BB962C8B-B14F-4D97-AF65-F5344CB8AC3E}">
        <p14:creationId xmlns:p14="http://schemas.microsoft.com/office/powerpoint/2010/main" val="3215847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4D302-588C-EC40-2080-74EDE3A0D7C3}"/>
              </a:ext>
            </a:extLst>
          </p:cNvPr>
          <p:cNvSpPr>
            <a:spLocks noGrp="1"/>
          </p:cNvSpPr>
          <p:nvPr>
            <p:ph type="title"/>
          </p:nvPr>
        </p:nvSpPr>
        <p:spPr>
          <a:xfrm>
            <a:off x="790648" y="0"/>
            <a:ext cx="10515600" cy="1325563"/>
          </a:xfrm>
        </p:spPr>
        <p:txBody>
          <a:bodyPr/>
          <a:lstStyle/>
          <a:p>
            <a:r>
              <a:rPr lang="en-US" b="1" dirty="0"/>
              <a:t>Persian Satrap </a:t>
            </a:r>
            <a:r>
              <a:rPr lang="en-US" b="1" dirty="0" err="1"/>
              <a:t>Mazaeus</a:t>
            </a:r>
            <a:r>
              <a:rPr lang="en-US" b="1" dirty="0"/>
              <a:t>, Tarsus</a:t>
            </a:r>
          </a:p>
        </p:txBody>
      </p:sp>
      <p:pic>
        <p:nvPicPr>
          <p:cNvPr id="19458" name="Picture 2" descr="Stater - Mazaeus (Tarsus satrapy) - Persian satrapies – Numista">
            <a:extLst>
              <a:ext uri="{FF2B5EF4-FFF2-40B4-BE49-F238E27FC236}">
                <a16:creationId xmlns:a16="http://schemas.microsoft.com/office/drawing/2014/main" id="{273E4D06-AF69-CB7E-01FF-3E8C7B46BE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6804" y="1192469"/>
            <a:ext cx="8294280" cy="41264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B96EEC1-48A8-5199-6E07-D6CAA44AE1F9}"/>
              </a:ext>
            </a:extLst>
          </p:cNvPr>
          <p:cNvSpPr txBox="1"/>
          <p:nvPr/>
        </p:nvSpPr>
        <p:spPr>
          <a:xfrm>
            <a:off x="486144" y="5318874"/>
            <a:ext cx="11124607" cy="1477328"/>
          </a:xfrm>
          <a:prstGeom prst="rect">
            <a:avLst/>
          </a:prstGeom>
          <a:noFill/>
        </p:spPr>
        <p:txBody>
          <a:bodyPr wrap="square">
            <a:spAutoFit/>
          </a:bodyPr>
          <a:lstStyle/>
          <a:p>
            <a:r>
              <a:rPr lang="en-GB" b="0" i="0" dirty="0">
                <a:solidFill>
                  <a:srgbClr val="000000"/>
                </a:solidFill>
                <a:effectLst/>
                <a:latin typeface="Source Sans Pro" panose="020F0502020204030204" pitchFamily="34" charset="0"/>
              </a:rPr>
              <a:t>Baal of Tarsus (</a:t>
            </a:r>
            <a:r>
              <a:rPr lang="en-GB" b="0" i="0" dirty="0" err="1">
                <a:solidFill>
                  <a:srgbClr val="000000"/>
                </a:solidFill>
                <a:effectLst/>
                <a:latin typeface="Source Sans Pro" panose="020F0502020204030204" pitchFamily="34" charset="0"/>
              </a:rPr>
              <a:t>Baaltars</a:t>
            </a:r>
            <a:r>
              <a:rPr lang="en-GB" b="0" i="0" dirty="0">
                <a:solidFill>
                  <a:srgbClr val="000000"/>
                </a:solidFill>
                <a:effectLst/>
                <a:latin typeface="Source Sans Pro" panose="020F0502020204030204" pitchFamily="34" charset="0"/>
              </a:rPr>
              <a:t>) enthroned three-quarters left, head facing, right hand holding grain ear and vine branch on which eagle perched right, left hand resting on </a:t>
            </a:r>
            <a:r>
              <a:rPr lang="en-GB" b="0" i="0" dirty="0" err="1">
                <a:solidFill>
                  <a:srgbClr val="000000"/>
                </a:solidFill>
                <a:effectLst/>
                <a:latin typeface="Source Sans Pro" panose="020F0502020204030204" pitchFamily="34" charset="0"/>
              </a:rPr>
              <a:t>scepter</a:t>
            </a:r>
            <a:r>
              <a:rPr lang="en-GB" b="0" i="0" dirty="0">
                <a:solidFill>
                  <a:srgbClr val="000000"/>
                </a:solidFill>
                <a:effectLst/>
                <a:latin typeface="Source Sans Pro" panose="020F0502020204030204" pitchFamily="34" charset="0"/>
              </a:rPr>
              <a:t>. (</a:t>
            </a:r>
            <a:r>
              <a:rPr lang="en-GB" b="0" i="0" dirty="0" err="1">
                <a:solidFill>
                  <a:srgbClr val="000000"/>
                </a:solidFill>
                <a:effectLst/>
                <a:latin typeface="Source Sans Pro" panose="020B0503030403020204" pitchFamily="34" charset="0"/>
              </a:rPr>
              <a:t>Baaltars</a:t>
            </a:r>
            <a:r>
              <a:rPr lang="en-GB" b="0" i="0" dirty="0">
                <a:solidFill>
                  <a:srgbClr val="000000"/>
                </a:solidFill>
                <a:effectLst/>
                <a:latin typeface="Source Sans Pro" panose="020B0503030403020204" pitchFamily="34" charset="0"/>
              </a:rPr>
              <a:t> in Aramaic) / Lion left attacking bull left, grain ear and ankh below. (</a:t>
            </a:r>
            <a:r>
              <a:rPr lang="en-GB" b="0" i="0" dirty="0" err="1">
                <a:solidFill>
                  <a:srgbClr val="000000"/>
                </a:solidFill>
                <a:effectLst/>
                <a:latin typeface="Source Sans Pro" panose="020B0503030403020204" pitchFamily="34" charset="0"/>
              </a:rPr>
              <a:t>Mazaeus</a:t>
            </a:r>
            <a:r>
              <a:rPr lang="en-GB" b="0" i="0" dirty="0">
                <a:solidFill>
                  <a:srgbClr val="000000"/>
                </a:solidFill>
                <a:effectLst/>
                <a:latin typeface="Source Sans Pro" panose="020B0503030403020204" pitchFamily="34" charset="0"/>
              </a:rPr>
              <a:t> in Aramaic)</a:t>
            </a:r>
          </a:p>
          <a:p>
            <a:endParaRPr lang="en-GB" dirty="0">
              <a:solidFill>
                <a:srgbClr val="000000"/>
              </a:solidFill>
              <a:latin typeface="Source Sans Pro" panose="020B0503030403020204" pitchFamily="34" charset="0"/>
            </a:endParaRPr>
          </a:p>
          <a:p>
            <a:endParaRPr lang="en-US" dirty="0"/>
          </a:p>
        </p:txBody>
      </p:sp>
      <p:graphicFrame>
        <p:nvGraphicFramePr>
          <p:cNvPr id="6" name="Table 5">
            <a:extLst>
              <a:ext uri="{FF2B5EF4-FFF2-40B4-BE49-F238E27FC236}">
                <a16:creationId xmlns:a16="http://schemas.microsoft.com/office/drawing/2014/main" id="{6EE0A471-170A-1DC2-9244-841D9F5AB685}"/>
              </a:ext>
            </a:extLst>
          </p:cNvPr>
          <p:cNvGraphicFramePr>
            <a:graphicFrameLocks noGrp="1"/>
          </p:cNvGraphicFramePr>
          <p:nvPr>
            <p:extLst>
              <p:ext uri="{D42A27DB-BD31-4B8C-83A1-F6EECF244321}">
                <p14:modId xmlns:p14="http://schemas.microsoft.com/office/powerpoint/2010/main" val="3692851992"/>
              </p:ext>
            </p:extLst>
          </p:nvPr>
        </p:nvGraphicFramePr>
        <p:xfrm>
          <a:off x="486144" y="6057538"/>
          <a:ext cx="10515600" cy="640080"/>
        </p:xfrm>
        <a:graphic>
          <a:graphicData uri="http://schemas.openxmlformats.org/drawingml/2006/table">
            <a:tbl>
              <a:tblPr/>
              <a:tblGrid>
                <a:gridCol w="10515600">
                  <a:extLst>
                    <a:ext uri="{9D8B030D-6E8A-4147-A177-3AD203B41FA5}">
                      <a16:colId xmlns:a16="http://schemas.microsoft.com/office/drawing/2014/main" val="4160163085"/>
                    </a:ext>
                  </a:extLst>
                </a:gridCol>
              </a:tblGrid>
              <a:tr h="0">
                <a:tc>
                  <a:txBody>
                    <a:bodyPr/>
                    <a:lstStyle/>
                    <a:p>
                      <a:br>
                        <a:rPr lang="en-GB" dirty="0">
                          <a:effectLst/>
                        </a:rPr>
                      </a:br>
                      <a:r>
                        <a:rPr lang="en-GB" dirty="0">
                          <a:effectLst/>
                        </a:rPr>
                        <a:t>361 BC - 334 BC, AR stater (25mm, 10.9g)</a:t>
                      </a:r>
                    </a:p>
                  </a:txBody>
                  <a:tcPr anchor="ctr">
                    <a:lnL>
                      <a:noFill/>
                    </a:lnL>
                    <a:lnR>
                      <a:noFill/>
                    </a:lnR>
                    <a:lnT>
                      <a:noFill/>
                    </a:lnT>
                    <a:lnB>
                      <a:noFill/>
                    </a:lnB>
                  </a:tcPr>
                </a:tc>
                <a:extLst>
                  <a:ext uri="{0D108BD9-81ED-4DB2-BD59-A6C34878D82A}">
                    <a16:rowId xmlns:a16="http://schemas.microsoft.com/office/drawing/2014/main" val="2825108285"/>
                  </a:ext>
                </a:extLst>
              </a:tr>
            </a:tbl>
          </a:graphicData>
        </a:graphic>
      </p:graphicFrame>
    </p:spTree>
    <p:extLst>
      <p:ext uri="{BB962C8B-B14F-4D97-AF65-F5344CB8AC3E}">
        <p14:creationId xmlns:p14="http://schemas.microsoft.com/office/powerpoint/2010/main" val="11400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9856" y="341191"/>
            <a:ext cx="3600400" cy="994122"/>
          </a:xfrm>
        </p:spPr>
        <p:txBody>
          <a:bodyPr/>
          <a:lstStyle/>
          <a:p>
            <a:r>
              <a:rPr lang="en-GB" b="1" dirty="0" err="1"/>
              <a:t>Seleucus</a:t>
            </a:r>
            <a:r>
              <a:rPr lang="en-GB" b="1" dirty="0"/>
              <a:t> I</a:t>
            </a:r>
          </a:p>
        </p:txBody>
      </p:sp>
      <p:pic>
        <p:nvPicPr>
          <p:cNvPr id="4" name="Picture 3" descr="Seleucus Alexander.jpg"/>
          <p:cNvPicPr>
            <a:picLocks noChangeAspect="1"/>
          </p:cNvPicPr>
          <p:nvPr/>
        </p:nvPicPr>
        <p:blipFill>
          <a:blip r:embed="rId3" cstate="print"/>
          <a:stretch>
            <a:fillRect/>
          </a:stretch>
        </p:blipFill>
        <p:spPr>
          <a:xfrm>
            <a:off x="1524000" y="260648"/>
            <a:ext cx="4355976" cy="2149330"/>
          </a:xfrm>
          <a:prstGeom prst="rect">
            <a:avLst/>
          </a:prstGeom>
        </p:spPr>
      </p:pic>
      <p:pic>
        <p:nvPicPr>
          <p:cNvPr id="5" name="Picture 4" descr="Seleucus Persia.jpg"/>
          <p:cNvPicPr>
            <a:picLocks noChangeAspect="1"/>
          </p:cNvPicPr>
          <p:nvPr/>
        </p:nvPicPr>
        <p:blipFill>
          <a:blip r:embed="rId4" cstate="print"/>
          <a:stretch>
            <a:fillRect/>
          </a:stretch>
        </p:blipFill>
        <p:spPr>
          <a:xfrm>
            <a:off x="6622144" y="1878289"/>
            <a:ext cx="4289659" cy="2188050"/>
          </a:xfrm>
          <a:prstGeom prst="rect">
            <a:avLst/>
          </a:prstGeom>
        </p:spPr>
      </p:pic>
      <p:pic>
        <p:nvPicPr>
          <p:cNvPr id="6" name="Picture 5" descr="Seleucus portrait.jpg"/>
          <p:cNvPicPr>
            <a:picLocks noChangeAspect="1"/>
          </p:cNvPicPr>
          <p:nvPr/>
        </p:nvPicPr>
        <p:blipFill>
          <a:blip r:embed="rId5" cstate="print"/>
          <a:stretch>
            <a:fillRect/>
          </a:stretch>
        </p:blipFill>
        <p:spPr>
          <a:xfrm>
            <a:off x="1775521" y="3885686"/>
            <a:ext cx="4846623" cy="2420888"/>
          </a:xfrm>
          <a:prstGeom prst="rect">
            <a:avLst/>
          </a:prstGeom>
        </p:spPr>
      </p:pic>
      <p:sp>
        <p:nvSpPr>
          <p:cNvPr id="3" name="TextBox 2">
            <a:extLst>
              <a:ext uri="{FF2B5EF4-FFF2-40B4-BE49-F238E27FC236}">
                <a16:creationId xmlns:a16="http://schemas.microsoft.com/office/drawing/2014/main" id="{5E40C9F8-DBDA-8074-CA26-B8F6117C551A}"/>
              </a:ext>
            </a:extLst>
          </p:cNvPr>
          <p:cNvSpPr txBox="1"/>
          <p:nvPr/>
        </p:nvSpPr>
        <p:spPr>
          <a:xfrm>
            <a:off x="3225292" y="2512656"/>
            <a:ext cx="4689129" cy="369332"/>
          </a:xfrm>
          <a:prstGeom prst="rect">
            <a:avLst/>
          </a:prstGeom>
          <a:noFill/>
        </p:spPr>
        <p:txBody>
          <a:bodyPr wrap="square" rtlCol="0">
            <a:spAutoFit/>
          </a:bodyPr>
          <a:lstStyle/>
          <a:p>
            <a:r>
              <a:rPr lang="en-US" dirty="0"/>
              <a:t>Attic weight</a:t>
            </a:r>
          </a:p>
        </p:txBody>
      </p:sp>
      <p:sp>
        <p:nvSpPr>
          <p:cNvPr id="7" name="TextBox 6">
            <a:extLst>
              <a:ext uri="{FF2B5EF4-FFF2-40B4-BE49-F238E27FC236}">
                <a16:creationId xmlns:a16="http://schemas.microsoft.com/office/drawing/2014/main" id="{738373F5-B8E7-A767-8F0D-B99A24BD62AE}"/>
              </a:ext>
            </a:extLst>
          </p:cNvPr>
          <p:cNvSpPr txBox="1"/>
          <p:nvPr/>
        </p:nvSpPr>
        <p:spPr>
          <a:xfrm>
            <a:off x="8071914" y="4066339"/>
            <a:ext cx="4689129" cy="369332"/>
          </a:xfrm>
          <a:prstGeom prst="rect">
            <a:avLst/>
          </a:prstGeom>
          <a:noFill/>
        </p:spPr>
        <p:txBody>
          <a:bodyPr wrap="square" rtlCol="0">
            <a:spAutoFit/>
          </a:bodyPr>
          <a:lstStyle/>
          <a:p>
            <a:r>
              <a:rPr lang="en-US" dirty="0" err="1"/>
              <a:t>Persic</a:t>
            </a:r>
            <a:r>
              <a:rPr lang="en-US" dirty="0"/>
              <a:t> weight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6F7CEFEC-76CD-61F0-A9FC-5D83E6E468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179522"/>
            <a:ext cx="3117112" cy="311711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3D3948AC-9F42-FF1A-CAC3-DBB23AA340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9111" y="158601"/>
            <a:ext cx="3117112" cy="31171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B023E82-F1D7-71DD-6BB7-37AF8514E342}"/>
              </a:ext>
            </a:extLst>
          </p:cNvPr>
          <p:cNvSpPr txBox="1"/>
          <p:nvPr/>
        </p:nvSpPr>
        <p:spPr>
          <a:xfrm>
            <a:off x="7549116" y="893135"/>
            <a:ext cx="3827721" cy="461665"/>
          </a:xfrm>
          <a:prstGeom prst="rect">
            <a:avLst/>
          </a:prstGeom>
          <a:noFill/>
        </p:spPr>
        <p:txBody>
          <a:bodyPr wrap="square" rtlCol="0">
            <a:spAutoFit/>
          </a:bodyPr>
          <a:lstStyle/>
          <a:p>
            <a:r>
              <a:rPr lang="en-US" sz="2400" dirty="0"/>
              <a:t>AR tetradrachm, Pergamon.</a:t>
            </a:r>
          </a:p>
        </p:txBody>
      </p:sp>
      <p:pic>
        <p:nvPicPr>
          <p:cNvPr id="5" name="Picture 4">
            <a:extLst>
              <a:ext uri="{FF2B5EF4-FFF2-40B4-BE49-F238E27FC236}">
                <a16:creationId xmlns:a16="http://schemas.microsoft.com/office/drawing/2014/main" id="{C2F4DBC6-F2DD-1CF9-DF0D-A309F3A9A23E}"/>
              </a:ext>
            </a:extLst>
          </p:cNvPr>
          <p:cNvPicPr>
            <a:picLocks noChangeAspect="1"/>
          </p:cNvPicPr>
          <p:nvPr/>
        </p:nvPicPr>
        <p:blipFill>
          <a:blip r:embed="rId5"/>
          <a:stretch>
            <a:fillRect/>
          </a:stretch>
        </p:blipFill>
        <p:spPr>
          <a:xfrm>
            <a:off x="3879111" y="3939488"/>
            <a:ext cx="2819401" cy="2611182"/>
          </a:xfrm>
          <a:prstGeom prst="rect">
            <a:avLst/>
          </a:prstGeom>
        </p:spPr>
      </p:pic>
      <p:pic>
        <p:nvPicPr>
          <p:cNvPr id="6" name="Picture 5">
            <a:extLst>
              <a:ext uri="{FF2B5EF4-FFF2-40B4-BE49-F238E27FC236}">
                <a16:creationId xmlns:a16="http://schemas.microsoft.com/office/drawing/2014/main" id="{0B6471C9-6850-2D55-383F-9530761BA418}"/>
              </a:ext>
            </a:extLst>
          </p:cNvPr>
          <p:cNvPicPr>
            <a:picLocks noChangeAspect="1"/>
          </p:cNvPicPr>
          <p:nvPr/>
        </p:nvPicPr>
        <p:blipFill>
          <a:blip r:embed="rId6"/>
          <a:stretch>
            <a:fillRect/>
          </a:stretch>
        </p:blipFill>
        <p:spPr>
          <a:xfrm>
            <a:off x="1059710" y="3874441"/>
            <a:ext cx="2819401" cy="2718070"/>
          </a:xfrm>
          <a:prstGeom prst="rect">
            <a:avLst/>
          </a:prstGeom>
        </p:spPr>
      </p:pic>
      <p:sp>
        <p:nvSpPr>
          <p:cNvPr id="7" name="TextBox 6">
            <a:extLst>
              <a:ext uri="{FF2B5EF4-FFF2-40B4-BE49-F238E27FC236}">
                <a16:creationId xmlns:a16="http://schemas.microsoft.com/office/drawing/2014/main" id="{0B8B91AE-256A-B77B-F891-C08A7A43CA26}"/>
              </a:ext>
            </a:extLst>
          </p:cNvPr>
          <p:cNvSpPr txBox="1"/>
          <p:nvPr/>
        </p:nvSpPr>
        <p:spPr>
          <a:xfrm>
            <a:off x="7382539" y="5107217"/>
            <a:ext cx="3827721" cy="461665"/>
          </a:xfrm>
          <a:prstGeom prst="rect">
            <a:avLst/>
          </a:prstGeom>
          <a:noFill/>
        </p:spPr>
        <p:txBody>
          <a:bodyPr wrap="square" rtlCol="0">
            <a:spAutoFit/>
          </a:bodyPr>
          <a:lstStyle/>
          <a:p>
            <a:r>
              <a:rPr lang="en-US" sz="2400" dirty="0"/>
              <a:t>AV Stater, Susa</a:t>
            </a:r>
          </a:p>
        </p:txBody>
      </p:sp>
    </p:spTree>
    <p:extLst>
      <p:ext uri="{BB962C8B-B14F-4D97-AF65-F5344CB8AC3E}">
        <p14:creationId xmlns:p14="http://schemas.microsoft.com/office/powerpoint/2010/main" val="268352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8E9C45-86F8-B5E8-D1FE-8F677A993B93}"/>
              </a:ext>
            </a:extLst>
          </p:cNvPr>
          <p:cNvSpPr>
            <a:spLocks noGrp="1"/>
          </p:cNvSpPr>
          <p:nvPr>
            <p:ph idx="1"/>
          </p:nvPr>
        </p:nvSpPr>
        <p:spPr>
          <a:xfrm>
            <a:off x="838200" y="5178056"/>
            <a:ext cx="10515600" cy="1424761"/>
          </a:xfrm>
        </p:spPr>
        <p:txBody>
          <a:bodyPr>
            <a:normAutofit fontScale="55000" lnSpcReduction="20000"/>
          </a:bodyPr>
          <a:lstStyle/>
          <a:p>
            <a:pPr marL="0" indent="0">
              <a:lnSpc>
                <a:spcPct val="120000"/>
              </a:lnSpc>
              <a:buNone/>
            </a:pPr>
            <a:r>
              <a:rPr lang="en-US" dirty="0"/>
              <a:t>AR tetradrachm, Antiochus I, 268-261 BC, mint of Smyrna.</a:t>
            </a:r>
          </a:p>
          <a:p>
            <a:pPr marL="0" indent="0">
              <a:lnSpc>
                <a:spcPct val="120000"/>
              </a:lnSpc>
              <a:buNone/>
            </a:pPr>
            <a:r>
              <a:rPr lang="en-GB" b="1" i="0" dirty="0">
                <a:solidFill>
                  <a:srgbClr val="333333"/>
                </a:solidFill>
                <a:effectLst/>
                <a:latin typeface="Helvetica Neue" panose="02000503000000020004" pitchFamily="2" charset="0"/>
              </a:rPr>
              <a:t> </a:t>
            </a:r>
            <a:r>
              <a:rPr lang="en-GB" b="0" i="0" dirty="0">
                <a:solidFill>
                  <a:srgbClr val="333333"/>
                </a:solidFill>
                <a:effectLst/>
                <a:latin typeface="Helvetica Neue" panose="02000503000000020004" pitchFamily="2" charset="0"/>
              </a:rPr>
              <a:t>Diademed head of Antiochus I right, rejuvenated and idealized / Apollo seated left on omphalos, testing arrow and resting left hand on grounded bow, BA</a:t>
            </a:r>
            <a:r>
              <a:rPr lang="el-GR" b="0" i="0" dirty="0">
                <a:solidFill>
                  <a:srgbClr val="333333"/>
                </a:solidFill>
                <a:effectLst/>
                <a:latin typeface="Helvetica Neue" panose="02000503000000020004" pitchFamily="2" charset="0"/>
              </a:rPr>
              <a:t>ΣΙΛΕΩΣ </a:t>
            </a:r>
            <a:r>
              <a:rPr lang="en-GB" b="0" i="0" dirty="0">
                <a:solidFill>
                  <a:srgbClr val="333333"/>
                </a:solidFill>
                <a:effectLst/>
                <a:latin typeface="Helvetica Neue" panose="02000503000000020004" pitchFamily="2" charset="0"/>
              </a:rPr>
              <a:t>ANTIOXOY</a:t>
            </a:r>
          </a:p>
          <a:p>
            <a:pPr marL="0" indent="0">
              <a:lnSpc>
                <a:spcPct val="120000"/>
              </a:lnSpc>
              <a:buNone/>
            </a:pPr>
            <a:r>
              <a:rPr lang="en-GB" dirty="0">
                <a:solidFill>
                  <a:srgbClr val="333333"/>
                </a:solidFill>
                <a:latin typeface="Helvetica Neue" panose="02000503000000020004" pitchFamily="2" charset="0"/>
              </a:rPr>
              <a:t>Seleucid Coins Part 1 311.4 (http://</a:t>
            </a:r>
            <a:r>
              <a:rPr lang="en-GB" dirty="0" err="1">
                <a:solidFill>
                  <a:srgbClr val="333333"/>
                </a:solidFill>
                <a:latin typeface="Helvetica Neue" panose="02000503000000020004" pitchFamily="2" charset="0"/>
              </a:rPr>
              <a:t>numismatics.org</a:t>
            </a:r>
            <a:r>
              <a:rPr lang="en-GB" dirty="0">
                <a:solidFill>
                  <a:srgbClr val="333333"/>
                </a:solidFill>
                <a:latin typeface="Helvetica Neue" panose="02000503000000020004" pitchFamily="2" charset="0"/>
              </a:rPr>
              <a:t>/</a:t>
            </a:r>
            <a:r>
              <a:rPr lang="en-GB" dirty="0" err="1">
                <a:solidFill>
                  <a:srgbClr val="333333"/>
                </a:solidFill>
                <a:latin typeface="Helvetica Neue" panose="02000503000000020004" pitchFamily="2" charset="0"/>
              </a:rPr>
              <a:t>sco</a:t>
            </a:r>
            <a:r>
              <a:rPr lang="en-GB" dirty="0">
                <a:solidFill>
                  <a:srgbClr val="333333"/>
                </a:solidFill>
                <a:latin typeface="Helvetica Neue" panose="02000503000000020004" pitchFamily="2" charset="0"/>
              </a:rPr>
              <a:t>/id/sc.1.311.4)</a:t>
            </a:r>
          </a:p>
          <a:p>
            <a:pPr marL="0" indent="0">
              <a:lnSpc>
                <a:spcPct val="120000"/>
              </a:lnSpc>
              <a:buNone/>
            </a:pPr>
            <a:endParaRPr lang="en-GB" b="0" i="0" dirty="0">
              <a:solidFill>
                <a:srgbClr val="333333"/>
              </a:solidFill>
              <a:effectLst/>
              <a:latin typeface="Helvetica Neue" panose="02000503000000020004" pitchFamily="2" charset="0"/>
            </a:endParaRPr>
          </a:p>
          <a:p>
            <a:pPr marL="0" indent="0">
              <a:lnSpc>
                <a:spcPct val="120000"/>
              </a:lnSpc>
              <a:buNone/>
            </a:pPr>
            <a:endParaRPr lang="en-US" dirty="0"/>
          </a:p>
        </p:txBody>
      </p:sp>
      <p:pic>
        <p:nvPicPr>
          <p:cNvPr id="2050" name="Picture 2">
            <a:extLst>
              <a:ext uri="{FF2B5EF4-FFF2-40B4-BE49-F238E27FC236}">
                <a16:creationId xmlns:a16="http://schemas.microsoft.com/office/drawing/2014/main" id="{B622A6A8-F255-AC64-7C12-A6E8171C6C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511" y="255182"/>
            <a:ext cx="5057341" cy="49228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4E2C1E9-4143-95E9-377C-79FBD063BD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1852" y="255182"/>
            <a:ext cx="5319494" cy="5178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266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DA0E1-7AB9-D6FE-AE49-A46C15FC722B}"/>
              </a:ext>
            </a:extLst>
          </p:cNvPr>
          <p:cNvSpPr>
            <a:spLocks noGrp="1"/>
          </p:cNvSpPr>
          <p:nvPr>
            <p:ph type="title"/>
          </p:nvPr>
        </p:nvSpPr>
        <p:spPr>
          <a:xfrm>
            <a:off x="604284" y="112394"/>
            <a:ext cx="10515600" cy="1325563"/>
          </a:xfrm>
        </p:spPr>
        <p:txBody>
          <a:bodyPr/>
          <a:lstStyle/>
          <a:p>
            <a:r>
              <a:rPr lang="en-US" b="1" dirty="0"/>
              <a:t>Antiochus VIII </a:t>
            </a:r>
            <a:r>
              <a:rPr lang="en-US" b="1" dirty="0" err="1"/>
              <a:t>Grypus</a:t>
            </a:r>
            <a:r>
              <a:rPr lang="en-US" b="1" dirty="0"/>
              <a:t> (125-96 BC)</a:t>
            </a:r>
          </a:p>
        </p:txBody>
      </p:sp>
      <p:sp>
        <p:nvSpPr>
          <p:cNvPr id="3" name="Content Placeholder 2">
            <a:extLst>
              <a:ext uri="{FF2B5EF4-FFF2-40B4-BE49-F238E27FC236}">
                <a16:creationId xmlns:a16="http://schemas.microsoft.com/office/drawing/2014/main" id="{22CF9642-1D49-0257-FED3-3FE2876F2E02}"/>
              </a:ext>
            </a:extLst>
          </p:cNvPr>
          <p:cNvSpPr>
            <a:spLocks noGrp="1"/>
          </p:cNvSpPr>
          <p:nvPr>
            <p:ph idx="1"/>
          </p:nvPr>
        </p:nvSpPr>
        <p:spPr>
          <a:xfrm>
            <a:off x="6096000" y="2080806"/>
            <a:ext cx="4738094" cy="1348194"/>
          </a:xfrm>
        </p:spPr>
        <p:txBody>
          <a:bodyPr>
            <a:normAutofit lnSpcReduction="10000"/>
          </a:bodyPr>
          <a:lstStyle/>
          <a:p>
            <a:pPr marL="0" indent="0">
              <a:buNone/>
            </a:pPr>
            <a:r>
              <a:rPr lang="en-US" dirty="0">
                <a:hlinkClick r:id="rId3"/>
              </a:rPr>
              <a:t>https://numismatics.org/sco/id/sc.1.2260</a:t>
            </a:r>
            <a:endParaRPr lang="en-US" dirty="0"/>
          </a:p>
          <a:p>
            <a:pPr marL="0" indent="0">
              <a:buNone/>
            </a:pPr>
            <a:r>
              <a:rPr lang="en-US" dirty="0" err="1"/>
              <a:t>Sandan</a:t>
            </a:r>
            <a:r>
              <a:rPr lang="en-US" dirty="0"/>
              <a:t> – Luwian deity (Cilicia)</a:t>
            </a:r>
          </a:p>
        </p:txBody>
      </p:sp>
      <p:pic>
        <p:nvPicPr>
          <p:cNvPr id="3074" name="Picture 2">
            <a:extLst>
              <a:ext uri="{FF2B5EF4-FFF2-40B4-BE49-F238E27FC236}">
                <a16:creationId xmlns:a16="http://schemas.microsoft.com/office/drawing/2014/main" id="{E3142BA9-3464-851C-73B6-B59868F530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284" y="1319653"/>
            <a:ext cx="2488833" cy="25393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F609F3D9-1746-C34F-B2CE-8C12820EFE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9801" y="1437957"/>
            <a:ext cx="2366496" cy="238027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28318099-FE05-949A-4339-DF1025FACF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507" y="3848271"/>
            <a:ext cx="2885574" cy="276190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56662E7D-609B-D15B-90EB-62D062465D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0225" y="4213805"/>
            <a:ext cx="2695775" cy="2564837"/>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D2F35927-756B-2B56-979E-A35FA5BDDCA9}"/>
              </a:ext>
            </a:extLst>
          </p:cNvPr>
          <p:cNvSpPr txBox="1">
            <a:spLocks/>
          </p:cNvSpPr>
          <p:nvPr/>
        </p:nvSpPr>
        <p:spPr>
          <a:xfrm>
            <a:off x="6381790" y="4822126"/>
            <a:ext cx="4738094" cy="134819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hlinkClick r:id="rId8"/>
              </a:rPr>
              <a:t>https://numismatics.org/sco/id/sc.1.2280</a:t>
            </a:r>
            <a:endParaRPr lang="en-US" dirty="0"/>
          </a:p>
          <a:p>
            <a:pPr marL="0" indent="0">
              <a:buFont typeface="Arial" panose="020B0604020202020204" pitchFamily="34" charset="0"/>
              <a:buNone/>
            </a:pPr>
            <a:r>
              <a:rPr lang="en-US" dirty="0"/>
              <a:t>Zeus </a:t>
            </a:r>
            <a:r>
              <a:rPr lang="en-US" dirty="0" err="1"/>
              <a:t>Uranius</a:t>
            </a:r>
            <a:r>
              <a:rPr lang="en-US" dirty="0"/>
              <a:t> (Cilicia)</a:t>
            </a:r>
          </a:p>
        </p:txBody>
      </p:sp>
    </p:spTree>
    <p:extLst>
      <p:ext uri="{BB962C8B-B14F-4D97-AF65-F5344CB8AC3E}">
        <p14:creationId xmlns:p14="http://schemas.microsoft.com/office/powerpoint/2010/main" val="886192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637953" y="53579"/>
            <a:ext cx="9154939" cy="946547"/>
          </a:xfrm>
        </p:spPr>
        <p:txBody>
          <a:bodyPr/>
          <a:lstStyle/>
          <a:p>
            <a:pPr eaLnBrk="1"/>
            <a:r>
              <a:rPr lang="en-US" altLang="en-US" sz="3100" b="1" dirty="0"/>
              <a:t>Graeco-Bactrian Kingdom</a:t>
            </a:r>
            <a:endParaRPr lang="en-US" altLang="en-US" b="1" dirty="0"/>
          </a:p>
        </p:txBody>
      </p:sp>
      <p:pic>
        <p:nvPicPr>
          <p:cNvPr id="24579" name="Picture 4" descr="800px-Greco-BactrianKingdom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1891" y="964408"/>
            <a:ext cx="8626078" cy="58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24362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Bactria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4828" y="642939"/>
            <a:ext cx="7554516" cy="360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5"/>
          <p:cNvSpPr txBox="1">
            <a:spLocks/>
          </p:cNvSpPr>
          <p:nvPr/>
        </p:nvSpPr>
        <p:spPr bwMode="auto">
          <a:xfrm>
            <a:off x="2006204" y="4768454"/>
            <a:ext cx="8304609" cy="1634580"/>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spAutoFit/>
          </a:bodyPr>
          <a:lstStyle>
            <a:lvl1pPr eaLnBrk="0">
              <a:defRPr sz="3600">
                <a:solidFill>
                  <a:srgbClr val="000000"/>
                </a:solidFill>
                <a:latin typeface="Helvetica Light" charset="0"/>
                <a:ea typeface="Helvetica Light" charset="0"/>
                <a:cs typeface="Helvetica Light" charset="0"/>
                <a:sym typeface="Helvetica Light" charset="0"/>
              </a:defRPr>
            </a:lvl1pPr>
            <a:lvl2pPr marL="742950" indent="-285750" eaLnBrk="0">
              <a:defRPr sz="3600">
                <a:solidFill>
                  <a:srgbClr val="000000"/>
                </a:solidFill>
                <a:latin typeface="Helvetica Light" charset="0"/>
                <a:ea typeface="Helvetica Light" charset="0"/>
                <a:cs typeface="Helvetica Light" charset="0"/>
                <a:sym typeface="Helvetica Light" charset="0"/>
              </a:defRPr>
            </a:lvl2pPr>
            <a:lvl3pPr marL="1143000" indent="-228600" eaLnBrk="0">
              <a:defRPr sz="3600">
                <a:solidFill>
                  <a:srgbClr val="000000"/>
                </a:solidFill>
                <a:latin typeface="Helvetica Light" charset="0"/>
                <a:ea typeface="Helvetica Light" charset="0"/>
                <a:cs typeface="Helvetica Light" charset="0"/>
                <a:sym typeface="Helvetica Light" charset="0"/>
              </a:defRPr>
            </a:lvl3pPr>
            <a:lvl4pPr marL="1600200" indent="-228600" eaLnBrk="0">
              <a:defRPr sz="3600">
                <a:solidFill>
                  <a:srgbClr val="000000"/>
                </a:solidFill>
                <a:latin typeface="Helvetica Light" charset="0"/>
                <a:ea typeface="Helvetica Light" charset="0"/>
                <a:cs typeface="Helvetica Light" charset="0"/>
                <a:sym typeface="Helvetica Light" charset="0"/>
              </a:defRPr>
            </a:lvl4pPr>
            <a:lvl5pPr marL="2057400" indent="-228600" eaLnBrk="0">
              <a:defRPr sz="3600">
                <a:solidFill>
                  <a:srgbClr val="000000"/>
                </a:solidFill>
                <a:latin typeface="Helvetica Light" charset="0"/>
                <a:ea typeface="Helvetica Light" charset="0"/>
                <a:cs typeface="Helvetica Light" charset="0"/>
                <a:sym typeface="Helvetica Light" charset="0"/>
              </a:defRPr>
            </a:lvl5pPr>
            <a:lvl6pPr marL="25146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eaLnBrk="1">
              <a:spcBef>
                <a:spcPct val="50000"/>
              </a:spcBef>
            </a:pPr>
            <a:r>
              <a:rPr lang="en-US" altLang="en-US" sz="1700" dirty="0" err="1"/>
              <a:t>Demetrios</a:t>
            </a:r>
            <a:r>
              <a:rPr lang="en-US" altLang="en-US" sz="1700" dirty="0"/>
              <a:t> I, Kingdom of Bactria, 200-185 BC, AR </a:t>
            </a:r>
            <a:r>
              <a:rPr lang="en-US" altLang="en-US" sz="1700" dirty="0" err="1"/>
              <a:t>tetradrachm</a:t>
            </a:r>
            <a:r>
              <a:rPr lang="en-US" altLang="en-US" sz="1700" dirty="0"/>
              <a:t>, 16.83g, SNG ANS 187</a:t>
            </a:r>
          </a:p>
          <a:p>
            <a:pPr algn="l" eaLnBrk="1">
              <a:spcBef>
                <a:spcPct val="50000"/>
              </a:spcBef>
            </a:pPr>
            <a:r>
              <a:rPr lang="en-US" altLang="en-US" sz="1700" dirty="0" err="1"/>
              <a:t>Obv</a:t>
            </a:r>
            <a:r>
              <a:rPr lang="en-US" altLang="en-US" sz="1700" dirty="0"/>
              <a:t>: draped bust of the king with elephant scalp</a:t>
            </a:r>
          </a:p>
          <a:p>
            <a:pPr algn="l" eaLnBrk="1">
              <a:spcBef>
                <a:spcPct val="50000"/>
              </a:spcBef>
            </a:pPr>
            <a:r>
              <a:rPr lang="en-US" altLang="en-US" sz="1700" dirty="0"/>
              <a:t>Rev: </a:t>
            </a:r>
            <a:r>
              <a:rPr lang="en-US" altLang="en-US" sz="1700" dirty="0" err="1"/>
              <a:t>Herakles</a:t>
            </a:r>
            <a:r>
              <a:rPr lang="en-US" altLang="en-US" sz="1700" dirty="0"/>
              <a:t> standing with lion-skin and club, crowning himself. In field, l., monogram. </a:t>
            </a:r>
            <a:r>
              <a:rPr lang="el-GR" altLang="en-US" sz="1700" dirty="0"/>
              <a:t>ΒΑΣΙΛΕΩΣ ΔΗΜΗΤΡΙΟΥ</a:t>
            </a:r>
            <a:r>
              <a:rPr lang="en-GB" altLang="en-US" sz="1700" dirty="0"/>
              <a:t>.</a:t>
            </a:r>
            <a:endParaRPr lang="en-US" altLang="en-US" sz="1700" dirty="0"/>
          </a:p>
        </p:txBody>
      </p:sp>
    </p:spTree>
    <p:extLst>
      <p:ext uri="{BB962C8B-B14F-4D97-AF65-F5344CB8AC3E}">
        <p14:creationId xmlns:p14="http://schemas.microsoft.com/office/powerpoint/2010/main" val="667171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descr="indo gree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8407" y="642937"/>
            <a:ext cx="7145982" cy="3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Text Box 5"/>
          <p:cNvSpPr txBox="1">
            <a:spLocks/>
          </p:cNvSpPr>
          <p:nvPr/>
        </p:nvSpPr>
        <p:spPr bwMode="auto">
          <a:xfrm>
            <a:off x="2220516" y="4714876"/>
            <a:ext cx="7715250" cy="1634580"/>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spAutoFit/>
          </a:bodyPr>
          <a:lstStyle>
            <a:lvl1pPr eaLnBrk="0">
              <a:defRPr sz="3600">
                <a:solidFill>
                  <a:srgbClr val="000000"/>
                </a:solidFill>
                <a:latin typeface="Helvetica Light" charset="0"/>
                <a:ea typeface="Helvetica Light" charset="0"/>
                <a:cs typeface="Helvetica Light" charset="0"/>
                <a:sym typeface="Helvetica Light" charset="0"/>
              </a:defRPr>
            </a:lvl1pPr>
            <a:lvl2pPr marL="742950" indent="-285750" eaLnBrk="0">
              <a:defRPr sz="3600">
                <a:solidFill>
                  <a:srgbClr val="000000"/>
                </a:solidFill>
                <a:latin typeface="Helvetica Light" charset="0"/>
                <a:ea typeface="Helvetica Light" charset="0"/>
                <a:cs typeface="Helvetica Light" charset="0"/>
                <a:sym typeface="Helvetica Light" charset="0"/>
              </a:defRPr>
            </a:lvl2pPr>
            <a:lvl3pPr marL="1143000" indent="-228600" eaLnBrk="0">
              <a:defRPr sz="3600">
                <a:solidFill>
                  <a:srgbClr val="000000"/>
                </a:solidFill>
                <a:latin typeface="Helvetica Light" charset="0"/>
                <a:ea typeface="Helvetica Light" charset="0"/>
                <a:cs typeface="Helvetica Light" charset="0"/>
                <a:sym typeface="Helvetica Light" charset="0"/>
              </a:defRPr>
            </a:lvl3pPr>
            <a:lvl4pPr marL="1600200" indent="-228600" eaLnBrk="0">
              <a:defRPr sz="3600">
                <a:solidFill>
                  <a:srgbClr val="000000"/>
                </a:solidFill>
                <a:latin typeface="Helvetica Light" charset="0"/>
                <a:ea typeface="Helvetica Light" charset="0"/>
                <a:cs typeface="Helvetica Light" charset="0"/>
                <a:sym typeface="Helvetica Light" charset="0"/>
              </a:defRPr>
            </a:lvl4pPr>
            <a:lvl5pPr marL="2057400" indent="-228600" eaLnBrk="0">
              <a:defRPr sz="3600">
                <a:solidFill>
                  <a:srgbClr val="000000"/>
                </a:solidFill>
                <a:latin typeface="Helvetica Light" charset="0"/>
                <a:ea typeface="Helvetica Light" charset="0"/>
                <a:cs typeface="Helvetica Light" charset="0"/>
                <a:sym typeface="Helvetica Light" charset="0"/>
              </a:defRPr>
            </a:lvl5pPr>
            <a:lvl6pPr marL="25146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eaLnBrk="1">
              <a:spcBef>
                <a:spcPct val="50000"/>
              </a:spcBef>
            </a:pPr>
            <a:r>
              <a:rPr lang="en-US" altLang="en-US" sz="1700"/>
              <a:t>Antialkidos Nikephoros, Indo-Greek Kingdom, Bactria, 130-120 BC, AR drachm, 2.24g, SNG ANS 1078-84</a:t>
            </a:r>
          </a:p>
          <a:p>
            <a:pPr algn="l" eaLnBrk="1">
              <a:spcBef>
                <a:spcPct val="50000"/>
              </a:spcBef>
            </a:pPr>
            <a:r>
              <a:rPr lang="en-US" altLang="en-US" sz="1700"/>
              <a:t>Obv: draped bust wearing helmet</a:t>
            </a:r>
          </a:p>
          <a:p>
            <a:pPr algn="l" eaLnBrk="1">
              <a:spcBef>
                <a:spcPct val="50000"/>
              </a:spcBef>
            </a:pPr>
            <a:r>
              <a:rPr lang="en-US" altLang="en-US" sz="1700"/>
              <a:t>Rev: Zeus Nikephoros seated holding Victory and sceptre; monogram to r., forepart of elephant to l. </a:t>
            </a:r>
          </a:p>
        </p:txBody>
      </p:sp>
    </p:spTree>
    <p:extLst>
      <p:ext uri="{BB962C8B-B14F-4D97-AF65-F5344CB8AC3E}">
        <p14:creationId xmlns:p14="http://schemas.microsoft.com/office/powerpoint/2010/main" val="2938499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6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861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86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ino greek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4829" y="375048"/>
            <a:ext cx="7286625" cy="3952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5"/>
          <p:cNvSpPr txBox="1">
            <a:spLocks/>
          </p:cNvSpPr>
          <p:nvPr/>
        </p:nvSpPr>
        <p:spPr bwMode="auto">
          <a:xfrm>
            <a:off x="1845469" y="4822031"/>
            <a:ext cx="8465344" cy="1372970"/>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spAutoFit/>
          </a:bodyPr>
          <a:lstStyle>
            <a:lvl1pPr eaLnBrk="0">
              <a:defRPr sz="3600">
                <a:solidFill>
                  <a:srgbClr val="000000"/>
                </a:solidFill>
                <a:latin typeface="Helvetica Light" charset="0"/>
                <a:ea typeface="Helvetica Light" charset="0"/>
                <a:cs typeface="Helvetica Light" charset="0"/>
                <a:sym typeface="Helvetica Light" charset="0"/>
              </a:defRPr>
            </a:lvl1pPr>
            <a:lvl2pPr marL="742950" indent="-285750" eaLnBrk="0">
              <a:defRPr sz="3600">
                <a:solidFill>
                  <a:srgbClr val="000000"/>
                </a:solidFill>
                <a:latin typeface="Helvetica Light" charset="0"/>
                <a:ea typeface="Helvetica Light" charset="0"/>
                <a:cs typeface="Helvetica Light" charset="0"/>
                <a:sym typeface="Helvetica Light" charset="0"/>
              </a:defRPr>
            </a:lvl2pPr>
            <a:lvl3pPr marL="1143000" indent="-228600" eaLnBrk="0">
              <a:defRPr sz="3600">
                <a:solidFill>
                  <a:srgbClr val="000000"/>
                </a:solidFill>
                <a:latin typeface="Helvetica Light" charset="0"/>
                <a:ea typeface="Helvetica Light" charset="0"/>
                <a:cs typeface="Helvetica Light" charset="0"/>
                <a:sym typeface="Helvetica Light" charset="0"/>
              </a:defRPr>
            </a:lvl3pPr>
            <a:lvl4pPr marL="1600200" indent="-228600" eaLnBrk="0">
              <a:defRPr sz="3600">
                <a:solidFill>
                  <a:srgbClr val="000000"/>
                </a:solidFill>
                <a:latin typeface="Helvetica Light" charset="0"/>
                <a:ea typeface="Helvetica Light" charset="0"/>
                <a:cs typeface="Helvetica Light" charset="0"/>
                <a:sym typeface="Helvetica Light" charset="0"/>
              </a:defRPr>
            </a:lvl4pPr>
            <a:lvl5pPr marL="2057400" indent="-228600" eaLnBrk="0">
              <a:defRPr sz="3600">
                <a:solidFill>
                  <a:srgbClr val="000000"/>
                </a:solidFill>
                <a:latin typeface="Helvetica Light" charset="0"/>
                <a:ea typeface="Helvetica Light" charset="0"/>
                <a:cs typeface="Helvetica Light" charset="0"/>
                <a:sym typeface="Helvetica Light" charset="0"/>
              </a:defRPr>
            </a:lvl5pPr>
            <a:lvl6pPr marL="25146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eaLnBrk="1">
              <a:spcBef>
                <a:spcPct val="50000"/>
              </a:spcBef>
            </a:pPr>
            <a:r>
              <a:rPr lang="en-US" altLang="en-US" sz="1700"/>
              <a:t>Philoxenos Aniketos, Indo-Greek Kingdom, c. 125-110 BC, AR drachm, 2.4g, SNG ANS 1188</a:t>
            </a:r>
          </a:p>
          <a:p>
            <a:pPr algn="l" eaLnBrk="1">
              <a:spcBef>
                <a:spcPct val="50000"/>
              </a:spcBef>
            </a:pPr>
            <a:r>
              <a:rPr lang="en-US" altLang="en-US" sz="1700"/>
              <a:t>Obv: diademed, draped and cuirassed bust wearing helmet.</a:t>
            </a:r>
          </a:p>
          <a:p>
            <a:pPr algn="l" eaLnBrk="1">
              <a:spcBef>
                <a:spcPct val="50000"/>
              </a:spcBef>
            </a:pPr>
            <a:r>
              <a:rPr lang="en-US" altLang="en-US" sz="1700"/>
              <a:t>Rev: King on horseback; monogram to lower r.</a:t>
            </a:r>
          </a:p>
        </p:txBody>
      </p:sp>
    </p:spTree>
    <p:extLst>
      <p:ext uri="{BB962C8B-B14F-4D97-AF65-F5344CB8AC3E}">
        <p14:creationId xmlns:p14="http://schemas.microsoft.com/office/powerpoint/2010/main" val="34745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5C134-E4F9-4E25-F298-7D05607D260B}"/>
              </a:ext>
            </a:extLst>
          </p:cNvPr>
          <p:cNvSpPr>
            <a:spLocks noGrp="1"/>
          </p:cNvSpPr>
          <p:nvPr>
            <p:ph type="title"/>
          </p:nvPr>
        </p:nvSpPr>
        <p:spPr/>
        <p:txBody>
          <a:bodyPr/>
          <a:lstStyle/>
          <a:p>
            <a:r>
              <a:rPr lang="en-US" b="1" dirty="0"/>
              <a:t>Indian die punched coinage</a:t>
            </a:r>
          </a:p>
        </p:txBody>
      </p:sp>
      <p:pic>
        <p:nvPicPr>
          <p:cNvPr id="7170" name="Picture 2" descr="undefined">
            <a:extLst>
              <a:ext uri="{FF2B5EF4-FFF2-40B4-BE49-F238E27FC236}">
                <a16:creationId xmlns:a16="http://schemas.microsoft.com/office/drawing/2014/main" id="{28D891B8-5AE5-3A9B-0082-C04157EC6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494" y="1653474"/>
            <a:ext cx="6235700" cy="46736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857E5A45-FBBB-3C98-D9E8-382991075C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8488" y="365125"/>
            <a:ext cx="4657356" cy="24412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6F8B21A-4BBE-C83A-3186-2C9EBDF25BDC}"/>
              </a:ext>
            </a:extLst>
          </p:cNvPr>
          <p:cNvSpPr txBox="1"/>
          <p:nvPr/>
        </p:nvSpPr>
        <p:spPr>
          <a:xfrm>
            <a:off x="8144540" y="2615609"/>
            <a:ext cx="3423683" cy="369332"/>
          </a:xfrm>
          <a:prstGeom prst="rect">
            <a:avLst/>
          </a:prstGeom>
          <a:noFill/>
        </p:spPr>
        <p:txBody>
          <a:bodyPr wrap="square" rtlCol="0">
            <a:spAutoFit/>
          </a:bodyPr>
          <a:lstStyle/>
          <a:p>
            <a:r>
              <a:rPr lang="en-US" dirty="0"/>
              <a:t>‘Bent bat’ currency</a:t>
            </a:r>
          </a:p>
        </p:txBody>
      </p:sp>
      <p:sp>
        <p:nvSpPr>
          <p:cNvPr id="8" name="TextBox 7">
            <a:extLst>
              <a:ext uri="{FF2B5EF4-FFF2-40B4-BE49-F238E27FC236}">
                <a16:creationId xmlns:a16="http://schemas.microsoft.com/office/drawing/2014/main" id="{01B8D7E7-EE73-F5E1-5CF1-DECAF4AB9D72}"/>
              </a:ext>
            </a:extLst>
          </p:cNvPr>
          <p:cNvSpPr txBox="1"/>
          <p:nvPr/>
        </p:nvSpPr>
        <p:spPr>
          <a:xfrm>
            <a:off x="7644809" y="3361955"/>
            <a:ext cx="2966484" cy="2031325"/>
          </a:xfrm>
          <a:prstGeom prst="rect">
            <a:avLst/>
          </a:prstGeom>
          <a:noFill/>
        </p:spPr>
        <p:txBody>
          <a:bodyPr wrap="square">
            <a:spAutoFit/>
          </a:bodyPr>
          <a:lstStyle/>
          <a:p>
            <a:r>
              <a:rPr lang="en-US" dirty="0"/>
              <a:t> 2007: Hoard in </a:t>
            </a:r>
            <a:r>
              <a:rPr lang="en-US" dirty="0" err="1"/>
              <a:t>Pushkalavati</a:t>
            </a:r>
            <a:r>
              <a:rPr lang="en-US" dirty="0"/>
              <a:t> (</a:t>
            </a:r>
            <a:r>
              <a:rPr lang="en-US" dirty="0" err="1"/>
              <a:t>Shaikhan</a:t>
            </a:r>
            <a:r>
              <a:rPr lang="en-US" dirty="0"/>
              <a:t> </a:t>
            </a:r>
            <a:r>
              <a:rPr lang="en-US" dirty="0" err="1"/>
              <a:t>Dehri</a:t>
            </a:r>
            <a:r>
              <a:rPr lang="en-US" dirty="0"/>
              <a:t>) in Pakistan</a:t>
            </a:r>
          </a:p>
          <a:p>
            <a:endParaRPr lang="en-US" dirty="0"/>
          </a:p>
          <a:p>
            <a:r>
              <a:rPr lang="en-US" dirty="0"/>
              <a:t>Coin of Athens dating from 500-480 BCE found alongside local currency.</a:t>
            </a:r>
          </a:p>
        </p:txBody>
      </p:sp>
    </p:spTree>
    <p:extLst>
      <p:ext uri="{BB962C8B-B14F-4D97-AF65-F5344CB8AC3E}">
        <p14:creationId xmlns:p14="http://schemas.microsoft.com/office/powerpoint/2010/main" val="104327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a:xfrm>
            <a:off x="970942" y="189757"/>
            <a:ext cx="7358063" cy="892969"/>
          </a:xfrm>
        </p:spPr>
        <p:txBody>
          <a:bodyPr/>
          <a:lstStyle/>
          <a:p>
            <a:pPr eaLnBrk="1"/>
            <a:r>
              <a:rPr lang="en-US" altLang="en-US" sz="3100" b="1" dirty="0" err="1"/>
              <a:t>Attalid</a:t>
            </a:r>
            <a:r>
              <a:rPr lang="en-US" altLang="en-US" sz="3100" b="1" dirty="0"/>
              <a:t> Kingdom</a:t>
            </a:r>
            <a:endParaRPr lang="en-US" altLang="en-US" b="1" dirty="0"/>
          </a:p>
        </p:txBody>
      </p:sp>
      <p:pic>
        <p:nvPicPr>
          <p:cNvPr id="22531" name="Picture 4" descr="Attal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941" y="1194368"/>
            <a:ext cx="7358063" cy="3487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5"/>
          <p:cNvSpPr txBox="1">
            <a:spLocks/>
          </p:cNvSpPr>
          <p:nvPr/>
        </p:nvSpPr>
        <p:spPr bwMode="auto">
          <a:xfrm>
            <a:off x="970942" y="5000303"/>
            <a:ext cx="9666277" cy="1549942"/>
          </a:xfrm>
          <a:prstGeom prst="rect">
            <a:avLst/>
          </a:prstGeom>
          <a:noFill/>
          <a:ln>
            <a:noFill/>
          </a:ln>
          <a:effectLst/>
          <a:extLst>
            <a:ext uri="{909E8E84-426E-40DD-AFC4-6F175D3DCCD1}">
              <a14:hiddenFill xmlns:a14="http://schemas.microsoft.com/office/drawing/2010/main">
                <a:solidFill>
                  <a:srgbClr val="095CC4"/>
                </a:solidFill>
              </a14:hiddenFill>
            </a:ext>
            <a:ext uri="{91240B29-F687-4F45-9708-019B960494DF}">
              <a14:hiddenLine xmlns:a14="http://schemas.microsoft.com/office/drawing/2010/main" w="12700">
                <a:solidFill>
                  <a:schemeClr val="tx1"/>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64291" tIns="32146" rIns="64291" bIns="32146">
            <a:spAutoFit/>
          </a:bodyPr>
          <a:lstStyle>
            <a:lvl1pPr eaLnBrk="0">
              <a:defRPr sz="3600">
                <a:solidFill>
                  <a:srgbClr val="000000"/>
                </a:solidFill>
                <a:latin typeface="Helvetica Light" charset="0"/>
                <a:ea typeface="Helvetica Light" charset="0"/>
                <a:cs typeface="Helvetica Light" charset="0"/>
                <a:sym typeface="Helvetica Light" charset="0"/>
              </a:defRPr>
            </a:lvl1pPr>
            <a:lvl2pPr marL="742950" indent="-285750" eaLnBrk="0">
              <a:defRPr sz="3600">
                <a:solidFill>
                  <a:srgbClr val="000000"/>
                </a:solidFill>
                <a:latin typeface="Helvetica Light" charset="0"/>
                <a:ea typeface="Helvetica Light" charset="0"/>
                <a:cs typeface="Helvetica Light" charset="0"/>
                <a:sym typeface="Helvetica Light" charset="0"/>
              </a:defRPr>
            </a:lvl2pPr>
            <a:lvl3pPr marL="1143000" indent="-228600" eaLnBrk="0">
              <a:defRPr sz="3600">
                <a:solidFill>
                  <a:srgbClr val="000000"/>
                </a:solidFill>
                <a:latin typeface="Helvetica Light" charset="0"/>
                <a:ea typeface="Helvetica Light" charset="0"/>
                <a:cs typeface="Helvetica Light" charset="0"/>
                <a:sym typeface="Helvetica Light" charset="0"/>
              </a:defRPr>
            </a:lvl3pPr>
            <a:lvl4pPr marL="1600200" indent="-228600" eaLnBrk="0">
              <a:defRPr sz="3600">
                <a:solidFill>
                  <a:srgbClr val="000000"/>
                </a:solidFill>
                <a:latin typeface="Helvetica Light" charset="0"/>
                <a:ea typeface="Helvetica Light" charset="0"/>
                <a:cs typeface="Helvetica Light" charset="0"/>
                <a:sym typeface="Helvetica Light" charset="0"/>
              </a:defRPr>
            </a:lvl4pPr>
            <a:lvl5pPr marL="2057400" indent="-228600" eaLnBrk="0">
              <a:defRPr sz="3600">
                <a:solidFill>
                  <a:srgbClr val="000000"/>
                </a:solidFill>
                <a:latin typeface="Helvetica Light" charset="0"/>
                <a:ea typeface="Helvetica Light" charset="0"/>
                <a:cs typeface="Helvetica Light" charset="0"/>
                <a:sym typeface="Helvetica Light" charset="0"/>
              </a:defRPr>
            </a:lvl5pPr>
            <a:lvl6pPr marL="25146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algn="ctr"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gn="l" eaLnBrk="1">
              <a:spcBef>
                <a:spcPct val="50000"/>
              </a:spcBef>
            </a:pPr>
            <a:r>
              <a:rPr lang="en-US" altLang="en-US" sz="1700" dirty="0" err="1"/>
              <a:t>Philetairos</a:t>
            </a:r>
            <a:r>
              <a:rPr lang="en-US" altLang="en-US" sz="1700" dirty="0"/>
              <a:t>, Kingdom of Pergamum, 269-263 BC, AR tetradrachm, 16.9g, SNG France 1604</a:t>
            </a:r>
          </a:p>
          <a:p>
            <a:pPr algn="l" eaLnBrk="1">
              <a:spcBef>
                <a:spcPct val="50000"/>
              </a:spcBef>
            </a:pPr>
            <a:r>
              <a:rPr lang="en-US" altLang="en-US" sz="1700" dirty="0" err="1"/>
              <a:t>Obv</a:t>
            </a:r>
            <a:r>
              <a:rPr lang="en-US" altLang="en-US" sz="1700" dirty="0"/>
              <a:t>: diademed head of </a:t>
            </a:r>
            <a:r>
              <a:rPr lang="en-US" altLang="en-US" sz="1700" dirty="0" err="1"/>
              <a:t>Philetairos</a:t>
            </a:r>
            <a:r>
              <a:rPr lang="en-US" altLang="en-US" sz="1700" dirty="0"/>
              <a:t>, r.</a:t>
            </a:r>
          </a:p>
          <a:p>
            <a:pPr algn="l" eaLnBrk="1">
              <a:spcBef>
                <a:spcPct val="50000"/>
              </a:spcBef>
            </a:pPr>
            <a:r>
              <a:rPr lang="en-US" altLang="en-US" sz="1700" dirty="0"/>
              <a:t>Rev: Athena seated r.; ivy leaf above knee, A on throne, bow to outer right.</a:t>
            </a:r>
            <a:r>
              <a:rPr lang="en-US" altLang="en-US" dirty="0"/>
              <a:t> </a:t>
            </a:r>
          </a:p>
        </p:txBody>
      </p:sp>
      <p:pic>
        <p:nvPicPr>
          <p:cNvPr id="1026" name="Picture 2" descr="Pergamon in 188 BC">
            <a:extLst>
              <a:ext uri="{FF2B5EF4-FFF2-40B4-BE49-F238E27FC236}">
                <a16:creationId xmlns:a16="http://schemas.microsoft.com/office/drawing/2014/main" id="{B7A1CC25-4635-ED5C-9CF9-A6FBC0C844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7434" y="-557"/>
            <a:ext cx="3494566" cy="2447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22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Macedonian empire of Alexander the Great 323 BC"/>
          <p:cNvPicPr>
            <a:picLocks noChangeAspect="1" noChangeArrowheads="1"/>
          </p:cNvPicPr>
          <p:nvPr/>
        </p:nvPicPr>
        <p:blipFill>
          <a:blip r:embed="rId3" cstate="print"/>
          <a:srcRect/>
          <a:stretch>
            <a:fillRect/>
          </a:stretch>
        </p:blipFill>
        <p:spPr bwMode="auto">
          <a:xfrm>
            <a:off x="0" y="0"/>
            <a:ext cx="12189598" cy="5857103"/>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a:xfrm>
            <a:off x="744279" y="501378"/>
            <a:ext cx="7868093" cy="839391"/>
          </a:xfrm>
        </p:spPr>
        <p:txBody>
          <a:bodyPr>
            <a:normAutofit fontScale="90000"/>
          </a:bodyPr>
          <a:lstStyle/>
          <a:p>
            <a:pPr eaLnBrk="1"/>
            <a:r>
              <a:rPr lang="en-US" altLang="en-US" sz="3100" b="1" dirty="0" err="1"/>
              <a:t>Cistophori</a:t>
            </a:r>
            <a:r>
              <a:rPr lang="en-US" altLang="en-US" sz="3100" b="1" dirty="0"/>
              <a:t> or </a:t>
            </a:r>
            <a:r>
              <a:rPr lang="en-US" altLang="en-US" sz="3100" b="1" i="1" dirty="0"/>
              <a:t>‘basket-bearers’ </a:t>
            </a:r>
            <a:r>
              <a:rPr lang="en-US" altLang="en-US" sz="3100" b="1" dirty="0"/>
              <a:t> in the </a:t>
            </a:r>
            <a:r>
              <a:rPr lang="en-US" altLang="en-US" sz="3100" b="1" dirty="0" err="1"/>
              <a:t>Attalid</a:t>
            </a:r>
            <a:r>
              <a:rPr lang="en-US" altLang="en-US" sz="3100" b="1" dirty="0"/>
              <a:t> Kingdom</a:t>
            </a:r>
            <a:endParaRPr lang="en-US" altLang="en-US" b="1" dirty="0"/>
          </a:p>
        </p:txBody>
      </p:sp>
      <p:sp>
        <p:nvSpPr>
          <p:cNvPr id="2" name="TextBox 1"/>
          <p:cNvSpPr txBox="1"/>
          <p:nvPr/>
        </p:nvSpPr>
        <p:spPr>
          <a:xfrm>
            <a:off x="9042458" y="501378"/>
            <a:ext cx="2736303" cy="707886"/>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GB" sz="2000" b="1" dirty="0"/>
              <a:t>12.2g instead of 16.8g</a:t>
            </a:r>
          </a:p>
          <a:p>
            <a:r>
              <a:rPr lang="en-GB" sz="2000" b="1" dirty="0"/>
              <a:t>Drachm of 3.05g</a:t>
            </a:r>
          </a:p>
        </p:txBody>
      </p:sp>
      <p:sp>
        <p:nvSpPr>
          <p:cNvPr id="3" name="TextBox 2"/>
          <p:cNvSpPr txBox="1"/>
          <p:nvPr/>
        </p:nvSpPr>
        <p:spPr>
          <a:xfrm>
            <a:off x="750270" y="1535379"/>
            <a:ext cx="10259411" cy="830997"/>
          </a:xfrm>
          <a:prstGeom prst="rect">
            <a:avLst/>
          </a:prstGeom>
          <a:noFill/>
        </p:spPr>
        <p:txBody>
          <a:bodyPr wrap="square" rtlCol="0">
            <a:spAutoFit/>
          </a:bodyPr>
          <a:lstStyle/>
          <a:p>
            <a:r>
              <a:rPr lang="en-GB" sz="2400" dirty="0"/>
              <a:t>From 167 BC (Eumenes II). An ally of the Romans, was gifted a large territory by Rome after the peace of </a:t>
            </a:r>
            <a:r>
              <a:rPr lang="en-GB" sz="2400" dirty="0" err="1"/>
              <a:t>Apamaea</a:t>
            </a:r>
            <a:r>
              <a:rPr lang="en-GB" sz="2400" dirty="0"/>
              <a:t>, 188 BC.</a:t>
            </a:r>
          </a:p>
        </p:txBody>
      </p:sp>
      <p:pic>
        <p:nvPicPr>
          <p:cNvPr id="4" name="Picture 3"/>
          <p:cNvPicPr>
            <a:picLocks noChangeAspect="1"/>
          </p:cNvPicPr>
          <p:nvPr/>
        </p:nvPicPr>
        <p:blipFill>
          <a:blip r:embed="rId3"/>
          <a:stretch>
            <a:fillRect/>
          </a:stretch>
        </p:blipFill>
        <p:spPr>
          <a:xfrm>
            <a:off x="5879976" y="2692491"/>
            <a:ext cx="5965494" cy="2908178"/>
          </a:xfrm>
          <a:prstGeom prst="rect">
            <a:avLst/>
          </a:prstGeom>
        </p:spPr>
      </p:pic>
      <p:sp>
        <p:nvSpPr>
          <p:cNvPr id="5" name="TextBox 4"/>
          <p:cNvSpPr txBox="1"/>
          <p:nvPr/>
        </p:nvSpPr>
        <p:spPr>
          <a:xfrm>
            <a:off x="1443944" y="5831841"/>
            <a:ext cx="3312368" cy="369332"/>
          </a:xfrm>
          <a:prstGeom prst="rect">
            <a:avLst/>
          </a:prstGeom>
          <a:noFill/>
        </p:spPr>
        <p:txBody>
          <a:bodyPr wrap="square" rtlCol="0">
            <a:spAutoFit/>
          </a:bodyPr>
          <a:lstStyle/>
          <a:p>
            <a:pPr algn="ctr"/>
            <a:r>
              <a:rPr lang="en-GB" b="1" dirty="0" err="1"/>
              <a:t>Pergamon</a:t>
            </a:r>
            <a:endParaRPr lang="en-GB" b="1" dirty="0"/>
          </a:p>
        </p:txBody>
      </p:sp>
      <p:pic>
        <p:nvPicPr>
          <p:cNvPr id="6" name="Picture 5"/>
          <p:cNvPicPr>
            <a:picLocks noChangeAspect="1"/>
          </p:cNvPicPr>
          <p:nvPr/>
        </p:nvPicPr>
        <p:blipFill>
          <a:blip r:embed="rId4"/>
          <a:stretch>
            <a:fillRect/>
          </a:stretch>
        </p:blipFill>
        <p:spPr>
          <a:xfrm>
            <a:off x="346530" y="2758213"/>
            <a:ext cx="5442110" cy="2842456"/>
          </a:xfrm>
          <a:prstGeom prst="rect">
            <a:avLst/>
          </a:prstGeom>
        </p:spPr>
      </p:pic>
      <p:sp>
        <p:nvSpPr>
          <p:cNvPr id="9" name="TextBox 8"/>
          <p:cNvSpPr txBox="1"/>
          <p:nvPr/>
        </p:nvSpPr>
        <p:spPr>
          <a:xfrm>
            <a:off x="6956188" y="5831841"/>
            <a:ext cx="3312368" cy="369332"/>
          </a:xfrm>
          <a:prstGeom prst="rect">
            <a:avLst/>
          </a:prstGeom>
          <a:noFill/>
        </p:spPr>
        <p:txBody>
          <a:bodyPr wrap="square" rtlCol="0">
            <a:spAutoFit/>
          </a:bodyPr>
          <a:lstStyle/>
          <a:p>
            <a:pPr algn="ctr"/>
            <a:r>
              <a:rPr lang="en-GB" b="1" dirty="0" err="1"/>
              <a:t>Tralles</a:t>
            </a:r>
            <a:endParaRPr lang="en-GB" b="1" dirty="0"/>
          </a:p>
        </p:txBody>
      </p:sp>
    </p:spTree>
    <p:extLst>
      <p:ext uri="{BB962C8B-B14F-4D97-AF65-F5344CB8AC3E}">
        <p14:creationId xmlns:p14="http://schemas.microsoft.com/office/powerpoint/2010/main" val="3817260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B2FE7-B76F-5753-50DE-A08120325B27}"/>
              </a:ext>
            </a:extLst>
          </p:cNvPr>
          <p:cNvSpPr>
            <a:spLocks noGrp="1"/>
          </p:cNvSpPr>
          <p:nvPr>
            <p:ph type="title"/>
          </p:nvPr>
        </p:nvSpPr>
        <p:spPr/>
        <p:txBody>
          <a:bodyPr/>
          <a:lstStyle/>
          <a:p>
            <a:r>
              <a:rPr lang="en-US" b="1" dirty="0"/>
              <a:t>Cicero, </a:t>
            </a:r>
            <a:r>
              <a:rPr lang="en-US" b="1" i="1" dirty="0"/>
              <a:t>Att.</a:t>
            </a:r>
            <a:r>
              <a:rPr lang="en-US" b="1" dirty="0"/>
              <a:t> 26 (=2.6.2)</a:t>
            </a:r>
          </a:p>
        </p:txBody>
      </p:sp>
      <p:sp>
        <p:nvSpPr>
          <p:cNvPr id="3" name="Content Placeholder 2">
            <a:extLst>
              <a:ext uri="{FF2B5EF4-FFF2-40B4-BE49-F238E27FC236}">
                <a16:creationId xmlns:a16="http://schemas.microsoft.com/office/drawing/2014/main" id="{1F4F5613-FAE4-1BFB-D05D-060B8F006657}"/>
              </a:ext>
            </a:extLst>
          </p:cNvPr>
          <p:cNvSpPr>
            <a:spLocks noGrp="1"/>
          </p:cNvSpPr>
          <p:nvPr>
            <p:ph idx="1"/>
          </p:nvPr>
        </p:nvSpPr>
        <p:spPr>
          <a:xfrm>
            <a:off x="838200" y="2368550"/>
            <a:ext cx="10515600" cy="4351338"/>
          </a:xfrm>
        </p:spPr>
        <p:txBody>
          <a:bodyPr>
            <a:normAutofit/>
          </a:bodyPr>
          <a:lstStyle/>
          <a:p>
            <a:pPr marL="0" indent="0">
              <a:buNone/>
            </a:pPr>
            <a:r>
              <a:rPr lang="en-GB" sz="3600" b="0" i="0" dirty="0">
                <a:solidFill>
                  <a:srgbClr val="333333"/>
                </a:solidFill>
                <a:effectLst/>
              </a:rPr>
              <a:t>But to come to business, I have written to the City Quaestors about Quintus’ affair. See what they have to say, whether there is any hope of </a:t>
            </a:r>
            <a:r>
              <a:rPr lang="en-GB" sz="3600" b="0" i="1" dirty="0">
                <a:solidFill>
                  <a:srgbClr val="333333"/>
                </a:solidFill>
                <a:effectLst/>
              </a:rPr>
              <a:t>denarii</a:t>
            </a:r>
            <a:r>
              <a:rPr lang="en-GB" sz="3600" b="0" dirty="0">
                <a:solidFill>
                  <a:srgbClr val="333333"/>
                </a:solidFill>
                <a:effectLst/>
              </a:rPr>
              <a:t> </a:t>
            </a:r>
            <a:r>
              <a:rPr lang="en-GB" sz="3600" b="0" i="0" dirty="0">
                <a:solidFill>
                  <a:srgbClr val="333333"/>
                </a:solidFill>
                <a:effectLst/>
              </a:rPr>
              <a:t> or whether we must let ourselves be foisted off with Pompey’s </a:t>
            </a:r>
            <a:r>
              <a:rPr lang="en-GB" sz="3600" b="0" i="1" dirty="0" err="1">
                <a:solidFill>
                  <a:srgbClr val="333333"/>
                </a:solidFill>
                <a:effectLst/>
              </a:rPr>
              <a:t>cistophorii</a:t>
            </a:r>
            <a:r>
              <a:rPr lang="en-GB" sz="3600" b="0" i="0" dirty="0">
                <a:solidFill>
                  <a:srgbClr val="333333"/>
                </a:solidFill>
                <a:effectLst/>
              </a:rPr>
              <a:t>.</a:t>
            </a:r>
            <a:endParaRPr lang="en-US" sz="3600" dirty="0"/>
          </a:p>
        </p:txBody>
      </p:sp>
    </p:spTree>
    <p:extLst>
      <p:ext uri="{BB962C8B-B14F-4D97-AF65-F5344CB8AC3E}">
        <p14:creationId xmlns:p14="http://schemas.microsoft.com/office/powerpoint/2010/main" val="2774919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17C23-A155-4DFC-1F4C-AF23CEBDC759}"/>
              </a:ext>
            </a:extLst>
          </p:cNvPr>
          <p:cNvSpPr>
            <a:spLocks noGrp="1"/>
          </p:cNvSpPr>
          <p:nvPr>
            <p:ph type="title"/>
          </p:nvPr>
        </p:nvSpPr>
        <p:spPr/>
        <p:txBody>
          <a:bodyPr/>
          <a:lstStyle/>
          <a:p>
            <a:r>
              <a:rPr lang="en-US" b="1" dirty="0"/>
              <a:t>Choose a Seleucid Mint on https://</a:t>
            </a:r>
            <a:r>
              <a:rPr lang="en-US" b="1" dirty="0" err="1"/>
              <a:t>numismatics.org</a:t>
            </a:r>
            <a:r>
              <a:rPr lang="en-US" b="1" dirty="0"/>
              <a:t>/</a:t>
            </a:r>
            <a:r>
              <a:rPr lang="en-US" b="1" dirty="0" err="1"/>
              <a:t>sco</a:t>
            </a:r>
            <a:r>
              <a:rPr lang="en-US" b="1" dirty="0"/>
              <a:t>/</a:t>
            </a:r>
          </a:p>
        </p:txBody>
      </p:sp>
      <p:sp>
        <p:nvSpPr>
          <p:cNvPr id="3" name="Content Placeholder 2">
            <a:extLst>
              <a:ext uri="{FF2B5EF4-FFF2-40B4-BE49-F238E27FC236}">
                <a16:creationId xmlns:a16="http://schemas.microsoft.com/office/drawing/2014/main" id="{65CD0891-B00B-2AFF-49C9-0204E984F5B4}"/>
              </a:ext>
            </a:extLst>
          </p:cNvPr>
          <p:cNvSpPr>
            <a:spLocks noGrp="1"/>
          </p:cNvSpPr>
          <p:nvPr>
            <p:ph idx="1"/>
          </p:nvPr>
        </p:nvSpPr>
        <p:spPr/>
        <p:txBody>
          <a:bodyPr/>
          <a:lstStyle/>
          <a:p>
            <a:r>
              <a:rPr lang="en-US" dirty="0"/>
              <a:t>What imagery/metrology exists there?</a:t>
            </a:r>
          </a:p>
          <a:p>
            <a:r>
              <a:rPr lang="en-US" dirty="0"/>
              <a:t>What coins beyond those we have looked at are present? Do they fit into what we have discussed to date in terms of Hellenistic coinage (especially in the Seleucid period – i.e. different audiences, increasing local imagery as time goes on)</a:t>
            </a:r>
          </a:p>
          <a:p>
            <a:r>
              <a:rPr lang="en-US" dirty="0"/>
              <a:t>Is there a different between precious metal coinage and bronze coinage?</a:t>
            </a:r>
          </a:p>
          <a:p>
            <a:r>
              <a:rPr lang="en-US" dirty="0"/>
              <a:t>Other observations</a:t>
            </a:r>
          </a:p>
          <a:p>
            <a:endParaRPr lang="en-US" dirty="0"/>
          </a:p>
        </p:txBody>
      </p:sp>
    </p:spTree>
    <p:extLst>
      <p:ext uri="{BB962C8B-B14F-4D97-AF65-F5344CB8AC3E}">
        <p14:creationId xmlns:p14="http://schemas.microsoft.com/office/powerpoint/2010/main" val="2891681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FF066-EBB2-0983-A264-D69682C5736E}"/>
              </a:ext>
            </a:extLst>
          </p:cNvPr>
          <p:cNvSpPr>
            <a:spLocks noGrp="1"/>
          </p:cNvSpPr>
          <p:nvPr>
            <p:ph type="title"/>
          </p:nvPr>
        </p:nvSpPr>
        <p:spPr>
          <a:xfrm>
            <a:off x="838200" y="0"/>
            <a:ext cx="10515600" cy="1325563"/>
          </a:xfrm>
        </p:spPr>
        <p:txBody>
          <a:bodyPr/>
          <a:lstStyle/>
          <a:p>
            <a:r>
              <a:rPr lang="en-US" b="1" dirty="0"/>
              <a:t>Further Reading</a:t>
            </a:r>
          </a:p>
        </p:txBody>
      </p:sp>
      <p:sp>
        <p:nvSpPr>
          <p:cNvPr id="3" name="Content Placeholder 2">
            <a:extLst>
              <a:ext uri="{FF2B5EF4-FFF2-40B4-BE49-F238E27FC236}">
                <a16:creationId xmlns:a16="http://schemas.microsoft.com/office/drawing/2014/main" id="{8F99783C-0749-C3FB-C6FC-C43841158734}"/>
              </a:ext>
            </a:extLst>
          </p:cNvPr>
          <p:cNvSpPr>
            <a:spLocks noGrp="1"/>
          </p:cNvSpPr>
          <p:nvPr>
            <p:ph idx="1"/>
          </p:nvPr>
        </p:nvSpPr>
        <p:spPr>
          <a:xfrm>
            <a:off x="838200" y="999460"/>
            <a:ext cx="10515600" cy="5858539"/>
          </a:xfrm>
        </p:spPr>
        <p:txBody>
          <a:bodyPr>
            <a:noAutofit/>
          </a:bodyPr>
          <a:lstStyle/>
          <a:p>
            <a:pPr>
              <a:lnSpc>
                <a:spcPct val="120000"/>
              </a:lnSpc>
            </a:pPr>
            <a:r>
              <a:rPr lang="en-US" sz="1600" dirty="0" err="1"/>
              <a:t>Bopearachchi</a:t>
            </a:r>
            <a:r>
              <a:rPr lang="en-US" sz="1600" dirty="0"/>
              <a:t>, O. (1991). </a:t>
            </a:r>
            <a:r>
              <a:rPr lang="en-US" sz="1600" i="1" dirty="0" err="1"/>
              <a:t>Monnaies</a:t>
            </a:r>
            <a:r>
              <a:rPr lang="en-US" sz="1600" i="1" dirty="0"/>
              <a:t> </a:t>
            </a:r>
            <a:r>
              <a:rPr lang="en-US" sz="1600" i="1" dirty="0" err="1"/>
              <a:t>grâeco-bactriennes</a:t>
            </a:r>
            <a:r>
              <a:rPr lang="en-US" sz="1600" i="1" dirty="0"/>
              <a:t> et </a:t>
            </a:r>
            <a:r>
              <a:rPr lang="en-US" sz="1600" i="1" dirty="0" err="1"/>
              <a:t>indo</a:t>
            </a:r>
            <a:r>
              <a:rPr lang="en-US" sz="1600" i="1" dirty="0"/>
              <a:t>-grecques : catalogue raisonné</a:t>
            </a:r>
            <a:r>
              <a:rPr lang="en-US" sz="1600" dirty="0"/>
              <a:t>. Paris, </a:t>
            </a:r>
            <a:r>
              <a:rPr lang="en-US" sz="1600" dirty="0" err="1"/>
              <a:t>Bibliothèque</a:t>
            </a:r>
            <a:r>
              <a:rPr lang="en-US" sz="1600" dirty="0"/>
              <a:t> </a:t>
            </a:r>
            <a:r>
              <a:rPr lang="en-US" sz="1600" dirty="0" err="1"/>
              <a:t>nationale</a:t>
            </a:r>
            <a:r>
              <a:rPr lang="en-US" sz="1600" dirty="0"/>
              <a:t>. </a:t>
            </a:r>
          </a:p>
          <a:p>
            <a:pPr>
              <a:lnSpc>
                <a:spcPct val="120000"/>
              </a:lnSpc>
            </a:pPr>
            <a:r>
              <a:rPr lang="en-US" sz="1600" dirty="0"/>
              <a:t>Houghton, A. and Lorber, C. (2002-</a:t>
            </a:r>
            <a:r>
              <a:rPr lang="en-US" sz="1600" i="1" dirty="0"/>
              <a:t>). Seleucid Coins: A Comprehensive Catalogue</a:t>
            </a:r>
            <a:r>
              <a:rPr lang="en-US" sz="1600" dirty="0"/>
              <a:t>. New York.</a:t>
            </a:r>
          </a:p>
          <a:p>
            <a:pPr>
              <a:lnSpc>
                <a:spcPct val="120000"/>
              </a:lnSpc>
            </a:pPr>
            <a:r>
              <a:rPr lang="en-US" sz="1600" dirty="0" err="1"/>
              <a:t>Mørkholm</a:t>
            </a:r>
            <a:r>
              <a:rPr lang="en-US" sz="1600" dirty="0"/>
              <a:t>, O., Grierson, P. and U. </a:t>
            </a:r>
            <a:r>
              <a:rPr lang="en-US" sz="1600" dirty="0" err="1"/>
              <a:t>Westermark</a:t>
            </a:r>
            <a:r>
              <a:rPr lang="en-US" sz="1600" dirty="0"/>
              <a:t>. (1991</a:t>
            </a:r>
            <a:r>
              <a:rPr lang="en-US" sz="1600" i="1" dirty="0"/>
              <a:t>).  Early Hellenistic Coinage from the Accession of Alexander to the Peace of </a:t>
            </a:r>
            <a:r>
              <a:rPr lang="en-US" sz="1600" i="1" dirty="0" err="1"/>
              <a:t>Apameia</a:t>
            </a:r>
            <a:r>
              <a:rPr lang="en-US" sz="1600" i="1" dirty="0"/>
              <a:t> (336-188 B.C.), </a:t>
            </a:r>
            <a:r>
              <a:rPr lang="en-US" sz="1600" dirty="0"/>
              <a:t>Cambridge. </a:t>
            </a:r>
          </a:p>
          <a:p>
            <a:pPr>
              <a:lnSpc>
                <a:spcPct val="120000"/>
              </a:lnSpc>
            </a:pPr>
            <a:r>
              <a:rPr lang="en-US" sz="1600" dirty="0"/>
              <a:t>Part II, The Hellenistic World, in Oxford Handbook to Greek and Roman Coinage, ed. W.E. Metcalf, Oxford.</a:t>
            </a:r>
          </a:p>
          <a:p>
            <a:pPr>
              <a:lnSpc>
                <a:spcPct val="120000"/>
              </a:lnSpc>
            </a:pPr>
            <a:r>
              <a:rPr lang="en-US" sz="1600" dirty="0"/>
              <a:t>Thompson, M. (1968). ‘The mints of Lysimachus’, </a:t>
            </a:r>
            <a:r>
              <a:rPr lang="en-US" sz="1600" i="1" dirty="0"/>
              <a:t>in Essays in Greek Coinage Presented to Stanley Robinson</a:t>
            </a:r>
            <a:r>
              <a:rPr lang="en-US" sz="1600" dirty="0"/>
              <a:t>, ed. C. </a:t>
            </a:r>
            <a:r>
              <a:rPr lang="en-US" sz="1600" dirty="0" err="1"/>
              <a:t>Kraay</a:t>
            </a:r>
            <a:r>
              <a:rPr lang="en-US" sz="1600" dirty="0"/>
              <a:t> and G. Jenkins, Oxford, pp. 16-22 </a:t>
            </a:r>
          </a:p>
          <a:p>
            <a:pPr>
              <a:lnSpc>
                <a:spcPct val="120000"/>
              </a:lnSpc>
            </a:pPr>
            <a:r>
              <a:rPr lang="en-US" sz="1600" dirty="0" err="1"/>
              <a:t>Thonemann</a:t>
            </a:r>
            <a:r>
              <a:rPr lang="en-US" sz="1600" dirty="0"/>
              <a:t> P. (ed.) </a:t>
            </a:r>
            <a:r>
              <a:rPr lang="en-US" sz="1600" i="1" dirty="0" err="1"/>
              <a:t>Attalid</a:t>
            </a:r>
            <a:r>
              <a:rPr lang="en-US" sz="1600" i="1" dirty="0"/>
              <a:t> Asia Minor: Money, International Relations, and the State</a:t>
            </a:r>
            <a:r>
              <a:rPr lang="en-US" sz="1600" dirty="0"/>
              <a:t>. Oxford. </a:t>
            </a:r>
          </a:p>
          <a:p>
            <a:pPr>
              <a:lnSpc>
                <a:spcPct val="120000"/>
              </a:lnSpc>
            </a:pPr>
            <a:r>
              <a:rPr lang="en-US" sz="1600" dirty="0" err="1"/>
              <a:t>Thonemann</a:t>
            </a:r>
            <a:r>
              <a:rPr lang="en-US" sz="1600" dirty="0"/>
              <a:t>, P., (2015). </a:t>
            </a:r>
            <a:r>
              <a:rPr lang="en-US" sz="1600" i="1" dirty="0"/>
              <a:t>The Hellenistic World: Using Coins as Sources</a:t>
            </a:r>
            <a:r>
              <a:rPr lang="en-US" sz="1600" dirty="0"/>
              <a:t>. Cambridge, Cambridge University Press.</a:t>
            </a:r>
          </a:p>
          <a:p>
            <a:pPr>
              <a:lnSpc>
                <a:spcPct val="120000"/>
              </a:lnSpc>
            </a:pPr>
            <a:r>
              <a:rPr lang="en-US" sz="1600" dirty="0"/>
              <a:t>van </a:t>
            </a:r>
            <a:r>
              <a:rPr lang="en-US" sz="1600" dirty="0" err="1"/>
              <a:t>Alfen</a:t>
            </a:r>
            <a:r>
              <a:rPr lang="en-US" sz="1600" dirty="0"/>
              <a:t>, P., (2005). ‘Problems in ancient imitative and counterfeit coinage’, in </a:t>
            </a:r>
            <a:r>
              <a:rPr lang="en-US" sz="1600" i="1" dirty="0"/>
              <a:t>Making, Moving and Managing: the New World of Ancient Economies</a:t>
            </a:r>
            <a:r>
              <a:rPr lang="en-US" sz="1600" dirty="0"/>
              <a:t>, eds. Z. Archibald, J. Davies and V. </a:t>
            </a:r>
            <a:r>
              <a:rPr lang="en-US" sz="1600" dirty="0" err="1"/>
              <a:t>Gabrielsen</a:t>
            </a:r>
            <a:r>
              <a:rPr lang="en-US" sz="1600" dirty="0"/>
              <a:t>, London, Oxbow, 322-54.</a:t>
            </a:r>
          </a:p>
          <a:p>
            <a:pPr>
              <a:lnSpc>
                <a:spcPct val="120000"/>
              </a:lnSpc>
            </a:pPr>
            <a:r>
              <a:rPr lang="en-US" sz="1600" dirty="0"/>
              <a:t>Wright, N., (2009/10). ‘Non-Greek religious imagery on the coinage of Seleucid Syria’, </a:t>
            </a:r>
            <a:r>
              <a:rPr lang="en-US" sz="1600" i="1" dirty="0"/>
              <a:t>Mediterranean Archaeology</a:t>
            </a:r>
            <a:r>
              <a:rPr lang="en-US" sz="1600" dirty="0"/>
              <a:t> 22/23, pp. 193-206.</a:t>
            </a:r>
          </a:p>
          <a:p>
            <a:pPr>
              <a:lnSpc>
                <a:spcPct val="120000"/>
              </a:lnSpc>
            </a:pPr>
            <a:r>
              <a:rPr lang="en-US" sz="1600" i="1" dirty="0"/>
              <a:t>Hellenistic Royal Coinages</a:t>
            </a:r>
            <a:r>
              <a:rPr lang="en-US" sz="1600" dirty="0"/>
              <a:t>: http://</a:t>
            </a:r>
            <a:r>
              <a:rPr lang="en-US" sz="1600" dirty="0" err="1"/>
              <a:t>numismatics.org</a:t>
            </a:r>
            <a:r>
              <a:rPr lang="en-US" sz="1600" dirty="0"/>
              <a:t>/</a:t>
            </a:r>
            <a:r>
              <a:rPr lang="en-US" sz="1600" dirty="0" err="1"/>
              <a:t>hrc</a:t>
            </a:r>
            <a:r>
              <a:rPr lang="en-US" sz="1600" dirty="0"/>
              <a:t>/</a:t>
            </a:r>
            <a:endParaRPr lang="en-US" sz="1600" i="1" dirty="0"/>
          </a:p>
        </p:txBody>
      </p:sp>
    </p:spTree>
    <p:extLst>
      <p:ext uri="{BB962C8B-B14F-4D97-AF65-F5344CB8AC3E}">
        <p14:creationId xmlns:p14="http://schemas.microsoft.com/office/powerpoint/2010/main" val="2318505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File:Diadochen1.png"/>
          <p:cNvPicPr>
            <a:picLocks noChangeAspect="1" noChangeArrowheads="1"/>
          </p:cNvPicPr>
          <p:nvPr/>
        </p:nvPicPr>
        <p:blipFill>
          <a:blip r:embed="rId2" cstate="print"/>
          <a:srcRect/>
          <a:stretch>
            <a:fillRect/>
          </a:stretch>
        </p:blipFill>
        <p:spPr bwMode="auto">
          <a:xfrm>
            <a:off x="1524001" y="1124744"/>
            <a:ext cx="9151017" cy="4392488"/>
          </a:xfrm>
          <a:prstGeom prst="rect">
            <a:avLst/>
          </a:prstGeom>
          <a:noFill/>
        </p:spPr>
      </p:pic>
      <p:sp>
        <p:nvSpPr>
          <p:cNvPr id="8" name="TextBox 7"/>
          <p:cNvSpPr txBox="1"/>
          <p:nvPr/>
        </p:nvSpPr>
        <p:spPr>
          <a:xfrm>
            <a:off x="6672064" y="3501008"/>
            <a:ext cx="1872208" cy="369332"/>
          </a:xfrm>
          <a:prstGeom prst="rect">
            <a:avLst/>
          </a:prstGeom>
          <a:noFill/>
        </p:spPr>
        <p:txBody>
          <a:bodyPr wrap="square" rtlCol="0">
            <a:spAutoFit/>
          </a:bodyPr>
          <a:lstStyle/>
          <a:p>
            <a:r>
              <a:rPr lang="en-GB" dirty="0">
                <a:solidFill>
                  <a:schemeClr val="bg1"/>
                </a:solidFill>
              </a:rPr>
              <a:t>Seleucids</a:t>
            </a:r>
          </a:p>
        </p:txBody>
      </p:sp>
      <p:sp>
        <p:nvSpPr>
          <p:cNvPr id="9" name="TextBox 8"/>
          <p:cNvSpPr txBox="1"/>
          <p:nvPr/>
        </p:nvSpPr>
        <p:spPr>
          <a:xfrm>
            <a:off x="3215680" y="4221088"/>
            <a:ext cx="1152128" cy="369332"/>
          </a:xfrm>
          <a:prstGeom prst="rect">
            <a:avLst/>
          </a:prstGeom>
          <a:noFill/>
        </p:spPr>
        <p:txBody>
          <a:bodyPr wrap="square" rtlCol="0">
            <a:spAutoFit/>
          </a:bodyPr>
          <a:lstStyle/>
          <a:p>
            <a:r>
              <a:rPr lang="en-GB" dirty="0" err="1">
                <a:solidFill>
                  <a:schemeClr val="bg1"/>
                </a:solidFill>
              </a:rPr>
              <a:t>Ptolemies</a:t>
            </a:r>
            <a:endParaRPr lang="en-GB" dirty="0">
              <a:solidFill>
                <a:schemeClr val="bg1"/>
              </a:solidFill>
            </a:endParaRPr>
          </a:p>
        </p:txBody>
      </p:sp>
      <p:sp>
        <p:nvSpPr>
          <p:cNvPr id="10" name="TextBox 9"/>
          <p:cNvSpPr txBox="1"/>
          <p:nvPr/>
        </p:nvSpPr>
        <p:spPr>
          <a:xfrm>
            <a:off x="2855640" y="2276872"/>
            <a:ext cx="1512168" cy="369332"/>
          </a:xfrm>
          <a:prstGeom prst="rect">
            <a:avLst/>
          </a:prstGeom>
          <a:noFill/>
        </p:spPr>
        <p:txBody>
          <a:bodyPr wrap="square" rtlCol="0">
            <a:spAutoFit/>
          </a:bodyPr>
          <a:lstStyle/>
          <a:p>
            <a:r>
              <a:rPr lang="en-GB" dirty="0" err="1">
                <a:solidFill>
                  <a:schemeClr val="bg1"/>
                </a:solidFill>
              </a:rPr>
              <a:t>Cassander</a:t>
            </a:r>
            <a:endParaRPr lang="en-GB" dirty="0">
              <a:solidFill>
                <a:schemeClr val="bg1"/>
              </a:solidFill>
            </a:endParaRPr>
          </a:p>
        </p:txBody>
      </p:sp>
      <p:sp>
        <p:nvSpPr>
          <p:cNvPr id="11" name="TextBox 10"/>
          <p:cNvSpPr txBox="1"/>
          <p:nvPr/>
        </p:nvSpPr>
        <p:spPr>
          <a:xfrm>
            <a:off x="3359696" y="2708920"/>
            <a:ext cx="1728192" cy="369332"/>
          </a:xfrm>
          <a:prstGeom prst="rect">
            <a:avLst/>
          </a:prstGeom>
          <a:noFill/>
        </p:spPr>
        <p:txBody>
          <a:bodyPr wrap="square" rtlCol="0">
            <a:spAutoFit/>
          </a:bodyPr>
          <a:lstStyle/>
          <a:p>
            <a:r>
              <a:rPr lang="en-GB" dirty="0">
                <a:solidFill>
                  <a:schemeClr val="bg1"/>
                </a:solidFill>
              </a:rPr>
              <a:t>Lysimachus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Posthumous Alexander</a:t>
            </a:r>
          </a:p>
        </p:txBody>
      </p:sp>
      <p:pic>
        <p:nvPicPr>
          <p:cNvPr id="4" name="Picture 3" descr="POsthumous Alexander.jpg"/>
          <p:cNvPicPr>
            <a:picLocks noChangeAspect="1"/>
          </p:cNvPicPr>
          <p:nvPr/>
        </p:nvPicPr>
        <p:blipFill>
          <a:blip r:embed="rId3" cstate="print"/>
          <a:stretch>
            <a:fillRect/>
          </a:stretch>
        </p:blipFill>
        <p:spPr>
          <a:xfrm>
            <a:off x="2063552" y="1268760"/>
            <a:ext cx="7776864" cy="3728352"/>
          </a:xfrm>
          <a:prstGeom prst="rect">
            <a:avLst/>
          </a:prstGeom>
        </p:spPr>
      </p:pic>
      <p:sp>
        <p:nvSpPr>
          <p:cNvPr id="5" name="TextBox 4"/>
          <p:cNvSpPr txBox="1"/>
          <p:nvPr/>
        </p:nvSpPr>
        <p:spPr>
          <a:xfrm>
            <a:off x="1919536" y="5085184"/>
            <a:ext cx="8280920" cy="1477328"/>
          </a:xfrm>
          <a:prstGeom prst="rect">
            <a:avLst/>
          </a:prstGeom>
          <a:noFill/>
        </p:spPr>
        <p:txBody>
          <a:bodyPr wrap="square" rtlCol="0">
            <a:spAutoFit/>
          </a:bodyPr>
          <a:lstStyle/>
          <a:p>
            <a:r>
              <a:rPr lang="en-GB" dirty="0"/>
              <a:t>Macedon, in the name of Alexander the Great, </a:t>
            </a:r>
            <a:r>
              <a:rPr lang="en-GB" dirty="0" err="1"/>
              <a:t>Amphipolis</a:t>
            </a:r>
            <a:r>
              <a:rPr lang="en-GB" dirty="0"/>
              <a:t> Mint, AR </a:t>
            </a:r>
            <a:r>
              <a:rPr lang="en-GB" dirty="0" err="1"/>
              <a:t>Tetradrachm</a:t>
            </a:r>
            <a:r>
              <a:rPr lang="en-GB" dirty="0"/>
              <a:t>, 16.99g, c.318-317 BC. Price 124.</a:t>
            </a:r>
          </a:p>
          <a:p>
            <a:r>
              <a:rPr lang="en-GB" dirty="0" err="1"/>
              <a:t>Obv</a:t>
            </a:r>
            <a:r>
              <a:rPr lang="en-GB" dirty="0"/>
              <a:t> : Head of </a:t>
            </a:r>
            <a:r>
              <a:rPr lang="en-GB" dirty="0" err="1"/>
              <a:t>Herakles</a:t>
            </a:r>
            <a:r>
              <a:rPr lang="en-GB" dirty="0"/>
              <a:t> right, wearing lion-skin</a:t>
            </a:r>
          </a:p>
          <a:p>
            <a:r>
              <a:rPr lang="en-GB" dirty="0"/>
              <a:t>Rev: Zeus seated left holding sceptre and eagle, laurel branch in l. Field, letter pi under throne. BASILEUS ALEXANDROU.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B7DBD8-EAF3-2F7E-F600-221164AC2370}"/>
              </a:ext>
            </a:extLst>
          </p:cNvPr>
          <p:cNvPicPr>
            <a:picLocks noChangeAspect="1"/>
          </p:cNvPicPr>
          <p:nvPr/>
        </p:nvPicPr>
        <p:blipFill>
          <a:blip r:embed="rId3"/>
          <a:stretch>
            <a:fillRect/>
          </a:stretch>
        </p:blipFill>
        <p:spPr>
          <a:xfrm>
            <a:off x="0" y="0"/>
            <a:ext cx="12716294" cy="6858000"/>
          </a:xfrm>
          <a:prstGeom prst="rect">
            <a:avLst/>
          </a:prstGeom>
        </p:spPr>
      </p:pic>
    </p:spTree>
    <p:extLst>
      <p:ext uri="{BB962C8B-B14F-4D97-AF65-F5344CB8AC3E}">
        <p14:creationId xmlns:p14="http://schemas.microsoft.com/office/powerpoint/2010/main" val="2451195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6131D3-49E9-F83A-4DBA-C20A2795E7E2}"/>
              </a:ext>
            </a:extLst>
          </p:cNvPr>
          <p:cNvPicPr>
            <a:picLocks noChangeAspect="1"/>
          </p:cNvPicPr>
          <p:nvPr/>
        </p:nvPicPr>
        <p:blipFill>
          <a:blip r:embed="rId3"/>
          <a:stretch>
            <a:fillRect/>
          </a:stretch>
        </p:blipFill>
        <p:spPr>
          <a:xfrm>
            <a:off x="0" y="114300"/>
            <a:ext cx="6438900" cy="6629400"/>
          </a:xfrm>
          <a:prstGeom prst="rect">
            <a:avLst/>
          </a:prstGeom>
        </p:spPr>
      </p:pic>
    </p:spTree>
    <p:extLst>
      <p:ext uri="{BB962C8B-B14F-4D97-AF65-F5344CB8AC3E}">
        <p14:creationId xmlns:p14="http://schemas.microsoft.com/office/powerpoint/2010/main" val="2506420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EB537-0B96-C265-D997-CD1143822C61}"/>
              </a:ext>
            </a:extLst>
          </p:cNvPr>
          <p:cNvPicPr>
            <a:picLocks noChangeAspect="1"/>
          </p:cNvPicPr>
          <p:nvPr/>
        </p:nvPicPr>
        <p:blipFill>
          <a:blip r:embed="rId3"/>
          <a:stretch>
            <a:fillRect/>
          </a:stretch>
        </p:blipFill>
        <p:spPr>
          <a:xfrm>
            <a:off x="-125506" y="75930"/>
            <a:ext cx="10180796" cy="6782070"/>
          </a:xfrm>
          <a:prstGeom prst="rect">
            <a:avLst/>
          </a:prstGeom>
        </p:spPr>
      </p:pic>
    </p:spTree>
    <p:extLst>
      <p:ext uri="{BB962C8B-B14F-4D97-AF65-F5344CB8AC3E}">
        <p14:creationId xmlns:p14="http://schemas.microsoft.com/office/powerpoint/2010/main" val="2178284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TotalTime>
  <Words>4471</Words>
  <Application>Microsoft Macintosh PowerPoint</Application>
  <PresentationFormat>Widescreen</PresentationFormat>
  <Paragraphs>370</Paragraphs>
  <Slides>43</Slides>
  <Notes>39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Calibri Light</vt:lpstr>
      <vt:lpstr>Helvetica</vt:lpstr>
      <vt:lpstr>Helvetica Light</vt:lpstr>
      <vt:lpstr>Helvetica Neue</vt:lpstr>
      <vt:lpstr>Noteworthy Bold</vt:lpstr>
      <vt:lpstr>Source Sans Pro</vt:lpstr>
      <vt:lpstr>Office Theme</vt:lpstr>
      <vt:lpstr>Hellenistic Coinage</vt:lpstr>
      <vt:lpstr>Philip II and the Mines of Macedonia (Pangean mines)</vt:lpstr>
      <vt:lpstr>Persian Satrap Mazaeus, Tarsus</vt:lpstr>
      <vt:lpstr>PowerPoint Presentation</vt:lpstr>
      <vt:lpstr>PowerPoint Presentation</vt:lpstr>
      <vt:lpstr>Posthumous Alexander</vt:lpstr>
      <vt:lpstr>PowerPoint Presentation</vt:lpstr>
      <vt:lpstr>PowerPoint Presentation</vt:lpstr>
      <vt:lpstr>PowerPoint Presentation</vt:lpstr>
      <vt:lpstr>PowerPoint Presentation</vt:lpstr>
      <vt:lpstr>PowerPoint Presentation</vt:lpstr>
      <vt:lpstr>Civic identities (Western Asia Minor: Thonemann)</vt:lpstr>
      <vt:lpstr>Ptolemy Soter </vt:lpstr>
      <vt:lpstr>Ptolemy I Soter</vt:lpstr>
      <vt:lpstr>Poros medallion</vt:lpstr>
      <vt:lpstr>PowerPoint Presentation</vt:lpstr>
      <vt:lpstr>The Roman Province of Macedon</vt:lpstr>
      <vt:lpstr>‘Afterlife’</vt:lpstr>
      <vt:lpstr>Lysimachus</vt:lpstr>
      <vt:lpstr>Bronzes of Lysimachus</vt:lpstr>
      <vt:lpstr>Mints of Lysimachus</vt:lpstr>
      <vt:lpstr>Mint of Sardis</vt:lpstr>
      <vt:lpstr>Sardis AE</vt:lpstr>
      <vt:lpstr>PowerPoint Presentation</vt:lpstr>
      <vt:lpstr>PowerPoint Presentation</vt:lpstr>
      <vt:lpstr>Sardis</vt:lpstr>
      <vt:lpstr>PowerPoint Presentation</vt:lpstr>
      <vt:lpstr>Sardian civic bronzes (under Seleucid rule)</vt:lpstr>
      <vt:lpstr>PowerPoint Presentation</vt:lpstr>
      <vt:lpstr>Seleucus I</vt:lpstr>
      <vt:lpstr>PowerPoint Presentation</vt:lpstr>
      <vt:lpstr>PowerPoint Presentation</vt:lpstr>
      <vt:lpstr>Antiochus VIII Grypus (125-96 BC)</vt:lpstr>
      <vt:lpstr>Graeco-Bactrian Kingdom</vt:lpstr>
      <vt:lpstr>PowerPoint Presentation</vt:lpstr>
      <vt:lpstr>PowerPoint Presentation</vt:lpstr>
      <vt:lpstr>PowerPoint Presentation</vt:lpstr>
      <vt:lpstr>Indian die punched coinage</vt:lpstr>
      <vt:lpstr>Attalid Kingdom</vt:lpstr>
      <vt:lpstr>Cistophori or ‘basket-bearers’  in the Attalid Kingdom</vt:lpstr>
      <vt:lpstr>Cicero, Att. 26 (=2.6.2)</vt:lpstr>
      <vt:lpstr>Choose a Seleucid Mint on https://numismatics.org/sco/</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Hellenistic Coinage</dc:title>
  <dc:creator>Rowan, Clare</dc:creator>
  <cp:lastModifiedBy>Rowan, Clare</cp:lastModifiedBy>
  <cp:revision>169</cp:revision>
  <dcterms:created xsi:type="dcterms:W3CDTF">2023-03-02T09:19:27Z</dcterms:created>
  <dcterms:modified xsi:type="dcterms:W3CDTF">2025-03-18T12:15:28Z</dcterms:modified>
</cp:coreProperties>
</file>