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60" r:id="rId3"/>
    <p:sldId id="259" r:id="rId4"/>
    <p:sldId id="262" r:id="rId5"/>
    <p:sldId id="395" r:id="rId6"/>
    <p:sldId id="269" r:id="rId7"/>
    <p:sldId id="400" r:id="rId8"/>
    <p:sldId id="401" r:id="rId9"/>
    <p:sldId id="397" r:id="rId10"/>
    <p:sldId id="399" r:id="rId11"/>
    <p:sldId id="396" r:id="rId12"/>
    <p:sldId id="398" r:id="rId13"/>
    <p:sldId id="263" r:id="rId14"/>
    <p:sldId id="264" r:id="rId15"/>
    <p:sldId id="287" r:id="rId16"/>
    <p:sldId id="268" r:id="rId17"/>
    <p:sldId id="288" r:id="rId18"/>
    <p:sldId id="276" r:id="rId19"/>
    <p:sldId id="277" r:id="rId20"/>
    <p:sldId id="284" r:id="rId21"/>
    <p:sldId id="351" r:id="rId22"/>
    <p:sldId id="369" r:id="rId23"/>
    <p:sldId id="349" r:id="rId24"/>
    <p:sldId id="348" r:id="rId25"/>
    <p:sldId id="389" r:id="rId26"/>
    <p:sldId id="350" r:id="rId27"/>
    <p:sldId id="379" r:id="rId28"/>
    <p:sldId id="377" r:id="rId29"/>
    <p:sldId id="362" r:id="rId30"/>
    <p:sldId id="363" r:id="rId31"/>
    <p:sldId id="393" r:id="rId32"/>
    <p:sldId id="364" r:id="rId33"/>
    <p:sldId id="38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9"/>
    <p:restoredTop sz="78033" autoAdjust="0"/>
  </p:normalViewPr>
  <p:slideViewPr>
    <p:cSldViewPr snapToGrid="0" snapToObjects="1">
      <p:cViewPr varScale="1">
        <p:scale>
          <a:sx n="71" d="100"/>
          <a:sy n="71" d="100"/>
        </p:scale>
        <p:origin x="12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view3D>
      <c:rotX val="15"/>
      <c:rotY val="20"/>
      <c:rAngAx val="1"/>
    </c:view3D>
    <c:floor>
      <c:thickness val="0"/>
      <c:spPr>
        <a:solidFill>
          <a:srgbClr val="CCCCCC"/>
        </a:solidFill>
        <a:ln>
          <a:solidFill>
            <a:srgbClr val="B3B3B3"/>
          </a:solidFill>
        </a:ln>
      </c:spPr>
    </c:floor>
    <c:sideWall>
      <c:thickness val="0"/>
      <c:spPr>
        <a:noFill/>
        <a:ln>
          <a:solidFill>
            <a:srgbClr val="B3B3B3"/>
          </a:solidFill>
          <a:prstDash val="solid"/>
        </a:ln>
      </c:spPr>
    </c:sideWall>
    <c:backWall>
      <c:thickness val="0"/>
      <c:spPr>
        <a:noFill/>
        <a:ln>
          <a:solidFill>
            <a:srgbClr val="B3B3B3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Column 2</c:v>
          </c:tx>
          <c:spPr>
            <a:solidFill>
              <a:srgbClr val="FF420E"/>
            </a:solidFill>
            <a:ln>
              <a:noFill/>
            </a:ln>
          </c:spPr>
          <c:invertIfNegative val="0"/>
          <c:cat>
            <c:strLit>
              <c:ptCount val="6"/>
              <c:pt idx="0">
                <c:v>Zone</c:v>
              </c:pt>
              <c:pt idx="1">
                <c:v>Maroneia</c:v>
              </c:pt>
              <c:pt idx="2">
                <c:v>Abdera</c:v>
              </c:pt>
              <c:pt idx="3">
                <c:v>Ainos</c:v>
              </c:pt>
              <c:pt idx="4">
                <c:v>Orthagoreia</c:v>
              </c:pt>
              <c:pt idx="5">
                <c:v>Other</c:v>
              </c:pt>
            </c:strLit>
          </c:cat>
          <c:val>
            <c:numLit>
              <c:formatCode>General</c:formatCode>
              <c:ptCount val="6"/>
              <c:pt idx="0">
                <c:v>729</c:v>
              </c:pt>
              <c:pt idx="1">
                <c:v>466</c:v>
              </c:pt>
              <c:pt idx="2">
                <c:v>23</c:v>
              </c:pt>
              <c:pt idx="3">
                <c:v>19</c:v>
              </c:pt>
              <c:pt idx="4">
                <c:v>17</c:v>
              </c:pt>
              <c:pt idx="5">
                <c:v>12</c:v>
              </c:pt>
            </c:numLit>
          </c:val>
          <c:extLst>
            <c:ext xmlns:c16="http://schemas.microsoft.com/office/drawing/2014/chart" uri="{C3380CC4-5D6E-409C-BE32-E72D297353CC}">
              <c16:uniqueId val="{00000000-743A-DA45-AE4A-263F5DCCD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0328440"/>
        <c:axId val="250328056"/>
        <c:axId val="0"/>
      </c:bar3DChart>
      <c:valAx>
        <c:axId val="250328056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250328440"/>
        <c:crossesAt val="0"/>
        <c:crossBetween val="between"/>
      </c:valAx>
      <c:catAx>
        <c:axId val="2503284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800" b="0"/>
            </a:pPr>
            <a:endParaRPr lang="en-US"/>
          </a:p>
        </c:txPr>
        <c:crossAx val="250328056"/>
        <c:crossesAt val="0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view3D>
      <c:rotX val="15"/>
      <c:rotY val="20"/>
      <c:rAngAx val="1"/>
    </c:view3D>
    <c:floor>
      <c:thickness val="0"/>
      <c:spPr>
        <a:solidFill>
          <a:srgbClr val="CCCCCC"/>
        </a:solidFill>
        <a:ln>
          <a:solidFill>
            <a:srgbClr val="B3B3B3"/>
          </a:solidFill>
        </a:ln>
      </c:spPr>
    </c:floor>
    <c:sideWall>
      <c:thickness val="0"/>
      <c:spPr>
        <a:noFill/>
        <a:ln>
          <a:solidFill>
            <a:srgbClr val="B3B3B3"/>
          </a:solidFill>
          <a:prstDash val="solid"/>
        </a:ln>
      </c:spPr>
    </c:sideWall>
    <c:backWall>
      <c:thickness val="0"/>
      <c:spPr>
        <a:noFill/>
        <a:ln>
          <a:solidFill>
            <a:srgbClr val="B3B3B3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Column 1</c:v>
          </c:tx>
          <c:spPr>
            <a:solidFill>
              <a:srgbClr val="004586"/>
            </a:solidFill>
            <a:ln>
              <a:noFill/>
            </a:ln>
          </c:spPr>
          <c:invertIfNegative val="0"/>
          <c:cat>
            <c:strLit>
              <c:ptCount val="10"/>
              <c:pt idx="0">
                <c:v>Lacedaemon</c:v>
              </c:pt>
              <c:pt idx="1">
                <c:v>Corinth</c:v>
              </c:pt>
              <c:pt idx="2">
                <c:v>Sikyon</c:v>
              </c:pt>
              <c:pt idx="3">
                <c:v>Messene</c:v>
              </c:pt>
              <c:pt idx="4">
                <c:v>Tegea</c:v>
              </c:pt>
              <c:pt idx="5">
                <c:v>Gythion</c:v>
              </c:pt>
              <c:pt idx="6">
                <c:v>Las</c:v>
              </c:pt>
              <c:pt idx="7">
                <c:v>Mothone</c:v>
              </c:pt>
              <c:pt idx="8">
                <c:v>Aigina</c:v>
              </c:pt>
              <c:pt idx="9">
                <c:v>Ptolemy</c:v>
              </c:pt>
            </c:strLit>
          </c:cat>
          <c:val>
            <c:numLit>
              <c:formatCode>General</c:formatCode>
              <c:ptCount val="10"/>
              <c:pt idx="0">
                <c:v>34</c:v>
              </c:pt>
              <c:pt idx="1">
                <c:v>10</c:v>
              </c:pt>
              <c:pt idx="2">
                <c:v>3</c:v>
              </c:pt>
              <c:pt idx="3">
                <c:v>1</c:v>
              </c:pt>
              <c:pt idx="4">
                <c:v>1</c:v>
              </c:pt>
              <c:pt idx="5">
                <c:v>1</c:v>
              </c:pt>
              <c:pt idx="6">
                <c:v>1</c:v>
              </c:pt>
              <c:pt idx="7">
                <c:v>1</c:v>
              </c:pt>
              <c:pt idx="8">
                <c:v>1</c:v>
              </c:pt>
              <c:pt idx="9">
                <c:v>1</c:v>
              </c:pt>
            </c:numLit>
          </c:val>
          <c:shape val="cylinder"/>
          <c:extLst>
            <c:ext xmlns:c16="http://schemas.microsoft.com/office/drawing/2014/chart" uri="{C3380CC4-5D6E-409C-BE32-E72D297353CC}">
              <c16:uniqueId val="{00000000-0467-564D-B068-40FA8F5F08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9905632"/>
        <c:axId val="249907984"/>
        <c:axId val="0"/>
      </c:bar3DChart>
      <c:valAx>
        <c:axId val="249907984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249905632"/>
        <c:crossesAt val="0"/>
        <c:crossBetween val="between"/>
      </c:valAx>
      <c:catAx>
        <c:axId val="2499056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600" b="0"/>
            </a:pPr>
            <a:endParaRPr lang="en-US"/>
          </a:p>
        </c:txPr>
        <c:crossAx val="249907984"/>
        <c:crossesAt val="0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autoTitleDeleted val="1"/>
    <c:view3D>
      <c:rotX val="15"/>
      <c:rotY val="20"/>
      <c:rAngAx val="1"/>
    </c:view3D>
    <c:floor>
      <c:thickness val="0"/>
      <c:spPr>
        <a:solidFill>
          <a:srgbClr val="CCCCCC"/>
        </a:solidFill>
        <a:ln>
          <a:solidFill>
            <a:srgbClr val="B3B3B3"/>
          </a:solidFill>
        </a:ln>
      </c:spPr>
    </c:floor>
    <c:sideWall>
      <c:thickness val="0"/>
      <c:spPr>
        <a:noFill/>
        <a:ln>
          <a:solidFill>
            <a:srgbClr val="B3B3B3"/>
          </a:solidFill>
          <a:prstDash val="solid"/>
        </a:ln>
      </c:spPr>
    </c:sideWall>
    <c:backWall>
      <c:thickness val="0"/>
      <c:spPr>
        <a:noFill/>
        <a:ln>
          <a:solidFill>
            <a:srgbClr val="B3B3B3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Column 1</c:v>
          </c:tx>
          <c:spPr>
            <a:solidFill>
              <a:srgbClr val="004586"/>
            </a:solidFill>
            <a:ln>
              <a:noFill/>
            </a:ln>
          </c:spPr>
          <c:invertIfNegative val="0"/>
          <c:cat>
            <c:strLit>
              <c:ptCount val="11"/>
              <c:pt idx="0">
                <c:v>Peloponnese</c:v>
              </c:pt>
              <c:pt idx="1">
                <c:v>Central Greece</c:v>
              </c:pt>
              <c:pt idx="2">
                <c:v>Attica</c:v>
              </c:pt>
              <c:pt idx="3">
                <c:v>Macedonia</c:v>
              </c:pt>
              <c:pt idx="4">
                <c:v>NW Greece</c:v>
              </c:pt>
              <c:pt idx="5">
                <c:v>Egypt</c:v>
              </c:pt>
              <c:pt idx="6">
                <c:v>Asia Minor</c:v>
              </c:pt>
              <c:pt idx="7">
                <c:v>Thessaly</c:v>
              </c:pt>
              <c:pt idx="8">
                <c:v>Crete/islands</c:v>
              </c:pt>
              <c:pt idx="9">
                <c:v>Italy/Sicily</c:v>
              </c:pt>
              <c:pt idx="10">
                <c:v>Thrace</c:v>
              </c:pt>
            </c:strLit>
          </c:cat>
          <c:val>
            <c:numLit>
              <c:formatCode>General</c:formatCode>
              <c:ptCount val="11"/>
              <c:pt idx="0">
                <c:v>1154</c:v>
              </c:pt>
              <c:pt idx="1">
                <c:v>139</c:v>
              </c:pt>
              <c:pt idx="2">
                <c:v>118</c:v>
              </c:pt>
              <c:pt idx="3">
                <c:v>112</c:v>
              </c:pt>
              <c:pt idx="4">
                <c:v>25</c:v>
              </c:pt>
              <c:pt idx="5">
                <c:v>18</c:v>
              </c:pt>
              <c:pt idx="6">
                <c:v>16</c:v>
              </c:pt>
              <c:pt idx="7">
                <c:v>16</c:v>
              </c:pt>
              <c:pt idx="8">
                <c:v>10</c:v>
              </c:pt>
              <c:pt idx="9">
                <c:v>4</c:v>
              </c:pt>
              <c:pt idx="10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0-0572-4C47-A444-16CB170EB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9903280"/>
        <c:axId val="249904848"/>
        <c:axId val="0"/>
      </c:bar3DChart>
      <c:valAx>
        <c:axId val="249904848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249903280"/>
        <c:crossesAt val="0"/>
        <c:crossBetween val="between"/>
      </c:valAx>
      <c:catAx>
        <c:axId val="2499032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200" b="0"/>
            </a:pPr>
            <a:endParaRPr lang="en-US"/>
          </a:p>
        </c:txPr>
        <c:crossAx val="249904848"/>
        <c:crossesAt val="0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title>
      <c:tx>
        <c:rich>
          <a:bodyPr/>
          <a:lstStyle/>
          <a:p>
            <a:pPr>
              <a:defRPr sz="2400" b="0"/>
            </a:pPr>
            <a:r>
              <a:rPr lang="en-US"/>
              <a:t>Coins from Koroni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  <c:spPr>
        <a:solidFill>
          <a:srgbClr val="CCCCCC"/>
        </a:solidFill>
        <a:ln>
          <a:solidFill>
            <a:srgbClr val="B3B3B3"/>
          </a:solidFill>
        </a:ln>
      </c:spPr>
    </c:floor>
    <c:sideWall>
      <c:thickness val="0"/>
      <c:spPr>
        <a:noFill/>
        <a:ln>
          <a:solidFill>
            <a:srgbClr val="B3B3B3"/>
          </a:solidFill>
          <a:prstDash val="solid"/>
        </a:ln>
      </c:spPr>
    </c:sideWall>
    <c:backWall>
      <c:thickness val="0"/>
      <c:spPr>
        <a:noFill/>
        <a:ln>
          <a:solidFill>
            <a:srgbClr val="B3B3B3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Column 3</c:v>
          </c:tx>
          <c:spPr>
            <a:solidFill>
              <a:srgbClr val="FFD320"/>
            </a:solidFill>
            <a:ln>
              <a:noFill/>
            </a:ln>
          </c:spPr>
          <c:invertIfNegative val="0"/>
          <c:cat>
            <c:strLit>
              <c:ptCount val="4"/>
              <c:pt idx="0">
                <c:v>Ptolemaic</c:v>
              </c:pt>
              <c:pt idx="1">
                <c:v>Athens</c:v>
              </c:pt>
              <c:pt idx="2">
                <c:v>Megara</c:v>
              </c:pt>
              <c:pt idx="3">
                <c:v>Aigina</c:v>
              </c:pt>
            </c:strLit>
          </c:cat>
          <c:val>
            <c:numLit>
              <c:formatCode>General</c:formatCode>
              <c:ptCount val="4"/>
              <c:pt idx="0">
                <c:v>20</c:v>
              </c:pt>
              <c:pt idx="1">
                <c:v>5</c:v>
              </c:pt>
              <c:pt idx="2">
                <c:v>2</c:v>
              </c:pt>
              <c:pt idx="3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0-E471-F744-A477-87847D5DF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9901712"/>
        <c:axId val="249900928"/>
        <c:axId val="0"/>
      </c:bar3DChart>
      <c:valAx>
        <c:axId val="249900928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249901712"/>
        <c:crossesAt val="0"/>
        <c:crossBetween val="between"/>
      </c:valAx>
      <c:catAx>
        <c:axId val="249901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600" b="0"/>
            </a:pPr>
            <a:endParaRPr lang="en-US"/>
          </a:p>
        </c:txPr>
        <c:crossAx val="249900928"/>
        <c:crossesAt val="0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Philip II</c:v>
                </c:pt>
                <c:pt idx="1">
                  <c:v>Alexander  III</c:v>
                </c:pt>
                <c:pt idx="2">
                  <c:v>Philip III</c:v>
                </c:pt>
                <c:pt idx="3">
                  <c:v>Cassander</c:v>
                </c:pt>
                <c:pt idx="4">
                  <c:v>Demetrios I</c:v>
                </c:pt>
                <c:pt idx="5">
                  <c:v>Antigonos Gonatas</c:v>
                </c:pt>
                <c:pt idx="6">
                  <c:v>Philip V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</c:v>
                </c:pt>
                <c:pt idx="1">
                  <c:v>22</c:v>
                </c:pt>
                <c:pt idx="2">
                  <c:v>2</c:v>
                </c:pt>
                <c:pt idx="3">
                  <c:v>5</c:v>
                </c:pt>
                <c:pt idx="4">
                  <c:v>23</c:v>
                </c:pt>
                <c:pt idx="5">
                  <c:v>184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D0-A043-91E0-83CD74280D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Pan type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Philip II</c:v>
                </c:pt>
                <c:pt idx="1">
                  <c:v>Alexander  III</c:v>
                </c:pt>
                <c:pt idx="2">
                  <c:v>Philip III</c:v>
                </c:pt>
                <c:pt idx="3">
                  <c:v>Cassander</c:v>
                </c:pt>
                <c:pt idx="4">
                  <c:v>Demetrios I</c:v>
                </c:pt>
                <c:pt idx="5">
                  <c:v>Antigonos Gonatas</c:v>
                </c:pt>
                <c:pt idx="6">
                  <c:v>Philip V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5">
                  <c:v>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D0-A043-91E0-83CD74280D7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Horseman type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Philip II</c:v>
                </c:pt>
                <c:pt idx="1">
                  <c:v>Alexander  III</c:v>
                </c:pt>
                <c:pt idx="2">
                  <c:v>Philip III</c:v>
                </c:pt>
                <c:pt idx="3">
                  <c:v>Cassander</c:v>
                </c:pt>
                <c:pt idx="4">
                  <c:v>Demetrios I</c:v>
                </c:pt>
                <c:pt idx="5">
                  <c:v>Antigonos Gonatas</c:v>
                </c:pt>
                <c:pt idx="6">
                  <c:v>Philip V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5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D0-A043-91E0-83CD74280D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4056847"/>
        <c:axId val="1920089263"/>
      </c:barChart>
      <c:catAx>
        <c:axId val="1534056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0089263"/>
        <c:crosses val="autoZero"/>
        <c:auto val="1"/>
        <c:lblAlgn val="ctr"/>
        <c:lblOffset val="100"/>
        <c:noMultiLvlLbl val="0"/>
      </c:catAx>
      <c:valAx>
        <c:axId val="1920089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405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83EC2-F415-6D42-A77A-AA0C83F08A96}" type="datetimeFigureOut">
              <a:rPr lang="en-US" smtClean="0"/>
              <a:t>3/18/25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12DA7-77E8-3D48-AF7C-AAA08668F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50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AD676-E769-FB49-A588-458FFA7009A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AEF55CF6-AE0E-1248-BE84-C3E156108F38}" type="slidenum">
              <a:t>2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5F4A30-A126-8141-85B7-2E073525386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37E88-2FF7-1A47-96D1-477FA45B356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7780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FC69E-B105-6743-B6F7-0C7B2E7270A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DC316F29-11F0-A54D-9A78-97453348165B}" type="slidenum">
              <a:t>16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DC5E7C-FED2-2640-84E4-5512BD1D8B8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6926C9-BFEB-1246-ABDC-6998E516B3E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pPr lvl="0"/>
            <a:r>
              <a:rPr lang="x-none" dirty="0"/>
              <a:t>In the case of Olynthus we have a confirmation here we have a correction of an accepted attribution.</a:t>
            </a:r>
          </a:p>
          <a:p>
            <a:pPr lvl="0"/>
            <a:r>
              <a:rPr lang="x-none" dirty="0"/>
              <a:t>Coins of Zone are extremely rare. Before the publication of these excavation fnds only ca. 15 specimens were known. Neighboring cities reveal a very small number of these coins.</a:t>
            </a:r>
          </a:p>
          <a:p>
            <a:pPr lvl="0"/>
            <a:endParaRPr lang="x-none" dirty="0"/>
          </a:p>
          <a:p>
            <a:pPr lvl="0"/>
            <a:r>
              <a:rPr lang="x-none" dirty="0"/>
              <a:t>Many coins of Maroneia. A neighboring city and the most important mint in the region</a:t>
            </a:r>
          </a:p>
        </p:txBody>
      </p:sp>
    </p:spTree>
    <p:extLst>
      <p:ext uri="{BB962C8B-B14F-4D97-AF65-F5344CB8AC3E}">
        <p14:creationId xmlns:p14="http://schemas.microsoft.com/office/powerpoint/2010/main" val="1821618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7B34F9-CFE2-9A45-AC71-899138180D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46D50456-AE2C-8F43-AE91-846B8EDB3A09}" type="slidenum">
              <a:t>18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2F7AB-3075-0C4B-ACDB-2219EB799DA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86C122-C66B-9340-A45B-19B0D4583C8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98732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D0754-45E7-084E-9308-BE0EEE658FB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5D14F7DC-156A-5447-BAFE-23576E19DCB4}" type="slidenum">
              <a:t>19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A22474-AF7D-0F43-BEFB-09DA471186F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466989-6131-F04B-B4BA-4FF8DC4C59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0308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A9EB4-0FA7-C443-9DBC-C6F13BB8D50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FAA6D16A-AA3E-BD43-BE16-973A022539CB}" type="slidenum">
              <a:t>20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F890CD-2E68-A645-AF83-9D77A98A756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1D4E94-3EB1-FB4E-8F39-5720655392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pPr lvl="0"/>
            <a:r>
              <a:rPr lang="x-none"/>
              <a:t>Coins of Ptoelmy  I and </a:t>
            </a:r>
            <a:r>
              <a:rPr lang="x-none">
                <a:solidFill>
                  <a:srgbClr val="000000"/>
                </a:solidFill>
                <a:cs typeface="Arial" pitchFamily="18"/>
              </a:rPr>
              <a:t>mostly</a:t>
            </a:r>
            <a:r>
              <a:rPr lang="x-none">
                <a:solidFill>
                  <a:srgbClr val="B80047"/>
                </a:solidFill>
                <a:cs typeface="Arial" pitchFamily="18"/>
              </a:rPr>
              <a:t> </a:t>
            </a:r>
            <a:r>
              <a:rPr lang="x-none"/>
              <a:t>II (mid 3</a:t>
            </a:r>
            <a:r>
              <a:rPr lang="x-none" baseline="30000"/>
              <a:t>rd</a:t>
            </a:r>
            <a:r>
              <a:rPr lang="x-none"/>
              <a:t> century)</a:t>
            </a:r>
          </a:p>
          <a:p>
            <a:pPr lvl="0"/>
            <a:r>
              <a:rPr lang="x-none"/>
              <a:t>Ptolemaic camp at Koroni during the Chremonidean war. Ptolemy II helps Athens against the Macedonians.</a:t>
            </a:r>
          </a:p>
          <a:p>
            <a:pPr lvl="0"/>
            <a:r>
              <a:rPr lang="x-none"/>
              <a:t>Scarce sources Pausanias, not accurate as shown by site finds.</a:t>
            </a:r>
          </a:p>
        </p:txBody>
      </p:sp>
    </p:spTree>
    <p:extLst>
      <p:ext uri="{BB962C8B-B14F-4D97-AF65-F5344CB8AC3E}">
        <p14:creationId xmlns:p14="http://schemas.microsoft.com/office/powerpoint/2010/main" val="2129465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FBD64F-B74F-9342-B556-696AE12AAF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14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FBD64F-B74F-9342-B556-696AE12AAFA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305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FBD64F-B74F-9342-B556-696AE12AAFA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747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B85BE-5425-F84C-AE72-36E072BC74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A62F39B3-6C0E-714A-8DCE-D4CBBD8118C2}" type="slidenum">
              <a:t>3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74319C-0F84-8842-B16D-68BAF7863C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A50DBA-CDB3-6844-B78A-4BAAE22D720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pPr lvl="0"/>
            <a:r>
              <a:rPr lang="x-none"/>
              <a:t>The question then remains why bother too much with these coins, what can they offer.</a:t>
            </a:r>
          </a:p>
        </p:txBody>
      </p:sp>
    </p:spTree>
    <p:extLst>
      <p:ext uri="{BB962C8B-B14F-4D97-AF65-F5344CB8AC3E}">
        <p14:creationId xmlns:p14="http://schemas.microsoft.com/office/powerpoint/2010/main" val="4191267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CDB8C-8B2E-5941-90E2-15B172D53D5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4E13AF1C-6230-6A45-A0F4-CA1F361FBDCD}" type="slidenum">
              <a:t>4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AB97CE-8835-E84B-B47A-61878600D4E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1ADF5D-8464-4E49-9738-3E416064C3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77221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A00AA6-F46C-2743-A578-8277AA83CC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030276AA-886C-E34D-98F3-EF7986859986}" type="slidenum">
              <a:t>6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B27873-612E-F741-81B8-6B885CF2A27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7F1BE-B1CE-7847-9DA8-ED2A1B6B64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pPr lvl="0"/>
            <a:r>
              <a:rPr lang="x-none"/>
              <a:t>Local means of the local mint</a:t>
            </a:r>
          </a:p>
          <a:p>
            <a:pPr lvl="0"/>
            <a:r>
              <a:rPr lang="x-none"/>
              <a:t>Not all cities however strike coins</a:t>
            </a:r>
          </a:p>
        </p:txBody>
      </p:sp>
    </p:spTree>
    <p:extLst>
      <p:ext uri="{BB962C8B-B14F-4D97-AF65-F5344CB8AC3E}">
        <p14:creationId xmlns:p14="http://schemas.microsoft.com/office/powerpoint/2010/main" val="1321203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A3507-9422-02A3-4B79-A53DD49D0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E8C8B-D01B-BE66-7472-3D564437E11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B0787286-27E2-064F-8F25-0FF0D03D103C}" type="slidenum">
              <a:t>7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21511E-3953-8BC8-72B3-988AA6473FE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1D97EB-3B00-2FE6-3356-2D3816A8E6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63207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25167-3F63-4455-FD07-52157EA18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0AEA27-3F53-01DF-6D13-39C6E95834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263F6C10-AAD0-694D-ADC4-1D1BFA3B9F13}" type="slidenum">
              <a:t>8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FE3E61-3AEE-05C0-5E3A-83B6C85B3B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2744C6-D109-7C6E-2BC2-81217581F07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00534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140CD-6C9E-D84A-B182-993949E992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DE598CF2-3D97-5240-8ADD-A0D974691CCC}" type="slidenum">
              <a:t>13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C1C1BE-C6DE-F048-B490-ED08A4E0686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F1C5F3-7229-324A-854B-1D3F643D2C8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pPr lvl="0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850482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D25C9-1CA1-824A-A212-8AB83A1D8F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spAutoFit/>
          </a:bodyPr>
          <a:lstStyle/>
          <a:p>
            <a:pPr lvl="0"/>
            <a:fld id="{44726432-8273-F249-8785-86DA44F9846B}" type="slidenum">
              <a:t>14</a:t>
            </a:fld>
            <a:endParaRPr lang="x-none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A2637D-21BE-9D48-9327-905FD4AC6DE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A6F64F-1C84-7746-B868-705B437315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9914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 cities in the </a:t>
            </a:r>
            <a:r>
              <a:rPr lang="en-US" dirty="0" err="1"/>
              <a:t>Peraia</a:t>
            </a:r>
            <a:r>
              <a:rPr lang="en-US" baseline="0" dirty="0"/>
              <a:t> of Samothrace. Sale, Zone, </a:t>
            </a:r>
            <a:r>
              <a:rPr lang="en-US" baseline="0" dirty="0" err="1"/>
              <a:t>Mesembria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512DA7-77E8-3D48-AF7C-AAA08668FC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21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E5231-7E1F-8F46-876C-503837D40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31D78A-31FE-BB40-A136-CF70ACC3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A95A0-037E-1E4C-A49C-17CEEF3FD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72817-F6A3-294B-8323-28091EDC0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47CB1-C890-6D41-A3BF-CB89C2E51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42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46A4C-2535-2D4D-986E-20DAD7963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8081CC-75DC-144E-8742-264A41AEE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BA6A0-EDC5-214E-9473-B5D5DA470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ED2B6-ADA7-BE47-B97C-8B25AEF66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E761C-6B61-A54B-AC28-D2A0EAE4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00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E2B625-D872-B746-9FC0-A506E9911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35B55E-4BD7-F74D-86B7-CC7A4E1C35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92883-AC8E-3B42-BAD1-AD127C81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62895-C0A1-4145-BA9C-2836608BF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140F2-BE1F-4548-8AA8-495DEFCAF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7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7E8B7-0727-6746-9983-95771732B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A059F-A474-F448-92BF-E5513C54A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1C828-4BD7-EB48-A833-2AB45E387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67B63-D3DA-9640-BC01-CE4B6B563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CD599-DA08-6A40-94F5-F17330514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3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5BE22-32CA-5242-A5F1-B71BB2D86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64D7F-0ED9-2345-9EDC-0C8533043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E8F94-CB90-B24F-87F5-5806D1B12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45015-C25A-0F47-AB4F-0E49146FA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5CB14-9DDA-6944-BE7D-123865BD4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23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C297B-C4D7-684A-8C3A-27DCA3AA7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534E7-0539-7445-9AE9-187985817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9C335-DF57-864F-B07B-7384B32121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659DC-1114-E240-8B16-314F799EC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A1FDB-88BD-DF44-ACA5-560D91D27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1F0388-4E65-8446-A289-CA1096B3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915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3AD93-98FE-8E45-8D86-E5AE283D3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88A95C-9AFC-144D-8023-2A3966CA1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0C320-6C07-EA4D-971F-169BD278F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7CFC59-F751-544F-9DD1-4DDD6A88EC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313A1F-2719-5E4C-85C5-5F6D4E29EE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7987E3-E974-0745-B041-80DA9F9FE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46219-87A4-6545-AB48-4DDD23B85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8ED61D-F3F4-4D4B-A2FF-E5C8576BB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341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2CF1A-5230-5045-84CB-DD392239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484655-D5D8-D748-BB58-3A1948492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885D7-0292-ED4E-9924-B0C450650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1C3E6-DB48-1843-9A22-A857CB366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92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811917-81D9-BA4B-BE42-9BB1529A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C56B0A-A6FA-7F49-9774-966881E5F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B4B96-966A-154F-BFEC-216A854BA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253A0-C43B-2942-9852-04FD14A3E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22CC7-4766-274D-A30F-E2764242D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7350C-EF43-E84F-AFD7-277905F5A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E6FEA-4456-434E-A329-DD929111D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A45551-A04F-3B47-B98B-27ABEBE4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5D2AD8-3367-A346-A455-8510C0BFC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60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E12E7-38BA-774D-A647-66D85EDC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EBF93-9805-2E49-BA0B-B5E5C20B2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2B9037-C7B9-F542-8534-94B76AADD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1243-8746-DD40-8A9B-47EE665AE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D63D6-9097-1C4C-A1EF-50A046DBB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D8638A-1FF5-CB4D-846C-90823ECE9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AB7127-8441-B545-ABA7-950EBC2D1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AB4BF-6EDB-6E4A-8E1D-EE93A5304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2F418-AA49-CC49-A24E-778D637DE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E106-03C6-CC41-BB75-5132ABCE77F0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2A0B1-D800-D74C-B177-D13E361CFD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1C06C-F956-4C49-882C-F6256EE29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AD939-98F5-5D4B-B27E-F7FE83509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6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tiff"/><Relationship Id="rId4" Type="http://schemas.openxmlformats.org/officeDocument/2006/relationships/image" Target="../media/image25.tif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tif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tif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t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C2A5B-34F3-5F45-87AF-4A998267C5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x-none" dirty="0">
                <a:effectLst>
                  <a:outerShdw dist="17961" dir="2700000">
                    <a:scrgbClr r="0" g="0" b="0"/>
                  </a:outerShdw>
                </a:effectLst>
                <a:latin typeface="Gentium Book Basic" pitchFamily="18"/>
              </a:rPr>
              <a:t>Coins in context:</a:t>
            </a:r>
            <a:br>
              <a:rPr lang="x-none" dirty="0">
                <a:effectLst>
                  <a:outerShdw dist="17961" dir="2700000">
                    <a:scrgbClr r="0" g="0" b="0"/>
                  </a:outerShdw>
                </a:effectLst>
                <a:latin typeface="Gentium Book Basic" pitchFamily="18"/>
              </a:rPr>
            </a:br>
            <a:r>
              <a:rPr lang="x-none" dirty="0">
                <a:effectLst>
                  <a:outerShdw dist="17961" dir="2700000">
                    <a:scrgbClr r="0" g="0" b="0"/>
                  </a:outerShdw>
                </a:effectLst>
                <a:latin typeface="Gentium Book Basic" pitchFamily="18"/>
              </a:rPr>
              <a:t>the contribution of site finds</a:t>
            </a:r>
            <a:br>
              <a:rPr lang="x-none" dirty="0">
                <a:effectLst>
                  <a:outerShdw dist="17961" dir="2700000">
                    <a:scrgbClr r="0" g="0" b="0"/>
                  </a:outerShdw>
                </a:effectLst>
                <a:latin typeface="Gentium Book Basic" pitchFamily="18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1D663B-0758-404C-BD23-0798D3F2B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1550" y="5330630"/>
            <a:ext cx="9144000" cy="1655762"/>
          </a:xfrm>
        </p:spPr>
        <p:txBody>
          <a:bodyPr/>
          <a:lstStyle/>
          <a:p>
            <a:pPr algn="r"/>
            <a:r>
              <a:rPr lang="en-US" dirty="0"/>
              <a:t>Sophia </a:t>
            </a:r>
            <a:r>
              <a:rPr lang="en-US" dirty="0" err="1"/>
              <a:t>Kremydi</a:t>
            </a:r>
            <a:r>
              <a:rPr lang="en-US" dirty="0"/>
              <a:t>, IHR </a:t>
            </a:r>
            <a:r>
              <a:rPr lang="el-GR" dirty="0"/>
              <a:t>/</a:t>
            </a:r>
            <a:r>
              <a:rPr lang="en-US" dirty="0"/>
              <a:t> NHRF</a:t>
            </a:r>
          </a:p>
          <a:p>
            <a:pPr algn="r"/>
            <a:r>
              <a:rPr lang="en-US" dirty="0"/>
              <a:t>BSA Numismatic Seminar</a:t>
            </a:r>
          </a:p>
          <a:p>
            <a:pPr algn="r"/>
            <a:r>
              <a:rPr lang="fr-CA" dirty="0"/>
              <a:t>1</a:t>
            </a:r>
            <a:r>
              <a:rPr lang="el-GR" dirty="0"/>
              <a:t>8</a:t>
            </a:r>
            <a:r>
              <a:rPr lang="fr-CA" dirty="0"/>
              <a:t>.03.</a:t>
            </a:r>
            <a:r>
              <a:rPr lang="en-US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959652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numbers and letters&#10;&#10;AI-generated content may be incorrect.">
            <a:extLst>
              <a:ext uri="{FF2B5EF4-FFF2-40B4-BE49-F238E27FC236}">
                <a16:creationId xmlns:a16="http://schemas.microsoft.com/office/drawing/2014/main" id="{28B47BC0-3B97-CEB0-3409-DF1176D75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391" y="1050925"/>
            <a:ext cx="5681217" cy="47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54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world&#10;&#10;AI-generated content may be incorrect.">
            <a:extLst>
              <a:ext uri="{FF2B5EF4-FFF2-40B4-BE49-F238E27FC236}">
                <a16:creationId xmlns:a16="http://schemas.microsoft.com/office/drawing/2014/main" id="{1E5D5B6C-4141-0CED-A1C0-DE394CA31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09851" y="-1657349"/>
            <a:ext cx="6857998" cy="101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35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world&#10;&#10;AI-generated content may be incorrect.">
            <a:extLst>
              <a:ext uri="{FF2B5EF4-FFF2-40B4-BE49-F238E27FC236}">
                <a16:creationId xmlns:a16="http://schemas.microsoft.com/office/drawing/2014/main" id="{C00815A7-FD1C-6DE2-DD0C-6EB178BD3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447926" y="-1666876"/>
            <a:ext cx="6858000" cy="1019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91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4184A-AECB-5D43-B5FF-A5573DFC05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94484" y="392970"/>
            <a:ext cx="8044341" cy="602624"/>
          </a:xfrm>
        </p:spPr>
        <p:txBody>
          <a:bodyPr>
            <a:normAutofit fontScale="90000"/>
          </a:bodyPr>
          <a:lstStyle/>
          <a:p>
            <a:pPr lvl="0" algn="ctr"/>
            <a:r>
              <a:rPr lang="x-none" dirty="0">
                <a:solidFill>
                  <a:schemeClr val="accent1"/>
                </a:solidFill>
                <a:latin typeface="Gentium Basic" pitchFamily="34"/>
              </a:rPr>
              <a:t>The</a:t>
            </a:r>
            <a:r>
              <a:rPr lang="x-none" dirty="0">
                <a:solidFill>
                  <a:schemeClr val="accent1"/>
                </a:solidFill>
              </a:rPr>
              <a:t> </a:t>
            </a:r>
            <a:r>
              <a:rPr lang="x-none" dirty="0">
                <a:solidFill>
                  <a:schemeClr val="accent1"/>
                </a:solidFill>
                <a:latin typeface="Gentium Basic" pitchFamily="34"/>
              </a:rPr>
              <a:t>identification</a:t>
            </a:r>
            <a:r>
              <a:rPr lang="x-none" dirty="0">
                <a:solidFill>
                  <a:schemeClr val="accent1"/>
                </a:solidFill>
              </a:rPr>
              <a:t> </a:t>
            </a:r>
            <a:r>
              <a:rPr lang="x-none">
                <a:solidFill>
                  <a:schemeClr val="accent1"/>
                </a:solidFill>
                <a:latin typeface="Gentium Basic" pitchFamily="18"/>
              </a:rPr>
              <a:t>of </a:t>
            </a:r>
            <a:r>
              <a:rPr lang="en-GB" dirty="0">
                <a:solidFill>
                  <a:schemeClr val="accent1"/>
                </a:solidFill>
                <a:latin typeface="Gentium Basic" pitchFamily="18"/>
              </a:rPr>
              <a:t>a</a:t>
            </a:r>
            <a:r>
              <a:rPr lang="x-none">
                <a:solidFill>
                  <a:schemeClr val="accent1"/>
                </a:solidFill>
                <a:latin typeface="Gentium Basic" pitchFamily="18"/>
              </a:rPr>
              <a:t> site</a:t>
            </a:r>
            <a:r>
              <a:rPr lang="en-GB" dirty="0">
                <a:solidFill>
                  <a:schemeClr val="accent1"/>
                </a:solidFill>
                <a:latin typeface="Gentium Basic" pitchFamily="18"/>
              </a:rPr>
              <a:t> </a:t>
            </a:r>
            <a:br>
              <a:rPr lang="en-GB" dirty="0">
                <a:solidFill>
                  <a:schemeClr val="accent1"/>
                </a:solidFill>
                <a:latin typeface="Gentium Basic" pitchFamily="18"/>
              </a:rPr>
            </a:br>
            <a:r>
              <a:rPr lang="en-GB" sz="3600" dirty="0">
                <a:solidFill>
                  <a:schemeClr val="accent1"/>
                </a:solidFill>
                <a:latin typeface="Gentium Basic" pitchFamily="18"/>
              </a:rPr>
              <a:t>The example of </a:t>
            </a:r>
            <a:r>
              <a:rPr lang="en-GB" sz="3600" dirty="0" err="1">
                <a:solidFill>
                  <a:schemeClr val="accent1"/>
                </a:solidFill>
                <a:latin typeface="Gentium Basic" pitchFamily="18"/>
              </a:rPr>
              <a:t>Olynthos</a:t>
            </a:r>
            <a:endParaRPr lang="x-none" dirty="0">
              <a:solidFill>
                <a:schemeClr val="accent1"/>
              </a:solidFill>
              <a:latin typeface="Gentium Basic" pitchFamily="1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99A37-CC52-1F46-877B-7D63A94B23C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876801" y="1658357"/>
            <a:ext cx="7086600" cy="5199643"/>
          </a:xfrm>
        </p:spPr>
        <p:txBody>
          <a:bodyPr>
            <a:normAutofit/>
          </a:bodyPr>
          <a:lstStyle/>
          <a:p>
            <a:pPr lvl="0" algn="just"/>
            <a:r>
              <a:rPr lang="en-GB" sz="1814" dirty="0">
                <a:latin typeface="Gentium Basic" pitchFamily="18"/>
              </a:rPr>
              <a:t>“</a:t>
            </a:r>
            <a:r>
              <a:rPr lang="en-GB" dirty="0">
                <a:latin typeface="Gentium Basic" pitchFamily="18"/>
              </a:rPr>
              <a:t>When </a:t>
            </a:r>
            <a:r>
              <a:rPr lang="en-GB" dirty="0" err="1">
                <a:latin typeface="Gentium Basic" pitchFamily="18"/>
              </a:rPr>
              <a:t>Aristeus</a:t>
            </a:r>
            <a:r>
              <a:rPr lang="en-GB" dirty="0">
                <a:latin typeface="Gentium Basic" pitchFamily="18"/>
              </a:rPr>
              <a:t> (</a:t>
            </a:r>
            <a:r>
              <a:rPr lang="en-GB" i="1" dirty="0">
                <a:latin typeface="Gentium Basic" pitchFamily="18"/>
              </a:rPr>
              <a:t>Corinthian commander</a:t>
            </a:r>
            <a:r>
              <a:rPr lang="en-GB" dirty="0">
                <a:latin typeface="Gentium Basic" pitchFamily="18"/>
              </a:rPr>
              <a:t>) returned from the pursuit and saw that the rest of the army was defeated, he was at a loss </a:t>
            </a:r>
            <a:r>
              <a:rPr lang="en-GB" dirty="0">
                <a:solidFill>
                  <a:srgbClr val="FF0000"/>
                </a:solidFill>
                <a:latin typeface="Gentium Basic" pitchFamily="18"/>
              </a:rPr>
              <a:t>whether he should try to fight his way through towards Olynthus or into Potidaea</a:t>
            </a:r>
            <a:r>
              <a:rPr lang="en-GB" dirty="0">
                <a:latin typeface="Gentium Basic" pitchFamily="18"/>
              </a:rPr>
              <a:t>… now when the battle began and the standards had been raised, </a:t>
            </a:r>
            <a:r>
              <a:rPr lang="en-GB" dirty="0">
                <a:solidFill>
                  <a:srgbClr val="000000"/>
                </a:solidFill>
                <a:latin typeface="Gentium Basic" pitchFamily="18"/>
              </a:rPr>
              <a:t>the auxiliaries of the Potidaeans at Olynthus-</a:t>
            </a:r>
            <a:r>
              <a:rPr lang="en-GB" dirty="0">
                <a:solidFill>
                  <a:srgbClr val="FF0000"/>
                </a:solidFill>
                <a:latin typeface="Gentium Basic" pitchFamily="18"/>
              </a:rPr>
              <a:t> which is only about sixty stadia distant and can be seen from Potidaea</a:t>
            </a:r>
            <a:r>
              <a:rPr lang="en-GB" dirty="0">
                <a:latin typeface="Gentium Basic" pitchFamily="18"/>
              </a:rPr>
              <a:t>- ….”</a:t>
            </a:r>
          </a:p>
          <a:p>
            <a:pPr lvl="8" algn="just"/>
            <a:r>
              <a:rPr lang="en-GB" sz="2800" dirty="0" err="1">
                <a:latin typeface="Gentium Basic" pitchFamily="18"/>
              </a:rPr>
              <a:t>Thucycides</a:t>
            </a:r>
            <a:r>
              <a:rPr lang="en-GB" sz="3600" dirty="0">
                <a:latin typeface="Gentium Basic" pitchFamily="18"/>
              </a:rPr>
              <a:t> </a:t>
            </a:r>
            <a:r>
              <a:rPr lang="en-GB" sz="2800" dirty="0">
                <a:latin typeface="Gentium Basic" pitchFamily="18"/>
              </a:rPr>
              <a:t>I.63</a:t>
            </a:r>
            <a:r>
              <a:rPr lang="en-GB" sz="3600" dirty="0">
                <a:latin typeface="Gentium Basic" pitchFamily="18"/>
              </a:rPr>
              <a:t> </a:t>
            </a:r>
            <a:r>
              <a:rPr lang="en-GB" sz="3600" i="1" dirty="0">
                <a:latin typeface="Gentium Basic" pitchFamily="18"/>
              </a:rPr>
              <a:t> </a:t>
            </a:r>
          </a:p>
        </p:txBody>
      </p:sp>
      <p:pic>
        <p:nvPicPr>
          <p:cNvPr id="4" name="Εικόνα 5">
            <a:extLst>
              <a:ext uri="{FF2B5EF4-FFF2-40B4-BE49-F238E27FC236}">
                <a16:creationId xmlns:a16="http://schemas.microsoft.com/office/drawing/2014/main" id="{2F3F66B0-D979-59C4-0B6C-7FB13E111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952438"/>
            <a:ext cx="4256316" cy="29055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F190EC-211D-82E9-BD58-FE4A822E6BC5}"/>
              </a:ext>
            </a:extLst>
          </p:cNvPr>
          <p:cNvSpPr txBox="1"/>
          <p:nvPr/>
        </p:nvSpPr>
        <p:spPr>
          <a:xfrm>
            <a:off x="250371" y="1274782"/>
            <a:ext cx="44304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itchFamily="18"/>
              </a:rPr>
              <a:t>Thracian city on the Chalcidian peninsula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itchFamily="18"/>
              </a:rPr>
              <a:t>Member of the Delian League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itchFamily="18"/>
              </a:rPr>
              <a:t>Seat of the </a:t>
            </a:r>
            <a:r>
              <a:rPr lang="en-GB" sz="2400" dirty="0" err="1">
                <a:latin typeface="Times New Roman" pitchFamily="18"/>
              </a:rPr>
              <a:t>Chalcidean</a:t>
            </a:r>
            <a:r>
              <a:rPr lang="en-GB" sz="2400" dirty="0">
                <a:latin typeface="Times New Roman" pitchFamily="18"/>
              </a:rPr>
              <a:t> league in 432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itchFamily="18"/>
              </a:rPr>
              <a:t>Captured and destroyed by Philip in 348</a:t>
            </a:r>
            <a:endParaRPr lang="en-GR" sz="2400" dirty="0"/>
          </a:p>
        </p:txBody>
      </p:sp>
    </p:spTree>
    <p:extLst>
      <p:ext uri="{BB962C8B-B14F-4D97-AF65-F5344CB8AC3E}">
        <p14:creationId xmlns:p14="http://schemas.microsoft.com/office/powerpoint/2010/main" val="322430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55900-62A9-0A4E-89BE-B8F62EE229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384" y="183673"/>
            <a:ext cx="10515600" cy="1325563"/>
          </a:xfrm>
        </p:spPr>
        <p:txBody>
          <a:bodyPr/>
          <a:lstStyle/>
          <a:p>
            <a:pPr lvl="0" algn="ctr"/>
            <a:r>
              <a:rPr lang="x-none" sz="3264" dirty="0" err="1">
                <a:solidFill>
                  <a:srgbClr val="0066CC"/>
                </a:solidFill>
                <a:latin typeface="Gentium Basic" pitchFamily="18"/>
              </a:rPr>
              <a:t>Olynthos</a:t>
            </a:r>
            <a:endParaRPr lang="x-none" sz="3264" dirty="0">
              <a:solidFill>
                <a:srgbClr val="0066CC"/>
              </a:solidFill>
              <a:latin typeface="Gentium Basic" pitchFamily="1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06D3A-91DE-7343-8E38-6E8A9A8ABF7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04863" y="1509236"/>
            <a:ext cx="8044341" cy="4580397"/>
          </a:xfrm>
        </p:spPr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x-none"/>
              <a:t>“</a:t>
            </a:r>
            <a:r>
              <a:rPr lang="x-none" sz="2539" i="1">
                <a:solidFill>
                  <a:srgbClr val="FF0000"/>
                </a:solidFill>
                <a:latin typeface="Gentium Book Basic" pitchFamily="18"/>
              </a:rPr>
              <a:t>The predominance of coins of the Chalcidians among the 1051 identified coins </a:t>
            </a:r>
            <a:r>
              <a:rPr lang="x-none" sz="2539" i="1">
                <a:latin typeface="Gentium Book Basic" pitchFamily="18"/>
              </a:rPr>
              <a:t>found in itself enough to prove that the site of Megale Toumba near Myriophyto was</a:t>
            </a:r>
            <a:r>
              <a:rPr lang="x-none" sz="2539" i="1">
                <a:solidFill>
                  <a:srgbClr val="FF0000"/>
                </a:solidFill>
                <a:latin typeface="Gentium Book Basic" pitchFamily="18"/>
              </a:rPr>
              <a:t> Olynthus and the seat of the Chalcidean League</a:t>
            </a:r>
            <a:r>
              <a:rPr lang="x-none" sz="2539" i="1">
                <a:latin typeface="Gentium Book Basic" pitchFamily="18"/>
              </a:rPr>
              <a:t>. They settle the question of the exact location of Olynthus which Thucycides puts sixty stades or about seven miles from Potidaea and Harpocration twenty stades from its port Myceberna”</a:t>
            </a:r>
          </a:p>
          <a:p>
            <a:pPr marL="0" lvl="8" indent="0" hangingPunct="0">
              <a:lnSpc>
                <a:spcPct val="150000"/>
              </a:lnSpc>
              <a:spcBef>
                <a:spcPts val="0"/>
              </a:spcBef>
              <a:spcAft>
                <a:spcPts val="1282"/>
              </a:spcAft>
              <a:buNone/>
            </a:pPr>
            <a:r>
              <a:rPr lang="x-none" sz="2539">
                <a:latin typeface="Gentium Book Basic" pitchFamily="18"/>
                <a:ea typeface="Arial Unicode MS" pitchFamily="2"/>
                <a:cs typeface="Arial Unicode MS" pitchFamily="2"/>
              </a:rPr>
              <a:t>              D.M. Robinson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F6C3505-37D3-1123-72E2-21D1E33FAC9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072303" y="4844467"/>
            <a:ext cx="3923583" cy="201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97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A097C-3876-A743-8A04-C470C4B916EB}"/>
              </a:ext>
            </a:extLst>
          </p:cNvPr>
          <p:cNvSpPr txBox="1">
            <a:spLocks/>
          </p:cNvSpPr>
          <p:nvPr/>
        </p:nvSpPr>
        <p:spPr>
          <a:xfrm>
            <a:off x="1917673" y="269260"/>
            <a:ext cx="8044341" cy="816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64" dirty="0">
                <a:solidFill>
                  <a:srgbClr val="0000FF"/>
                </a:solidFill>
                <a:latin typeface="Gentium Basic" pitchFamily="18"/>
                <a:cs typeface="Arial" pitchFamily="18"/>
              </a:rPr>
              <a:t>The </a:t>
            </a:r>
            <a:r>
              <a:rPr lang="en-GB" sz="3264" dirty="0" err="1">
                <a:solidFill>
                  <a:srgbClr val="0000FF"/>
                </a:solidFill>
                <a:latin typeface="Gentium Basic" pitchFamily="18"/>
                <a:cs typeface="Arial" pitchFamily="18"/>
              </a:rPr>
              <a:t>Samothracian</a:t>
            </a:r>
            <a:r>
              <a:rPr lang="en-GB" sz="3264" dirty="0">
                <a:solidFill>
                  <a:srgbClr val="0000FF"/>
                </a:solidFill>
                <a:latin typeface="Gentium Basic" pitchFamily="18"/>
                <a:cs typeface="Arial" pitchFamily="18"/>
              </a:rPr>
              <a:t> </a:t>
            </a:r>
            <a:r>
              <a:rPr lang="en-GB" sz="3264" dirty="0" err="1">
                <a:solidFill>
                  <a:srgbClr val="0000FF"/>
                </a:solidFill>
                <a:latin typeface="Gentium Basic" pitchFamily="18"/>
                <a:cs typeface="Arial" pitchFamily="18"/>
              </a:rPr>
              <a:t>Peraia</a:t>
            </a:r>
            <a:endParaRPr lang="en-GB" sz="3264" dirty="0">
              <a:solidFill>
                <a:srgbClr val="0000FF"/>
              </a:solidFill>
              <a:latin typeface="Gentium Basic" pitchFamily="18"/>
              <a:cs typeface="Arial" pitchFamily="18"/>
            </a:endParaRPr>
          </a:p>
          <a:p>
            <a:pPr algn="ctr"/>
            <a:r>
              <a:rPr lang="en-GB" sz="3264" dirty="0" err="1">
                <a:solidFill>
                  <a:srgbClr val="0000FF"/>
                </a:solidFill>
                <a:latin typeface="Gentium Basic" pitchFamily="18"/>
                <a:cs typeface="Arial" pitchFamily="18"/>
              </a:rPr>
              <a:t>Mesembria</a:t>
            </a:r>
            <a:r>
              <a:rPr lang="en-GB" sz="3264" dirty="0">
                <a:solidFill>
                  <a:srgbClr val="0000FF"/>
                </a:solidFill>
                <a:latin typeface="Gentium Basic" pitchFamily="18"/>
                <a:cs typeface="Arial" pitchFamily="18"/>
              </a:rPr>
              <a:t>, </a:t>
            </a:r>
            <a:r>
              <a:rPr lang="en-GB" sz="3264" dirty="0" err="1">
                <a:solidFill>
                  <a:srgbClr val="0000FF"/>
                </a:solidFill>
                <a:latin typeface="Gentium Basic" pitchFamily="18"/>
                <a:cs typeface="Arial" pitchFamily="18"/>
              </a:rPr>
              <a:t>Drys</a:t>
            </a:r>
            <a:r>
              <a:rPr lang="en-GB" sz="3264" dirty="0">
                <a:solidFill>
                  <a:srgbClr val="0000FF"/>
                </a:solidFill>
                <a:latin typeface="Gentium Basic" pitchFamily="18"/>
                <a:cs typeface="Arial" pitchFamily="18"/>
              </a:rPr>
              <a:t>, Zone, Sale</a:t>
            </a:r>
            <a:endParaRPr lang="x-none" sz="3264" dirty="0">
              <a:solidFill>
                <a:srgbClr val="0000FF"/>
              </a:solidFill>
              <a:latin typeface="Gentium Basic" pitchFamily="18"/>
              <a:cs typeface="Arial" pitchFamily="18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9" y="1585851"/>
            <a:ext cx="5762791" cy="3686298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003" y="4850000"/>
            <a:ext cx="3101788" cy="200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E0CA2F-851A-F5E4-DB78-C7257E97975D}"/>
              </a:ext>
            </a:extLst>
          </p:cNvPr>
          <p:cNvSpPr txBox="1"/>
          <p:nvPr/>
        </p:nvSpPr>
        <p:spPr>
          <a:xfrm>
            <a:off x="6949872" y="1358301"/>
            <a:ext cx="45249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>
                <a:latin typeface="Silver Humana" pitchFamily="18"/>
              </a:rPr>
              <a:t>All the fleet, being now arrived at </a:t>
            </a:r>
            <a:r>
              <a:rPr lang="en-US" sz="1800" dirty="0" err="1">
                <a:latin typeface="Silver Humana" pitchFamily="18"/>
              </a:rPr>
              <a:t>Doriscus</a:t>
            </a:r>
            <a:r>
              <a:rPr lang="en-US" sz="1800" dirty="0">
                <a:latin typeface="Silver Humana" pitchFamily="18"/>
              </a:rPr>
              <a:t>, was brought by its captains at Xerxes’ command to the beach near </a:t>
            </a:r>
            <a:r>
              <a:rPr lang="en-US" sz="1800" dirty="0" err="1">
                <a:latin typeface="Silver Humana" pitchFamily="18"/>
              </a:rPr>
              <a:t>Doriscus</a:t>
            </a:r>
            <a:r>
              <a:rPr lang="en-US" sz="1800" dirty="0">
                <a:latin typeface="Silver Humana" pitchFamily="18"/>
              </a:rPr>
              <a:t>, </a:t>
            </a:r>
            <a:r>
              <a:rPr lang="en-US" sz="1800" dirty="0">
                <a:solidFill>
                  <a:srgbClr val="DC2300"/>
                </a:solidFill>
                <a:latin typeface="Silver Humana" pitchFamily="18"/>
              </a:rPr>
              <a:t>where stands the Samothracian town of Sale and Zone</a:t>
            </a:r>
            <a:r>
              <a:rPr lang="en-US" sz="1800" dirty="0">
                <a:latin typeface="Silver Humana" pitchFamily="18"/>
              </a:rPr>
              <a:t>; at the end thereof is </a:t>
            </a:r>
            <a:r>
              <a:rPr lang="en-US" sz="1800" dirty="0" err="1">
                <a:latin typeface="Silver Humana" pitchFamily="18"/>
              </a:rPr>
              <a:t>Serreum</a:t>
            </a:r>
            <a:r>
              <a:rPr lang="en-US" sz="1800" dirty="0">
                <a:latin typeface="Silver Humana" pitchFamily="18"/>
              </a:rPr>
              <a:t>, a headland of some name. This country was in former days possessed by the </a:t>
            </a:r>
            <a:r>
              <a:rPr lang="en-US" sz="1800" dirty="0" err="1">
                <a:latin typeface="Silver Humana" pitchFamily="18"/>
              </a:rPr>
              <a:t>Cicones</a:t>
            </a:r>
            <a:endParaRPr lang="en-US" sz="1800" dirty="0">
              <a:latin typeface="Silver Humana" pitchFamily="18"/>
            </a:endParaRPr>
          </a:p>
          <a:p>
            <a:r>
              <a:rPr lang="en-US" sz="1800" dirty="0">
                <a:latin typeface="Gentium Book Basic" pitchFamily="18"/>
              </a:rPr>
              <a:t>	</a:t>
            </a:r>
          </a:p>
          <a:p>
            <a:r>
              <a:rPr lang="en-US" dirty="0">
                <a:latin typeface="Gentium Book Basic" pitchFamily="18"/>
              </a:rPr>
              <a:t>		</a:t>
            </a:r>
            <a:r>
              <a:rPr lang="en-US" sz="1800" dirty="0">
                <a:latin typeface="Gentium Book Basic" pitchFamily="18"/>
              </a:rPr>
              <a:t>Herodotos 7.59.8-12</a:t>
            </a:r>
            <a:r>
              <a:rPr lang="en-US" sz="1800" i="1" dirty="0">
                <a:latin typeface="Gentium Book Basic" pitchFamily="18"/>
              </a:rPr>
              <a:t> 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744327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0BE39-4B51-1441-940A-65DC1D3FB6C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3024" y="124414"/>
            <a:ext cx="8044341" cy="1144854"/>
          </a:xfrm>
        </p:spPr>
        <p:txBody>
          <a:bodyPr>
            <a:normAutofit fontScale="90000"/>
          </a:bodyPr>
          <a:lstStyle/>
          <a:p>
            <a:pPr lvl="0"/>
            <a:r>
              <a:rPr lang="x-none">
                <a:solidFill>
                  <a:srgbClr val="0000FF"/>
                </a:solidFill>
                <a:latin typeface="Gentium Basic" pitchFamily="18"/>
              </a:rPr>
              <a:t>Thracian coins found at “Mesembria”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69B6F6A9-6204-ED4D-BE5F-C12283714A5D}"/>
              </a:ext>
            </a:extLst>
          </p:cNvPr>
          <p:cNvGraphicFramePr>
            <a:graphicFrameLocks noGrp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3551705848"/>
              </p:ext>
            </p:extLst>
          </p:nvPr>
        </p:nvGraphicFramePr>
        <p:xfrm>
          <a:off x="299319" y="1451063"/>
          <a:ext cx="8491575" cy="4886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ED5BF65-3704-A990-3719-3C9F3661C9C0}"/>
              </a:ext>
            </a:extLst>
          </p:cNvPr>
          <p:cNvSpPr txBox="1"/>
          <p:nvPr/>
        </p:nvSpPr>
        <p:spPr>
          <a:xfrm>
            <a:off x="8516471" y="1577788"/>
            <a:ext cx="3101788" cy="355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Galane-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Krikou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, M., “The mint at Zone: The evidence of the excavations at Aegean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Mesembria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-Zone”, in: 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Character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, volume in honor of Mando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Oeconomides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, Athens 1996, p. 63-80 (in Greek with English Summary)</a:t>
            </a:r>
          </a:p>
          <a:p>
            <a:pPr lvl="0">
              <a:lnSpc>
                <a:spcPts val="18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en-GR" sz="20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Galane-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Krikou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MS Mincho" panose="02020609040205080304" pitchFamily="49" charset="-128"/>
                <a:cs typeface="Times New Roman" panose="02020603050405020304" pitchFamily="18" charset="0"/>
              </a:rPr>
              <a:t>, M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Tasaklaki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Tselekas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, P.,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Αρχ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ί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Ζώνη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IVa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 -H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νομισμ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τοκο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ί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Ζώνης</a:t>
            </a:r>
            <a:r>
              <a:rPr lang="en-US" sz="2000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, Athens, 2017</a:t>
            </a:r>
            <a:r>
              <a:rPr lang="en-US" sz="1800" dirty="0">
                <a:solidFill>
                  <a:srgbClr val="000000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R" sz="2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347152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63" y="3534092"/>
            <a:ext cx="4327599" cy="284794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404" y="2304765"/>
            <a:ext cx="2524477" cy="4077269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31" y="2895396"/>
            <a:ext cx="4025690" cy="34866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A4D832-2E82-3046-97A5-C05576C42102}"/>
              </a:ext>
            </a:extLst>
          </p:cNvPr>
          <p:cNvSpPr txBox="1"/>
          <p:nvPr/>
        </p:nvSpPr>
        <p:spPr>
          <a:xfrm>
            <a:off x="2538076" y="122257"/>
            <a:ext cx="6218841" cy="14389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lvl="0" algn="ctr" rtl="0" hangingPunct="0">
              <a:buNone/>
              <a:tabLst/>
            </a:pPr>
            <a:r>
              <a:rPr lang="en-GB" sz="3264" dirty="0">
                <a:solidFill>
                  <a:srgbClr val="008000"/>
                </a:solidFill>
                <a:latin typeface="Gentium Basic" pitchFamily="18"/>
                <a:ea typeface="Arial" pitchFamily="18"/>
                <a:cs typeface="Arial" pitchFamily="18"/>
              </a:rPr>
              <a:t>Foreign coins and sanctuaries</a:t>
            </a:r>
            <a:endParaRPr lang="x-none" sz="3264" dirty="0">
              <a:solidFill>
                <a:srgbClr val="008000"/>
              </a:solidFill>
              <a:latin typeface="Gentium Basic" pitchFamily="18"/>
              <a:ea typeface="Arial" pitchFamily="18"/>
              <a:cs typeface="Arial" pitchFamily="18"/>
            </a:endParaRPr>
          </a:p>
          <a:p>
            <a:pPr lvl="0" algn="ctr" hangingPunct="0"/>
            <a:r>
              <a:rPr lang="x-none" sz="3264">
                <a:solidFill>
                  <a:srgbClr val="008000"/>
                </a:solidFill>
                <a:latin typeface="Gentium Basic" pitchFamily="18"/>
                <a:ea typeface="Arial" pitchFamily="18"/>
                <a:cs typeface="Arial" pitchFamily="18"/>
              </a:rPr>
              <a:t>Artemis </a:t>
            </a:r>
            <a:r>
              <a:rPr lang="x-none" sz="3264" dirty="0">
                <a:solidFill>
                  <a:srgbClr val="008000"/>
                </a:solidFill>
                <a:latin typeface="Gentium Basic" pitchFamily="18"/>
                <a:ea typeface="Arial" pitchFamily="18"/>
                <a:cs typeface="Arial" pitchFamily="18"/>
              </a:rPr>
              <a:t>Orthia in </a:t>
            </a:r>
            <a:r>
              <a:rPr lang="en-US" sz="3264" dirty="0">
                <a:solidFill>
                  <a:srgbClr val="008000"/>
                </a:solidFill>
                <a:latin typeface="Gentium Basic" pitchFamily="18"/>
                <a:ea typeface="Arial" pitchFamily="18"/>
                <a:cs typeface="Arial" pitchFamily="18"/>
              </a:rPr>
              <a:t>Sparta</a:t>
            </a:r>
            <a:endParaRPr lang="x-none" sz="3264" dirty="0">
              <a:solidFill>
                <a:srgbClr val="008000"/>
              </a:solidFill>
              <a:latin typeface="Gentium Basic" pitchFamily="18"/>
              <a:ea typeface="Arial" pitchFamily="18"/>
              <a:cs typeface="Arial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899697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25E9D599-3E2A-C543-A322-A5112AC50D07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2041035" y="1658358"/>
          <a:ext cx="8044341" cy="4525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5A4D832-2E82-3046-97A5-C05576C42102}"/>
              </a:ext>
            </a:extLst>
          </p:cNvPr>
          <p:cNvSpPr txBox="1"/>
          <p:nvPr/>
        </p:nvSpPr>
        <p:spPr>
          <a:xfrm>
            <a:off x="2870213" y="159960"/>
            <a:ext cx="6218841" cy="14389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lvl="0" algn="ctr" rtl="0" hangingPunct="0">
              <a:buNone/>
              <a:tabLst/>
            </a:pPr>
            <a:r>
              <a:rPr lang="x-none" sz="3264" dirty="0">
                <a:solidFill>
                  <a:srgbClr val="008000"/>
                </a:solidFill>
                <a:latin typeface="Gentium Basic" pitchFamily="18"/>
                <a:ea typeface="Arial" pitchFamily="18"/>
                <a:cs typeface="Arial" pitchFamily="18"/>
              </a:rPr>
              <a:t>The san</a:t>
            </a:r>
            <a:r>
              <a:rPr lang="x-none" sz="3264" dirty="0">
                <a:solidFill>
                  <a:srgbClr val="008000"/>
                </a:solidFill>
                <a:latin typeface="Gentium Basic" pitchFamily="18"/>
                <a:ea typeface="Arial Unicode MS" pitchFamily="2"/>
                <a:cs typeface="Arial Unicode MS" pitchFamily="2"/>
              </a:rPr>
              <a:t>ctuar</a:t>
            </a:r>
            <a:r>
              <a:rPr lang="x-none" sz="3264" dirty="0">
                <a:solidFill>
                  <a:srgbClr val="008000"/>
                </a:solidFill>
                <a:latin typeface="Gentium Basic" pitchFamily="18"/>
                <a:ea typeface="Arial" pitchFamily="18"/>
                <a:cs typeface="Arial" pitchFamily="18"/>
              </a:rPr>
              <a:t>y</a:t>
            </a:r>
          </a:p>
          <a:p>
            <a:pPr lvl="0" algn="ctr" hangingPunct="0"/>
            <a:r>
              <a:rPr lang="x-none" sz="3264" dirty="0">
                <a:solidFill>
                  <a:srgbClr val="008000"/>
                </a:solidFill>
                <a:latin typeface="Gentium Basic" pitchFamily="18"/>
                <a:ea typeface="Arial" pitchFamily="18"/>
                <a:cs typeface="Arial" pitchFamily="18"/>
              </a:rPr>
              <a:t>of Artemis Orthia in </a:t>
            </a:r>
            <a:r>
              <a:rPr lang="en-US" sz="3264" dirty="0">
                <a:solidFill>
                  <a:srgbClr val="008000"/>
                </a:solidFill>
                <a:latin typeface="Gentium Basic" pitchFamily="18"/>
                <a:ea typeface="Arial" pitchFamily="18"/>
                <a:cs typeface="Arial" pitchFamily="18"/>
              </a:rPr>
              <a:t>Sparta</a:t>
            </a:r>
            <a:endParaRPr lang="x-none" sz="3264" dirty="0">
              <a:solidFill>
                <a:srgbClr val="008000"/>
              </a:solidFill>
              <a:latin typeface="Gentium Basic" pitchFamily="18"/>
              <a:ea typeface="Arial" pitchFamily="18"/>
              <a:cs typeface="Arial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1974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FB6E3-72D9-4941-89CD-E946129C3FC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ctr"/>
            <a:r>
              <a:rPr lang="x-none" sz="3264" dirty="0">
                <a:solidFill>
                  <a:srgbClr val="008000"/>
                </a:solidFill>
                <a:latin typeface="Gentium Basic" pitchFamily="18"/>
                <a:cs typeface="Arial" pitchFamily="18"/>
              </a:rPr>
              <a:t>The san</a:t>
            </a:r>
            <a:r>
              <a:rPr lang="x-none" sz="3264" dirty="0">
                <a:solidFill>
                  <a:srgbClr val="008000"/>
                </a:solidFill>
                <a:latin typeface="Gentium Basic" pitchFamily="18"/>
              </a:rPr>
              <a:t>ctuar</a:t>
            </a:r>
            <a:r>
              <a:rPr lang="x-none" sz="3264" dirty="0">
                <a:solidFill>
                  <a:srgbClr val="008000"/>
                </a:solidFill>
                <a:latin typeface="Gentium Basic" pitchFamily="18"/>
                <a:cs typeface="Arial" pitchFamily="18"/>
              </a:rPr>
              <a:t>y of Nemea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4F398EBD-FF22-6449-89E5-E31723CABE96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2073353" y="1604494"/>
          <a:ext cx="8044341" cy="4525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6030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51D57-C9D6-E748-B910-90964018AA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45558" y="820476"/>
            <a:ext cx="10515600" cy="701731"/>
          </a:xfrm>
        </p:spPr>
        <p:txBody>
          <a:bodyPr>
            <a:spAutoFit/>
          </a:bodyPr>
          <a:lstStyle/>
          <a:p>
            <a:pPr lvl="0" algn="ctr"/>
            <a:r>
              <a:rPr lang="x-none" dirty="0">
                <a:solidFill>
                  <a:srgbClr val="000080"/>
                </a:solidFill>
                <a:latin typeface="Gentium Basic" pitchFamily="18"/>
                <a:cs typeface="Arial" pitchFamily="18"/>
              </a:rPr>
              <a:t>Accidental losses (stray finds)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3E71F-7EDE-1544-B088-87835279582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81188" y="1451063"/>
            <a:ext cx="8044341" cy="3707682"/>
          </a:xfrm>
        </p:spPr>
        <p:txBody>
          <a:bodyPr>
            <a:spAutoFit/>
          </a:bodyPr>
          <a:lstStyle/>
          <a:p>
            <a:pPr lvl="0" algn="ctr"/>
            <a:endParaRPr lang="x-none" dirty="0"/>
          </a:p>
          <a:p>
            <a:pPr marL="0" lvl="0" indent="0">
              <a:buNone/>
            </a:pPr>
            <a:endParaRPr lang="x-none" dirty="0"/>
          </a:p>
          <a:p>
            <a:pPr lvl="0">
              <a:buSzPct val="45000"/>
              <a:buFont typeface="StarSymbol"/>
              <a:buChar char="●"/>
            </a:pPr>
            <a:r>
              <a:rPr lang="en-US" dirty="0">
                <a:latin typeface="Gentium Book Basic" pitchFamily="18"/>
              </a:rPr>
              <a:t>Coins of lower value which their owners didn’t consider a serious loss.</a:t>
            </a:r>
          </a:p>
          <a:p>
            <a:pPr lvl="0">
              <a:buSzPct val="45000"/>
              <a:buFont typeface="StarSymbol"/>
              <a:buChar char="●"/>
            </a:pPr>
            <a:r>
              <a:rPr lang="x-none" dirty="0">
                <a:latin typeface="Gentium Book Basic" pitchFamily="18"/>
              </a:rPr>
              <a:t>Isolated coins, even when many are found together they were usually </a:t>
            </a:r>
            <a:r>
              <a:rPr lang="x-none">
                <a:latin typeface="Gentium Book Basic" pitchFamily="18"/>
              </a:rPr>
              <a:t>lost individually</a:t>
            </a:r>
            <a:r>
              <a:rPr lang="el-GR" dirty="0">
                <a:latin typeface="Gentium Book Basic" pitchFamily="18"/>
              </a:rPr>
              <a:t>, </a:t>
            </a:r>
            <a:r>
              <a:rPr lang="fr-CA" dirty="0">
                <a:latin typeface="Gentium Book Basic" pitchFamily="18"/>
              </a:rPr>
              <a:t>in </a:t>
            </a:r>
            <a:r>
              <a:rPr lang="fr-CA" dirty="0" err="1">
                <a:latin typeface="Gentium Book Basic" pitchFamily="18"/>
              </a:rPr>
              <a:t>contrast</a:t>
            </a:r>
            <a:r>
              <a:rPr lang="fr-CA" dirty="0">
                <a:latin typeface="Gentium Book Basic" pitchFamily="18"/>
              </a:rPr>
              <a:t> to </a:t>
            </a:r>
            <a:r>
              <a:rPr lang="fr-CA" dirty="0" err="1">
                <a:latin typeface="Gentium Book Basic" pitchFamily="18"/>
              </a:rPr>
              <a:t>hoards</a:t>
            </a:r>
            <a:r>
              <a:rPr lang="fr-CA" dirty="0">
                <a:latin typeface="Gentium Book Basic" pitchFamily="18"/>
              </a:rPr>
              <a:t>, groups of coins </a:t>
            </a:r>
            <a:r>
              <a:rPr lang="fr-CA" dirty="0" err="1">
                <a:latin typeface="Gentium Book Basic" pitchFamily="18"/>
              </a:rPr>
              <a:t>found</a:t>
            </a:r>
            <a:r>
              <a:rPr lang="fr-CA" dirty="0">
                <a:latin typeface="Gentium Book Basic" pitchFamily="18"/>
              </a:rPr>
              <a:t> </a:t>
            </a:r>
            <a:r>
              <a:rPr lang="fr-CA" dirty="0" err="1">
                <a:latin typeface="Gentium Book Basic" pitchFamily="18"/>
              </a:rPr>
              <a:t>together</a:t>
            </a:r>
            <a:r>
              <a:rPr lang="fr-CA" dirty="0">
                <a:latin typeface="Gentium Book Basic" pitchFamily="18"/>
              </a:rPr>
              <a:t>.</a:t>
            </a:r>
            <a:endParaRPr lang="x-none" dirty="0">
              <a:latin typeface="Gentium Book Basic" pitchFamily="18"/>
            </a:endParaRPr>
          </a:p>
          <a:p>
            <a:pPr lvl="0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766626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B41E8-64FC-F34D-945C-C711E72C458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531" y="171212"/>
            <a:ext cx="9535557" cy="1089529"/>
          </a:xfrm>
        </p:spPr>
        <p:txBody>
          <a:bodyPr>
            <a:spAutoFit/>
          </a:bodyPr>
          <a:lstStyle/>
          <a:p>
            <a:pPr marL="652896" algn="ctr"/>
            <a:r>
              <a:rPr lang="en-GB" sz="3600" dirty="0">
                <a:cs typeface="Arial" pitchFamily="18"/>
              </a:rPr>
              <a:t>A Ptolemaic camp at </a:t>
            </a:r>
            <a:r>
              <a:rPr lang="en-GB" sz="3600" dirty="0" err="1">
                <a:cs typeface="Arial" pitchFamily="18"/>
              </a:rPr>
              <a:t>Koroni</a:t>
            </a:r>
            <a:r>
              <a:rPr lang="en-GB" sz="3600" dirty="0">
                <a:cs typeface="Arial" pitchFamily="18"/>
              </a:rPr>
              <a:t> (Porto </a:t>
            </a:r>
            <a:r>
              <a:rPr lang="en-GB" sz="3600" dirty="0" err="1">
                <a:cs typeface="Arial" pitchFamily="18"/>
              </a:rPr>
              <a:t>Rafti</a:t>
            </a:r>
            <a:r>
              <a:rPr lang="en-GB" sz="3600" dirty="0">
                <a:cs typeface="Arial" pitchFamily="18"/>
              </a:rPr>
              <a:t>) </a:t>
            </a:r>
            <a:br>
              <a:rPr lang="en-GB" sz="3600" dirty="0">
                <a:cs typeface="Arial" pitchFamily="18"/>
              </a:rPr>
            </a:br>
            <a:r>
              <a:rPr lang="en-GB" sz="3600" dirty="0">
                <a:cs typeface="Arial" pitchFamily="18"/>
              </a:rPr>
              <a:t>during the </a:t>
            </a:r>
            <a:r>
              <a:rPr lang="en-GB" sz="3600" dirty="0" err="1">
                <a:cs typeface="Arial" pitchFamily="18"/>
              </a:rPr>
              <a:t>Chremonidean</a:t>
            </a:r>
            <a:r>
              <a:rPr lang="en-GB" sz="3600" dirty="0">
                <a:cs typeface="Arial" pitchFamily="18"/>
              </a:rPr>
              <a:t> War</a:t>
            </a:r>
            <a:endParaRPr lang="x-none" sz="3600">
              <a:cs typeface="Arial" pitchFamily="18"/>
            </a:endParaRP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86FDDF53-58F9-E94D-A543-D82C007FBEFF}"/>
              </a:ext>
            </a:extLst>
          </p:cNvPr>
          <p:cNvGraphicFramePr>
            <a:graphicFrameLocks noGrp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28888123"/>
              </p:ext>
            </p:extLst>
          </p:nvPr>
        </p:nvGraphicFramePr>
        <p:xfrm>
          <a:off x="169207" y="1506070"/>
          <a:ext cx="6978289" cy="4135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12E94D53-E21A-404F-8858-49AE264D130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896485" y="5171205"/>
            <a:ext cx="3680170" cy="1791469"/>
          </a:xfrm>
          <a:prstGeom prst="rect">
            <a:avLst/>
          </a:prstGeom>
        </p:spPr>
      </p:pic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691D2ECD-A597-834A-778C-5D8255702FDD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8511830" y="873975"/>
            <a:ext cx="3680170" cy="416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25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D32B8-8074-0145-9D9F-EA43C06DC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896" y="217190"/>
            <a:ext cx="10651067" cy="1400530"/>
          </a:xfrm>
        </p:spPr>
        <p:txBody>
          <a:bodyPr/>
          <a:lstStyle/>
          <a:p>
            <a:pPr algn="ctr"/>
            <a:r>
              <a:rPr lang="en-US" sz="4000" dirty="0"/>
              <a:t>Bronzes of Ptolemy III </a:t>
            </a:r>
            <a:r>
              <a:rPr lang="en-US" sz="3200" dirty="0"/>
              <a:t>(246-222)</a:t>
            </a:r>
            <a:br>
              <a:rPr lang="en-US" sz="3200" dirty="0"/>
            </a:br>
            <a:r>
              <a:rPr lang="en-US" sz="2800" dirty="0"/>
              <a:t>Lorber (2018) B404-407 (= </a:t>
            </a:r>
            <a:r>
              <a:rPr lang="en-US" sz="2800" dirty="0" err="1"/>
              <a:t>Svoronos</a:t>
            </a:r>
            <a:r>
              <a:rPr lang="en-US" sz="2800" dirty="0"/>
              <a:t> (1904) 997-1000</a:t>
            </a:r>
            <a:r>
              <a:rPr lang="en-US" sz="3600" dirty="0"/>
              <a:t>) </a:t>
            </a:r>
            <a:endParaRPr lang="en-US" sz="40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4DB5343-AA05-6D42-A1F8-3B503B9807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96594" y="1984904"/>
            <a:ext cx="6779672" cy="4331229"/>
          </a:xfrm>
        </p:spPr>
      </p:pic>
    </p:spTree>
    <p:extLst>
      <p:ext uri="{BB962C8B-B14F-4D97-AF65-F5344CB8AC3E}">
        <p14:creationId xmlns:p14="http://schemas.microsoft.com/office/powerpoint/2010/main" val="3943452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99D99-29F1-E249-A8F3-6F1D868E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7" y="503243"/>
            <a:ext cx="9404723" cy="1400530"/>
          </a:xfrm>
        </p:spPr>
        <p:txBody>
          <a:bodyPr/>
          <a:lstStyle/>
          <a:p>
            <a:pPr algn="ctr"/>
            <a:r>
              <a:rPr lang="en-GB" dirty="0" err="1"/>
              <a:t>Findspots</a:t>
            </a:r>
            <a:r>
              <a:rPr lang="en-GB" dirty="0"/>
              <a:t> of bronzes </a:t>
            </a:r>
            <a:r>
              <a:rPr lang="en-US" dirty="0"/>
              <a:t>of Ptolemy III </a:t>
            </a:r>
            <a:br>
              <a:rPr lang="en-US" dirty="0"/>
            </a:br>
            <a:r>
              <a:rPr lang="en-US" sz="2800" dirty="0"/>
              <a:t>(Lorber B406-407)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92278F-F79E-0042-AE3D-A7ADD0B2A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701" y="1785240"/>
            <a:ext cx="8390237" cy="485647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73B0C5-8205-F44D-BD98-671B6C56F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01" y="4848881"/>
            <a:ext cx="2266833" cy="109799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6AB67C1-D56F-194F-8034-FD9059CBE3D9}"/>
              </a:ext>
            </a:extLst>
          </p:cNvPr>
          <p:cNvSpPr/>
          <p:nvPr/>
        </p:nvSpPr>
        <p:spPr>
          <a:xfrm>
            <a:off x="9140779" y="2310425"/>
            <a:ext cx="27125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Geraki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 9.201</a:t>
            </a:r>
          </a:p>
          <a:p>
            <a:pPr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Corinth CH 9.83 or 10.83; CH 2.79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Sicyon IGCH 183 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Kato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Kleitoria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IGCH 184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Patras CH 10.107,  124 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Messene EH I.43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65272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D5C81-7AF5-1C47-A340-0AA5BAC8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846" y="436880"/>
            <a:ext cx="9404723" cy="1645920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Coins of the Macedonian Kings at the Agora in Athens</a:t>
            </a:r>
            <a:br>
              <a:rPr lang="en-US" sz="3200" dirty="0"/>
            </a:br>
            <a:r>
              <a:rPr lang="en-US" sz="2800" dirty="0"/>
              <a:t>Kroll, </a:t>
            </a:r>
            <a:r>
              <a:rPr lang="en-US" sz="2800" i="1" dirty="0"/>
              <a:t>Agora</a:t>
            </a:r>
            <a:r>
              <a:rPr lang="en-US" sz="2800" dirty="0"/>
              <a:t>, p. 185-190</a:t>
            </a:r>
            <a:br>
              <a:rPr lang="en-US" sz="4000" dirty="0"/>
            </a:br>
            <a:endParaRPr lang="en-US" sz="4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4CBB33E-AF5A-4546-AF59-F08713BA97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692691"/>
              </p:ext>
            </p:extLst>
          </p:nvPr>
        </p:nvGraphicFramePr>
        <p:xfrm>
          <a:off x="557211" y="2082800"/>
          <a:ext cx="6592889" cy="4033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CA9AE80-AE42-0445-874A-2CE11E065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600" y="3687088"/>
            <a:ext cx="4470400" cy="300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68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A9A08-0494-8848-A3EC-FEB90C5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514" y="0"/>
            <a:ext cx="9404723" cy="1400530"/>
          </a:xfrm>
        </p:spPr>
        <p:txBody>
          <a:bodyPr/>
          <a:lstStyle/>
          <a:p>
            <a:pPr algn="ctr"/>
            <a:r>
              <a:rPr lang="en-GB" sz="3200" dirty="0"/>
              <a:t>Saving and Emergency  </a:t>
            </a:r>
            <a:r>
              <a:rPr lang="en-US" sz="3200" dirty="0"/>
              <a:t>Hoards</a:t>
            </a:r>
            <a:br>
              <a:rPr lang="en-US" sz="3200" dirty="0"/>
            </a:br>
            <a:r>
              <a:rPr lang="en-US" sz="3200" dirty="0"/>
              <a:t>with bronzes of </a:t>
            </a:r>
            <a:r>
              <a:rPr lang="en-US" sz="3200" dirty="0" err="1"/>
              <a:t>Antigonos</a:t>
            </a:r>
            <a:r>
              <a:rPr lang="en-US" sz="3200" dirty="0"/>
              <a:t> Gonatas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556E8F0-5E72-7541-8BBE-FACB7DFF92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391529"/>
            <a:ext cx="7670329" cy="546647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0499AA-8B09-9C41-B9D8-B647B69FE9A4}"/>
              </a:ext>
            </a:extLst>
          </p:cNvPr>
          <p:cNvSpPr txBox="1"/>
          <p:nvPr/>
        </p:nvSpPr>
        <p:spPr>
          <a:xfrm>
            <a:off x="8214438" y="1934325"/>
            <a:ext cx="3977562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Vordos</a:t>
            </a:r>
            <a:r>
              <a:rPr lang="en-US" dirty="0"/>
              <a:t> A. G. and </a:t>
            </a:r>
            <a:r>
              <a:rPr lang="en-US" dirty="0" err="1"/>
              <a:t>Gorini</a:t>
            </a:r>
            <a:r>
              <a:rPr lang="en-US" dirty="0"/>
              <a:t> G</a:t>
            </a:r>
            <a:r>
              <a:rPr lang="en-US" b="1" dirty="0"/>
              <a:t>. ‘A Small Bronze Hoard of </a:t>
            </a:r>
            <a:r>
              <a:rPr lang="en-US" b="1" dirty="0" err="1"/>
              <a:t>Antigonos</a:t>
            </a:r>
            <a:r>
              <a:rPr lang="en-US" b="1" dirty="0"/>
              <a:t> Gonatas from </a:t>
            </a:r>
            <a:r>
              <a:rPr lang="en-US" b="1" dirty="0" err="1"/>
              <a:t>Trapeza</a:t>
            </a:r>
            <a:r>
              <a:rPr lang="en-US" b="1" dirty="0"/>
              <a:t> near </a:t>
            </a:r>
            <a:r>
              <a:rPr lang="en-US" b="1" dirty="0" err="1"/>
              <a:t>Aigion</a:t>
            </a:r>
            <a:r>
              <a:rPr lang="en-US" b="1" dirty="0"/>
              <a:t>’</a:t>
            </a:r>
            <a:r>
              <a:rPr lang="en-US" dirty="0"/>
              <a:t>, in:</a:t>
            </a:r>
          </a:p>
          <a:p>
            <a:pPr>
              <a:lnSpc>
                <a:spcPct val="150000"/>
              </a:lnSpc>
            </a:pPr>
            <a:r>
              <a:rPr lang="en-US" dirty="0"/>
              <a:t>Coins in the Peloponnese. Mints, Iconography, Circulation</a:t>
            </a:r>
            <a:r>
              <a:rPr lang="fr-FR" i="1" dirty="0"/>
              <a:t>, </a:t>
            </a:r>
            <a:r>
              <a:rPr lang="en-US" i="1" dirty="0" err="1"/>
              <a:t>Ο</a:t>
            </a:r>
            <a:r>
              <a:rPr lang="en-US" i="1" dirty="0"/>
              <a:t>β</a:t>
            </a:r>
            <a:r>
              <a:rPr lang="en-US" i="1" dirty="0" err="1"/>
              <a:t>ολός</a:t>
            </a:r>
            <a:r>
              <a:rPr lang="en-US" i="1" dirty="0"/>
              <a:t> 10 / BCH Suppl. 57</a:t>
            </a:r>
            <a:r>
              <a:rPr lang="en-US" dirty="0"/>
              <a:t>. Athens, 335-343.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0E0B52-E51E-C642-9A9B-7741E1B86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520" y="5593448"/>
            <a:ext cx="2313434" cy="10428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32C7F6-5387-3349-9C16-AC9F77F30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2256" y="5398960"/>
            <a:ext cx="2616542" cy="127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35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A9A08-0494-8848-A3EC-FEB90C5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171" y="308779"/>
            <a:ext cx="9404723" cy="1400530"/>
          </a:xfrm>
        </p:spPr>
        <p:txBody>
          <a:bodyPr/>
          <a:lstStyle/>
          <a:p>
            <a:pPr algn="ctr"/>
            <a:r>
              <a:rPr lang="en-US" sz="3600" dirty="0"/>
              <a:t>Burial Hoards with bronzes of </a:t>
            </a:r>
            <a:r>
              <a:rPr lang="en-US" sz="3600" dirty="0" err="1"/>
              <a:t>Antigonos</a:t>
            </a:r>
            <a:r>
              <a:rPr lang="en-US" sz="3600" dirty="0"/>
              <a:t> Gonatas</a:t>
            </a:r>
            <a:br>
              <a:rPr lang="en-US" dirty="0"/>
            </a:br>
            <a:endParaRPr lang="en-US" dirty="0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00414258-C6B3-3B40-8D4D-DEC86B9252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82602" y="1552899"/>
            <a:ext cx="6497859" cy="4871964"/>
          </a:xfrm>
        </p:spPr>
      </p:pic>
    </p:spTree>
    <p:extLst>
      <p:ext uri="{BB962C8B-B14F-4D97-AF65-F5344CB8AC3E}">
        <p14:creationId xmlns:p14="http://schemas.microsoft.com/office/powerpoint/2010/main" val="1971833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0BCD8-F638-F546-906E-B5F3FA1E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71" y="132934"/>
            <a:ext cx="10085389" cy="140053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dirty="0"/>
            </a:br>
            <a:r>
              <a:rPr lang="en-US" sz="3600" dirty="0"/>
              <a:t>The “reusing” of foreign coins:</a:t>
            </a:r>
            <a:br>
              <a:rPr lang="en-US" sz="3600" dirty="0"/>
            </a:br>
            <a:r>
              <a:rPr lang="en-US" sz="3600" dirty="0"/>
              <a:t>Antigonid bronzes used as flans to restrike entire issues  in Athens and </a:t>
            </a:r>
            <a:r>
              <a:rPr lang="en-US" sz="3600" dirty="0" err="1"/>
              <a:t>Boiotia</a:t>
            </a:r>
            <a:endParaRPr lang="en-US" sz="3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13531E0-0995-AD43-BE07-DB0F0951EE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411" y="2137569"/>
            <a:ext cx="3262392" cy="1583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A86E7A-7B55-554A-A80D-1F5EA155E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029" y="5092228"/>
            <a:ext cx="2806700" cy="13130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08FA61-5472-4E45-AAEC-D80893EEE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71" y="4325205"/>
            <a:ext cx="3188532" cy="18413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91E012-BCE0-9F49-AC96-6F2446CCA52D}"/>
              </a:ext>
            </a:extLst>
          </p:cNvPr>
          <p:cNvSpPr txBox="1"/>
          <p:nvPr/>
        </p:nvSpPr>
        <p:spPr>
          <a:xfrm>
            <a:off x="4019550" y="4966253"/>
            <a:ext cx="4152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Herakles / Horseman bronzes of </a:t>
            </a:r>
            <a:r>
              <a:rPr lang="en-US" dirty="0" err="1"/>
              <a:t>Antigonos</a:t>
            </a:r>
            <a:r>
              <a:rPr lang="en-US" dirty="0"/>
              <a:t> used as flans for the production of a </a:t>
            </a:r>
            <a:r>
              <a:rPr lang="en-US" dirty="0" err="1"/>
              <a:t>Boiotian</a:t>
            </a:r>
            <a:r>
              <a:rPr lang="en-US" dirty="0"/>
              <a:t> issue of the  Persephone / Poseidon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476A63-F93E-1546-8F15-8E3EF09A96B2}"/>
              </a:ext>
            </a:extLst>
          </p:cNvPr>
          <p:cNvSpPr txBox="1"/>
          <p:nvPr/>
        </p:nvSpPr>
        <p:spPr>
          <a:xfrm>
            <a:off x="4305300" y="2137569"/>
            <a:ext cx="250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Athena/Pan bronzes used as flans for the production of Athenian issues in ca. 229 BC </a:t>
            </a:r>
          </a:p>
          <a:p>
            <a:r>
              <a:rPr lang="en-US" dirty="0"/>
              <a:t>Kroll, issue 69</a:t>
            </a:r>
          </a:p>
        </p:txBody>
      </p:sp>
    </p:spTree>
    <p:extLst>
      <p:ext uri="{BB962C8B-B14F-4D97-AF65-F5344CB8AC3E}">
        <p14:creationId xmlns:p14="http://schemas.microsoft.com/office/powerpoint/2010/main" val="3231947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EB02C-8796-BA4A-8769-771064AC3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1944"/>
          </a:xfrm>
        </p:spPr>
        <p:txBody>
          <a:bodyPr/>
          <a:lstStyle/>
          <a:p>
            <a:pPr algn="ctr"/>
            <a:r>
              <a:rPr lang="en-US" sz="3600" dirty="0"/>
              <a:t>Rhodes and its </a:t>
            </a:r>
            <a:r>
              <a:rPr lang="en-US" sz="3600" i="1" dirty="0" err="1"/>
              <a:t>Peraia</a:t>
            </a:r>
            <a:endParaRPr lang="en-US" sz="3600" i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B4D053-3636-ED49-A909-9C6A7BBAD9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729" y="1434662"/>
            <a:ext cx="8375906" cy="4930518"/>
          </a:xfrm>
        </p:spPr>
      </p:pic>
    </p:spTree>
    <p:extLst>
      <p:ext uri="{BB962C8B-B14F-4D97-AF65-F5344CB8AC3E}">
        <p14:creationId xmlns:p14="http://schemas.microsoft.com/office/powerpoint/2010/main" val="1933037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0C0BC-FA7E-A04A-82A5-8A6B8344E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36" y="148522"/>
            <a:ext cx="9404723" cy="1400530"/>
          </a:xfrm>
        </p:spPr>
        <p:txBody>
          <a:bodyPr/>
          <a:lstStyle/>
          <a:p>
            <a:pPr algn="ctr"/>
            <a:r>
              <a:rPr lang="en-US" dirty="0"/>
              <a:t>Rhodian coinage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2F9FB1-8D6F-CC43-A91D-EBA4325C9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8131" y="1549052"/>
            <a:ext cx="3908330" cy="208254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D7AD48-40D4-6D41-9817-97F202835EB8}"/>
              </a:ext>
            </a:extLst>
          </p:cNvPr>
          <p:cNvSpPr txBox="1"/>
          <p:nvPr/>
        </p:nvSpPr>
        <p:spPr>
          <a:xfrm>
            <a:off x="3472830" y="3675408"/>
            <a:ext cx="3318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Chian</a:t>
            </a:r>
            <a:r>
              <a:rPr lang="en-US" dirty="0"/>
              <a:t> weight tetradrachm, ca.380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69A147-CEF2-2443-8E4B-4BAD6BB48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762" y="4201589"/>
            <a:ext cx="3112989" cy="15896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D02A0-E187-9544-B1A8-1F7B24B08134}"/>
              </a:ext>
            </a:extLst>
          </p:cNvPr>
          <p:cNvSpPr txBox="1"/>
          <p:nvPr/>
        </p:nvSpPr>
        <p:spPr>
          <a:xfrm>
            <a:off x="737818" y="6013608"/>
            <a:ext cx="3318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Rhodian weight didrachm, </a:t>
            </a:r>
          </a:p>
          <a:p>
            <a:pPr algn="ctr"/>
            <a:r>
              <a:rPr lang="en-US" dirty="0"/>
              <a:t>ca. 340-316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EAEBE2-EDC2-3049-A9B9-B76EC9023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726" y="4278847"/>
            <a:ext cx="3240380" cy="15625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001B8E-0D3C-7844-8FA8-7082BE47FBF1}"/>
              </a:ext>
            </a:extLst>
          </p:cNvPr>
          <p:cNvSpPr txBox="1"/>
          <p:nvPr/>
        </p:nvSpPr>
        <p:spPr>
          <a:xfrm>
            <a:off x="6515726" y="6044456"/>
            <a:ext cx="3318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Rhodian weight didrachm, ca. 250-230 </a:t>
            </a:r>
          </a:p>
        </p:txBody>
      </p:sp>
    </p:spTree>
    <p:extLst>
      <p:ext uri="{BB962C8B-B14F-4D97-AF65-F5344CB8AC3E}">
        <p14:creationId xmlns:p14="http://schemas.microsoft.com/office/powerpoint/2010/main" val="770932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C3AE-3B40-4E49-BF00-7ACC7396B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/>
              <a:t>Findspots</a:t>
            </a:r>
            <a:r>
              <a:rPr lang="en-US" sz="3600" dirty="0"/>
              <a:t> of 4</a:t>
            </a:r>
            <a:r>
              <a:rPr lang="en-US" sz="3600" baseline="30000" dirty="0"/>
              <a:t>th</a:t>
            </a:r>
            <a:r>
              <a:rPr lang="en-US" sz="3600" dirty="0"/>
              <a:t> cent. hoards </a:t>
            </a:r>
            <a:br>
              <a:rPr lang="en-US" sz="3600" dirty="0"/>
            </a:br>
            <a:r>
              <a:rPr lang="en-US" sz="3600" dirty="0"/>
              <a:t>with Rhodian currency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E6B6A5-7A1A-754C-9F78-741FE69ADD83}"/>
              </a:ext>
            </a:extLst>
          </p:cNvPr>
          <p:cNvSpPr txBox="1"/>
          <p:nvPr/>
        </p:nvSpPr>
        <p:spPr>
          <a:xfrm>
            <a:off x="8573984" y="2113808"/>
            <a:ext cx="3491345" cy="2948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Caria: </a:t>
            </a:r>
            <a:r>
              <a:rPr lang="en-US" i="1" dirty="0"/>
              <a:t>IGCH</a:t>
            </a:r>
            <a:r>
              <a:rPr lang="en-US" dirty="0"/>
              <a:t> 1202, 1203, 1204, 1209, 1215, 1216, CH 1.28, 1.54, 9.385, 9. 387, 9.421</a:t>
            </a:r>
          </a:p>
          <a:p>
            <a:pPr>
              <a:lnSpc>
                <a:spcPct val="150000"/>
              </a:lnSpc>
            </a:pPr>
            <a:r>
              <a:rPr lang="en-US" dirty="0"/>
              <a:t>Ionia: IGCH 1217, CH 9.376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Mysia</a:t>
            </a:r>
            <a:r>
              <a:rPr lang="en-US" dirty="0"/>
              <a:t>: IGCH 1201</a:t>
            </a:r>
          </a:p>
          <a:p>
            <a:pPr>
              <a:lnSpc>
                <a:spcPct val="150000"/>
              </a:lnSpc>
            </a:pPr>
            <a:r>
              <a:rPr lang="en-US" dirty="0"/>
              <a:t>Phoenicia: CH 8.190</a:t>
            </a:r>
          </a:p>
          <a:p>
            <a:pPr>
              <a:lnSpc>
                <a:spcPct val="150000"/>
              </a:lnSpc>
            </a:pPr>
            <a:r>
              <a:rPr lang="en-US" dirty="0"/>
              <a:t>Spain: IGCH 2317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2D06A96-4AD5-6C4F-A317-08E87DAC19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4895" y="2102050"/>
            <a:ext cx="7714818" cy="4272981"/>
          </a:xfrm>
        </p:spPr>
      </p:pic>
    </p:spTree>
    <p:extLst>
      <p:ext uri="{BB962C8B-B14F-4D97-AF65-F5344CB8AC3E}">
        <p14:creationId xmlns:p14="http://schemas.microsoft.com/office/powerpoint/2010/main" val="207429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7387-AA0B-AD4B-9E63-A4BAF226F7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73893" y="735064"/>
            <a:ext cx="8044341" cy="701731"/>
          </a:xfrm>
        </p:spPr>
        <p:txBody>
          <a:bodyPr>
            <a:spAutoFit/>
          </a:bodyPr>
          <a:lstStyle/>
          <a:p>
            <a:pPr lvl="0" algn="ctr"/>
            <a:r>
              <a:rPr lang="x-none" dirty="0">
                <a:solidFill>
                  <a:srgbClr val="000080"/>
                </a:solidFill>
                <a:latin typeface="Gentium Basic" pitchFamily="18"/>
              </a:rPr>
              <a:t>S</a:t>
            </a:r>
            <a:r>
              <a:rPr lang="en-US" dirty="0">
                <a:solidFill>
                  <a:srgbClr val="000080"/>
                </a:solidFill>
                <a:latin typeface="Gentium Basic" pitchFamily="18"/>
              </a:rPr>
              <a:t>tray</a:t>
            </a:r>
            <a:r>
              <a:rPr lang="x-none" dirty="0">
                <a:solidFill>
                  <a:srgbClr val="000080"/>
                </a:solidFill>
                <a:latin typeface="Gentium Basic" pitchFamily="18"/>
              </a:rPr>
              <a:t> Finds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59D06-D4F9-2349-80F8-C8EC20EED22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043647" y="1804642"/>
            <a:ext cx="8044341" cy="3708708"/>
          </a:xfrm>
        </p:spPr>
        <p:txBody>
          <a:bodyPr anchor="ctr">
            <a:spAutoFit/>
          </a:bodyPr>
          <a:lstStyle/>
          <a:p>
            <a:pPr lvl="0" algn="l">
              <a:lnSpc>
                <a:spcPct val="150000"/>
              </a:lnSpc>
              <a:buSzPct val="45000"/>
              <a:buFont typeface="StarSymbol"/>
              <a:buChar char="●"/>
            </a:pPr>
            <a:r>
              <a:rPr lang="x-none" dirty="0">
                <a:latin typeface="Gentium Basic" pitchFamily="18"/>
              </a:rPr>
              <a:t> Mostly bronze coins, often very corroded</a:t>
            </a:r>
            <a:r>
              <a:rPr lang="en-US" dirty="0">
                <a:latin typeface="Gentium Basic" pitchFamily="18"/>
              </a:rPr>
              <a:t>.</a:t>
            </a:r>
            <a:endParaRPr lang="x-none" dirty="0">
              <a:latin typeface="Gentium Basic" pitchFamily="18"/>
            </a:endParaRPr>
          </a:p>
          <a:p>
            <a:pPr lvl="0" algn="l">
              <a:lnSpc>
                <a:spcPct val="150000"/>
              </a:lnSpc>
              <a:buSzPct val="45000"/>
              <a:buFont typeface="StarSymbol"/>
              <a:buChar char="●"/>
            </a:pPr>
            <a:r>
              <a:rPr lang="x-none" dirty="0">
                <a:latin typeface="Gentium Basic" pitchFamily="18"/>
              </a:rPr>
              <a:t> Need cleaning</a:t>
            </a:r>
            <a:r>
              <a:rPr lang="en-US" dirty="0">
                <a:latin typeface="Gentium Basic" pitchFamily="18"/>
              </a:rPr>
              <a:t>.</a:t>
            </a:r>
            <a:endParaRPr lang="x-none" dirty="0">
              <a:latin typeface="Gentium Basic" pitchFamily="18"/>
            </a:endParaRPr>
          </a:p>
          <a:p>
            <a:pPr lvl="0" algn="l">
              <a:lnSpc>
                <a:spcPct val="150000"/>
              </a:lnSpc>
              <a:buSzPct val="45000"/>
              <a:buFont typeface="StarSymbol"/>
              <a:buChar char="●"/>
            </a:pPr>
            <a:r>
              <a:rPr lang="x-none" dirty="0">
                <a:latin typeface="Gentium Basic" pitchFamily="18"/>
              </a:rPr>
              <a:t> Even after conservation  a percentage of the  </a:t>
            </a:r>
            <a:r>
              <a:rPr lang="en" dirty="0">
                <a:latin typeface="Gentium Basic" pitchFamily="18"/>
              </a:rPr>
              <a:t>   </a:t>
            </a:r>
            <a:r>
              <a:rPr lang="x-none" dirty="0">
                <a:latin typeface="Gentium Basic" pitchFamily="18"/>
              </a:rPr>
              <a:t>material  remains illegible</a:t>
            </a:r>
            <a:r>
              <a:rPr lang="en-US" dirty="0">
                <a:latin typeface="Gentium Basic" pitchFamily="18"/>
              </a:rPr>
              <a:t>.</a:t>
            </a:r>
            <a:endParaRPr lang="x-none" dirty="0">
              <a:latin typeface="Gentium Basic" pitchFamily="18"/>
            </a:endParaRPr>
          </a:p>
          <a:p>
            <a:pPr lvl="0" algn="l">
              <a:lnSpc>
                <a:spcPct val="150000"/>
              </a:lnSpc>
              <a:buSzPct val="45000"/>
              <a:buFont typeface="StarSymbol"/>
              <a:buChar char="●"/>
            </a:pPr>
            <a:r>
              <a:rPr lang="x-none" dirty="0">
                <a:latin typeface="Gentium Basic" pitchFamily="18"/>
              </a:rPr>
              <a:t> Usually very common coins</a:t>
            </a:r>
            <a:r>
              <a:rPr lang="en-US" dirty="0">
                <a:latin typeface="Gentium Basic" pitchFamily="18"/>
              </a:rPr>
              <a:t>.</a:t>
            </a:r>
            <a:endParaRPr lang="x-none" dirty="0">
              <a:latin typeface="Gentium Basic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4247865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A9A20-1E40-F84D-AA6A-EE423C43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/>
              <a:t>Findspots</a:t>
            </a:r>
            <a:r>
              <a:rPr lang="en-US" sz="3600" dirty="0"/>
              <a:t> of 3rd cent. hoards with Rhodian currency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FA25B3-FB6C-4E47-8294-41F241C05215}"/>
              </a:ext>
            </a:extLst>
          </p:cNvPr>
          <p:cNvSpPr txBox="1"/>
          <p:nvPr/>
        </p:nvSpPr>
        <p:spPr>
          <a:xfrm>
            <a:off x="8431480" y="2006930"/>
            <a:ext cx="33844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Rhodes and zone: IGCH 1292, 1428, 1312, 1284, 1311;CH 8.239, 8.346, 8.294, 9.475</a:t>
            </a:r>
          </a:p>
          <a:p>
            <a:r>
              <a:rPr lang="en-GB" dirty="0"/>
              <a:t>Phrygia: CH 2.68</a:t>
            </a:r>
          </a:p>
          <a:p>
            <a:r>
              <a:rPr lang="en-US" dirty="0"/>
              <a:t>Macedonia: IGCH 450</a:t>
            </a:r>
          </a:p>
          <a:p>
            <a:r>
              <a:rPr lang="en-US" dirty="0"/>
              <a:t>Thessaly: CH 2.72</a:t>
            </a:r>
            <a:endParaRPr lang="en-GB" dirty="0"/>
          </a:p>
          <a:p>
            <a:r>
              <a:rPr lang="en-US" dirty="0" err="1"/>
              <a:t>Euboia</a:t>
            </a:r>
            <a:r>
              <a:rPr lang="en-US" dirty="0"/>
              <a:t>: IGCH 175, 189, 205</a:t>
            </a:r>
          </a:p>
          <a:p>
            <a:r>
              <a:rPr lang="en-US" dirty="0" err="1"/>
              <a:t>Boiotia</a:t>
            </a:r>
            <a:r>
              <a:rPr lang="en-US" dirty="0"/>
              <a:t>: IGCH 193</a:t>
            </a:r>
          </a:p>
          <a:p>
            <a:r>
              <a:rPr lang="en-US" dirty="0"/>
              <a:t>Peloponnese: IGCH 179, 187</a:t>
            </a:r>
          </a:p>
          <a:p>
            <a:r>
              <a:rPr lang="en-US" dirty="0" err="1"/>
              <a:t>ZakyCrete</a:t>
            </a:r>
            <a:r>
              <a:rPr lang="en-US" dirty="0"/>
              <a:t>: IGCH 152</a:t>
            </a:r>
          </a:p>
          <a:p>
            <a:r>
              <a:rPr lang="en-US" dirty="0"/>
              <a:t>Cyclades: IGCH 91, 204</a:t>
            </a:r>
          </a:p>
          <a:p>
            <a:endParaRPr lang="en-GB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4D377C5-0DB5-AD46-A44F-BBD26EAD3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8392" y="1943172"/>
            <a:ext cx="7355117" cy="4377494"/>
          </a:xfrm>
        </p:spPr>
      </p:pic>
    </p:spTree>
    <p:extLst>
      <p:ext uri="{BB962C8B-B14F-4D97-AF65-F5344CB8AC3E}">
        <p14:creationId xmlns:p14="http://schemas.microsoft.com/office/powerpoint/2010/main" val="36986253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A2AB78-CF8C-C348-B7A3-37FC40D47B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2" y="1310595"/>
            <a:ext cx="3427422" cy="17321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D9E0D5-4CB2-BE4C-B0A0-A961DB439991}"/>
              </a:ext>
            </a:extLst>
          </p:cNvPr>
          <p:cNvSpPr txBox="1"/>
          <p:nvPr/>
        </p:nvSpPr>
        <p:spPr>
          <a:xfrm>
            <a:off x="625643" y="3172197"/>
            <a:ext cx="3537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/>
              <a:t>ΣΤΡΑΤΩΝ </a:t>
            </a:r>
            <a:r>
              <a:rPr lang="en-US" sz="2000" dirty="0"/>
              <a:t>Grape series </a:t>
            </a:r>
            <a:endParaRPr lang="el-GR" sz="2000" dirty="0"/>
          </a:p>
          <a:p>
            <a:pPr algn="ctr"/>
            <a:r>
              <a:rPr lang="en-US" sz="2000" dirty="0"/>
              <a:t>- no ethnic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690A58-C252-7445-93B9-C4B15CF5F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43" y="4143192"/>
            <a:ext cx="3268441" cy="15359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7ACF1A-E778-604A-B325-505906C0BD06}"/>
              </a:ext>
            </a:extLst>
          </p:cNvPr>
          <p:cNvSpPr txBox="1"/>
          <p:nvPr/>
        </p:nvSpPr>
        <p:spPr>
          <a:xfrm>
            <a:off x="356800" y="5792825"/>
            <a:ext cx="3537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l-GR" sz="2000" dirty="0"/>
              <a:t>ΣΤΑΣΙΩΝ  /</a:t>
            </a:r>
            <a:r>
              <a:rPr lang="en-US" sz="2000" dirty="0"/>
              <a:t> </a:t>
            </a:r>
            <a:r>
              <a:rPr lang="el-GR" sz="2000" dirty="0"/>
              <a:t>Ρ Ο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EA1BA9-ADE3-5B43-92F9-DA66FA3A1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4530" y="3239019"/>
            <a:ext cx="3690502" cy="18083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F928A5-3DC6-B74A-A062-1765BFD05BD8}"/>
              </a:ext>
            </a:extLst>
          </p:cNvPr>
          <p:cNvSpPr txBox="1"/>
          <p:nvPr/>
        </p:nvSpPr>
        <p:spPr>
          <a:xfrm>
            <a:off x="6551139" y="5416507"/>
            <a:ext cx="3537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 </a:t>
            </a:r>
            <a:r>
              <a:rPr lang="el-GR" sz="2000" dirty="0"/>
              <a:t>ΕΡΜΙΑΣ  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13DC9C-4303-D841-B0CD-177CE59D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1886"/>
            <a:ext cx="12192000" cy="1056319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RHODIAN IMITATIONS</a:t>
            </a:r>
          </a:p>
        </p:txBody>
      </p:sp>
    </p:spTree>
    <p:extLst>
      <p:ext uri="{BB962C8B-B14F-4D97-AF65-F5344CB8AC3E}">
        <p14:creationId xmlns:p14="http://schemas.microsoft.com/office/powerpoint/2010/main" val="798554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2FC7C-1874-0441-A3FA-FC7922F25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/>
              <a:t>Findspots</a:t>
            </a:r>
            <a:r>
              <a:rPr lang="en-US" sz="3600" dirty="0"/>
              <a:t> of 2nd cent. hoards with Rhodian and Rhodian-type currency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846777-2094-8746-8D00-F68ED1BB5E83}"/>
              </a:ext>
            </a:extLst>
          </p:cNvPr>
          <p:cNvSpPr txBox="1"/>
          <p:nvPr/>
        </p:nvSpPr>
        <p:spPr>
          <a:xfrm>
            <a:off x="8487811" y="1990246"/>
            <a:ext cx="383573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Rhodes and zone</a:t>
            </a:r>
          </a:p>
          <a:p>
            <a:r>
              <a:rPr lang="en-US" sz="2000" dirty="0"/>
              <a:t>Caria and Asia Minor</a:t>
            </a:r>
          </a:p>
          <a:p>
            <a:r>
              <a:rPr lang="en-US" sz="2000" dirty="0"/>
              <a:t>Syria</a:t>
            </a:r>
            <a:endParaRPr lang="el-GR" sz="2000" dirty="0"/>
          </a:p>
          <a:p>
            <a:r>
              <a:rPr lang="en-US" sz="2000" dirty="0"/>
              <a:t>Macedonia</a:t>
            </a:r>
          </a:p>
          <a:p>
            <a:r>
              <a:rPr lang="en-US" sz="2000" dirty="0"/>
              <a:t>Thessaly</a:t>
            </a:r>
          </a:p>
          <a:p>
            <a:r>
              <a:rPr lang="en-US" sz="2000" dirty="0" err="1"/>
              <a:t>Euboia</a:t>
            </a:r>
            <a:endParaRPr lang="el-GR" sz="2000" dirty="0"/>
          </a:p>
          <a:p>
            <a:r>
              <a:rPr lang="en-GB" sz="2000" dirty="0"/>
              <a:t>Peloponnese</a:t>
            </a:r>
          </a:p>
          <a:p>
            <a:r>
              <a:rPr lang="en-GB" sz="2000" dirty="0"/>
              <a:t>Western Greece</a:t>
            </a:r>
            <a:endParaRPr lang="en-US" sz="2000" dirty="0"/>
          </a:p>
          <a:p>
            <a:r>
              <a:rPr lang="en-US" sz="2000" dirty="0"/>
              <a:t>Crete</a:t>
            </a:r>
          </a:p>
          <a:p>
            <a:r>
              <a:rPr lang="en-US" sz="2000" dirty="0"/>
              <a:t>Cyclades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39D1240-560A-3948-B3B2-D3CA10FDE4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467" y="1990245"/>
            <a:ext cx="7723968" cy="4524315"/>
          </a:xfrm>
        </p:spPr>
      </p:pic>
    </p:spTree>
    <p:extLst>
      <p:ext uri="{BB962C8B-B14F-4D97-AF65-F5344CB8AC3E}">
        <p14:creationId xmlns:p14="http://schemas.microsoft.com/office/powerpoint/2010/main" val="2914181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EE9D1-F9E8-4847-AD51-26AD7629E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92908" y="349201"/>
            <a:ext cx="9404723" cy="1400530"/>
          </a:xfrm>
        </p:spPr>
        <p:txBody>
          <a:bodyPr/>
          <a:lstStyle/>
          <a:p>
            <a:pPr algn="ctr"/>
            <a:r>
              <a:rPr lang="en-US" sz="3600" dirty="0" err="1"/>
              <a:t>Findspots</a:t>
            </a:r>
            <a:r>
              <a:rPr lang="en-US" sz="3600" dirty="0"/>
              <a:t> of hoards with </a:t>
            </a:r>
            <a:br>
              <a:rPr lang="en-US" sz="3600" dirty="0"/>
            </a:br>
            <a:r>
              <a:rPr lang="en-US" sz="3600" dirty="0"/>
              <a:t>Rhodian-type currency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8C7357-8B0E-A04E-A45B-5B557B306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67615"/>
            <a:ext cx="7805218" cy="422249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6FACB6-D4A7-5041-858E-813BE4376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218" y="3853649"/>
            <a:ext cx="3651849" cy="17017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EE7D21-19A3-9F49-A26C-536C9D21D305}"/>
              </a:ext>
            </a:extLst>
          </p:cNvPr>
          <p:cNvSpPr txBox="1"/>
          <p:nvPr/>
        </p:nvSpPr>
        <p:spPr>
          <a:xfrm>
            <a:off x="7805218" y="5762445"/>
            <a:ext cx="340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Rhodian drachm from Crete</a:t>
            </a:r>
          </a:p>
        </p:txBody>
      </p:sp>
    </p:spTree>
    <p:extLst>
      <p:ext uri="{BB962C8B-B14F-4D97-AF65-F5344CB8AC3E}">
        <p14:creationId xmlns:p14="http://schemas.microsoft.com/office/powerpoint/2010/main" val="2787370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92326-4732-B149-86BE-D704C79DF1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670373"/>
            <a:ext cx="10515600" cy="715068"/>
          </a:xfrm>
        </p:spPr>
        <p:txBody>
          <a:bodyPr>
            <a:spAutoFit/>
          </a:bodyPr>
          <a:lstStyle/>
          <a:p>
            <a:pPr lvl="0" algn="ctr"/>
            <a:r>
              <a:rPr lang="en-US" dirty="0">
                <a:solidFill>
                  <a:srgbClr val="000080"/>
                </a:solidFill>
                <a:latin typeface="Gentium Basic" pitchFamily="18"/>
                <a:cs typeface="Arial" pitchFamily="18"/>
              </a:rPr>
              <a:t>Sources of stray finds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837C2-11FA-6440-AA88-943AAC665DE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41035" y="1243768"/>
            <a:ext cx="7999617" cy="5190460"/>
          </a:xfrm>
        </p:spPr>
        <p:txBody>
          <a:bodyPr>
            <a:spAutoFit/>
          </a:bodyPr>
          <a:lstStyle/>
          <a:p>
            <a:pPr lvl="0" algn="ctr"/>
            <a:endParaRPr lang="x-none" dirty="0"/>
          </a:p>
          <a:p>
            <a:pPr lvl="0">
              <a:buSzPct val="45000"/>
              <a:buFont typeface="StarSymbol"/>
              <a:buChar char="●"/>
            </a:pPr>
            <a:r>
              <a:rPr lang="x-none" sz="2539" dirty="0">
                <a:latin typeface="Gentium Book Basic" pitchFamily="18"/>
              </a:rPr>
              <a:t>Delivered by locals (either found accidentally or through illegal excavations).</a:t>
            </a:r>
          </a:p>
          <a:p>
            <a:pPr lvl="0">
              <a:buSzPct val="45000"/>
              <a:buFont typeface="StarSymbol"/>
              <a:buChar char="●"/>
            </a:pPr>
            <a:r>
              <a:rPr lang="x-none" sz="2539" dirty="0">
                <a:latin typeface="Gentium Book Basic" pitchFamily="18"/>
              </a:rPr>
              <a:t>In the hands of collectors which have ties with certain regions (</a:t>
            </a:r>
            <a:r>
              <a:rPr lang="x-none" sz="2539" i="1" dirty="0">
                <a:latin typeface="Gentium Book Basic" pitchFamily="18"/>
              </a:rPr>
              <a:t>i.e.</a:t>
            </a:r>
            <a:r>
              <a:rPr lang="x-none" sz="2539" dirty="0">
                <a:latin typeface="Gentium Book Basic" pitchFamily="18"/>
              </a:rPr>
              <a:t> The von Aulock collection of Asia Minor coins or the Demetriou collection of Alexandrian coins).</a:t>
            </a:r>
          </a:p>
          <a:p>
            <a:pPr lvl="0">
              <a:buSzPct val="45000"/>
              <a:buFont typeface="StarSymbol"/>
              <a:buChar char="●"/>
            </a:pPr>
            <a:r>
              <a:rPr lang="x-none" sz="2539" dirty="0">
                <a:latin typeface="Gentium Book Basic" pitchFamily="18"/>
              </a:rPr>
              <a:t>Coins in public collections that originally belonged to travelers or archaeologists visiting specific regions (</a:t>
            </a:r>
            <a:r>
              <a:rPr lang="x-none" sz="2539" i="1" dirty="0">
                <a:latin typeface="Gentium Book Basic" pitchFamily="18"/>
              </a:rPr>
              <a:t>i.e.</a:t>
            </a:r>
            <a:r>
              <a:rPr lang="x-none" sz="2539" dirty="0">
                <a:latin typeface="Gentium Book Basic" pitchFamily="18"/>
              </a:rPr>
              <a:t> the recently published Louis Robert collection).</a:t>
            </a:r>
          </a:p>
          <a:p>
            <a:pPr lvl="0">
              <a:buSzPct val="45000"/>
              <a:buFont typeface="StarSymbol"/>
              <a:buChar char="●"/>
            </a:pPr>
            <a:r>
              <a:rPr lang="x-none" sz="2539" dirty="0">
                <a:latin typeface="Gentium Book Basic" pitchFamily="18"/>
              </a:rPr>
              <a:t>Legal excavations of an archaeological site (</a:t>
            </a:r>
            <a:r>
              <a:rPr lang="x-none" sz="2539" b="1" dirty="0">
                <a:latin typeface="Gentium Book Basic" pitchFamily="18"/>
              </a:rPr>
              <a:t>site finds</a:t>
            </a:r>
            <a:r>
              <a:rPr lang="x-none" sz="2539" dirty="0">
                <a:latin typeface="Gentium Book Basic" pitchFamily="18"/>
              </a:rPr>
              <a:t>).</a:t>
            </a:r>
          </a:p>
          <a:p>
            <a:pPr lvl="0"/>
            <a:endParaRPr lang="x-none" dirty="0">
              <a:latin typeface="Gentium Book Basic" pitchFamily="18"/>
            </a:endParaRPr>
          </a:p>
          <a:p>
            <a:pPr lvl="0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85048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oin&#10;&#10;AI-generated content may be incorrect.">
            <a:extLst>
              <a:ext uri="{FF2B5EF4-FFF2-40B4-BE49-F238E27FC236}">
                <a16:creationId xmlns:a16="http://schemas.microsoft.com/office/drawing/2014/main" id="{F76961EF-8696-CE80-5426-48AED1737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35" y="1719410"/>
            <a:ext cx="4393185" cy="2138313"/>
          </a:xfrm>
          <a:prstGeom prst="rect">
            <a:avLst/>
          </a:prstGeom>
        </p:spPr>
      </p:pic>
      <p:pic>
        <p:nvPicPr>
          <p:cNvPr id="5" name="Picture 4" descr="A close-up of a coin&#10;&#10;AI-generated content may be incorrect.">
            <a:extLst>
              <a:ext uri="{FF2B5EF4-FFF2-40B4-BE49-F238E27FC236}">
                <a16:creationId xmlns:a16="http://schemas.microsoft.com/office/drawing/2014/main" id="{DF27428A-2862-7E3A-B963-D0179F6C6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35" y="4157040"/>
            <a:ext cx="2079784" cy="2033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9A2BBA-DDA6-7F94-1028-B55BFCD93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619" y="4157039"/>
            <a:ext cx="2313401" cy="2033568"/>
          </a:xfrm>
          <a:prstGeom prst="rect">
            <a:avLst/>
          </a:prstGeom>
        </p:spPr>
      </p:pic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72110858-91CB-42F0-4D83-21F480D4B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6046" y="0"/>
            <a:ext cx="3357119" cy="4625009"/>
          </a:xfrm>
          <a:prstGeom prst="rect">
            <a:avLst/>
          </a:prstGeom>
        </p:spPr>
      </p:pic>
      <p:pic>
        <p:nvPicPr>
          <p:cNvPr id="8" name="Picture 7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E10A17B6-F304-5225-7136-5B92F9CB7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8920" y="4625009"/>
            <a:ext cx="6353080" cy="203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65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E58E1-CA3C-AC4C-9A79-A2402BB337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72343"/>
            <a:ext cx="10515600" cy="1311128"/>
          </a:xfrm>
        </p:spPr>
        <p:txBody>
          <a:bodyPr>
            <a:spAutoFit/>
          </a:bodyPr>
          <a:lstStyle/>
          <a:p>
            <a:pPr lvl="0" algn="ctr"/>
            <a:r>
              <a:rPr lang="fr-CA" dirty="0">
                <a:solidFill>
                  <a:srgbClr val="008000"/>
                </a:solidFill>
                <a:latin typeface="Gentium Basic" pitchFamily="18"/>
              </a:rPr>
              <a:t>Site </a:t>
            </a:r>
            <a:r>
              <a:rPr lang="fr-CA" dirty="0" err="1">
                <a:solidFill>
                  <a:srgbClr val="008000"/>
                </a:solidFill>
                <a:latin typeface="Gentium Basic" pitchFamily="18"/>
              </a:rPr>
              <a:t>finds</a:t>
            </a:r>
            <a:r>
              <a:rPr lang="fr-CA" dirty="0">
                <a:solidFill>
                  <a:srgbClr val="008000"/>
                </a:solidFill>
                <a:latin typeface="Gentium Basic" pitchFamily="18"/>
              </a:rPr>
              <a:t> : </a:t>
            </a:r>
            <a:br>
              <a:rPr lang="fr-CA" dirty="0">
                <a:solidFill>
                  <a:srgbClr val="008000"/>
                </a:solidFill>
                <a:latin typeface="Gentium Basic" pitchFamily="18"/>
              </a:rPr>
            </a:br>
            <a:r>
              <a:rPr lang="x-none">
                <a:solidFill>
                  <a:srgbClr val="008000"/>
                </a:solidFill>
                <a:latin typeface="Gentium Basic" pitchFamily="18"/>
              </a:rPr>
              <a:t>Local </a:t>
            </a:r>
            <a:r>
              <a:rPr lang="x-none" i="1" dirty="0">
                <a:solidFill>
                  <a:srgbClr val="008000"/>
                </a:solidFill>
                <a:latin typeface="Gentium Basic" pitchFamily="18"/>
              </a:rPr>
              <a:t>versus</a:t>
            </a:r>
            <a:r>
              <a:rPr lang="x-none" dirty="0">
                <a:solidFill>
                  <a:srgbClr val="008000"/>
                </a:solidFill>
                <a:latin typeface="Gentium Basic" pitchFamily="18"/>
              </a:rPr>
              <a:t> “foreign” coins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403B1-33BA-CD43-85F8-2ACFB49F90C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08687" y="2452443"/>
            <a:ext cx="8044341" cy="2416046"/>
          </a:xfrm>
        </p:spPr>
        <p:txBody>
          <a:bodyPr>
            <a:spAutoFit/>
          </a:bodyPr>
          <a:lstStyle/>
          <a:p>
            <a:pPr lvl="0" algn="just">
              <a:buSzPct val="45000"/>
              <a:buFont typeface="StarSymbol"/>
              <a:buChar char="●"/>
            </a:pPr>
            <a:r>
              <a:rPr lang="x-none" dirty="0">
                <a:latin typeface="Gentium Basic" pitchFamily="18"/>
              </a:rPr>
              <a:t>The vast majority of coins found on a site are local</a:t>
            </a:r>
          </a:p>
          <a:p>
            <a:pPr lvl="0">
              <a:buSzPct val="45000"/>
              <a:buFont typeface="StarSymbol"/>
              <a:buChar char="●"/>
            </a:pPr>
            <a:r>
              <a:rPr lang="en" dirty="0">
                <a:latin typeface="Gentium Basic" pitchFamily="18"/>
              </a:rPr>
              <a:t>‘</a:t>
            </a:r>
            <a:r>
              <a:rPr lang="x-none" dirty="0">
                <a:latin typeface="Gentium Basic" pitchFamily="18"/>
              </a:rPr>
              <a:t>foreign</a:t>
            </a:r>
            <a:r>
              <a:rPr lang="en" dirty="0">
                <a:latin typeface="Gentium Basic" pitchFamily="18"/>
              </a:rPr>
              <a:t>’</a:t>
            </a:r>
            <a:r>
              <a:rPr lang="x-none" dirty="0">
                <a:latin typeface="Gentium Basic" pitchFamily="18"/>
              </a:rPr>
              <a:t> coins are also present in smaller numbers</a:t>
            </a:r>
          </a:p>
          <a:p>
            <a:pPr lvl="0">
              <a:buSzPct val="45000"/>
              <a:buFont typeface="StarSymbol"/>
              <a:buChar char="●"/>
            </a:pPr>
            <a:r>
              <a:rPr lang="x-none" dirty="0">
                <a:latin typeface="Gentium Basic" pitchFamily="18"/>
              </a:rPr>
              <a:t>The number and geographical distribution of </a:t>
            </a:r>
            <a:r>
              <a:rPr lang="en-US" dirty="0">
                <a:latin typeface="Gentium Basic" pitchFamily="18"/>
              </a:rPr>
              <a:t>‘</a:t>
            </a:r>
            <a:r>
              <a:rPr lang="x-none" dirty="0">
                <a:latin typeface="Gentium Basic" pitchFamily="18"/>
              </a:rPr>
              <a:t>foreign</a:t>
            </a:r>
            <a:r>
              <a:rPr lang="en-US" dirty="0">
                <a:latin typeface="Gentium Basic" pitchFamily="18"/>
              </a:rPr>
              <a:t>’</a:t>
            </a:r>
            <a:r>
              <a:rPr lang="x-none" dirty="0">
                <a:latin typeface="Gentium Basic" pitchFamily="18"/>
              </a:rPr>
              <a:t> coins can vary a lot.</a:t>
            </a:r>
          </a:p>
          <a:p>
            <a:pPr marL="0" lvl="0" indent="0">
              <a:buSzPct val="45000"/>
              <a:buNone/>
            </a:pPr>
            <a:r>
              <a:rPr lang="x-none" dirty="0">
                <a:latin typeface="Gentium Basic" pitchFamily="18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2364155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25659-4B3D-1D8C-36A2-44E600BB3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AD1A-2FA8-75F7-B3C9-072DE20CB5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43435" y="-202081"/>
            <a:ext cx="12335435" cy="2151038"/>
          </a:xfrm>
        </p:spPr>
        <p:txBody>
          <a:bodyPr wrap="square">
            <a:spAutoFit/>
          </a:bodyPr>
          <a:lstStyle/>
          <a:p>
            <a:pPr lvl="0" algn="ctr"/>
            <a:br>
              <a:rPr lang="en-GB" sz="3264" dirty="0">
                <a:solidFill>
                  <a:srgbClr val="008000"/>
                </a:solidFill>
                <a:latin typeface="Gentium Basic" pitchFamily="18"/>
              </a:rPr>
            </a:br>
            <a:r>
              <a:rPr lang="en-GB" sz="3200" dirty="0">
                <a:latin typeface="Gentium Basic" pitchFamily="18"/>
              </a:rPr>
              <a:t>T</a:t>
            </a:r>
            <a:r>
              <a:rPr lang="x-none" sz="3200">
                <a:latin typeface="Gentium Basic" pitchFamily="18"/>
              </a:rPr>
              <a:t>he question of legal tender</a:t>
            </a:r>
            <a:r>
              <a:rPr lang="en-GB" sz="3200" dirty="0">
                <a:latin typeface="Gentium Basic" pitchFamily="18"/>
              </a:rPr>
              <a:t> (</a:t>
            </a:r>
            <a:r>
              <a:rPr lang="x-none" sz="3200" i="1">
                <a:latin typeface="Gentium Basic" pitchFamily="18"/>
              </a:rPr>
              <a:t>Nomisma dokimon</a:t>
            </a:r>
            <a:r>
              <a:rPr lang="en-GB" sz="3200" i="1" dirty="0">
                <a:latin typeface="Gentium Basic" pitchFamily="18"/>
              </a:rPr>
              <a:t>) </a:t>
            </a:r>
            <a:br>
              <a:rPr lang="en-GB" sz="3200" i="1" dirty="0">
                <a:latin typeface="Gentium Basic" pitchFamily="18"/>
              </a:rPr>
            </a:br>
            <a:r>
              <a:rPr lang="en-GB" sz="2800" i="1" dirty="0">
                <a:latin typeface="Gentium Basic" pitchFamily="18"/>
              </a:rPr>
              <a:t>or</a:t>
            </a:r>
            <a:br>
              <a:rPr lang="en-GB" sz="2800" i="1" dirty="0">
                <a:latin typeface="Gentium Basic" pitchFamily="18"/>
              </a:rPr>
            </a:br>
            <a:r>
              <a:rPr lang="en-GB" sz="2800" dirty="0">
                <a:latin typeface="Gentium Basic" pitchFamily="18"/>
              </a:rPr>
              <a:t>How do we interpret the presence</a:t>
            </a:r>
            <a:br>
              <a:rPr lang="x-none" sz="2800">
                <a:latin typeface="Gentium Basic" pitchFamily="18"/>
              </a:rPr>
            </a:br>
            <a:r>
              <a:rPr lang="x-none" sz="2800">
                <a:latin typeface="Gentium Basic" pitchFamily="18"/>
              </a:rPr>
              <a:t>of “foreign” coins</a:t>
            </a:r>
            <a:r>
              <a:rPr lang="en-GB" sz="2800" dirty="0">
                <a:latin typeface="Gentium Basic" pitchFamily="18"/>
              </a:rPr>
              <a:t> on a site?</a:t>
            </a:r>
            <a:endParaRPr lang="x-none" sz="2800" dirty="0">
              <a:latin typeface="Gentium Basic" pitchFamily="1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26C1E5-1AEA-15D6-E041-7BE693D2471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6482" y="2506662"/>
            <a:ext cx="10515600" cy="4351338"/>
          </a:xfrm>
        </p:spPr>
        <p:txBody>
          <a:bodyPr/>
          <a:lstStyle/>
          <a:p>
            <a:pPr marL="0" indent="0">
              <a:buSzPct val="45000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Decree of the city of Olbia in the Black Sea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375-350 BC</a:t>
            </a:r>
          </a:p>
          <a:p>
            <a:pPr marL="0" indent="0">
              <a:buSzPct val="45000"/>
              <a:buNone/>
            </a:pPr>
            <a:r>
              <a:rPr lang="en-US" dirty="0"/>
              <a:t>…. Everything should be sold and bought in the coin of the city, the bronze and silver coins of </a:t>
            </a:r>
            <a:r>
              <a:rPr lang="en-US" dirty="0" err="1"/>
              <a:t>Olbiopolis</a:t>
            </a:r>
            <a:r>
              <a:rPr lang="en-US" dirty="0"/>
              <a:t>.</a:t>
            </a:r>
            <a:endParaRPr lang="en-GB" dirty="0"/>
          </a:p>
          <a:p>
            <a:pPr marL="0" indent="0" algn="r">
              <a:buSzPct val="45000"/>
              <a:buNone/>
            </a:pPr>
            <a:r>
              <a:rPr lang="en-US" sz="2400" i="1" dirty="0" err="1"/>
              <a:t>IosPE</a:t>
            </a:r>
            <a:r>
              <a:rPr lang="en-US" sz="2400" dirty="0"/>
              <a:t> I² 24’ </a:t>
            </a:r>
            <a:r>
              <a:rPr lang="en-US" sz="2400" i="1" dirty="0"/>
              <a:t>IK </a:t>
            </a:r>
            <a:r>
              <a:rPr lang="en-US" sz="2400" i="1" dirty="0" err="1"/>
              <a:t>Kalchedon</a:t>
            </a:r>
            <a:r>
              <a:rPr lang="en-US" sz="2400" dirty="0"/>
              <a:t> 16’ </a:t>
            </a:r>
            <a:r>
              <a:rPr lang="en-US" sz="2400" i="1" dirty="0"/>
              <a:t>IGDOP</a:t>
            </a:r>
            <a:r>
              <a:rPr lang="en-US" sz="2400" dirty="0"/>
              <a:t> 14</a:t>
            </a:r>
          </a:p>
          <a:p>
            <a:pPr marL="0" indent="0">
              <a:buSzPct val="45000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Sympolity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between Smyrna and Magnesia by Mt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Sipylos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, 245/43 BC</a:t>
            </a:r>
          </a:p>
          <a:p>
            <a:pPr marL="0" indent="0">
              <a:buSzPct val="45000"/>
              <a:buNone/>
            </a:pPr>
            <a:r>
              <a:rPr lang="en-GB" dirty="0"/>
              <a:t>And in Magnesia they are to accept the coin of the city (of Smyrna) as legal </a:t>
            </a:r>
            <a:r>
              <a:rPr lang="el-GR" dirty="0">
                <a:solidFill>
                  <a:srgbClr val="FF0000"/>
                </a:solidFill>
              </a:rPr>
              <a:t>[</a:t>
            </a:r>
            <a:r>
              <a:rPr lang="el-GR" dirty="0" err="1">
                <a:solidFill>
                  <a:srgbClr val="FF0000"/>
                </a:solidFill>
              </a:rPr>
              <a:t>ἔνν</a:t>
            </a:r>
            <a:r>
              <a:rPr lang="el-GR" dirty="0">
                <a:solidFill>
                  <a:srgbClr val="FF0000"/>
                </a:solidFill>
              </a:rPr>
              <a:t>]</a:t>
            </a:r>
            <a:r>
              <a:rPr lang="el-GR" dirty="0" err="1">
                <a:solidFill>
                  <a:srgbClr val="FF0000"/>
                </a:solidFill>
              </a:rPr>
              <a:t>ομον</a:t>
            </a:r>
            <a:endParaRPr lang="en-GB" dirty="0">
              <a:solidFill>
                <a:srgbClr val="FF0000"/>
              </a:solidFill>
            </a:endParaRPr>
          </a:p>
          <a:p>
            <a:pPr marL="0" indent="0" algn="r">
              <a:buSzPct val="45000"/>
              <a:buNone/>
            </a:pPr>
            <a:r>
              <a:rPr lang="en-US" sz="2400" i="1" dirty="0"/>
              <a:t>OGIS</a:t>
            </a:r>
            <a:r>
              <a:rPr lang="el-GR" sz="2400" dirty="0"/>
              <a:t> 229.</a:t>
            </a:r>
            <a:r>
              <a:rPr lang="en-US" sz="2400" dirty="0"/>
              <a:t>II</a:t>
            </a:r>
            <a:r>
              <a:rPr lang="el-GR" sz="2400" dirty="0"/>
              <a:t>;  </a:t>
            </a:r>
            <a:r>
              <a:rPr lang="en-US" sz="2400" i="1" dirty="0" err="1"/>
              <a:t>IMag</a:t>
            </a:r>
            <a:r>
              <a:rPr lang="el-GR" sz="2400" i="1" dirty="0"/>
              <a:t>. </a:t>
            </a:r>
            <a:r>
              <a:rPr lang="en-US" sz="2400" i="1" dirty="0"/>
              <a:t>Sip</a:t>
            </a:r>
            <a:r>
              <a:rPr lang="el-GR" sz="2400" dirty="0"/>
              <a:t>. 1.</a:t>
            </a:r>
            <a:r>
              <a:rPr lang="en-US" sz="2400" dirty="0"/>
              <a:t>II</a:t>
            </a:r>
            <a:r>
              <a:rPr lang="el-GR" sz="2400" dirty="0"/>
              <a:t>; </a:t>
            </a:r>
            <a:r>
              <a:rPr lang="en-US" sz="2400" i="1" dirty="0" err="1"/>
              <a:t>ISmyrna</a:t>
            </a:r>
            <a:r>
              <a:rPr lang="el-GR" sz="2400" dirty="0"/>
              <a:t> 573.</a:t>
            </a:r>
            <a:r>
              <a:rPr lang="en-US" sz="2400" dirty="0"/>
              <a:t>II</a:t>
            </a:r>
            <a:r>
              <a:rPr lang="el-GR" sz="2400" dirty="0"/>
              <a:t> + </a:t>
            </a:r>
            <a:r>
              <a:rPr lang="en-US" sz="2400" dirty="0"/>
              <a:t>II</a:t>
            </a:r>
            <a:r>
              <a:rPr lang="el-GR" sz="2400" dirty="0"/>
              <a:t> 2</a:t>
            </a:r>
            <a:r>
              <a:rPr lang="en-GB" sz="2400" dirty="0"/>
              <a:t>, l. 55</a:t>
            </a:r>
            <a:endParaRPr lang="en-US" sz="2400" dirty="0"/>
          </a:p>
          <a:p>
            <a:pPr marL="0" indent="0">
              <a:buSzPct val="45000"/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marL="0" indent="0">
              <a:buSzPct val="45000"/>
              <a:buNone/>
            </a:pPr>
            <a:endParaRPr lang="en-US" dirty="0"/>
          </a:p>
          <a:p>
            <a:pPr marL="0" indent="0">
              <a:buSzPct val="45000"/>
              <a:buNone/>
            </a:pPr>
            <a:endParaRPr lang="en-US" dirty="0"/>
          </a:p>
          <a:p>
            <a:pPr lvl="0">
              <a:buSzPct val="45000"/>
              <a:buFont typeface="StarSymbol"/>
              <a:buChar char="●"/>
            </a:pPr>
            <a:endParaRPr lang="x-none" dirty="0">
              <a:latin typeface="Gentium Basic" pitchFamily="18"/>
            </a:endParaRPr>
          </a:p>
          <a:p>
            <a:pPr lvl="0">
              <a:buSzPct val="45000"/>
              <a:buFont typeface="StarSymbol"/>
              <a:buChar char="●"/>
            </a:pPr>
            <a:endParaRPr lang="x-none" dirty="0">
              <a:latin typeface="Gentium Basic" pitchFamily="18"/>
            </a:endParaRPr>
          </a:p>
          <a:p>
            <a:pPr lvl="0">
              <a:buSzPct val="45000"/>
              <a:buFont typeface="StarSymbol"/>
              <a:buChar char="●"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95325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7CF2C-D622-A680-3B82-AE114A437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1813C-55AF-6C28-15A4-8874E0C93E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0898" y="0"/>
            <a:ext cx="11681102" cy="6400800"/>
          </a:xfrm>
        </p:spPr>
        <p:txBody>
          <a:bodyPr>
            <a:normAutofit/>
          </a:bodyPr>
          <a:lstStyle/>
          <a:p>
            <a:pPr lvl="0"/>
            <a:endParaRPr lang="x-none" dirty="0">
              <a:latin typeface="Gentium Basic" pitchFamily="18"/>
            </a:endParaRPr>
          </a:p>
          <a:p>
            <a:pPr marL="0" lvl="0" indent="0">
              <a:buSzPct val="45000"/>
              <a:buNone/>
            </a:pPr>
            <a:r>
              <a:rPr lang="x-none" dirty="0">
                <a:latin typeface="Gentium Basic" pitchFamily="18"/>
              </a:rPr>
              <a:t>“</a:t>
            </a:r>
            <a:r>
              <a:rPr lang="x-none" i="1" dirty="0">
                <a:latin typeface="Gentium Basic" pitchFamily="18"/>
              </a:rPr>
              <a:t>Les </a:t>
            </a:r>
            <a:r>
              <a:rPr lang="x-none" i="1">
                <a:latin typeface="Gentium Basic" pitchFamily="18"/>
              </a:rPr>
              <a:t>monnaies de </a:t>
            </a:r>
            <a:r>
              <a:rPr lang="x-none" i="1" dirty="0">
                <a:latin typeface="Gentium Basic" pitchFamily="18"/>
              </a:rPr>
              <a:t>fouilles nous renseignent sur les voyages de gens</a:t>
            </a:r>
            <a:r>
              <a:rPr lang="x-none" dirty="0">
                <a:latin typeface="Gentium Basic" pitchFamily="18"/>
              </a:rPr>
              <a:t>”</a:t>
            </a:r>
            <a:endParaRPr lang="en-US" dirty="0">
              <a:latin typeface="Gentium Basic" pitchFamily="18"/>
            </a:endParaRPr>
          </a:p>
          <a:p>
            <a:pPr marL="3657600" lvl="8" indent="0">
              <a:buSzPct val="45000"/>
              <a:buNone/>
            </a:pPr>
            <a:r>
              <a:rPr lang="x-none" sz="2400" dirty="0">
                <a:latin typeface="Gentium Basic" pitchFamily="18"/>
                <a:ea typeface="Arial Unicode MS" pitchFamily="2"/>
                <a:cs typeface="Arial Unicode MS" pitchFamily="2"/>
              </a:rPr>
              <a:t>Louis Robert</a:t>
            </a:r>
          </a:p>
          <a:p>
            <a:pPr marL="0" lvl="8" indent="0" hangingPunct="0">
              <a:spcBef>
                <a:spcPts val="0"/>
              </a:spcBef>
              <a:spcAft>
                <a:spcPts val="1282"/>
              </a:spcAft>
              <a:buNone/>
            </a:pPr>
            <a:endParaRPr lang="x-none" sz="2902" dirty="0">
              <a:latin typeface="Gentium Basic" pitchFamily="18"/>
              <a:ea typeface="Arial Unicode MS" pitchFamily="2"/>
              <a:cs typeface="Arial Unicode MS" pitchFamily="2"/>
            </a:endParaRPr>
          </a:p>
          <a:p>
            <a:pPr marL="0" lvl="0" indent="0">
              <a:buSzPct val="45000"/>
              <a:buNone/>
            </a:pPr>
            <a:r>
              <a:rPr lang="x-none">
                <a:latin typeface="Gentium Basic" pitchFamily="18"/>
              </a:rPr>
              <a:t>Foreign</a:t>
            </a:r>
            <a:r>
              <a:rPr lang="en-GB" dirty="0">
                <a:latin typeface="Gentium Basic" pitchFamily="18"/>
              </a:rPr>
              <a:t> </a:t>
            </a:r>
            <a:r>
              <a:rPr lang="x-none">
                <a:latin typeface="Gentium Basic" pitchFamily="18"/>
              </a:rPr>
              <a:t>coins </a:t>
            </a:r>
            <a:r>
              <a:rPr lang="x-none" dirty="0">
                <a:latin typeface="Gentium Basic" pitchFamily="18"/>
              </a:rPr>
              <a:t>at a site are not an indication of </a:t>
            </a:r>
            <a:r>
              <a:rPr lang="x-none">
                <a:latin typeface="Gentium Basic" pitchFamily="18"/>
              </a:rPr>
              <a:t>commercial exchanges</a:t>
            </a:r>
            <a:r>
              <a:rPr lang="en-GB" dirty="0">
                <a:latin typeface="Gentium Basic" pitchFamily="18"/>
              </a:rPr>
              <a:t>, they are an indication of the movement of people from one area/city to another. They reveal networks </a:t>
            </a:r>
          </a:p>
          <a:p>
            <a:pPr marL="0" lvl="0" indent="0">
              <a:buSzPct val="45000"/>
              <a:buNone/>
            </a:pPr>
            <a:endParaRPr lang="en-GB" dirty="0">
              <a:latin typeface="Gentium Basic" pitchFamily="18"/>
            </a:endParaRPr>
          </a:p>
          <a:p>
            <a:pPr marL="0" lvl="0" indent="0">
              <a:buSzPct val="45000"/>
              <a:buNone/>
            </a:pPr>
            <a:r>
              <a:rPr lang="x-none">
                <a:solidFill>
                  <a:srgbClr val="008000"/>
                </a:solidFill>
                <a:latin typeface="Gentium Basic" pitchFamily="18"/>
              </a:rPr>
              <a:t>The example of Thasos</a:t>
            </a:r>
            <a:endParaRPr lang="en-GB" dirty="0">
              <a:latin typeface="Gentium Basic" pitchFamily="18"/>
            </a:endParaRPr>
          </a:p>
          <a:p>
            <a:pPr lvl="0">
              <a:buSzPct val="45000"/>
              <a:buFont typeface="StarSymbol"/>
              <a:buChar char="●"/>
            </a:pPr>
            <a:r>
              <a:rPr lang="x-none" sz="2800">
                <a:latin typeface="Gentium Basic" pitchFamily="18"/>
              </a:rPr>
              <a:t>Thasos exported wine to the Black sea region, as has been shown by the stamped amphorae</a:t>
            </a:r>
            <a:r>
              <a:rPr lang="en-US" sz="2800" dirty="0">
                <a:latin typeface="Gentium Basic" pitchFamily="18"/>
              </a:rPr>
              <a:t>.</a:t>
            </a:r>
            <a:endParaRPr lang="x-none" sz="2800">
              <a:latin typeface="Gentium Basic" pitchFamily="18"/>
            </a:endParaRPr>
          </a:p>
          <a:p>
            <a:pPr lvl="0">
              <a:buSzPct val="45000"/>
              <a:buFont typeface="StarSymbol"/>
              <a:buChar char="●"/>
            </a:pPr>
            <a:r>
              <a:rPr lang="x-none" sz="2800">
                <a:latin typeface="Gentium Basic" pitchFamily="18"/>
              </a:rPr>
              <a:t>No coins of this area have been found at Thasos, neither coins of Thasos have been found in the Black sea</a:t>
            </a:r>
            <a:r>
              <a:rPr lang="en-US" sz="2800" dirty="0">
                <a:latin typeface="Gentium Basic" pitchFamily="18"/>
              </a:rPr>
              <a:t>.</a:t>
            </a:r>
            <a:endParaRPr lang="x-none" sz="2800">
              <a:latin typeface="Gentium Basic" pitchFamily="18"/>
            </a:endParaRPr>
          </a:p>
          <a:p>
            <a:pPr lvl="0">
              <a:buSzPct val="45000"/>
              <a:buFont typeface="StarSymbol"/>
              <a:buChar char="●"/>
            </a:pPr>
            <a:endParaRPr lang="x-none" sz="2800">
              <a:latin typeface="Gentium Basic" pitchFamily="18"/>
            </a:endParaRPr>
          </a:p>
          <a:p>
            <a:pPr marL="0" lvl="0" indent="0">
              <a:buSzPct val="45000"/>
              <a:buNone/>
            </a:pPr>
            <a:endParaRPr lang="x-none" dirty="0">
              <a:latin typeface="Gentium Basic" pitchFamily="18"/>
            </a:endParaRPr>
          </a:p>
          <a:p>
            <a:pPr lvl="0">
              <a:buSzPct val="45000"/>
              <a:buFont typeface="StarSymbol"/>
              <a:buChar char="●"/>
            </a:pPr>
            <a:endParaRPr lang="x-none" dirty="0">
              <a:latin typeface="Gentium Basic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846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e chart with numbers and a few words&#10;&#10;AI-generated content may be incorrect.">
            <a:extLst>
              <a:ext uri="{FF2B5EF4-FFF2-40B4-BE49-F238E27FC236}">
                <a16:creationId xmlns:a16="http://schemas.microsoft.com/office/drawing/2014/main" id="{49FA9D84-24DA-B456-8439-B1C0F00D3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080" y="1984959"/>
            <a:ext cx="3695701" cy="4667301"/>
          </a:xfrm>
          <a:prstGeom prst="rect">
            <a:avLst/>
          </a:prstGeom>
        </p:spPr>
      </p:pic>
      <p:pic>
        <p:nvPicPr>
          <p:cNvPr id="5" name="Picture 4" descr="A pie chart with text and numbers&#10;&#10;AI-generated content may be incorrect.">
            <a:extLst>
              <a:ext uri="{FF2B5EF4-FFF2-40B4-BE49-F238E27FC236}">
                <a16:creationId xmlns:a16="http://schemas.microsoft.com/office/drawing/2014/main" id="{70D454E2-D6A0-B87D-B3D7-2D2553F36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230" y="1984959"/>
            <a:ext cx="3695701" cy="46673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EB04BC-A079-9A48-4787-B2997B0C77FE}"/>
              </a:ext>
            </a:extLst>
          </p:cNvPr>
          <p:cNvSpPr txBox="1"/>
          <p:nvPr/>
        </p:nvSpPr>
        <p:spPr>
          <a:xfrm>
            <a:off x="1577340" y="365760"/>
            <a:ext cx="96697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000" dirty="0"/>
              <a:t>S. Kremydi, A. Iakovidou, ’Corinth and Athens. Numismatic Circulation from the Late Republic to the High Empire’, in: P. Van Alfen, G. Bransbourg, M. Amandry, </a:t>
            </a:r>
            <a:r>
              <a:rPr lang="en-GR" sz="2000" i="1" dirty="0"/>
              <a:t>Fides. Contribution to Numismatics in Honor of Richard B. Witschonke</a:t>
            </a:r>
            <a:r>
              <a:rPr lang="en-GR" sz="2000" dirty="0"/>
              <a:t>, New York, 2015, 457-483.</a:t>
            </a:r>
          </a:p>
        </p:txBody>
      </p:sp>
    </p:spTree>
    <p:extLst>
      <p:ext uri="{BB962C8B-B14F-4D97-AF65-F5344CB8AC3E}">
        <p14:creationId xmlns:p14="http://schemas.microsoft.com/office/powerpoint/2010/main" val="2516318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1474</Words>
  <Application>Microsoft Macintosh PowerPoint</Application>
  <PresentationFormat>Widescreen</PresentationFormat>
  <Paragraphs>158</Paragraphs>
  <Slides>33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Arial</vt:lpstr>
      <vt:lpstr>Calibri</vt:lpstr>
      <vt:lpstr>Calibri Light</vt:lpstr>
      <vt:lpstr>Cambria</vt:lpstr>
      <vt:lpstr>Gentium Basic</vt:lpstr>
      <vt:lpstr>Gentium Book Basic</vt:lpstr>
      <vt:lpstr>Silver Humana</vt:lpstr>
      <vt:lpstr>StarSymbol</vt:lpstr>
      <vt:lpstr>Symbol</vt:lpstr>
      <vt:lpstr>Times</vt:lpstr>
      <vt:lpstr>Times New Roman</vt:lpstr>
      <vt:lpstr>Office Theme</vt:lpstr>
      <vt:lpstr>Coins in context: the contribution of site finds </vt:lpstr>
      <vt:lpstr>Accidental losses (stray finds)</vt:lpstr>
      <vt:lpstr>Stray Finds</vt:lpstr>
      <vt:lpstr>Sources of stray finds</vt:lpstr>
      <vt:lpstr>PowerPoint Presentation</vt:lpstr>
      <vt:lpstr>Site finds :  Local versus “foreign” coins</vt:lpstr>
      <vt:lpstr> The question of legal tender (Nomisma dokimon)  or How do we interpret the presence of “foreign” coins on a site?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identification of a site  The example of Olynthos</vt:lpstr>
      <vt:lpstr>Olynthos</vt:lpstr>
      <vt:lpstr>PowerPoint Presentation</vt:lpstr>
      <vt:lpstr>Thracian coins found at “Mesembria”</vt:lpstr>
      <vt:lpstr>PowerPoint Presentation</vt:lpstr>
      <vt:lpstr>PowerPoint Presentation</vt:lpstr>
      <vt:lpstr>The sanctuary of Nemea</vt:lpstr>
      <vt:lpstr>A Ptolemaic camp at Koroni (Porto Rafti)  during the Chremonidean War</vt:lpstr>
      <vt:lpstr>Bronzes of Ptolemy III (246-222) Lorber (2018) B404-407 (= Svoronos (1904) 997-1000) </vt:lpstr>
      <vt:lpstr>Findspots of bronzes of Ptolemy III  (Lorber B406-407)</vt:lpstr>
      <vt:lpstr>Coins of the Macedonian Kings at the Agora in Athens Kroll, Agora, p. 185-190 </vt:lpstr>
      <vt:lpstr>Saving and Emergency  Hoards with bronzes of Antigonos Gonatas</vt:lpstr>
      <vt:lpstr>Burial Hoards with bronzes of Antigonos Gonatas </vt:lpstr>
      <vt:lpstr> The “reusing” of foreign coins: Antigonid bronzes used as flans to restrike entire issues  in Athens and Boiotia</vt:lpstr>
      <vt:lpstr>Rhodes and its Peraia</vt:lpstr>
      <vt:lpstr>Rhodian coinage</vt:lpstr>
      <vt:lpstr>Findspots of 4th cent. hoards  with Rhodian currency</vt:lpstr>
      <vt:lpstr>Findspots of 3rd cent. hoards with Rhodian currency</vt:lpstr>
      <vt:lpstr>RHODIAN IMITATIONS</vt:lpstr>
      <vt:lpstr>Findspots of 2nd cent. hoards with Rhodian and Rhodian-type currency</vt:lpstr>
      <vt:lpstr>Findspots of hoards with  Rhodian-type currency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Coins in context: the contribution of site finds </dc:title>
  <dc:creator>Microsoft Office User</dc:creator>
  <cp:lastModifiedBy>Microsoft Office User</cp:lastModifiedBy>
  <cp:revision>36</cp:revision>
  <dcterms:created xsi:type="dcterms:W3CDTF">2019-06-28T11:50:25Z</dcterms:created>
  <dcterms:modified xsi:type="dcterms:W3CDTF">2025-03-18T11:27:19Z</dcterms:modified>
</cp:coreProperties>
</file>