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7"/>
  </p:notesMasterIdLst>
  <p:sldIdLst>
    <p:sldId id="256" r:id="rId2"/>
    <p:sldId id="288" r:id="rId3"/>
    <p:sldId id="289" r:id="rId4"/>
    <p:sldId id="290" r:id="rId5"/>
    <p:sldId id="258" r:id="rId6"/>
    <p:sldId id="281" r:id="rId7"/>
    <p:sldId id="265" r:id="rId8"/>
    <p:sldId id="285" r:id="rId9"/>
    <p:sldId id="287" r:id="rId10"/>
    <p:sldId id="259" r:id="rId11"/>
    <p:sldId id="266" r:id="rId12"/>
    <p:sldId id="264" r:id="rId13"/>
    <p:sldId id="267" r:id="rId14"/>
    <p:sldId id="257" r:id="rId15"/>
    <p:sldId id="280" r:id="rId16"/>
    <p:sldId id="273" r:id="rId17"/>
    <p:sldId id="274" r:id="rId18"/>
    <p:sldId id="275" r:id="rId19"/>
    <p:sldId id="277" r:id="rId20"/>
    <p:sldId id="276" r:id="rId21"/>
    <p:sldId id="278" r:id="rId22"/>
    <p:sldId id="279" r:id="rId23"/>
    <p:sldId id="260" r:id="rId24"/>
    <p:sldId id="262" r:id="rId25"/>
    <p:sldId id="272" r:id="rId26"/>
    <p:sldId id="271" r:id="rId27"/>
    <p:sldId id="286" r:id="rId28"/>
    <p:sldId id="269" r:id="rId29"/>
    <p:sldId id="270" r:id="rId30"/>
    <p:sldId id="282" r:id="rId31"/>
    <p:sldId id="283" r:id="rId32"/>
    <p:sldId id="284" r:id="rId33"/>
    <p:sldId id="261" r:id="rId34"/>
    <p:sldId id="268" r:id="rId35"/>
    <p:sldId id="263"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843"/>
    <p:restoredTop sz="71743"/>
  </p:normalViewPr>
  <p:slideViewPr>
    <p:cSldViewPr snapToGrid="0">
      <p:cViewPr varScale="1">
        <p:scale>
          <a:sx n="77" d="100"/>
          <a:sy n="77" d="100"/>
        </p:scale>
        <p:origin x="640"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A5D9C75-610E-604E-BF6A-52D1B175E43D}" type="datetimeFigureOut">
              <a:rPr lang="en-US" smtClean="0"/>
              <a:t>3/22/25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B623697-12A7-7642-9F8F-3EDFF810D67F}" type="slidenum">
              <a:rPr lang="en-US" smtClean="0"/>
              <a:t>‹#›</a:t>
            </a:fld>
            <a:endParaRPr lang="en-US"/>
          </a:p>
        </p:txBody>
      </p:sp>
    </p:spTree>
    <p:extLst>
      <p:ext uri="{BB962C8B-B14F-4D97-AF65-F5344CB8AC3E}">
        <p14:creationId xmlns:p14="http://schemas.microsoft.com/office/powerpoint/2010/main" val="12873045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National identity –antiquities as well as coins. Imagined community.</a:t>
            </a:r>
          </a:p>
        </p:txBody>
      </p:sp>
      <p:sp>
        <p:nvSpPr>
          <p:cNvPr id="4" name="Slide Number Placeholder 3"/>
          <p:cNvSpPr>
            <a:spLocks noGrp="1"/>
          </p:cNvSpPr>
          <p:nvPr>
            <p:ph type="sldNum" sz="quarter" idx="5"/>
          </p:nvPr>
        </p:nvSpPr>
        <p:spPr/>
        <p:txBody>
          <a:bodyPr/>
          <a:lstStyle/>
          <a:p>
            <a:fld id="{0B623697-12A7-7642-9F8F-3EDFF810D67F}" type="slidenum">
              <a:rPr lang="en-US" smtClean="0"/>
              <a:t>7</a:t>
            </a:fld>
            <a:endParaRPr lang="en-US"/>
          </a:p>
        </p:txBody>
      </p:sp>
    </p:spTree>
    <p:extLst>
      <p:ext uri="{BB962C8B-B14F-4D97-AF65-F5344CB8AC3E}">
        <p14:creationId xmlns:p14="http://schemas.microsoft.com/office/powerpoint/2010/main" val="34257480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Already knew back then the </a:t>
            </a:r>
            <a:r>
              <a:rPr lang="en-US" dirty="0" err="1"/>
              <a:t>Zankle</a:t>
            </a:r>
            <a:r>
              <a:rPr lang="en-US" dirty="0"/>
              <a:t>/</a:t>
            </a:r>
            <a:r>
              <a:rPr lang="en-US" dirty="0" err="1"/>
              <a:t>Messana</a:t>
            </a:r>
            <a:r>
              <a:rPr lang="en-US" dirty="0"/>
              <a:t> connection.</a:t>
            </a:r>
          </a:p>
        </p:txBody>
      </p:sp>
      <p:sp>
        <p:nvSpPr>
          <p:cNvPr id="4" name="Slide Number Placeholder 3"/>
          <p:cNvSpPr>
            <a:spLocks noGrp="1"/>
          </p:cNvSpPr>
          <p:nvPr>
            <p:ph type="sldNum" sz="quarter" idx="5"/>
          </p:nvPr>
        </p:nvSpPr>
        <p:spPr/>
        <p:txBody>
          <a:bodyPr/>
          <a:lstStyle/>
          <a:p>
            <a:fld id="{0B623697-12A7-7642-9F8F-3EDFF810D67F}" type="slidenum">
              <a:rPr lang="en-US" smtClean="0"/>
              <a:t>22</a:t>
            </a:fld>
            <a:endParaRPr lang="en-US"/>
          </a:p>
        </p:txBody>
      </p:sp>
    </p:spTree>
    <p:extLst>
      <p:ext uri="{BB962C8B-B14F-4D97-AF65-F5344CB8AC3E}">
        <p14:creationId xmlns:p14="http://schemas.microsoft.com/office/powerpoint/2010/main" val="23783021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Presented the geographical system in organizing Greek coins – what has influenced its adoption today.</a:t>
            </a:r>
          </a:p>
        </p:txBody>
      </p:sp>
      <p:sp>
        <p:nvSpPr>
          <p:cNvPr id="4" name="Slide Number Placeholder 3"/>
          <p:cNvSpPr>
            <a:spLocks noGrp="1"/>
          </p:cNvSpPr>
          <p:nvPr>
            <p:ph type="sldNum" sz="quarter" idx="5"/>
          </p:nvPr>
        </p:nvSpPr>
        <p:spPr/>
        <p:txBody>
          <a:bodyPr/>
          <a:lstStyle/>
          <a:p>
            <a:fld id="{0B623697-12A7-7642-9F8F-3EDFF810D67F}" type="slidenum">
              <a:rPr lang="en-US" smtClean="0"/>
              <a:t>23</a:t>
            </a:fld>
            <a:endParaRPr lang="en-US"/>
          </a:p>
        </p:txBody>
      </p:sp>
    </p:spTree>
    <p:extLst>
      <p:ext uri="{BB962C8B-B14F-4D97-AF65-F5344CB8AC3E}">
        <p14:creationId xmlns:p14="http://schemas.microsoft.com/office/powerpoint/2010/main" val="24582047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u="none" strike="noStrike" dirty="0">
                <a:solidFill>
                  <a:srgbClr val="000000"/>
                </a:solidFill>
                <a:effectLst/>
                <a:latin typeface="arial" panose="020B0604020202020204" pitchFamily="34" charset="0"/>
              </a:rPr>
              <a:t> In 476-475 BC, </a:t>
            </a:r>
            <a:r>
              <a:rPr lang="en-GB" b="0" i="0" u="none" strike="noStrike" dirty="0" err="1">
                <a:solidFill>
                  <a:srgbClr val="000000"/>
                </a:solidFill>
                <a:effectLst/>
                <a:latin typeface="arial" panose="020B0604020202020204" pitchFamily="34" charset="0"/>
              </a:rPr>
              <a:t>Hieron</a:t>
            </a:r>
            <a:r>
              <a:rPr lang="en-GB" b="0" i="0" u="none" strike="noStrike" dirty="0">
                <a:solidFill>
                  <a:srgbClr val="000000"/>
                </a:solidFill>
                <a:effectLst/>
                <a:latin typeface="arial" panose="020B0604020202020204" pitchFamily="34" charset="0"/>
              </a:rPr>
              <a:t> of Syracuse removed the inhabitants of </a:t>
            </a:r>
            <a:r>
              <a:rPr lang="en-GB" b="0" i="0" u="none" strike="noStrike" dirty="0" err="1">
                <a:solidFill>
                  <a:srgbClr val="000000"/>
                </a:solidFill>
                <a:effectLst/>
                <a:latin typeface="arial" panose="020B0604020202020204" pitchFamily="34" charset="0"/>
              </a:rPr>
              <a:t>Catana</a:t>
            </a:r>
            <a:r>
              <a:rPr lang="en-GB" b="0" i="0" u="none" strike="noStrike" dirty="0">
                <a:solidFill>
                  <a:srgbClr val="000000"/>
                </a:solidFill>
                <a:effectLst/>
                <a:latin typeface="arial" panose="020B0604020202020204" pitchFamily="34" charset="0"/>
              </a:rPr>
              <a:t> and Naxos from their homes, and replaced them by fresh citizens, drawn in equal proportions from Syracuse and Peloponnesus. The old inhabitants were removed to </a:t>
            </a:r>
            <a:r>
              <a:rPr lang="en-GB" b="0" i="0" u="none" strike="noStrike" dirty="0" err="1">
                <a:solidFill>
                  <a:srgbClr val="000000"/>
                </a:solidFill>
                <a:effectLst/>
                <a:latin typeface="arial" panose="020B0604020202020204" pitchFamily="34" charset="0"/>
              </a:rPr>
              <a:t>Leontini</a:t>
            </a:r>
            <a:r>
              <a:rPr lang="en-GB" b="0" i="0" u="none" strike="noStrike" dirty="0">
                <a:solidFill>
                  <a:srgbClr val="000000"/>
                </a:solidFill>
                <a:effectLst/>
                <a:latin typeface="arial" panose="020B0604020202020204" pitchFamily="34" charset="0"/>
              </a:rPr>
              <a:t>. </a:t>
            </a:r>
            <a:r>
              <a:rPr lang="en-GB" b="0" i="0" u="none" strike="noStrike" dirty="0" err="1">
                <a:solidFill>
                  <a:srgbClr val="000000"/>
                </a:solidFill>
                <a:effectLst/>
                <a:latin typeface="arial" panose="020B0604020202020204" pitchFamily="34" charset="0"/>
              </a:rPr>
              <a:t>Hieron</a:t>
            </a:r>
            <a:r>
              <a:rPr lang="en-GB" b="0" i="0" u="none" strike="noStrike" dirty="0">
                <a:solidFill>
                  <a:srgbClr val="000000"/>
                </a:solidFill>
                <a:effectLst/>
                <a:latin typeface="arial" panose="020B0604020202020204" pitchFamily="34" charset="0"/>
              </a:rPr>
              <a:t> renamed </a:t>
            </a:r>
            <a:r>
              <a:rPr lang="en-GB" b="0" i="0" u="none" strike="noStrike" dirty="0" err="1">
                <a:solidFill>
                  <a:srgbClr val="000000"/>
                </a:solidFill>
                <a:effectLst/>
                <a:latin typeface="arial" panose="020B0604020202020204" pitchFamily="34" charset="0"/>
              </a:rPr>
              <a:t>Catana</a:t>
            </a:r>
            <a:r>
              <a:rPr lang="en-GB" b="0" i="0" u="none" strike="noStrike" dirty="0">
                <a:solidFill>
                  <a:srgbClr val="000000"/>
                </a:solidFill>
                <a:effectLst/>
                <a:latin typeface="arial" panose="020B0604020202020204" pitchFamily="34" charset="0"/>
              </a:rPr>
              <a:t> Aetna</a:t>
            </a:r>
          </a:p>
          <a:p>
            <a:endParaRPr lang="en-GB" b="0" i="0" u="none" strike="noStrike" dirty="0">
              <a:solidFill>
                <a:srgbClr val="000000"/>
              </a:solidFill>
              <a:effectLst/>
              <a:latin typeface="arial" panose="020B0604020202020204" pitchFamily="34" charset="0"/>
            </a:endParaRPr>
          </a:p>
          <a:p>
            <a:r>
              <a:rPr lang="en-GB" b="0" i="0" u="none" strike="noStrike" dirty="0">
                <a:solidFill>
                  <a:srgbClr val="000000"/>
                </a:solidFill>
                <a:effectLst/>
                <a:latin typeface="arial" panose="020B0604020202020204" pitchFamily="34" charset="0"/>
              </a:rPr>
              <a:t>As B.V. Head wrote in 1883: &gt;It can hardly be doubted that the Zeus here represented is the great god of Mount Aetna, the volcanic soil of which was especially favourable to the cultivation of the vine, whence perhaps the vine-staff on which </a:t>
            </a:r>
            <a:r>
              <a:rPr lang="en-GB" b="0" i="0" u="none" strike="noStrike" dirty="0" err="1">
                <a:solidFill>
                  <a:srgbClr val="000000"/>
                </a:solidFill>
                <a:effectLst/>
                <a:latin typeface="arial" panose="020B0604020202020204" pitchFamily="34" charset="0"/>
              </a:rPr>
              <a:t>te</a:t>
            </a:r>
            <a:r>
              <a:rPr lang="en-GB" b="0" i="0" u="none" strike="noStrike" dirty="0">
                <a:solidFill>
                  <a:srgbClr val="000000"/>
                </a:solidFill>
                <a:effectLst/>
                <a:latin typeface="arial" panose="020B0604020202020204" pitchFamily="34" charset="0"/>
              </a:rPr>
              <a:t> god rests his arm... It is noteworthy that across the throne of the god is spread the skin of a lion, or of some other mountain-bred beast of prey; but the most characteristic symbol on the reverse is undoubtedly the pine-tree with which, according to </a:t>
            </a:r>
            <a:r>
              <a:rPr lang="en-GB" b="0" i="0" u="none" strike="noStrike" dirty="0" err="1">
                <a:solidFill>
                  <a:srgbClr val="000000"/>
                </a:solidFill>
                <a:effectLst/>
                <a:latin typeface="arial" panose="020B0604020202020204" pitchFamily="34" charset="0"/>
              </a:rPr>
              <a:t>Diodorus</a:t>
            </a:r>
            <a:r>
              <a:rPr lang="en-GB" b="0" i="0" u="none" strike="noStrike" dirty="0">
                <a:solidFill>
                  <a:srgbClr val="000000"/>
                </a:solidFill>
                <a:effectLst/>
                <a:latin typeface="arial" panose="020B0604020202020204" pitchFamily="34" charset="0"/>
              </a:rPr>
              <a:t>, the slopes of Aetna were once richly clad... </a:t>
            </a:r>
            <a:r>
              <a:rPr lang="en-GB" b="0" i="0" u="none" strike="noStrike" dirty="0" err="1">
                <a:solidFill>
                  <a:srgbClr val="000000"/>
                </a:solidFill>
                <a:effectLst/>
                <a:latin typeface="arial" panose="020B0604020202020204" pitchFamily="34" charset="0"/>
              </a:rPr>
              <a:t>Seilenos</a:t>
            </a:r>
            <a:r>
              <a:rPr lang="en-GB" b="0" i="0" u="none" strike="noStrike" dirty="0">
                <a:solidFill>
                  <a:srgbClr val="000000"/>
                </a:solidFill>
                <a:effectLst/>
                <a:latin typeface="arial" panose="020B0604020202020204" pitchFamily="34" charset="0"/>
              </a:rPr>
              <a:t>, as we learn from Euripides </a:t>
            </a:r>
            <a:r>
              <a:rPr lang="en-GB" b="0" i="0" u="none" strike="noStrike" dirty="0" err="1">
                <a:solidFill>
                  <a:srgbClr val="000000"/>
                </a:solidFill>
                <a:effectLst/>
                <a:latin typeface="arial" panose="020B0604020202020204" pitchFamily="34" charset="0"/>
              </a:rPr>
              <a:t>satyric</a:t>
            </a:r>
            <a:r>
              <a:rPr lang="en-GB" b="0" i="0" u="none" strike="noStrike" dirty="0">
                <a:solidFill>
                  <a:srgbClr val="000000"/>
                </a:solidFill>
                <a:effectLst/>
                <a:latin typeface="arial" panose="020B0604020202020204" pitchFamily="34" charset="0"/>
              </a:rPr>
              <a:t> drama </a:t>
            </a:r>
            <a:r>
              <a:rPr lang="en-GB" b="0" i="0" u="none" strike="noStrike" dirty="0" err="1">
                <a:solidFill>
                  <a:srgbClr val="000000"/>
                </a:solidFill>
                <a:effectLst/>
                <a:latin typeface="arial" panose="020B0604020202020204" pitchFamily="34" charset="0"/>
              </a:rPr>
              <a:t>Kyklops</a:t>
            </a:r>
            <a:r>
              <a:rPr lang="en-GB" b="0" i="0" u="none" strike="noStrike" dirty="0">
                <a:solidFill>
                  <a:srgbClr val="000000"/>
                </a:solidFill>
                <a:effectLst/>
                <a:latin typeface="arial" panose="020B0604020202020204" pitchFamily="34" charset="0"/>
              </a:rPr>
              <a:t>, was enslaved by </a:t>
            </a:r>
            <a:r>
              <a:rPr lang="en-GB" b="0" i="0" u="none" strike="noStrike" dirty="0" err="1">
                <a:solidFill>
                  <a:srgbClr val="000000"/>
                </a:solidFill>
                <a:effectLst/>
                <a:latin typeface="arial" panose="020B0604020202020204" pitchFamily="34" charset="0"/>
              </a:rPr>
              <a:t>Polyhemos</a:t>
            </a:r>
            <a:r>
              <a:rPr lang="en-GB" b="0" i="0" u="none" strike="noStrike" dirty="0">
                <a:solidFill>
                  <a:srgbClr val="000000"/>
                </a:solidFill>
                <a:effectLst/>
                <a:latin typeface="arial" panose="020B0604020202020204" pitchFamily="34" charset="0"/>
              </a:rPr>
              <a:t>, and dwelt in the caves of Aetna with his savage master. More generally the head of </a:t>
            </a:r>
            <a:r>
              <a:rPr lang="en-GB" b="0" i="0" u="none" strike="noStrike" dirty="0" err="1">
                <a:solidFill>
                  <a:srgbClr val="000000"/>
                </a:solidFill>
                <a:effectLst/>
                <a:latin typeface="arial" panose="020B0604020202020204" pitchFamily="34" charset="0"/>
              </a:rPr>
              <a:t>Seilenos</a:t>
            </a:r>
            <a:r>
              <a:rPr lang="en-GB" b="0" i="0" u="none" strike="noStrike" dirty="0">
                <a:solidFill>
                  <a:srgbClr val="000000"/>
                </a:solidFill>
                <a:effectLst/>
                <a:latin typeface="arial" panose="020B0604020202020204" pitchFamily="34" charset="0"/>
              </a:rPr>
              <a:t> may be taken as pointing to the cultus of </a:t>
            </a:r>
            <a:r>
              <a:rPr lang="en-GB" b="0" i="0" u="none" strike="noStrike" dirty="0" err="1">
                <a:solidFill>
                  <a:srgbClr val="000000"/>
                </a:solidFill>
                <a:effectLst/>
                <a:latin typeface="arial" panose="020B0604020202020204" pitchFamily="34" charset="0"/>
              </a:rPr>
              <a:t>Dionysos</a:t>
            </a:r>
            <a:r>
              <a:rPr lang="en-GB" b="0" i="0" u="none" strike="noStrike" dirty="0">
                <a:solidFill>
                  <a:srgbClr val="000000"/>
                </a:solidFill>
                <a:effectLst/>
                <a:latin typeface="arial" panose="020B0604020202020204" pitchFamily="34" charset="0"/>
              </a:rPr>
              <a:t>, who, as we know from other coins, was especially revered at </a:t>
            </a:r>
            <a:r>
              <a:rPr lang="en-GB" b="0" i="0" u="none" strike="noStrike" dirty="0" err="1">
                <a:solidFill>
                  <a:srgbClr val="000000"/>
                </a:solidFill>
                <a:effectLst/>
                <a:latin typeface="arial" panose="020B0604020202020204" pitchFamily="34" charset="0"/>
              </a:rPr>
              <a:t>Catana</a:t>
            </a:r>
            <a:r>
              <a:rPr lang="en-GB" b="0" i="0" u="none" strike="noStrike" dirty="0">
                <a:solidFill>
                  <a:srgbClr val="000000"/>
                </a:solidFill>
                <a:effectLst/>
                <a:latin typeface="arial" panose="020B0604020202020204" pitchFamily="34" charset="0"/>
              </a:rPr>
              <a:t>; but, as if still further to specialise the locality, the artist has placed beneath the head of </a:t>
            </a:r>
            <a:r>
              <a:rPr lang="en-GB" b="0" i="0" u="none" strike="noStrike" dirty="0" err="1">
                <a:solidFill>
                  <a:srgbClr val="000000"/>
                </a:solidFill>
                <a:effectLst/>
                <a:latin typeface="arial" panose="020B0604020202020204" pitchFamily="34" charset="0"/>
              </a:rPr>
              <a:t>Seilenos</a:t>
            </a:r>
            <a:r>
              <a:rPr lang="en-GB" b="0" i="0" u="none" strike="noStrike" dirty="0">
                <a:solidFill>
                  <a:srgbClr val="000000"/>
                </a:solidFill>
                <a:effectLst/>
                <a:latin typeface="arial" panose="020B0604020202020204" pitchFamily="34" charset="0"/>
              </a:rPr>
              <a:t> one of those huge </a:t>
            </a:r>
            <a:r>
              <a:rPr lang="en-GB" b="0" i="0" u="none" strike="noStrike" dirty="0" err="1">
                <a:solidFill>
                  <a:srgbClr val="000000"/>
                </a:solidFill>
                <a:effectLst/>
                <a:latin typeface="arial" panose="020B0604020202020204" pitchFamily="34" charset="0"/>
              </a:rPr>
              <a:t>scarabei</a:t>
            </a:r>
            <a:r>
              <a:rPr lang="en-GB" b="0" i="0" u="none" strike="noStrike" dirty="0">
                <a:solidFill>
                  <a:srgbClr val="000000"/>
                </a:solidFill>
                <a:effectLst/>
                <a:latin typeface="arial" panose="020B0604020202020204" pitchFamily="34" charset="0"/>
              </a:rPr>
              <a:t> for which Mount Aetna was celebrated.</a:t>
            </a:r>
            <a:endParaRPr lang="en-US" dirty="0"/>
          </a:p>
        </p:txBody>
      </p:sp>
      <p:sp>
        <p:nvSpPr>
          <p:cNvPr id="4" name="Slide Number Placeholder 3"/>
          <p:cNvSpPr>
            <a:spLocks noGrp="1"/>
          </p:cNvSpPr>
          <p:nvPr>
            <p:ph type="sldNum" sz="quarter" idx="5"/>
          </p:nvPr>
        </p:nvSpPr>
        <p:spPr/>
        <p:txBody>
          <a:bodyPr/>
          <a:lstStyle/>
          <a:p>
            <a:fld id="{0B623697-12A7-7642-9F8F-3EDFF810D67F}" type="slidenum">
              <a:rPr lang="en-US" smtClean="0"/>
              <a:t>24</a:t>
            </a:fld>
            <a:endParaRPr lang="en-US"/>
          </a:p>
        </p:txBody>
      </p:sp>
    </p:spTree>
    <p:extLst>
      <p:ext uri="{BB962C8B-B14F-4D97-AF65-F5344CB8AC3E}">
        <p14:creationId xmlns:p14="http://schemas.microsoft.com/office/powerpoint/2010/main" val="1953636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Vecchi</a:t>
            </a:r>
            <a:r>
              <a:rPr lang="en-US" dirty="0"/>
              <a:t> the one who gave Beale the coins in 2013 and 2014, Beale tried to sell them in 2015.</a:t>
            </a:r>
          </a:p>
          <a:p>
            <a:endParaRPr lang="en-US" dirty="0"/>
          </a:p>
          <a:p>
            <a:r>
              <a:rPr lang="en-US" dirty="0"/>
              <a:t>Why Greece? Thought to have been produced with a mint moving with Brutus so this region.\</a:t>
            </a:r>
          </a:p>
          <a:p>
            <a:r>
              <a:rPr lang="en-US" dirty="0"/>
              <a:t>‘is thought to have been looted from a field where an army loyal to Brutus camped during the struggle for control of Rome’.</a:t>
            </a:r>
          </a:p>
        </p:txBody>
      </p:sp>
      <p:sp>
        <p:nvSpPr>
          <p:cNvPr id="4" name="Slide Number Placeholder 3"/>
          <p:cNvSpPr>
            <a:spLocks noGrp="1"/>
          </p:cNvSpPr>
          <p:nvPr>
            <p:ph type="sldNum" sz="quarter" idx="5"/>
          </p:nvPr>
        </p:nvSpPr>
        <p:spPr/>
        <p:txBody>
          <a:bodyPr/>
          <a:lstStyle/>
          <a:p>
            <a:fld id="{0B623697-12A7-7642-9F8F-3EDFF810D67F}" type="slidenum">
              <a:rPr lang="en-US" smtClean="0"/>
              <a:t>29</a:t>
            </a:fld>
            <a:endParaRPr lang="en-US"/>
          </a:p>
        </p:txBody>
      </p:sp>
    </p:spTree>
    <p:extLst>
      <p:ext uri="{BB962C8B-B14F-4D97-AF65-F5344CB8AC3E}">
        <p14:creationId xmlns:p14="http://schemas.microsoft.com/office/powerpoint/2010/main" val="11252173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Greek Agora as a ‘meeting and market place’</a:t>
            </a:r>
          </a:p>
        </p:txBody>
      </p:sp>
      <p:sp>
        <p:nvSpPr>
          <p:cNvPr id="4" name="Slide Number Placeholder 3"/>
          <p:cNvSpPr>
            <a:spLocks noGrp="1"/>
          </p:cNvSpPr>
          <p:nvPr>
            <p:ph type="sldNum" sz="quarter" idx="5"/>
          </p:nvPr>
        </p:nvSpPr>
        <p:spPr/>
        <p:txBody>
          <a:bodyPr/>
          <a:lstStyle/>
          <a:p>
            <a:fld id="{0B623697-12A7-7642-9F8F-3EDFF810D67F}" type="slidenum">
              <a:rPr lang="en-US" smtClean="0"/>
              <a:t>33</a:t>
            </a:fld>
            <a:endParaRPr lang="en-US"/>
          </a:p>
        </p:txBody>
      </p:sp>
    </p:spTree>
    <p:extLst>
      <p:ext uri="{BB962C8B-B14F-4D97-AF65-F5344CB8AC3E}">
        <p14:creationId xmlns:p14="http://schemas.microsoft.com/office/powerpoint/2010/main" val="22394496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B623697-12A7-7642-9F8F-3EDFF810D67F}" type="slidenum">
              <a:rPr lang="en-US" smtClean="0"/>
              <a:t>9</a:t>
            </a:fld>
            <a:endParaRPr lang="en-US"/>
          </a:p>
        </p:txBody>
      </p:sp>
    </p:spTree>
    <p:extLst>
      <p:ext uri="{BB962C8B-B14F-4D97-AF65-F5344CB8AC3E}">
        <p14:creationId xmlns:p14="http://schemas.microsoft.com/office/powerpoint/2010/main" val="16257946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12 century BCE – cowrie shells found in enough quantity to act as money. Likely brought via the Indian ocean through trade.</a:t>
            </a:r>
          </a:p>
          <a:p>
            <a:r>
              <a:rPr lang="en-US" dirty="0"/>
              <a:t>Durable, portable, neither too rare nor too common.</a:t>
            </a:r>
          </a:p>
          <a:p>
            <a:r>
              <a:rPr lang="en-US" dirty="0"/>
              <a:t>Zhou period – 770 – 222 BCE – bronze cowries and </a:t>
            </a:r>
            <a:r>
              <a:rPr lang="en-US" dirty="0" err="1"/>
              <a:t>moulds</a:t>
            </a:r>
            <a:r>
              <a:rPr lang="en-US" dirty="0"/>
              <a:t> for casting bronze cowries. These carried </a:t>
            </a:r>
            <a:r>
              <a:rPr lang="en-US" dirty="0" err="1"/>
              <a:t>inscriptionds</a:t>
            </a:r>
            <a:r>
              <a:rPr lang="en-US" dirty="0"/>
              <a:t> and </a:t>
            </a:r>
            <a:r>
              <a:rPr lang="en-US" dirty="0" err="1"/>
              <a:t>cleary</a:t>
            </a:r>
            <a:r>
              <a:rPr lang="en-US" dirty="0"/>
              <a:t> functioned as </a:t>
            </a:r>
            <a:r>
              <a:rPr lang="en-US" dirty="0" err="1"/>
              <a:t>currenct</a:t>
            </a:r>
            <a:r>
              <a:rPr lang="en-US" dirty="0"/>
              <a:t>.</a:t>
            </a:r>
          </a:p>
        </p:txBody>
      </p:sp>
      <p:sp>
        <p:nvSpPr>
          <p:cNvPr id="4" name="Slide Number Placeholder 3"/>
          <p:cNvSpPr>
            <a:spLocks noGrp="1"/>
          </p:cNvSpPr>
          <p:nvPr>
            <p:ph type="sldNum" sz="quarter" idx="5"/>
          </p:nvPr>
        </p:nvSpPr>
        <p:spPr/>
        <p:txBody>
          <a:bodyPr/>
          <a:lstStyle/>
          <a:p>
            <a:fld id="{0B623697-12A7-7642-9F8F-3EDFF810D67F}" type="slidenum">
              <a:rPr lang="en-US" smtClean="0"/>
              <a:t>10</a:t>
            </a:fld>
            <a:endParaRPr lang="en-US"/>
          </a:p>
        </p:txBody>
      </p:sp>
    </p:spTree>
    <p:extLst>
      <p:ext uri="{BB962C8B-B14F-4D97-AF65-F5344CB8AC3E}">
        <p14:creationId xmlns:p14="http://schemas.microsoft.com/office/powerpoint/2010/main" val="24095853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Accepted currency until the end of imperial China.</a:t>
            </a:r>
          </a:p>
        </p:txBody>
      </p:sp>
      <p:sp>
        <p:nvSpPr>
          <p:cNvPr id="4" name="Slide Number Placeholder 3"/>
          <p:cNvSpPr>
            <a:spLocks noGrp="1"/>
          </p:cNvSpPr>
          <p:nvPr>
            <p:ph type="sldNum" sz="quarter" idx="5"/>
          </p:nvPr>
        </p:nvSpPr>
        <p:spPr/>
        <p:txBody>
          <a:bodyPr/>
          <a:lstStyle/>
          <a:p>
            <a:fld id="{0B623697-12A7-7642-9F8F-3EDFF810D67F}" type="slidenum">
              <a:rPr lang="en-US" smtClean="0"/>
              <a:t>11</a:t>
            </a:fld>
            <a:endParaRPr lang="en-US"/>
          </a:p>
        </p:txBody>
      </p:sp>
    </p:spTree>
    <p:extLst>
      <p:ext uri="{BB962C8B-B14F-4D97-AF65-F5344CB8AC3E}">
        <p14:creationId xmlns:p14="http://schemas.microsoft.com/office/powerpoint/2010/main" val="19849160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B623697-12A7-7642-9F8F-3EDFF810D67F}" type="slidenum">
              <a:rPr lang="en-US" smtClean="0"/>
              <a:t>12</a:t>
            </a:fld>
            <a:endParaRPr lang="en-US"/>
          </a:p>
        </p:txBody>
      </p:sp>
    </p:spTree>
    <p:extLst>
      <p:ext uri="{BB962C8B-B14F-4D97-AF65-F5344CB8AC3E}">
        <p14:creationId xmlns:p14="http://schemas.microsoft.com/office/powerpoint/2010/main" val="31213024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Morkholm’s</a:t>
            </a:r>
            <a:r>
              <a:rPr lang="en-US" dirty="0"/>
              <a:t> date – Winckelmann, rediscovery of Greece, etc.</a:t>
            </a:r>
          </a:p>
        </p:txBody>
      </p:sp>
      <p:sp>
        <p:nvSpPr>
          <p:cNvPr id="4" name="Slide Number Placeholder 3"/>
          <p:cNvSpPr>
            <a:spLocks noGrp="1"/>
          </p:cNvSpPr>
          <p:nvPr>
            <p:ph type="sldNum" sz="quarter" idx="5"/>
          </p:nvPr>
        </p:nvSpPr>
        <p:spPr/>
        <p:txBody>
          <a:bodyPr/>
          <a:lstStyle/>
          <a:p>
            <a:fld id="{0B623697-12A7-7642-9F8F-3EDFF810D67F}" type="slidenum">
              <a:rPr lang="en-US" smtClean="0"/>
              <a:t>16</a:t>
            </a:fld>
            <a:endParaRPr lang="en-US"/>
          </a:p>
        </p:txBody>
      </p:sp>
    </p:spTree>
    <p:extLst>
      <p:ext uri="{BB962C8B-B14F-4D97-AF65-F5344CB8AC3E}">
        <p14:creationId xmlns:p14="http://schemas.microsoft.com/office/powerpoint/2010/main" val="31422148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5</a:t>
            </a:r>
            <a:r>
              <a:rPr lang="en-US" baseline="30000" dirty="0"/>
              <a:t>th</a:t>
            </a:r>
            <a:r>
              <a:rPr lang="en-US" dirty="0"/>
              <a:t> century coin of </a:t>
            </a:r>
            <a:r>
              <a:rPr lang="en-US" dirty="0" err="1"/>
              <a:t>Gelas</a:t>
            </a:r>
            <a:r>
              <a:rPr lang="en-US" dirty="0"/>
              <a:t> showing a river deity but here inscribed as Minotaur.</a:t>
            </a:r>
          </a:p>
          <a:p>
            <a:endParaRPr lang="en-US" dirty="0"/>
          </a:p>
          <a:p>
            <a:r>
              <a:rPr lang="en-US" dirty="0"/>
              <a:t>Rhodes coin presented as one of the 30 pieces of silver given to Judas.</a:t>
            </a:r>
          </a:p>
          <a:p>
            <a:endParaRPr lang="en-US" dirty="0"/>
          </a:p>
          <a:p>
            <a:r>
              <a:rPr lang="en-US" dirty="0"/>
              <a:t>The work of Rouille notoriously unreliable inn terms of images. Others at the time knew better!</a:t>
            </a:r>
          </a:p>
        </p:txBody>
      </p:sp>
      <p:sp>
        <p:nvSpPr>
          <p:cNvPr id="4" name="Slide Number Placeholder 3"/>
          <p:cNvSpPr>
            <a:spLocks noGrp="1"/>
          </p:cNvSpPr>
          <p:nvPr>
            <p:ph type="sldNum" sz="quarter" idx="5"/>
          </p:nvPr>
        </p:nvSpPr>
        <p:spPr/>
        <p:txBody>
          <a:bodyPr/>
          <a:lstStyle/>
          <a:p>
            <a:fld id="{0B623697-12A7-7642-9F8F-3EDFF810D67F}" type="slidenum">
              <a:rPr lang="en-US" smtClean="0"/>
              <a:t>17</a:t>
            </a:fld>
            <a:endParaRPr lang="en-US"/>
          </a:p>
        </p:txBody>
      </p:sp>
    </p:spTree>
    <p:extLst>
      <p:ext uri="{BB962C8B-B14F-4D97-AF65-F5344CB8AC3E}">
        <p14:creationId xmlns:p14="http://schemas.microsoft.com/office/powerpoint/2010/main" val="1644359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Evidence for diffusion of </a:t>
            </a:r>
            <a:r>
              <a:rPr lang="en-US" dirty="0" err="1"/>
              <a:t>Greekl</a:t>
            </a:r>
            <a:r>
              <a:rPr lang="en-US" dirty="0"/>
              <a:t> coins into European collections.</a:t>
            </a:r>
          </a:p>
          <a:p>
            <a:r>
              <a:rPr lang="en-US" dirty="0"/>
              <a:t>First to organize Greek coins from west to east geographically</a:t>
            </a:r>
          </a:p>
          <a:p>
            <a:endParaRPr lang="en-US" dirty="0"/>
          </a:p>
          <a:p>
            <a:r>
              <a:rPr lang="en-US" dirty="0"/>
              <a:t>Engravings seem based on real coins, 90% correctly identified as Sicilian.</a:t>
            </a:r>
          </a:p>
          <a:p>
            <a:r>
              <a:rPr lang="en-US" dirty="0"/>
              <a:t>Coins catalogued by metal and size</a:t>
            </a:r>
          </a:p>
          <a:p>
            <a:endParaRPr lang="en-US" dirty="0"/>
          </a:p>
          <a:p>
            <a:r>
              <a:rPr lang="en-US" dirty="0"/>
              <a:t>Cimon engraver’s name on the coin shown</a:t>
            </a:r>
          </a:p>
        </p:txBody>
      </p:sp>
      <p:sp>
        <p:nvSpPr>
          <p:cNvPr id="4" name="Slide Number Placeholder 3"/>
          <p:cNvSpPr>
            <a:spLocks noGrp="1"/>
          </p:cNvSpPr>
          <p:nvPr>
            <p:ph type="sldNum" sz="quarter" idx="5"/>
          </p:nvPr>
        </p:nvSpPr>
        <p:spPr/>
        <p:txBody>
          <a:bodyPr/>
          <a:lstStyle/>
          <a:p>
            <a:fld id="{0B623697-12A7-7642-9F8F-3EDFF810D67F}" type="slidenum">
              <a:rPr lang="en-US" smtClean="0"/>
              <a:t>19</a:t>
            </a:fld>
            <a:endParaRPr lang="en-US"/>
          </a:p>
        </p:txBody>
      </p:sp>
    </p:spTree>
    <p:extLst>
      <p:ext uri="{BB962C8B-B14F-4D97-AF65-F5344CB8AC3E}">
        <p14:creationId xmlns:p14="http://schemas.microsoft.com/office/powerpoint/2010/main" val="23959516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periods of Sicily illustrated on 180 plates. First 144 plates are Greek Sicily. 1000 coins in this section.</a:t>
            </a:r>
          </a:p>
          <a:p>
            <a:r>
              <a:rPr lang="en-US" dirty="0"/>
              <a:t>Real coins properly </a:t>
            </a:r>
            <a:r>
              <a:rPr lang="en-US" dirty="0" err="1"/>
              <a:t>iudentifiedd</a:t>
            </a:r>
            <a:r>
              <a:rPr lang="en-US" dirty="0"/>
              <a:t>.</a:t>
            </a:r>
          </a:p>
          <a:p>
            <a:r>
              <a:rPr lang="en-US" dirty="0"/>
              <a:t>Provenance index indicating whether source was a local collection or printed work.</a:t>
            </a:r>
          </a:p>
        </p:txBody>
      </p:sp>
      <p:sp>
        <p:nvSpPr>
          <p:cNvPr id="4" name="Slide Number Placeholder 3"/>
          <p:cNvSpPr>
            <a:spLocks noGrp="1"/>
          </p:cNvSpPr>
          <p:nvPr>
            <p:ph type="sldNum" sz="quarter" idx="5"/>
          </p:nvPr>
        </p:nvSpPr>
        <p:spPr/>
        <p:txBody>
          <a:bodyPr/>
          <a:lstStyle/>
          <a:p>
            <a:fld id="{0B623697-12A7-7642-9F8F-3EDFF810D67F}" type="slidenum">
              <a:rPr lang="en-US" smtClean="0"/>
              <a:t>21</a:t>
            </a:fld>
            <a:endParaRPr lang="en-US"/>
          </a:p>
        </p:txBody>
      </p:sp>
    </p:spTree>
    <p:extLst>
      <p:ext uri="{BB962C8B-B14F-4D97-AF65-F5344CB8AC3E}">
        <p14:creationId xmlns:p14="http://schemas.microsoft.com/office/powerpoint/2010/main" val="37270527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B59254-FEC3-E3B1-B617-C84F6BBD839E}"/>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748B45C5-D727-412B-3BFE-55672922C8E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BFAD9275-5A7D-CDCF-6292-7B4CD8F19FB2}"/>
              </a:ext>
            </a:extLst>
          </p:cNvPr>
          <p:cNvSpPr>
            <a:spLocks noGrp="1"/>
          </p:cNvSpPr>
          <p:nvPr>
            <p:ph type="dt" sz="half" idx="10"/>
          </p:nvPr>
        </p:nvSpPr>
        <p:spPr/>
        <p:txBody>
          <a:bodyPr/>
          <a:lstStyle/>
          <a:p>
            <a:fld id="{80A7DE6D-B3F5-544A-AA1C-8ACB1FDD275A}" type="datetimeFigureOut">
              <a:rPr lang="en-US" smtClean="0"/>
              <a:t>3/22/25</a:t>
            </a:fld>
            <a:endParaRPr lang="en-US"/>
          </a:p>
        </p:txBody>
      </p:sp>
      <p:sp>
        <p:nvSpPr>
          <p:cNvPr id="5" name="Footer Placeholder 4">
            <a:extLst>
              <a:ext uri="{FF2B5EF4-FFF2-40B4-BE49-F238E27FC236}">
                <a16:creationId xmlns:a16="http://schemas.microsoft.com/office/drawing/2014/main" id="{61A65F89-8980-1E34-F244-EDE5B277A00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58AA118-2635-69C5-5853-9C965739EB20}"/>
              </a:ext>
            </a:extLst>
          </p:cNvPr>
          <p:cNvSpPr>
            <a:spLocks noGrp="1"/>
          </p:cNvSpPr>
          <p:nvPr>
            <p:ph type="sldNum" sz="quarter" idx="12"/>
          </p:nvPr>
        </p:nvSpPr>
        <p:spPr/>
        <p:txBody>
          <a:bodyPr/>
          <a:lstStyle/>
          <a:p>
            <a:fld id="{82029499-2438-2F44-8C4B-32D5F74125CE}" type="slidenum">
              <a:rPr lang="en-US" smtClean="0"/>
              <a:t>‹#›</a:t>
            </a:fld>
            <a:endParaRPr lang="en-US"/>
          </a:p>
        </p:txBody>
      </p:sp>
    </p:spTree>
    <p:extLst>
      <p:ext uri="{BB962C8B-B14F-4D97-AF65-F5344CB8AC3E}">
        <p14:creationId xmlns:p14="http://schemas.microsoft.com/office/powerpoint/2010/main" val="18594271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E85FF6-51DD-5CCD-A46A-C30EAF43820D}"/>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5AC1EDF9-D175-F47E-D9CA-1ADA8B715C35}"/>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4D33A36-3219-43F2-6050-91AE615AE763}"/>
              </a:ext>
            </a:extLst>
          </p:cNvPr>
          <p:cNvSpPr>
            <a:spLocks noGrp="1"/>
          </p:cNvSpPr>
          <p:nvPr>
            <p:ph type="dt" sz="half" idx="10"/>
          </p:nvPr>
        </p:nvSpPr>
        <p:spPr/>
        <p:txBody>
          <a:bodyPr/>
          <a:lstStyle/>
          <a:p>
            <a:fld id="{80A7DE6D-B3F5-544A-AA1C-8ACB1FDD275A}" type="datetimeFigureOut">
              <a:rPr lang="en-US" smtClean="0"/>
              <a:t>3/22/25</a:t>
            </a:fld>
            <a:endParaRPr lang="en-US"/>
          </a:p>
        </p:txBody>
      </p:sp>
      <p:sp>
        <p:nvSpPr>
          <p:cNvPr id="5" name="Footer Placeholder 4">
            <a:extLst>
              <a:ext uri="{FF2B5EF4-FFF2-40B4-BE49-F238E27FC236}">
                <a16:creationId xmlns:a16="http://schemas.microsoft.com/office/drawing/2014/main" id="{6B158326-88C5-07B3-57E4-2E32BDDDB7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BE08715-6294-5803-2A80-505EBDB443A0}"/>
              </a:ext>
            </a:extLst>
          </p:cNvPr>
          <p:cNvSpPr>
            <a:spLocks noGrp="1"/>
          </p:cNvSpPr>
          <p:nvPr>
            <p:ph type="sldNum" sz="quarter" idx="12"/>
          </p:nvPr>
        </p:nvSpPr>
        <p:spPr/>
        <p:txBody>
          <a:bodyPr/>
          <a:lstStyle/>
          <a:p>
            <a:fld id="{82029499-2438-2F44-8C4B-32D5F74125CE}" type="slidenum">
              <a:rPr lang="en-US" smtClean="0"/>
              <a:t>‹#›</a:t>
            </a:fld>
            <a:endParaRPr lang="en-US"/>
          </a:p>
        </p:txBody>
      </p:sp>
    </p:spTree>
    <p:extLst>
      <p:ext uri="{BB962C8B-B14F-4D97-AF65-F5344CB8AC3E}">
        <p14:creationId xmlns:p14="http://schemas.microsoft.com/office/powerpoint/2010/main" val="21114601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D80B144-8FAF-ECB3-785E-71205094C665}"/>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0BE8820-8585-A8D8-2B77-AFC3AAB38C43}"/>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4C0C1D1-04AC-D251-2DCB-8275695B99EE}"/>
              </a:ext>
            </a:extLst>
          </p:cNvPr>
          <p:cNvSpPr>
            <a:spLocks noGrp="1"/>
          </p:cNvSpPr>
          <p:nvPr>
            <p:ph type="dt" sz="half" idx="10"/>
          </p:nvPr>
        </p:nvSpPr>
        <p:spPr/>
        <p:txBody>
          <a:bodyPr/>
          <a:lstStyle/>
          <a:p>
            <a:fld id="{80A7DE6D-B3F5-544A-AA1C-8ACB1FDD275A}" type="datetimeFigureOut">
              <a:rPr lang="en-US" smtClean="0"/>
              <a:t>3/22/25</a:t>
            </a:fld>
            <a:endParaRPr lang="en-US"/>
          </a:p>
        </p:txBody>
      </p:sp>
      <p:sp>
        <p:nvSpPr>
          <p:cNvPr id="5" name="Footer Placeholder 4">
            <a:extLst>
              <a:ext uri="{FF2B5EF4-FFF2-40B4-BE49-F238E27FC236}">
                <a16:creationId xmlns:a16="http://schemas.microsoft.com/office/drawing/2014/main" id="{4BE2ADD4-9BAF-7357-DA39-60AF10F1F67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49BF7AB-7BAA-8F0B-62C5-1D58FED221C7}"/>
              </a:ext>
            </a:extLst>
          </p:cNvPr>
          <p:cNvSpPr>
            <a:spLocks noGrp="1"/>
          </p:cNvSpPr>
          <p:nvPr>
            <p:ph type="sldNum" sz="quarter" idx="12"/>
          </p:nvPr>
        </p:nvSpPr>
        <p:spPr/>
        <p:txBody>
          <a:bodyPr/>
          <a:lstStyle/>
          <a:p>
            <a:fld id="{82029499-2438-2F44-8C4B-32D5F74125CE}" type="slidenum">
              <a:rPr lang="en-US" smtClean="0"/>
              <a:t>‹#›</a:t>
            </a:fld>
            <a:endParaRPr lang="en-US"/>
          </a:p>
        </p:txBody>
      </p:sp>
    </p:spTree>
    <p:extLst>
      <p:ext uri="{BB962C8B-B14F-4D97-AF65-F5344CB8AC3E}">
        <p14:creationId xmlns:p14="http://schemas.microsoft.com/office/powerpoint/2010/main" val="33632795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76FBE7-01D8-5E7A-D020-7243631966D0}"/>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3063E0A-4E19-5BE9-AE12-483D7F739027}"/>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79BDA88F-3CEC-7BC0-A90C-62A0FC7C3C58}"/>
              </a:ext>
            </a:extLst>
          </p:cNvPr>
          <p:cNvSpPr>
            <a:spLocks noGrp="1"/>
          </p:cNvSpPr>
          <p:nvPr>
            <p:ph type="dt" sz="half" idx="10"/>
          </p:nvPr>
        </p:nvSpPr>
        <p:spPr/>
        <p:txBody>
          <a:bodyPr/>
          <a:lstStyle/>
          <a:p>
            <a:fld id="{80A7DE6D-B3F5-544A-AA1C-8ACB1FDD275A}" type="datetimeFigureOut">
              <a:rPr lang="en-US" smtClean="0"/>
              <a:t>3/22/25</a:t>
            </a:fld>
            <a:endParaRPr lang="en-US"/>
          </a:p>
        </p:txBody>
      </p:sp>
      <p:sp>
        <p:nvSpPr>
          <p:cNvPr id="5" name="Footer Placeholder 4">
            <a:extLst>
              <a:ext uri="{FF2B5EF4-FFF2-40B4-BE49-F238E27FC236}">
                <a16:creationId xmlns:a16="http://schemas.microsoft.com/office/drawing/2014/main" id="{658646B1-B3F7-9A54-E9A0-48A2522C27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D26F3C-409E-78FA-ECE7-D578E698CE55}"/>
              </a:ext>
            </a:extLst>
          </p:cNvPr>
          <p:cNvSpPr>
            <a:spLocks noGrp="1"/>
          </p:cNvSpPr>
          <p:nvPr>
            <p:ph type="sldNum" sz="quarter" idx="12"/>
          </p:nvPr>
        </p:nvSpPr>
        <p:spPr/>
        <p:txBody>
          <a:bodyPr/>
          <a:lstStyle/>
          <a:p>
            <a:fld id="{82029499-2438-2F44-8C4B-32D5F74125CE}" type="slidenum">
              <a:rPr lang="en-US" smtClean="0"/>
              <a:t>‹#›</a:t>
            </a:fld>
            <a:endParaRPr lang="en-US"/>
          </a:p>
        </p:txBody>
      </p:sp>
    </p:spTree>
    <p:extLst>
      <p:ext uri="{BB962C8B-B14F-4D97-AF65-F5344CB8AC3E}">
        <p14:creationId xmlns:p14="http://schemas.microsoft.com/office/powerpoint/2010/main" val="38567932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BD42C-0877-672D-6608-81D01C36124D}"/>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8DB0DAB8-CD58-C4E9-A8E9-E38EBAE96C1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AA6374F9-A752-03D1-1C06-D132345D51FF}"/>
              </a:ext>
            </a:extLst>
          </p:cNvPr>
          <p:cNvSpPr>
            <a:spLocks noGrp="1"/>
          </p:cNvSpPr>
          <p:nvPr>
            <p:ph type="dt" sz="half" idx="10"/>
          </p:nvPr>
        </p:nvSpPr>
        <p:spPr/>
        <p:txBody>
          <a:bodyPr/>
          <a:lstStyle/>
          <a:p>
            <a:fld id="{80A7DE6D-B3F5-544A-AA1C-8ACB1FDD275A}" type="datetimeFigureOut">
              <a:rPr lang="en-US" smtClean="0"/>
              <a:t>3/22/25</a:t>
            </a:fld>
            <a:endParaRPr lang="en-US"/>
          </a:p>
        </p:txBody>
      </p:sp>
      <p:sp>
        <p:nvSpPr>
          <p:cNvPr id="5" name="Footer Placeholder 4">
            <a:extLst>
              <a:ext uri="{FF2B5EF4-FFF2-40B4-BE49-F238E27FC236}">
                <a16:creationId xmlns:a16="http://schemas.microsoft.com/office/drawing/2014/main" id="{F7B01F4E-D2AB-F14C-C27A-F7F10ACAA5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F2CAD2-39F4-9EBD-6AA7-D133D7738C04}"/>
              </a:ext>
            </a:extLst>
          </p:cNvPr>
          <p:cNvSpPr>
            <a:spLocks noGrp="1"/>
          </p:cNvSpPr>
          <p:nvPr>
            <p:ph type="sldNum" sz="quarter" idx="12"/>
          </p:nvPr>
        </p:nvSpPr>
        <p:spPr/>
        <p:txBody>
          <a:bodyPr/>
          <a:lstStyle/>
          <a:p>
            <a:fld id="{82029499-2438-2F44-8C4B-32D5F74125CE}" type="slidenum">
              <a:rPr lang="en-US" smtClean="0"/>
              <a:t>‹#›</a:t>
            </a:fld>
            <a:endParaRPr lang="en-US"/>
          </a:p>
        </p:txBody>
      </p:sp>
    </p:spTree>
    <p:extLst>
      <p:ext uri="{BB962C8B-B14F-4D97-AF65-F5344CB8AC3E}">
        <p14:creationId xmlns:p14="http://schemas.microsoft.com/office/powerpoint/2010/main" val="31196123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D4A4E1-03DC-1A47-8BB7-2A2F8A7E7678}"/>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4A9D2503-AE90-5D02-2E29-113CB93206B6}"/>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30C83369-8774-71B3-CA6F-2A0D5914A1C7}"/>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35284380-88D8-A16E-0D91-C3E2A3BEC880}"/>
              </a:ext>
            </a:extLst>
          </p:cNvPr>
          <p:cNvSpPr>
            <a:spLocks noGrp="1"/>
          </p:cNvSpPr>
          <p:nvPr>
            <p:ph type="dt" sz="half" idx="10"/>
          </p:nvPr>
        </p:nvSpPr>
        <p:spPr/>
        <p:txBody>
          <a:bodyPr/>
          <a:lstStyle/>
          <a:p>
            <a:fld id="{80A7DE6D-B3F5-544A-AA1C-8ACB1FDD275A}" type="datetimeFigureOut">
              <a:rPr lang="en-US" smtClean="0"/>
              <a:t>3/22/25</a:t>
            </a:fld>
            <a:endParaRPr lang="en-US"/>
          </a:p>
        </p:txBody>
      </p:sp>
      <p:sp>
        <p:nvSpPr>
          <p:cNvPr id="6" name="Footer Placeholder 5">
            <a:extLst>
              <a:ext uri="{FF2B5EF4-FFF2-40B4-BE49-F238E27FC236}">
                <a16:creationId xmlns:a16="http://schemas.microsoft.com/office/drawing/2014/main" id="{82B8EF0B-9013-33FA-B79F-24483FA70C9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72AA19E-DDD8-8887-97D6-0FBED8306C47}"/>
              </a:ext>
            </a:extLst>
          </p:cNvPr>
          <p:cNvSpPr>
            <a:spLocks noGrp="1"/>
          </p:cNvSpPr>
          <p:nvPr>
            <p:ph type="sldNum" sz="quarter" idx="12"/>
          </p:nvPr>
        </p:nvSpPr>
        <p:spPr/>
        <p:txBody>
          <a:bodyPr/>
          <a:lstStyle/>
          <a:p>
            <a:fld id="{82029499-2438-2F44-8C4B-32D5F74125CE}" type="slidenum">
              <a:rPr lang="en-US" smtClean="0"/>
              <a:t>‹#›</a:t>
            </a:fld>
            <a:endParaRPr lang="en-US"/>
          </a:p>
        </p:txBody>
      </p:sp>
    </p:spTree>
    <p:extLst>
      <p:ext uri="{BB962C8B-B14F-4D97-AF65-F5344CB8AC3E}">
        <p14:creationId xmlns:p14="http://schemas.microsoft.com/office/powerpoint/2010/main" val="9960637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5F6E87-881B-DC07-7023-F8C5AD44471A}"/>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C06FFED2-1EE4-012A-3029-E74198E0F3D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4FE6E61B-2FC6-B802-9931-101935953AB3}"/>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309360AC-250C-C87B-BC80-23E5EB440B6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AE4E0F9F-C390-47FD-5126-2CE64F90BFA6}"/>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51DBBD39-B9C7-894A-578C-939382141247}"/>
              </a:ext>
            </a:extLst>
          </p:cNvPr>
          <p:cNvSpPr>
            <a:spLocks noGrp="1"/>
          </p:cNvSpPr>
          <p:nvPr>
            <p:ph type="dt" sz="half" idx="10"/>
          </p:nvPr>
        </p:nvSpPr>
        <p:spPr/>
        <p:txBody>
          <a:bodyPr/>
          <a:lstStyle/>
          <a:p>
            <a:fld id="{80A7DE6D-B3F5-544A-AA1C-8ACB1FDD275A}" type="datetimeFigureOut">
              <a:rPr lang="en-US" smtClean="0"/>
              <a:t>3/22/25</a:t>
            </a:fld>
            <a:endParaRPr lang="en-US"/>
          </a:p>
        </p:txBody>
      </p:sp>
      <p:sp>
        <p:nvSpPr>
          <p:cNvPr id="8" name="Footer Placeholder 7">
            <a:extLst>
              <a:ext uri="{FF2B5EF4-FFF2-40B4-BE49-F238E27FC236}">
                <a16:creationId xmlns:a16="http://schemas.microsoft.com/office/drawing/2014/main" id="{5FC42070-2749-F0C4-DC01-96D9A5A2A50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FD411E1-B20A-1DDB-F743-7CBFF5B62A76}"/>
              </a:ext>
            </a:extLst>
          </p:cNvPr>
          <p:cNvSpPr>
            <a:spLocks noGrp="1"/>
          </p:cNvSpPr>
          <p:nvPr>
            <p:ph type="sldNum" sz="quarter" idx="12"/>
          </p:nvPr>
        </p:nvSpPr>
        <p:spPr/>
        <p:txBody>
          <a:bodyPr/>
          <a:lstStyle/>
          <a:p>
            <a:fld id="{82029499-2438-2F44-8C4B-32D5F74125CE}" type="slidenum">
              <a:rPr lang="en-US" smtClean="0"/>
              <a:t>‹#›</a:t>
            </a:fld>
            <a:endParaRPr lang="en-US"/>
          </a:p>
        </p:txBody>
      </p:sp>
    </p:spTree>
    <p:extLst>
      <p:ext uri="{BB962C8B-B14F-4D97-AF65-F5344CB8AC3E}">
        <p14:creationId xmlns:p14="http://schemas.microsoft.com/office/powerpoint/2010/main" val="39438065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F9B3DF-58BB-64D7-0124-DF48E71F5B75}"/>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C11F41E8-8A03-461C-E605-91D340F33126}"/>
              </a:ext>
            </a:extLst>
          </p:cNvPr>
          <p:cNvSpPr>
            <a:spLocks noGrp="1"/>
          </p:cNvSpPr>
          <p:nvPr>
            <p:ph type="dt" sz="half" idx="10"/>
          </p:nvPr>
        </p:nvSpPr>
        <p:spPr/>
        <p:txBody>
          <a:bodyPr/>
          <a:lstStyle/>
          <a:p>
            <a:fld id="{80A7DE6D-B3F5-544A-AA1C-8ACB1FDD275A}" type="datetimeFigureOut">
              <a:rPr lang="en-US" smtClean="0"/>
              <a:t>3/22/25</a:t>
            </a:fld>
            <a:endParaRPr lang="en-US"/>
          </a:p>
        </p:txBody>
      </p:sp>
      <p:sp>
        <p:nvSpPr>
          <p:cNvPr id="4" name="Footer Placeholder 3">
            <a:extLst>
              <a:ext uri="{FF2B5EF4-FFF2-40B4-BE49-F238E27FC236}">
                <a16:creationId xmlns:a16="http://schemas.microsoft.com/office/drawing/2014/main" id="{7D0E69C5-F367-4E02-3F0B-A3EAB147BF7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AF033AC-0243-DA15-F908-1765603ECCDF}"/>
              </a:ext>
            </a:extLst>
          </p:cNvPr>
          <p:cNvSpPr>
            <a:spLocks noGrp="1"/>
          </p:cNvSpPr>
          <p:nvPr>
            <p:ph type="sldNum" sz="quarter" idx="12"/>
          </p:nvPr>
        </p:nvSpPr>
        <p:spPr/>
        <p:txBody>
          <a:bodyPr/>
          <a:lstStyle/>
          <a:p>
            <a:fld id="{82029499-2438-2F44-8C4B-32D5F74125CE}" type="slidenum">
              <a:rPr lang="en-US" smtClean="0"/>
              <a:t>‹#›</a:t>
            </a:fld>
            <a:endParaRPr lang="en-US"/>
          </a:p>
        </p:txBody>
      </p:sp>
    </p:spTree>
    <p:extLst>
      <p:ext uri="{BB962C8B-B14F-4D97-AF65-F5344CB8AC3E}">
        <p14:creationId xmlns:p14="http://schemas.microsoft.com/office/powerpoint/2010/main" val="2591503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BF8D5C8-2B6B-E0B5-4BE1-4A4734EB9D6D}"/>
              </a:ext>
            </a:extLst>
          </p:cNvPr>
          <p:cNvSpPr>
            <a:spLocks noGrp="1"/>
          </p:cNvSpPr>
          <p:nvPr>
            <p:ph type="dt" sz="half" idx="10"/>
          </p:nvPr>
        </p:nvSpPr>
        <p:spPr/>
        <p:txBody>
          <a:bodyPr/>
          <a:lstStyle/>
          <a:p>
            <a:fld id="{80A7DE6D-B3F5-544A-AA1C-8ACB1FDD275A}" type="datetimeFigureOut">
              <a:rPr lang="en-US" smtClean="0"/>
              <a:t>3/22/25</a:t>
            </a:fld>
            <a:endParaRPr lang="en-US"/>
          </a:p>
        </p:txBody>
      </p:sp>
      <p:sp>
        <p:nvSpPr>
          <p:cNvPr id="3" name="Footer Placeholder 2">
            <a:extLst>
              <a:ext uri="{FF2B5EF4-FFF2-40B4-BE49-F238E27FC236}">
                <a16:creationId xmlns:a16="http://schemas.microsoft.com/office/drawing/2014/main" id="{886486B9-A249-BDB0-B4C9-48A264B558D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5AE7C44-33E7-D8C0-AE8D-03C81AE64C01}"/>
              </a:ext>
            </a:extLst>
          </p:cNvPr>
          <p:cNvSpPr>
            <a:spLocks noGrp="1"/>
          </p:cNvSpPr>
          <p:nvPr>
            <p:ph type="sldNum" sz="quarter" idx="12"/>
          </p:nvPr>
        </p:nvSpPr>
        <p:spPr/>
        <p:txBody>
          <a:bodyPr/>
          <a:lstStyle/>
          <a:p>
            <a:fld id="{82029499-2438-2F44-8C4B-32D5F74125CE}" type="slidenum">
              <a:rPr lang="en-US" smtClean="0"/>
              <a:t>‹#›</a:t>
            </a:fld>
            <a:endParaRPr lang="en-US"/>
          </a:p>
        </p:txBody>
      </p:sp>
    </p:spTree>
    <p:extLst>
      <p:ext uri="{BB962C8B-B14F-4D97-AF65-F5344CB8AC3E}">
        <p14:creationId xmlns:p14="http://schemas.microsoft.com/office/powerpoint/2010/main" val="17571431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E0F956-E7E5-5392-9A37-3AFED9FA8DDC}"/>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61BE07DD-CC8D-C384-BF5E-DD03381AD79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32E5A5D1-9B2A-F234-1502-B1477C9A8DB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39FA780D-950A-B436-8215-D67EE0C83A36}"/>
              </a:ext>
            </a:extLst>
          </p:cNvPr>
          <p:cNvSpPr>
            <a:spLocks noGrp="1"/>
          </p:cNvSpPr>
          <p:nvPr>
            <p:ph type="dt" sz="half" idx="10"/>
          </p:nvPr>
        </p:nvSpPr>
        <p:spPr/>
        <p:txBody>
          <a:bodyPr/>
          <a:lstStyle/>
          <a:p>
            <a:fld id="{80A7DE6D-B3F5-544A-AA1C-8ACB1FDD275A}" type="datetimeFigureOut">
              <a:rPr lang="en-US" smtClean="0"/>
              <a:t>3/22/25</a:t>
            </a:fld>
            <a:endParaRPr lang="en-US"/>
          </a:p>
        </p:txBody>
      </p:sp>
      <p:sp>
        <p:nvSpPr>
          <p:cNvPr id="6" name="Footer Placeholder 5">
            <a:extLst>
              <a:ext uri="{FF2B5EF4-FFF2-40B4-BE49-F238E27FC236}">
                <a16:creationId xmlns:a16="http://schemas.microsoft.com/office/drawing/2014/main" id="{485558C9-EBE4-9286-7183-4FD29B8436C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ACF4F51-01FD-0EAC-949F-399FD8D90FF3}"/>
              </a:ext>
            </a:extLst>
          </p:cNvPr>
          <p:cNvSpPr>
            <a:spLocks noGrp="1"/>
          </p:cNvSpPr>
          <p:nvPr>
            <p:ph type="sldNum" sz="quarter" idx="12"/>
          </p:nvPr>
        </p:nvSpPr>
        <p:spPr/>
        <p:txBody>
          <a:bodyPr/>
          <a:lstStyle/>
          <a:p>
            <a:fld id="{82029499-2438-2F44-8C4B-32D5F74125CE}" type="slidenum">
              <a:rPr lang="en-US" smtClean="0"/>
              <a:t>‹#›</a:t>
            </a:fld>
            <a:endParaRPr lang="en-US"/>
          </a:p>
        </p:txBody>
      </p:sp>
    </p:spTree>
    <p:extLst>
      <p:ext uri="{BB962C8B-B14F-4D97-AF65-F5344CB8AC3E}">
        <p14:creationId xmlns:p14="http://schemas.microsoft.com/office/powerpoint/2010/main" val="29637186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C9940C-32D1-6074-3A4E-1156F688811F}"/>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37E175B2-E4C1-943C-D6FF-6D3E781919D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CB96EAC-6E3E-839C-7B77-4B4B369EA9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2C409F7C-5EF7-C3F1-171E-5DA95732733D}"/>
              </a:ext>
            </a:extLst>
          </p:cNvPr>
          <p:cNvSpPr>
            <a:spLocks noGrp="1"/>
          </p:cNvSpPr>
          <p:nvPr>
            <p:ph type="dt" sz="half" idx="10"/>
          </p:nvPr>
        </p:nvSpPr>
        <p:spPr/>
        <p:txBody>
          <a:bodyPr/>
          <a:lstStyle/>
          <a:p>
            <a:fld id="{80A7DE6D-B3F5-544A-AA1C-8ACB1FDD275A}" type="datetimeFigureOut">
              <a:rPr lang="en-US" smtClean="0"/>
              <a:t>3/22/25</a:t>
            </a:fld>
            <a:endParaRPr lang="en-US"/>
          </a:p>
        </p:txBody>
      </p:sp>
      <p:sp>
        <p:nvSpPr>
          <p:cNvPr id="6" name="Footer Placeholder 5">
            <a:extLst>
              <a:ext uri="{FF2B5EF4-FFF2-40B4-BE49-F238E27FC236}">
                <a16:creationId xmlns:a16="http://schemas.microsoft.com/office/drawing/2014/main" id="{975AC133-A236-2866-F7BC-A57135B3AC5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9BF5F98-05A3-3114-67BC-BEC3DEB4FCD5}"/>
              </a:ext>
            </a:extLst>
          </p:cNvPr>
          <p:cNvSpPr>
            <a:spLocks noGrp="1"/>
          </p:cNvSpPr>
          <p:nvPr>
            <p:ph type="sldNum" sz="quarter" idx="12"/>
          </p:nvPr>
        </p:nvSpPr>
        <p:spPr/>
        <p:txBody>
          <a:bodyPr/>
          <a:lstStyle/>
          <a:p>
            <a:fld id="{82029499-2438-2F44-8C4B-32D5F74125CE}" type="slidenum">
              <a:rPr lang="en-US" smtClean="0"/>
              <a:t>‹#›</a:t>
            </a:fld>
            <a:endParaRPr lang="en-US"/>
          </a:p>
        </p:txBody>
      </p:sp>
    </p:spTree>
    <p:extLst>
      <p:ext uri="{BB962C8B-B14F-4D97-AF65-F5344CB8AC3E}">
        <p14:creationId xmlns:p14="http://schemas.microsoft.com/office/powerpoint/2010/main" val="37982581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09F0B29-B532-F109-C604-D41D7C1C136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A21E0C68-0EEB-C92D-B722-8DF3E266968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6C64513-2F3D-67C0-5022-53C28DD9BE9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0A7DE6D-B3F5-544A-AA1C-8ACB1FDD275A}" type="datetimeFigureOut">
              <a:rPr lang="en-US" smtClean="0"/>
              <a:t>3/22/25</a:t>
            </a:fld>
            <a:endParaRPr lang="en-US"/>
          </a:p>
        </p:txBody>
      </p:sp>
      <p:sp>
        <p:nvSpPr>
          <p:cNvPr id="5" name="Footer Placeholder 4">
            <a:extLst>
              <a:ext uri="{FF2B5EF4-FFF2-40B4-BE49-F238E27FC236}">
                <a16:creationId xmlns:a16="http://schemas.microsoft.com/office/drawing/2014/main" id="{8C83A3C9-79F1-7E76-6CE8-A371278EEFF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673F844-5934-4105-DCD0-79062B8F22B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2029499-2438-2F44-8C4B-32D5F74125CE}" type="slidenum">
              <a:rPr lang="en-US" smtClean="0"/>
              <a:t>‹#›</a:t>
            </a:fld>
            <a:endParaRPr lang="en-US"/>
          </a:p>
        </p:txBody>
      </p:sp>
    </p:spTree>
    <p:extLst>
      <p:ext uri="{BB962C8B-B14F-4D97-AF65-F5344CB8AC3E}">
        <p14:creationId xmlns:p14="http://schemas.microsoft.com/office/powerpoint/2010/main" val="25137455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eg"/></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16.png"/><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hyperlink" Target="https://numismatics.org.uk/wp-content/uploads/2020/01/Tokens_ed_crisa_gkikaki_rowan.pdf"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91DC736-0EF8-4F87-9146-EBF1D2EE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2" descr="Ancient Greek coin dating back to 425-400BC juxtaposed with the Greek one-euro  coin of today. The heraldic animal of Athens, the clever owl, as well as  the olive tree branch and the">
            <a:extLst>
              <a:ext uri="{FF2B5EF4-FFF2-40B4-BE49-F238E27FC236}">
                <a16:creationId xmlns:a16="http://schemas.microsoft.com/office/drawing/2014/main" id="{6BC3B96C-1F86-5FD4-5677-368CB1DCBD9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557" t="4106" r="22504"/>
          <a:stretch/>
        </p:blipFill>
        <p:spPr bwMode="auto">
          <a:xfrm>
            <a:off x="3523488" y="10"/>
            <a:ext cx="8668512" cy="6857990"/>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097CD68E-23E3-4007-8847-CD0944C4F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756601"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3C63D68-95EE-9C6B-DBD8-313A26B94215}"/>
              </a:ext>
            </a:extLst>
          </p:cNvPr>
          <p:cNvSpPr>
            <a:spLocks noGrp="1"/>
          </p:cNvSpPr>
          <p:nvPr>
            <p:ph type="ctrTitle"/>
          </p:nvPr>
        </p:nvSpPr>
        <p:spPr>
          <a:xfrm>
            <a:off x="477981" y="1122363"/>
            <a:ext cx="4023360" cy="3204134"/>
          </a:xfrm>
        </p:spPr>
        <p:txBody>
          <a:bodyPr anchor="b">
            <a:normAutofit/>
          </a:bodyPr>
          <a:lstStyle/>
          <a:p>
            <a:pPr algn="l"/>
            <a:r>
              <a:rPr lang="en-US" sz="4800" b="1" dirty="0"/>
              <a:t>Greek coinage in perspective</a:t>
            </a:r>
          </a:p>
        </p:txBody>
      </p:sp>
      <p:sp>
        <p:nvSpPr>
          <p:cNvPr id="13" name="Rectangle 12">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5" name="Rectangle 14">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392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1E56EC-E21B-8820-FD88-1AC5116FA04C}"/>
              </a:ext>
            </a:extLst>
          </p:cNvPr>
          <p:cNvSpPr>
            <a:spLocks noGrp="1"/>
          </p:cNvSpPr>
          <p:nvPr>
            <p:ph type="title"/>
          </p:nvPr>
        </p:nvSpPr>
        <p:spPr>
          <a:xfrm>
            <a:off x="838200" y="133767"/>
            <a:ext cx="10515600" cy="1325563"/>
          </a:xfrm>
        </p:spPr>
        <p:txBody>
          <a:bodyPr/>
          <a:lstStyle/>
          <a:p>
            <a:r>
              <a:rPr lang="en-US" b="1" dirty="0"/>
              <a:t>Chinese money</a:t>
            </a:r>
          </a:p>
        </p:txBody>
      </p:sp>
      <p:sp>
        <p:nvSpPr>
          <p:cNvPr id="3" name="Content Placeholder 2">
            <a:extLst>
              <a:ext uri="{FF2B5EF4-FFF2-40B4-BE49-F238E27FC236}">
                <a16:creationId xmlns:a16="http://schemas.microsoft.com/office/drawing/2014/main" id="{3FFDEC6B-7559-28F1-82F2-E67A1CC34E41}"/>
              </a:ext>
            </a:extLst>
          </p:cNvPr>
          <p:cNvSpPr>
            <a:spLocks noGrp="1"/>
          </p:cNvSpPr>
          <p:nvPr>
            <p:ph idx="1"/>
          </p:nvPr>
        </p:nvSpPr>
        <p:spPr>
          <a:xfrm>
            <a:off x="838200" y="1352215"/>
            <a:ext cx="10515600" cy="1556921"/>
          </a:xfrm>
        </p:spPr>
        <p:txBody>
          <a:bodyPr>
            <a:normAutofit fontScale="85000" lnSpcReduction="20000"/>
          </a:bodyPr>
          <a:lstStyle/>
          <a:p>
            <a:pPr>
              <a:buFontTx/>
              <a:buChar char="-"/>
            </a:pPr>
            <a:r>
              <a:rPr lang="en-US" i="1" dirty="0" err="1"/>
              <a:t>Cypraea</a:t>
            </a:r>
            <a:r>
              <a:rPr lang="en-US" i="1" dirty="0"/>
              <a:t> </a:t>
            </a:r>
            <a:r>
              <a:rPr lang="en-US" i="1" dirty="0" err="1"/>
              <a:t>moneta</a:t>
            </a:r>
            <a:r>
              <a:rPr lang="en-US" i="1" dirty="0"/>
              <a:t> </a:t>
            </a:r>
            <a:r>
              <a:rPr lang="en-US" dirty="0"/>
              <a:t>(money cowrie)</a:t>
            </a:r>
            <a:r>
              <a:rPr lang="en-US" i="1" dirty="0"/>
              <a:t>, </a:t>
            </a:r>
            <a:r>
              <a:rPr lang="en-US" i="1" dirty="0" err="1"/>
              <a:t>Cypraea</a:t>
            </a:r>
            <a:r>
              <a:rPr lang="en-US" i="1" dirty="0"/>
              <a:t> annulus </a:t>
            </a:r>
            <a:r>
              <a:rPr lang="en-US" dirty="0"/>
              <a:t>(ring cowrie)</a:t>
            </a:r>
          </a:p>
          <a:p>
            <a:pPr>
              <a:buFontTx/>
              <a:buChar char="-"/>
            </a:pPr>
            <a:r>
              <a:rPr lang="en-US" dirty="0"/>
              <a:t>Bronze cowrie use during eastern Zhou period (770-222 BCE) (</a:t>
            </a:r>
            <a:r>
              <a:rPr lang="en-US" i="1" dirty="0"/>
              <a:t>tong </a:t>
            </a:r>
            <a:r>
              <a:rPr lang="en-US" i="1" dirty="0" err="1"/>
              <a:t>bei</a:t>
            </a:r>
            <a:r>
              <a:rPr lang="en-US" dirty="0"/>
              <a:t>)</a:t>
            </a:r>
          </a:p>
          <a:p>
            <a:pPr>
              <a:buFontTx/>
              <a:buChar char="-"/>
            </a:pPr>
            <a:r>
              <a:rPr lang="en-US" dirty="0"/>
              <a:t>Chu state (475-222 BCE): cowrie money with inscriptions. </a:t>
            </a:r>
            <a:r>
              <a:rPr lang="en-US" dirty="0" err="1"/>
              <a:t>Mould</a:t>
            </a:r>
            <a:r>
              <a:rPr lang="en-US" dirty="0"/>
              <a:t> also found.</a:t>
            </a:r>
          </a:p>
          <a:p>
            <a:pPr>
              <a:buFontTx/>
              <a:buChar char="-"/>
            </a:pPr>
            <a:r>
              <a:rPr lang="en-US" dirty="0"/>
              <a:t>Qin unification in 221 BCE – standardized currency, removal of cowrie currency</a:t>
            </a:r>
          </a:p>
        </p:txBody>
      </p:sp>
      <p:pic>
        <p:nvPicPr>
          <p:cNvPr id="2050" name="Picture 2" descr="Small Cypraea moneta (Money Cowry)">
            <a:extLst>
              <a:ext uri="{FF2B5EF4-FFF2-40B4-BE49-F238E27FC236}">
                <a16:creationId xmlns:a16="http://schemas.microsoft.com/office/drawing/2014/main" id="{4B1859CB-4632-CB1D-78C3-D13E747293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1074" y="3429000"/>
            <a:ext cx="3856789" cy="2892592"/>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Ancient Chinese Gold covered Bronze Cowrie - Museum Gallery">
            <a:extLst>
              <a:ext uri="{FF2B5EF4-FFF2-40B4-BE49-F238E27FC236}">
                <a16:creationId xmlns:a16="http://schemas.microsoft.com/office/drawing/2014/main" id="{6B393220-727F-81EF-6BE1-7B3945BB295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70368" y="3429000"/>
            <a:ext cx="4665283" cy="3114341"/>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03Guilian17">
            <a:extLst>
              <a:ext uri="{FF2B5EF4-FFF2-40B4-BE49-F238E27FC236}">
                <a16:creationId xmlns:a16="http://schemas.microsoft.com/office/drawing/2014/main" id="{9F90F610-5076-AD71-E9DD-40936D3B8D1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689200" y="3429000"/>
            <a:ext cx="2181726" cy="30422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40413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AEDC95-8251-1D45-94C7-2ED21E6E24FD}"/>
              </a:ext>
            </a:extLst>
          </p:cNvPr>
          <p:cNvSpPr>
            <a:spLocks noGrp="1"/>
          </p:cNvSpPr>
          <p:nvPr>
            <p:ph type="title"/>
          </p:nvPr>
        </p:nvSpPr>
        <p:spPr/>
        <p:txBody>
          <a:bodyPr/>
          <a:lstStyle/>
          <a:p>
            <a:r>
              <a:rPr lang="en-US" b="1" dirty="0"/>
              <a:t>Bronze </a:t>
            </a:r>
            <a:r>
              <a:rPr lang="en-US" b="1" i="1" dirty="0"/>
              <a:t>qin ban liang</a:t>
            </a:r>
            <a:endParaRPr lang="en-US" b="1" dirty="0"/>
          </a:p>
        </p:txBody>
      </p:sp>
      <p:pic>
        <p:nvPicPr>
          <p:cNvPr id="5122" name="Picture 2">
            <a:extLst>
              <a:ext uri="{FF2B5EF4-FFF2-40B4-BE49-F238E27FC236}">
                <a16:creationId xmlns:a16="http://schemas.microsoft.com/office/drawing/2014/main" id="{0DF28F50-3821-F890-3152-7364CE56F11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1325563"/>
            <a:ext cx="4458634" cy="4449345"/>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a:extLst>
              <a:ext uri="{FF2B5EF4-FFF2-40B4-BE49-F238E27FC236}">
                <a16:creationId xmlns:a16="http://schemas.microsoft.com/office/drawing/2014/main" id="{2E626552-0923-DE6D-BB97-95FA0B65127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55947" y="1209186"/>
            <a:ext cx="4788695" cy="4786479"/>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D46AC154-D670-41BA-8265-BACC725FD8D7}"/>
              </a:ext>
            </a:extLst>
          </p:cNvPr>
          <p:cNvSpPr txBox="1"/>
          <p:nvPr/>
        </p:nvSpPr>
        <p:spPr>
          <a:xfrm>
            <a:off x="838200" y="5774908"/>
            <a:ext cx="10832432" cy="400110"/>
          </a:xfrm>
          <a:prstGeom prst="rect">
            <a:avLst/>
          </a:prstGeom>
          <a:noFill/>
        </p:spPr>
        <p:txBody>
          <a:bodyPr wrap="square" rtlCol="0">
            <a:spAutoFit/>
          </a:bodyPr>
          <a:lstStyle/>
          <a:p>
            <a:r>
              <a:rPr lang="en-US" sz="2000" dirty="0"/>
              <a:t>400-100 BCE, Yale University Art Gallery </a:t>
            </a:r>
            <a:r>
              <a:rPr lang="en-GB" sz="2000" b="0" i="0" dirty="0">
                <a:solidFill>
                  <a:srgbClr val="231F20"/>
                </a:solidFill>
                <a:effectLst/>
                <a:latin typeface="Moderne LL"/>
              </a:rPr>
              <a:t>2001.87.45339. 6.43g, 32.28 mm</a:t>
            </a:r>
            <a:endParaRPr lang="en-US" sz="2000" dirty="0"/>
          </a:p>
        </p:txBody>
      </p:sp>
    </p:spTree>
    <p:extLst>
      <p:ext uri="{BB962C8B-B14F-4D97-AF65-F5344CB8AC3E}">
        <p14:creationId xmlns:p14="http://schemas.microsoft.com/office/powerpoint/2010/main" val="12903207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073C74-F237-CC3A-5C61-385D9F56B439}"/>
              </a:ext>
            </a:extLst>
          </p:cNvPr>
          <p:cNvSpPr>
            <a:spLocks noGrp="1"/>
          </p:cNvSpPr>
          <p:nvPr>
            <p:ph type="title"/>
          </p:nvPr>
        </p:nvSpPr>
        <p:spPr/>
        <p:txBody>
          <a:bodyPr/>
          <a:lstStyle/>
          <a:p>
            <a:r>
              <a:rPr lang="en-US" b="1" dirty="0"/>
              <a:t>Money in India</a:t>
            </a:r>
          </a:p>
        </p:txBody>
      </p:sp>
      <p:sp>
        <p:nvSpPr>
          <p:cNvPr id="3" name="Content Placeholder 2">
            <a:extLst>
              <a:ext uri="{FF2B5EF4-FFF2-40B4-BE49-F238E27FC236}">
                <a16:creationId xmlns:a16="http://schemas.microsoft.com/office/drawing/2014/main" id="{94DA994D-D222-860B-C33A-E315F6C1BDC6}"/>
              </a:ext>
            </a:extLst>
          </p:cNvPr>
          <p:cNvSpPr>
            <a:spLocks noGrp="1"/>
          </p:cNvSpPr>
          <p:nvPr>
            <p:ph idx="1"/>
          </p:nvPr>
        </p:nvSpPr>
        <p:spPr/>
        <p:txBody>
          <a:bodyPr/>
          <a:lstStyle/>
          <a:p>
            <a:r>
              <a:rPr lang="en-US" dirty="0"/>
              <a:t>Proto-coinage (bent silver bars) perhaps influenced by Greek coinage via Achaemenid Persia. </a:t>
            </a:r>
          </a:p>
          <a:p>
            <a:r>
              <a:rPr lang="en-US" dirty="0"/>
              <a:t>Achaemenid kings: Greek coins circulated as monetary bullion into Afghanistan. Coins of Alexander found in north Pakistan.</a:t>
            </a:r>
          </a:p>
          <a:p>
            <a:r>
              <a:rPr lang="en-US" dirty="0"/>
              <a:t>Gradual adoption of dies rather than punch striking.</a:t>
            </a:r>
          </a:p>
          <a:p>
            <a:r>
              <a:rPr lang="en-US" dirty="0"/>
              <a:t>Periplus of the </a:t>
            </a:r>
            <a:r>
              <a:rPr lang="en-US" dirty="0" err="1"/>
              <a:t>Erythraean</a:t>
            </a:r>
            <a:r>
              <a:rPr lang="en-US" dirty="0"/>
              <a:t> Sea (mid first century AD) refers to the circulation of coins of the Greek kings of the Punjab in western India.</a:t>
            </a:r>
          </a:p>
        </p:txBody>
      </p:sp>
      <p:pic>
        <p:nvPicPr>
          <p:cNvPr id="3074" name="Picture 2" descr="Punch-marked coins - Wikipedia">
            <a:extLst>
              <a:ext uri="{FF2B5EF4-FFF2-40B4-BE49-F238E27FC236}">
                <a16:creationId xmlns:a16="http://schemas.microsoft.com/office/drawing/2014/main" id="{9E7DE469-0CA6-79AB-9ABF-74A2DDC0C4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12705" y="5038042"/>
            <a:ext cx="1941095" cy="14548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1319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3D9E701-A28C-B34A-84BD-761509105770}"/>
              </a:ext>
            </a:extLst>
          </p:cNvPr>
          <p:cNvSpPr>
            <a:spLocks noGrp="1"/>
          </p:cNvSpPr>
          <p:nvPr>
            <p:ph idx="1"/>
          </p:nvPr>
        </p:nvSpPr>
        <p:spPr>
          <a:xfrm>
            <a:off x="838200" y="4932947"/>
            <a:ext cx="10515600" cy="1576137"/>
          </a:xfrm>
        </p:spPr>
        <p:txBody>
          <a:bodyPr>
            <a:normAutofit fontScale="85000" lnSpcReduction="10000"/>
          </a:bodyPr>
          <a:lstStyle/>
          <a:p>
            <a:r>
              <a:rPr lang="en-US" dirty="0"/>
              <a:t>Silver drachm of </a:t>
            </a:r>
            <a:r>
              <a:rPr lang="en-US" dirty="0" err="1"/>
              <a:t>Nahapana</a:t>
            </a:r>
            <a:r>
              <a:rPr lang="en-US" dirty="0"/>
              <a:t> with Indian language written in Greek on the obverse naming him as ruler. Arrow and thunderbolt on the reverse with </a:t>
            </a:r>
            <a:r>
              <a:rPr lang="en-US" dirty="0" err="1"/>
              <a:t>Kharoshthi</a:t>
            </a:r>
            <a:r>
              <a:rPr lang="en-US" dirty="0"/>
              <a:t> and Brahmi inscription versions of the inscription written in Greek. </a:t>
            </a:r>
          </a:p>
          <a:p>
            <a:r>
              <a:rPr lang="en-US" dirty="0"/>
              <a:t>AD 30-70</a:t>
            </a:r>
          </a:p>
        </p:txBody>
      </p:sp>
      <p:pic>
        <p:nvPicPr>
          <p:cNvPr id="4098" name="Picture 2" descr="Ancient Indian Coins : Western Kshatrapas Dynasty ; Nahapana, silver drachm  ; middle of 1st century CE ; Weight: … in 2023 | Ancient indian coins,  Greek legends, Rare coins">
            <a:extLst>
              <a:ext uri="{FF2B5EF4-FFF2-40B4-BE49-F238E27FC236}">
                <a16:creationId xmlns:a16="http://schemas.microsoft.com/office/drawing/2014/main" id="{460E3D57-41B5-E14A-C383-F3EBDCDE21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74648" y="0"/>
            <a:ext cx="8442703" cy="47554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35636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Coinage –which appeared simultaneously in the Greek world as well as in at least two other parts of the world, in India and in China -  is an unsurpassed invention. It can only be surpassed by the cashless payments of our modern, digital era.</a:t>
            </a:r>
          </a:p>
          <a:p>
            <a:r>
              <a:rPr lang="en-GB" dirty="0"/>
              <a:t>Once invented, it has never been abandoned</a:t>
            </a:r>
            <a:endParaRPr lang="en-US" dirty="0"/>
          </a:p>
        </p:txBody>
      </p:sp>
    </p:spTree>
    <p:extLst>
      <p:ext uri="{BB962C8B-B14F-4D97-AF65-F5344CB8AC3E}">
        <p14:creationId xmlns:p14="http://schemas.microsoft.com/office/powerpoint/2010/main" val="8207498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 means of commensuration</a:t>
            </a:r>
            <a:endParaRPr lang="en-US" dirty="0"/>
          </a:p>
        </p:txBody>
      </p:sp>
      <p:sp>
        <p:nvSpPr>
          <p:cNvPr id="3" name="Content Placeholder 2"/>
          <p:cNvSpPr>
            <a:spLocks noGrp="1"/>
          </p:cNvSpPr>
          <p:nvPr>
            <p:ph idx="1"/>
          </p:nvPr>
        </p:nvSpPr>
        <p:spPr/>
        <p:txBody>
          <a:bodyPr/>
          <a:lstStyle/>
          <a:p>
            <a:r>
              <a:rPr lang="en-GB" dirty="0"/>
              <a:t>A means to overcome the obvious difficulty deriving from the ‘double coincidence of wants’ – Money establishing fairness in transactions in a primordial level</a:t>
            </a:r>
          </a:p>
          <a:p>
            <a:r>
              <a:rPr lang="en-GB" dirty="0"/>
              <a:t>Ascribing value in terms of its cost in money</a:t>
            </a:r>
          </a:p>
          <a:p>
            <a:r>
              <a:rPr lang="en-GB" dirty="0"/>
              <a:t>A means of depositing wealth and a means of assessing the magnitude of wealth, e.g. the inventories of deposits in ancient Greek </a:t>
            </a:r>
            <a:r>
              <a:rPr lang="en-GB" dirty="0" err="1"/>
              <a:t>sancturies</a:t>
            </a:r>
            <a:r>
              <a:rPr lang="en-GB" dirty="0"/>
              <a:t>, estimating the cost</a:t>
            </a:r>
          </a:p>
          <a:p>
            <a:endParaRPr lang="en-US" dirty="0"/>
          </a:p>
        </p:txBody>
      </p:sp>
    </p:spTree>
    <p:extLst>
      <p:ext uri="{BB962C8B-B14F-4D97-AF65-F5344CB8AC3E}">
        <p14:creationId xmlns:p14="http://schemas.microsoft.com/office/powerpoint/2010/main" val="24755693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0E4304-2DF3-F21A-DBE0-0FE687A82642}"/>
              </a:ext>
            </a:extLst>
          </p:cNvPr>
          <p:cNvSpPr>
            <a:spLocks noGrp="1"/>
          </p:cNvSpPr>
          <p:nvPr>
            <p:ph type="title"/>
          </p:nvPr>
        </p:nvSpPr>
        <p:spPr/>
        <p:txBody>
          <a:bodyPr/>
          <a:lstStyle/>
          <a:p>
            <a:r>
              <a:rPr lang="en-US" b="1" dirty="0"/>
              <a:t>Numismatics in the Renaissance</a:t>
            </a:r>
          </a:p>
        </p:txBody>
      </p:sp>
      <p:sp>
        <p:nvSpPr>
          <p:cNvPr id="3" name="Content Placeholder 2">
            <a:extLst>
              <a:ext uri="{FF2B5EF4-FFF2-40B4-BE49-F238E27FC236}">
                <a16:creationId xmlns:a16="http://schemas.microsoft.com/office/drawing/2014/main" id="{2CDE62D4-F9E8-7D0C-306D-6A7561F2D47E}"/>
              </a:ext>
            </a:extLst>
          </p:cNvPr>
          <p:cNvSpPr>
            <a:spLocks noGrp="1"/>
          </p:cNvSpPr>
          <p:nvPr>
            <p:ph idx="1"/>
          </p:nvPr>
        </p:nvSpPr>
        <p:spPr/>
        <p:txBody>
          <a:bodyPr/>
          <a:lstStyle/>
          <a:p>
            <a:r>
              <a:rPr lang="en-US" dirty="0" err="1"/>
              <a:t>Mørkholm</a:t>
            </a:r>
            <a:r>
              <a:rPr lang="en-US" dirty="0"/>
              <a:t> 1979: ancient Greek numismatic scholarship begins in 1760.</a:t>
            </a:r>
          </a:p>
          <a:p>
            <a:r>
              <a:rPr lang="en-US" dirty="0"/>
              <a:t>Interest in Greek coins much less than Roman coinage (portraits of rulers) before 16</a:t>
            </a:r>
            <a:r>
              <a:rPr lang="en-US" baseline="30000" dirty="0"/>
              <a:t>th</a:t>
            </a:r>
            <a:r>
              <a:rPr lang="en-US" dirty="0"/>
              <a:t> century. Some interest (Ciriaco </a:t>
            </a:r>
            <a:r>
              <a:rPr lang="en-US" dirty="0" err="1"/>
              <a:t>d’Ancona</a:t>
            </a:r>
            <a:r>
              <a:rPr lang="en-US" dirty="0"/>
              <a:t> and </a:t>
            </a:r>
            <a:r>
              <a:rPr lang="en-US" dirty="0" err="1"/>
              <a:t>Ambrogio</a:t>
            </a:r>
            <a:r>
              <a:rPr lang="en-US" dirty="0"/>
              <a:t> </a:t>
            </a:r>
            <a:r>
              <a:rPr lang="en-US" dirty="0" err="1"/>
              <a:t>Traversari</a:t>
            </a:r>
            <a:r>
              <a:rPr lang="en-US" dirty="0"/>
              <a:t>) but knowledge of ancient Greek limited during 15</a:t>
            </a:r>
            <a:r>
              <a:rPr lang="en-US" baseline="30000" dirty="0"/>
              <a:t>th</a:t>
            </a:r>
            <a:r>
              <a:rPr lang="en-US" dirty="0"/>
              <a:t> century</a:t>
            </a:r>
          </a:p>
          <a:p>
            <a:r>
              <a:rPr lang="en-US" dirty="0"/>
              <a:t>Turkish conquest of Greece made it difficult to travel to Greece/Asia Minor to record antiquities</a:t>
            </a:r>
          </a:p>
          <a:p>
            <a:r>
              <a:rPr lang="en-US" dirty="0"/>
              <a:t>16</a:t>
            </a:r>
            <a:r>
              <a:rPr lang="en-US" baseline="30000" dirty="0"/>
              <a:t>th</a:t>
            </a:r>
            <a:r>
              <a:rPr lang="en-US" dirty="0"/>
              <a:t> century: references to Greek coinage in </a:t>
            </a:r>
            <a:r>
              <a:rPr lang="en-US" dirty="0" err="1"/>
              <a:t>Budé</a:t>
            </a:r>
            <a:r>
              <a:rPr lang="en-US" dirty="0"/>
              <a:t> and Leonardo da Porto. Also knowledge of Greek increased.</a:t>
            </a:r>
          </a:p>
        </p:txBody>
      </p:sp>
    </p:spTree>
    <p:extLst>
      <p:ext uri="{BB962C8B-B14F-4D97-AF65-F5344CB8AC3E}">
        <p14:creationId xmlns:p14="http://schemas.microsoft.com/office/powerpoint/2010/main" val="33238361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786DDDC-11B7-FB3B-FC63-6BFA4A9A9A17}"/>
              </a:ext>
            </a:extLst>
          </p:cNvPr>
          <p:cNvSpPr>
            <a:spLocks noGrp="1"/>
          </p:cNvSpPr>
          <p:nvPr>
            <p:ph idx="1"/>
          </p:nvPr>
        </p:nvSpPr>
        <p:spPr>
          <a:xfrm>
            <a:off x="838200" y="5599879"/>
            <a:ext cx="3134709" cy="848218"/>
          </a:xfrm>
        </p:spPr>
        <p:txBody>
          <a:bodyPr>
            <a:normAutofit fontScale="85000" lnSpcReduction="10000"/>
          </a:bodyPr>
          <a:lstStyle/>
          <a:p>
            <a:pPr marL="0" indent="0">
              <a:buNone/>
            </a:pPr>
            <a:r>
              <a:rPr lang="en-US" i="1"/>
              <a:t>De Asse et partibus</a:t>
            </a:r>
            <a:r>
              <a:rPr lang="en-US"/>
              <a:t>, 1514. Guillaume Budé</a:t>
            </a:r>
            <a:endParaRPr lang="en-US" i="1" dirty="0"/>
          </a:p>
        </p:txBody>
      </p:sp>
      <p:pic>
        <p:nvPicPr>
          <p:cNvPr id="1026" name="Picture 2" descr="De asse et partibus eius, libri quinque, Gulielmi Budaei Parisiensis à  secretis regis Franciae, nuper recogniti &amp; ampliores facti, à furto'que  uindicati. eiusdem de asse &amp; partibus eius, Breuiarium : Guillaume Budé :">
            <a:extLst>
              <a:ext uri="{FF2B5EF4-FFF2-40B4-BE49-F238E27FC236}">
                <a16:creationId xmlns:a16="http://schemas.microsoft.com/office/drawing/2014/main" id="{57DD6943-DB1C-FAEF-9635-8BE4FC08521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1054" y="409903"/>
            <a:ext cx="3281855" cy="492278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AC262EF1-8C9D-EA38-BAC8-3B560B9FB543}"/>
              </a:ext>
            </a:extLst>
          </p:cNvPr>
          <p:cNvPicPr>
            <a:picLocks noChangeAspect="1"/>
          </p:cNvPicPr>
          <p:nvPr/>
        </p:nvPicPr>
        <p:blipFill>
          <a:blip r:embed="rId4"/>
          <a:stretch>
            <a:fillRect/>
          </a:stretch>
        </p:blipFill>
        <p:spPr>
          <a:xfrm>
            <a:off x="4580446" y="3338123"/>
            <a:ext cx="4641924" cy="3109974"/>
          </a:xfrm>
          <a:prstGeom prst="rect">
            <a:avLst/>
          </a:prstGeom>
        </p:spPr>
      </p:pic>
      <p:pic>
        <p:nvPicPr>
          <p:cNvPr id="5" name="Picture 4">
            <a:extLst>
              <a:ext uri="{FF2B5EF4-FFF2-40B4-BE49-F238E27FC236}">
                <a16:creationId xmlns:a16="http://schemas.microsoft.com/office/drawing/2014/main" id="{73EB3062-6176-7C6D-FA7B-4174B8038318}"/>
              </a:ext>
            </a:extLst>
          </p:cNvPr>
          <p:cNvPicPr>
            <a:picLocks noChangeAspect="1"/>
          </p:cNvPicPr>
          <p:nvPr/>
        </p:nvPicPr>
        <p:blipFill>
          <a:blip r:embed="rId5"/>
          <a:stretch>
            <a:fillRect/>
          </a:stretch>
        </p:blipFill>
        <p:spPr>
          <a:xfrm>
            <a:off x="4580446" y="0"/>
            <a:ext cx="4362396" cy="3119286"/>
          </a:xfrm>
          <a:prstGeom prst="rect">
            <a:avLst/>
          </a:prstGeom>
        </p:spPr>
      </p:pic>
      <p:sp>
        <p:nvSpPr>
          <p:cNvPr id="7" name="TextBox 6">
            <a:extLst>
              <a:ext uri="{FF2B5EF4-FFF2-40B4-BE49-F238E27FC236}">
                <a16:creationId xmlns:a16="http://schemas.microsoft.com/office/drawing/2014/main" id="{996D2183-9E54-9E78-C957-83A641D553AB}"/>
              </a:ext>
            </a:extLst>
          </p:cNvPr>
          <p:cNvSpPr txBox="1"/>
          <p:nvPr/>
        </p:nvSpPr>
        <p:spPr>
          <a:xfrm>
            <a:off x="8942842" y="4269662"/>
            <a:ext cx="2844800" cy="1754326"/>
          </a:xfrm>
          <a:prstGeom prst="rect">
            <a:avLst/>
          </a:prstGeom>
          <a:noFill/>
        </p:spPr>
        <p:txBody>
          <a:bodyPr wrap="square">
            <a:spAutoFit/>
          </a:bodyPr>
          <a:lstStyle/>
          <a:p>
            <a:r>
              <a:rPr lang="en-GB" b="0" i="1" dirty="0" err="1">
                <a:solidFill>
                  <a:srgbClr val="202122"/>
                </a:solidFill>
                <a:effectLst/>
                <a:latin typeface="Arial" panose="020B0604020202020204" pitchFamily="34" charset="0"/>
              </a:rPr>
              <a:t>Promptuaire</a:t>
            </a:r>
            <a:r>
              <a:rPr lang="en-GB" b="0" i="1" dirty="0">
                <a:solidFill>
                  <a:srgbClr val="202122"/>
                </a:solidFill>
                <a:effectLst/>
                <a:latin typeface="Arial" panose="020B0604020202020204" pitchFamily="34" charset="0"/>
              </a:rPr>
              <a:t> des </a:t>
            </a:r>
            <a:r>
              <a:rPr lang="en-GB" b="0" i="1" dirty="0" err="1">
                <a:solidFill>
                  <a:srgbClr val="202122"/>
                </a:solidFill>
                <a:effectLst/>
                <a:latin typeface="Arial" panose="020B0604020202020204" pitchFamily="34" charset="0"/>
              </a:rPr>
              <a:t>Medalles</a:t>
            </a:r>
            <a:r>
              <a:rPr lang="en-GB" b="0" i="1" dirty="0">
                <a:solidFill>
                  <a:srgbClr val="202122"/>
                </a:solidFill>
                <a:effectLst/>
                <a:latin typeface="Arial" panose="020B0604020202020204" pitchFamily="34" charset="0"/>
              </a:rPr>
              <a:t> des plus </a:t>
            </a:r>
            <a:r>
              <a:rPr lang="en-GB" b="0" i="1" dirty="0" err="1">
                <a:solidFill>
                  <a:srgbClr val="202122"/>
                </a:solidFill>
                <a:effectLst/>
                <a:latin typeface="Arial" panose="020B0604020202020204" pitchFamily="34" charset="0"/>
              </a:rPr>
              <a:t>renommées</a:t>
            </a:r>
            <a:r>
              <a:rPr lang="en-GB" b="0" i="1" dirty="0">
                <a:solidFill>
                  <a:srgbClr val="202122"/>
                </a:solidFill>
                <a:effectLst/>
                <a:latin typeface="Arial" panose="020B0604020202020204" pitchFamily="34" charset="0"/>
              </a:rPr>
              <a:t> </a:t>
            </a:r>
            <a:r>
              <a:rPr lang="en-GB" b="0" i="1" dirty="0" err="1">
                <a:solidFill>
                  <a:srgbClr val="202122"/>
                </a:solidFill>
                <a:effectLst/>
                <a:latin typeface="Arial" panose="020B0604020202020204" pitchFamily="34" charset="0"/>
              </a:rPr>
              <a:t>personnes</a:t>
            </a:r>
            <a:endParaRPr lang="en-GB" b="0" i="1" dirty="0">
              <a:solidFill>
                <a:srgbClr val="202122"/>
              </a:solidFill>
              <a:effectLst/>
              <a:latin typeface="Arial" panose="020B0604020202020204" pitchFamily="34" charset="0"/>
            </a:endParaRPr>
          </a:p>
          <a:p>
            <a:endParaRPr lang="en-GB" i="1" dirty="0">
              <a:solidFill>
                <a:srgbClr val="202122"/>
              </a:solidFill>
              <a:latin typeface="Arial" panose="020B0604020202020204" pitchFamily="34" charset="0"/>
            </a:endParaRPr>
          </a:p>
          <a:p>
            <a:r>
              <a:rPr lang="en-GB" i="0" dirty="0">
                <a:solidFill>
                  <a:srgbClr val="202122"/>
                </a:solidFill>
                <a:effectLst/>
                <a:latin typeface="Arial" panose="020B0604020202020204" pitchFamily="34" charset="0"/>
              </a:rPr>
              <a:t>Guillaume </a:t>
            </a:r>
            <a:r>
              <a:rPr lang="en-GB" i="0" dirty="0" err="1">
                <a:solidFill>
                  <a:srgbClr val="202122"/>
                </a:solidFill>
                <a:effectLst/>
                <a:latin typeface="Arial" panose="020B0604020202020204" pitchFamily="34" charset="0"/>
              </a:rPr>
              <a:t>Rouillé</a:t>
            </a:r>
            <a:r>
              <a:rPr lang="en-GB" i="0" dirty="0">
                <a:solidFill>
                  <a:srgbClr val="202122"/>
                </a:solidFill>
                <a:effectLst/>
                <a:latin typeface="Arial" panose="020B0604020202020204" pitchFamily="34" charset="0"/>
              </a:rPr>
              <a:t> </a:t>
            </a:r>
            <a:endParaRPr lang="en-US" dirty="0"/>
          </a:p>
          <a:p>
            <a:r>
              <a:rPr lang="en-GB" dirty="0">
                <a:solidFill>
                  <a:srgbClr val="202122"/>
                </a:solidFill>
                <a:latin typeface="Arial" panose="020B0604020202020204" pitchFamily="34" charset="0"/>
              </a:rPr>
              <a:t>1581</a:t>
            </a:r>
            <a:endParaRPr lang="en-US" dirty="0"/>
          </a:p>
        </p:txBody>
      </p:sp>
      <p:pic>
        <p:nvPicPr>
          <p:cNvPr id="1028" name="Picture 4">
            <a:extLst>
              <a:ext uri="{FF2B5EF4-FFF2-40B4-BE49-F238E27FC236}">
                <a16:creationId xmlns:a16="http://schemas.microsoft.com/office/drawing/2014/main" id="{35968CF7-55C3-2BBC-FB20-EA626E29FBE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44908" y="1298952"/>
            <a:ext cx="3640667" cy="18203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41615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C267F7-CBD0-5610-DDB6-0A3EA42EAC72}"/>
              </a:ext>
            </a:extLst>
          </p:cNvPr>
          <p:cNvSpPr>
            <a:spLocks noGrp="1"/>
          </p:cNvSpPr>
          <p:nvPr>
            <p:ph type="title"/>
          </p:nvPr>
        </p:nvSpPr>
        <p:spPr/>
        <p:txBody>
          <a:bodyPr/>
          <a:lstStyle/>
          <a:p>
            <a:r>
              <a:rPr lang="en-US" b="1" dirty="0"/>
              <a:t>Kagan: There has been an underestimation</a:t>
            </a:r>
          </a:p>
        </p:txBody>
      </p:sp>
      <p:sp>
        <p:nvSpPr>
          <p:cNvPr id="3" name="Content Placeholder 2">
            <a:extLst>
              <a:ext uri="{FF2B5EF4-FFF2-40B4-BE49-F238E27FC236}">
                <a16:creationId xmlns:a16="http://schemas.microsoft.com/office/drawing/2014/main" id="{A25E0EFB-D025-3D42-B84C-D8DEA2ABF968}"/>
              </a:ext>
            </a:extLst>
          </p:cNvPr>
          <p:cNvSpPr>
            <a:spLocks noGrp="1"/>
          </p:cNvSpPr>
          <p:nvPr>
            <p:ph idx="1"/>
          </p:nvPr>
        </p:nvSpPr>
        <p:spPr/>
        <p:txBody>
          <a:bodyPr/>
          <a:lstStyle/>
          <a:p>
            <a:r>
              <a:rPr lang="en-US" dirty="0"/>
              <a:t>Those knowledgeable about Greek coins in this period either didn’t try to publish or died while writing their works.  E.g. </a:t>
            </a:r>
            <a:r>
              <a:rPr lang="en-US" dirty="0" err="1"/>
              <a:t>Fulvio</a:t>
            </a:r>
            <a:r>
              <a:rPr lang="en-US" dirty="0"/>
              <a:t> Orsini – letters, collection contained 800 Greek coins, known expertise</a:t>
            </a:r>
          </a:p>
          <a:p>
            <a:r>
              <a:rPr lang="en-US" dirty="0" err="1"/>
              <a:t>Wolgang</a:t>
            </a:r>
            <a:r>
              <a:rPr lang="en-US" dirty="0"/>
              <a:t> </a:t>
            </a:r>
            <a:r>
              <a:rPr lang="en-US" dirty="0" err="1"/>
              <a:t>Lazius</a:t>
            </a:r>
            <a:r>
              <a:rPr lang="en-US" dirty="0"/>
              <a:t>, 1558, </a:t>
            </a:r>
            <a:r>
              <a:rPr lang="en-US" i="1" dirty="0" err="1"/>
              <a:t>Commentarium</a:t>
            </a:r>
            <a:r>
              <a:rPr lang="en-US" i="1" dirty="0"/>
              <a:t> rerum </a:t>
            </a:r>
            <a:r>
              <a:rPr lang="en-US" i="1" dirty="0" err="1"/>
              <a:t>Graecarum</a:t>
            </a:r>
            <a:r>
              <a:rPr lang="en-US" i="1" dirty="0"/>
              <a:t> libri duo</a:t>
            </a:r>
            <a:endParaRPr lang="en-US" dirty="0"/>
          </a:p>
        </p:txBody>
      </p:sp>
    </p:spTree>
    <p:extLst>
      <p:ext uri="{BB962C8B-B14F-4D97-AF65-F5344CB8AC3E}">
        <p14:creationId xmlns:p14="http://schemas.microsoft.com/office/powerpoint/2010/main" val="37421634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099DC4A-4F30-6F12-6B7F-AC7E05E0762B}"/>
              </a:ext>
            </a:extLst>
          </p:cNvPr>
          <p:cNvPicPr>
            <a:picLocks noChangeAspect="1"/>
          </p:cNvPicPr>
          <p:nvPr/>
        </p:nvPicPr>
        <p:blipFill>
          <a:blip r:embed="rId3"/>
          <a:stretch>
            <a:fillRect/>
          </a:stretch>
        </p:blipFill>
        <p:spPr>
          <a:xfrm>
            <a:off x="-67256" y="875256"/>
            <a:ext cx="6163256" cy="5567108"/>
          </a:xfrm>
          <a:prstGeom prst="rect">
            <a:avLst/>
          </a:prstGeom>
        </p:spPr>
      </p:pic>
      <p:sp>
        <p:nvSpPr>
          <p:cNvPr id="5" name="TextBox 4">
            <a:extLst>
              <a:ext uri="{FF2B5EF4-FFF2-40B4-BE49-F238E27FC236}">
                <a16:creationId xmlns:a16="http://schemas.microsoft.com/office/drawing/2014/main" id="{5ED0BA07-D24E-C56E-F4EB-6645E7138225}"/>
              </a:ext>
            </a:extLst>
          </p:cNvPr>
          <p:cNvSpPr txBox="1"/>
          <p:nvPr/>
        </p:nvSpPr>
        <p:spPr>
          <a:xfrm>
            <a:off x="1452818" y="46166"/>
            <a:ext cx="9977181" cy="646331"/>
          </a:xfrm>
          <a:prstGeom prst="rect">
            <a:avLst/>
          </a:prstGeom>
          <a:noFill/>
        </p:spPr>
        <p:txBody>
          <a:bodyPr wrap="square" rtlCol="0">
            <a:spAutoFit/>
          </a:bodyPr>
          <a:lstStyle/>
          <a:p>
            <a:r>
              <a:rPr lang="en-US" sz="3600" dirty="0" err="1"/>
              <a:t>Wolgang</a:t>
            </a:r>
            <a:r>
              <a:rPr lang="en-US" sz="3600" dirty="0"/>
              <a:t> </a:t>
            </a:r>
            <a:r>
              <a:rPr lang="en-US" sz="3600" dirty="0" err="1"/>
              <a:t>Lazius</a:t>
            </a:r>
            <a:r>
              <a:rPr lang="en-US" sz="3600" dirty="0"/>
              <a:t>, 1576, </a:t>
            </a:r>
            <a:r>
              <a:rPr lang="en-US" sz="3600" i="1" dirty="0"/>
              <a:t>Sicilia et Magna Graecia</a:t>
            </a:r>
            <a:endParaRPr lang="en-US" sz="3600" dirty="0"/>
          </a:p>
        </p:txBody>
      </p:sp>
      <p:pic>
        <p:nvPicPr>
          <p:cNvPr id="6" name="Picture 5">
            <a:extLst>
              <a:ext uri="{FF2B5EF4-FFF2-40B4-BE49-F238E27FC236}">
                <a16:creationId xmlns:a16="http://schemas.microsoft.com/office/drawing/2014/main" id="{864508C5-9450-5E20-8AF5-3B807190A5D6}"/>
              </a:ext>
            </a:extLst>
          </p:cNvPr>
          <p:cNvPicPr>
            <a:picLocks noChangeAspect="1"/>
          </p:cNvPicPr>
          <p:nvPr/>
        </p:nvPicPr>
        <p:blipFill>
          <a:blip r:embed="rId4"/>
          <a:stretch>
            <a:fillRect/>
          </a:stretch>
        </p:blipFill>
        <p:spPr>
          <a:xfrm>
            <a:off x="6096001" y="875256"/>
            <a:ext cx="6096000" cy="5649270"/>
          </a:xfrm>
          <a:prstGeom prst="rect">
            <a:avLst/>
          </a:prstGeom>
        </p:spPr>
      </p:pic>
    </p:spTree>
    <p:extLst>
      <p:ext uri="{BB962C8B-B14F-4D97-AF65-F5344CB8AC3E}">
        <p14:creationId xmlns:p14="http://schemas.microsoft.com/office/powerpoint/2010/main" val="12424359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dirty="0"/>
              <a:t>Aristophanes, </a:t>
            </a:r>
            <a:r>
              <a:rPr lang="en-GB" sz="3600" i="1" dirty="0"/>
              <a:t>Birds</a:t>
            </a:r>
            <a:r>
              <a:rPr lang="en-GB" sz="3600" dirty="0"/>
              <a:t> 1038-1041; </a:t>
            </a:r>
            <a:r>
              <a:rPr lang="en-GB" sz="3600" i="1" dirty="0" err="1"/>
              <a:t>Testimonia</a:t>
            </a:r>
            <a:r>
              <a:rPr lang="en-GB" sz="3600" i="1" dirty="0"/>
              <a:t> </a:t>
            </a:r>
            <a:r>
              <a:rPr lang="en-GB" sz="3600" i="1" dirty="0" err="1"/>
              <a:t>Numaria</a:t>
            </a:r>
            <a:r>
              <a:rPr lang="en-GB" sz="3600" i="1" dirty="0"/>
              <a:t> </a:t>
            </a:r>
            <a:r>
              <a:rPr lang="en-GB" sz="3600" dirty="0"/>
              <a:t>77</a:t>
            </a:r>
            <a:endParaRPr lang="en-US" sz="3600" dirty="0"/>
          </a:p>
        </p:txBody>
      </p:sp>
      <p:sp>
        <p:nvSpPr>
          <p:cNvPr id="3" name="Content Placeholder 2"/>
          <p:cNvSpPr>
            <a:spLocks noGrp="1"/>
          </p:cNvSpPr>
          <p:nvPr>
            <p:ph idx="1"/>
          </p:nvPr>
        </p:nvSpPr>
        <p:spPr>
          <a:xfrm>
            <a:off x="659245" y="5437728"/>
            <a:ext cx="10873509" cy="582781"/>
          </a:xfrm>
        </p:spPr>
        <p:txBody>
          <a:bodyPr/>
          <a:lstStyle/>
          <a:p>
            <a:r>
              <a:rPr lang="en-GB" dirty="0"/>
              <a:t>Cf. </a:t>
            </a:r>
            <a:r>
              <a:rPr lang="en-GB" i="1" dirty="0"/>
              <a:t>IG</a:t>
            </a:r>
            <a:r>
              <a:rPr lang="en-GB" dirty="0"/>
              <a:t> I</a:t>
            </a:r>
            <a:r>
              <a:rPr lang="en-GB" baseline="30000" dirty="0"/>
              <a:t>3</a:t>
            </a:r>
            <a:r>
              <a:rPr lang="en-GB" dirty="0"/>
              <a:t> 1453; </a:t>
            </a:r>
            <a:r>
              <a:rPr lang="en-GB" i="1" dirty="0" err="1"/>
              <a:t>Testimonia</a:t>
            </a:r>
            <a:r>
              <a:rPr lang="en-GB" i="1" dirty="0"/>
              <a:t> </a:t>
            </a:r>
            <a:r>
              <a:rPr lang="en-GB" i="1" dirty="0" err="1"/>
              <a:t>Numaria</a:t>
            </a:r>
            <a:r>
              <a:rPr lang="en-GB" i="1" dirty="0"/>
              <a:t> </a:t>
            </a:r>
            <a:r>
              <a:rPr lang="en-GB" dirty="0"/>
              <a:t>78</a:t>
            </a:r>
            <a:endParaRPr lang="en-US" dirty="0"/>
          </a:p>
        </p:txBody>
      </p:sp>
      <p:pic>
        <p:nvPicPr>
          <p:cNvPr id="4" name="Picture 3"/>
          <p:cNvPicPr>
            <a:picLocks noChangeAspect="1"/>
          </p:cNvPicPr>
          <p:nvPr/>
        </p:nvPicPr>
        <p:blipFill>
          <a:blip r:embed="rId2"/>
          <a:stretch>
            <a:fillRect/>
          </a:stretch>
        </p:blipFill>
        <p:spPr>
          <a:xfrm>
            <a:off x="1810327" y="1825625"/>
            <a:ext cx="9543473" cy="3768557"/>
          </a:xfrm>
          <a:prstGeom prst="rect">
            <a:avLst/>
          </a:prstGeom>
        </p:spPr>
      </p:pic>
    </p:spTree>
    <p:extLst>
      <p:ext uri="{BB962C8B-B14F-4D97-AF65-F5344CB8AC3E}">
        <p14:creationId xmlns:p14="http://schemas.microsoft.com/office/powerpoint/2010/main" val="6407944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072D4-4998-6822-B2BC-6158E6E34E33}"/>
              </a:ext>
            </a:extLst>
          </p:cNvPr>
          <p:cNvSpPr>
            <a:spLocks noGrp="1"/>
          </p:cNvSpPr>
          <p:nvPr>
            <p:ph type="title"/>
          </p:nvPr>
        </p:nvSpPr>
        <p:spPr/>
        <p:txBody>
          <a:bodyPr/>
          <a:lstStyle/>
          <a:p>
            <a:r>
              <a:rPr lang="en-US" b="1" dirty="0" err="1"/>
              <a:t>Cyriacus</a:t>
            </a:r>
            <a:r>
              <a:rPr lang="en-US" b="1" dirty="0"/>
              <a:t> of Ancona</a:t>
            </a:r>
          </a:p>
        </p:txBody>
      </p:sp>
      <p:sp>
        <p:nvSpPr>
          <p:cNvPr id="3" name="Content Placeholder 2">
            <a:extLst>
              <a:ext uri="{FF2B5EF4-FFF2-40B4-BE49-F238E27FC236}">
                <a16:creationId xmlns:a16="http://schemas.microsoft.com/office/drawing/2014/main" id="{7815AA01-B2BD-B590-6A60-EB8955831EC6}"/>
              </a:ext>
            </a:extLst>
          </p:cNvPr>
          <p:cNvSpPr>
            <a:spLocks noGrp="1"/>
          </p:cNvSpPr>
          <p:nvPr>
            <p:ph idx="1"/>
          </p:nvPr>
        </p:nvSpPr>
        <p:spPr>
          <a:xfrm>
            <a:off x="838200" y="1825625"/>
            <a:ext cx="5257800" cy="4351338"/>
          </a:xfrm>
        </p:spPr>
        <p:txBody>
          <a:bodyPr/>
          <a:lstStyle/>
          <a:p>
            <a:r>
              <a:rPr lang="en-US" dirty="0"/>
              <a:t>‘father of archaeology’</a:t>
            </a:r>
          </a:p>
          <a:p>
            <a:r>
              <a:rPr lang="en-US" dirty="0"/>
              <a:t>Rhodian coins – identified Apollo on obverse and knew the significance of the flower.</a:t>
            </a:r>
          </a:p>
          <a:p>
            <a:r>
              <a:rPr lang="en-US" dirty="0"/>
              <a:t>Evidence for Venetian trade in Greek coins in 15</a:t>
            </a:r>
            <a:r>
              <a:rPr lang="en-US" baseline="30000" dirty="0"/>
              <a:t>th</a:t>
            </a:r>
            <a:r>
              <a:rPr lang="en-US" dirty="0"/>
              <a:t> century</a:t>
            </a:r>
          </a:p>
        </p:txBody>
      </p:sp>
      <p:pic>
        <p:nvPicPr>
          <p:cNvPr id="1026" name="Picture 2" descr="undefined">
            <a:extLst>
              <a:ext uri="{FF2B5EF4-FFF2-40B4-BE49-F238E27FC236}">
                <a16:creationId xmlns:a16="http://schemas.microsoft.com/office/drawing/2014/main" id="{AA0B52C8-7A66-8C33-DA7E-D06FC60E4B6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125" y="0"/>
            <a:ext cx="534987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51304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F89BAA-D63F-8B50-4F68-F06643D5702A}"/>
              </a:ext>
            </a:extLst>
          </p:cNvPr>
          <p:cNvSpPr>
            <a:spLocks noGrp="1"/>
          </p:cNvSpPr>
          <p:nvPr>
            <p:ph type="title"/>
          </p:nvPr>
        </p:nvSpPr>
        <p:spPr/>
        <p:txBody>
          <a:bodyPr>
            <a:normAutofit/>
          </a:bodyPr>
          <a:lstStyle/>
          <a:p>
            <a:r>
              <a:rPr lang="en-US" sz="3000" dirty="0"/>
              <a:t>Filippo </a:t>
            </a:r>
            <a:r>
              <a:rPr lang="en-US" sz="3000" dirty="0" err="1"/>
              <a:t>Paruta</a:t>
            </a:r>
            <a:r>
              <a:rPr lang="en-US" sz="3000" dirty="0"/>
              <a:t>, 1612, </a:t>
            </a:r>
            <a:r>
              <a:rPr lang="en-US" sz="3000" i="1" dirty="0"/>
              <a:t>Della Sicilia </a:t>
            </a:r>
            <a:r>
              <a:rPr lang="en-US" sz="3000" i="1" dirty="0" err="1"/>
              <a:t>Descritta</a:t>
            </a:r>
            <a:r>
              <a:rPr lang="en-US" sz="3000" i="1" dirty="0"/>
              <a:t> con </a:t>
            </a:r>
            <a:r>
              <a:rPr lang="en-US" sz="3000" i="1" dirty="0" err="1"/>
              <a:t>Medaglie</a:t>
            </a:r>
            <a:endParaRPr lang="en-US" sz="3000" dirty="0"/>
          </a:p>
        </p:txBody>
      </p:sp>
      <p:pic>
        <p:nvPicPr>
          <p:cNvPr id="4" name="Picture 3">
            <a:extLst>
              <a:ext uri="{FF2B5EF4-FFF2-40B4-BE49-F238E27FC236}">
                <a16:creationId xmlns:a16="http://schemas.microsoft.com/office/drawing/2014/main" id="{87E70F7A-1716-D0A1-578B-5703D389C634}"/>
              </a:ext>
            </a:extLst>
          </p:cNvPr>
          <p:cNvPicPr>
            <a:picLocks noChangeAspect="1"/>
          </p:cNvPicPr>
          <p:nvPr/>
        </p:nvPicPr>
        <p:blipFill>
          <a:blip r:embed="rId3"/>
          <a:stretch>
            <a:fillRect/>
          </a:stretch>
        </p:blipFill>
        <p:spPr>
          <a:xfrm>
            <a:off x="2209800" y="1334219"/>
            <a:ext cx="7772400" cy="5523781"/>
          </a:xfrm>
          <a:prstGeom prst="rect">
            <a:avLst/>
          </a:prstGeom>
        </p:spPr>
      </p:pic>
    </p:spTree>
    <p:extLst>
      <p:ext uri="{BB962C8B-B14F-4D97-AF65-F5344CB8AC3E}">
        <p14:creationId xmlns:p14="http://schemas.microsoft.com/office/powerpoint/2010/main" val="2002592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E9AA507-8B9D-2505-DADE-E228A3042594}"/>
              </a:ext>
            </a:extLst>
          </p:cNvPr>
          <p:cNvPicPr>
            <a:picLocks noChangeAspect="1"/>
          </p:cNvPicPr>
          <p:nvPr/>
        </p:nvPicPr>
        <p:blipFill>
          <a:blip r:embed="rId3"/>
          <a:stretch>
            <a:fillRect/>
          </a:stretch>
        </p:blipFill>
        <p:spPr>
          <a:xfrm>
            <a:off x="1063336" y="152969"/>
            <a:ext cx="10065327" cy="6705031"/>
          </a:xfrm>
          <a:prstGeom prst="rect">
            <a:avLst/>
          </a:prstGeom>
        </p:spPr>
      </p:pic>
    </p:spTree>
    <p:extLst>
      <p:ext uri="{BB962C8B-B14F-4D97-AF65-F5344CB8AC3E}">
        <p14:creationId xmlns:p14="http://schemas.microsoft.com/office/powerpoint/2010/main" val="26759507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E53230-8A6F-966B-1F1A-8BDA431AA826}"/>
              </a:ext>
            </a:extLst>
          </p:cNvPr>
          <p:cNvSpPr>
            <a:spLocks noGrp="1"/>
          </p:cNvSpPr>
          <p:nvPr>
            <p:ph type="title"/>
          </p:nvPr>
        </p:nvSpPr>
        <p:spPr/>
        <p:txBody>
          <a:bodyPr/>
          <a:lstStyle/>
          <a:p>
            <a:r>
              <a:rPr lang="en-US" b="1" dirty="0"/>
              <a:t>Joseph </a:t>
            </a:r>
            <a:r>
              <a:rPr lang="en-US" b="1" dirty="0" err="1"/>
              <a:t>Eckhel</a:t>
            </a:r>
            <a:endParaRPr lang="en-US" b="1" dirty="0"/>
          </a:p>
        </p:txBody>
      </p:sp>
      <p:sp>
        <p:nvSpPr>
          <p:cNvPr id="3" name="Content Placeholder 2">
            <a:extLst>
              <a:ext uri="{FF2B5EF4-FFF2-40B4-BE49-F238E27FC236}">
                <a16:creationId xmlns:a16="http://schemas.microsoft.com/office/drawing/2014/main" id="{4B580EFC-C01B-56A6-2C16-D2A8B557E412}"/>
              </a:ext>
            </a:extLst>
          </p:cNvPr>
          <p:cNvSpPr>
            <a:spLocks noGrp="1"/>
          </p:cNvSpPr>
          <p:nvPr>
            <p:ph idx="1"/>
          </p:nvPr>
        </p:nvSpPr>
        <p:spPr/>
        <p:txBody>
          <a:bodyPr/>
          <a:lstStyle/>
          <a:p>
            <a:r>
              <a:rPr lang="en-GB" b="0" i="1" dirty="0" err="1">
                <a:solidFill>
                  <a:srgbClr val="212529"/>
                </a:solidFill>
                <a:effectLst/>
                <a:latin typeface="Lato" panose="020F0502020204030203" pitchFamily="34" charset="0"/>
              </a:rPr>
              <a:t>Doctrina</a:t>
            </a:r>
            <a:r>
              <a:rPr lang="en-GB" b="0" i="1" dirty="0">
                <a:solidFill>
                  <a:srgbClr val="212529"/>
                </a:solidFill>
                <a:effectLst/>
                <a:latin typeface="Lato" panose="020F0502020204030203" pitchFamily="34" charset="0"/>
              </a:rPr>
              <a:t> </a:t>
            </a:r>
            <a:r>
              <a:rPr lang="en-GB" b="0" i="1" dirty="0" err="1">
                <a:solidFill>
                  <a:srgbClr val="212529"/>
                </a:solidFill>
                <a:effectLst/>
                <a:latin typeface="Lato" panose="020F0502020204030203" pitchFamily="34" charset="0"/>
              </a:rPr>
              <a:t>numorum</a:t>
            </a:r>
            <a:r>
              <a:rPr lang="en-GB" b="0" i="1" dirty="0">
                <a:solidFill>
                  <a:srgbClr val="212529"/>
                </a:solidFill>
                <a:effectLst/>
                <a:latin typeface="Lato" panose="020F0502020204030203" pitchFamily="34" charset="0"/>
              </a:rPr>
              <a:t> </a:t>
            </a:r>
            <a:r>
              <a:rPr lang="en-GB" b="0" i="1" dirty="0" err="1">
                <a:solidFill>
                  <a:srgbClr val="212529"/>
                </a:solidFill>
                <a:effectLst/>
                <a:latin typeface="Lato" panose="020F0502020204030203" pitchFamily="34" charset="0"/>
              </a:rPr>
              <a:t>veterum</a:t>
            </a:r>
            <a:r>
              <a:rPr lang="en-GB" i="1" dirty="0">
                <a:solidFill>
                  <a:srgbClr val="212529"/>
                </a:solidFill>
                <a:latin typeface="Lato" panose="020F0502020204030203" pitchFamily="34" charset="0"/>
              </a:rPr>
              <a:t> </a:t>
            </a:r>
            <a:r>
              <a:rPr lang="en-GB" b="0" i="0" dirty="0">
                <a:solidFill>
                  <a:srgbClr val="212529"/>
                </a:solidFill>
                <a:effectLst/>
                <a:latin typeface="Lato" panose="020F0502020204030203" pitchFamily="34" charset="0"/>
              </a:rPr>
              <a:t>(8 vols, Vienna 1792‒1798)</a:t>
            </a:r>
            <a:endParaRPr lang="en-US" dirty="0"/>
          </a:p>
        </p:txBody>
      </p:sp>
      <p:pic>
        <p:nvPicPr>
          <p:cNvPr id="2050" name="Picture 2" descr="Eckhel, Joseph. DOCTRINA NUMORUM VETERUM. VOLUMEN I–IV: PARS I. DE NUMIS  URBIUM, POPULORUM, REGUM">
            <a:extLst>
              <a:ext uri="{FF2B5EF4-FFF2-40B4-BE49-F238E27FC236}">
                <a16:creationId xmlns:a16="http://schemas.microsoft.com/office/drawing/2014/main" id="{A27CB1B2-53C5-779E-5143-56F1E460AD6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21226" y="2381616"/>
            <a:ext cx="6099319" cy="41112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81997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1A2649-AA7C-59E6-C8E4-04710477AA5C}"/>
              </a:ext>
            </a:extLst>
          </p:cNvPr>
          <p:cNvSpPr>
            <a:spLocks noGrp="1"/>
          </p:cNvSpPr>
          <p:nvPr>
            <p:ph type="title"/>
          </p:nvPr>
        </p:nvSpPr>
        <p:spPr>
          <a:xfrm>
            <a:off x="838200" y="0"/>
            <a:ext cx="10515600" cy="1325563"/>
          </a:xfrm>
        </p:spPr>
        <p:txBody>
          <a:bodyPr/>
          <a:lstStyle/>
          <a:p>
            <a:r>
              <a:rPr lang="en-US" b="1" dirty="0"/>
              <a:t>The market: the ‘coin of coins’</a:t>
            </a:r>
          </a:p>
        </p:txBody>
      </p:sp>
      <p:sp>
        <p:nvSpPr>
          <p:cNvPr id="5" name="TextBox 4">
            <a:extLst>
              <a:ext uri="{FF2B5EF4-FFF2-40B4-BE49-F238E27FC236}">
                <a16:creationId xmlns:a16="http://schemas.microsoft.com/office/drawing/2014/main" id="{0F15B15E-40CB-56CF-6E8E-1EE1AAA0C5CE}"/>
              </a:ext>
            </a:extLst>
          </p:cNvPr>
          <p:cNvSpPr txBox="1"/>
          <p:nvPr/>
        </p:nvSpPr>
        <p:spPr>
          <a:xfrm>
            <a:off x="606489" y="4497356"/>
            <a:ext cx="10097278" cy="2308324"/>
          </a:xfrm>
          <a:prstGeom prst="rect">
            <a:avLst/>
          </a:prstGeom>
          <a:noFill/>
        </p:spPr>
        <p:txBody>
          <a:bodyPr wrap="square" rtlCol="0">
            <a:spAutoFit/>
          </a:bodyPr>
          <a:lstStyle/>
          <a:p>
            <a:r>
              <a:rPr lang="en-US" dirty="0"/>
              <a:t>AR Tetradrachm of Aetna, from the same engraver as the Naxos series.</a:t>
            </a:r>
          </a:p>
          <a:p>
            <a:r>
              <a:rPr lang="en-GB" b="0" i="0" u="none" strike="noStrike" dirty="0">
                <a:solidFill>
                  <a:srgbClr val="000000"/>
                </a:solidFill>
                <a:effectLst/>
                <a:latin typeface="-webkit-standard"/>
              </a:rPr>
              <a:t>Aetna, Sicily, AR tetradrachm. 17.23 gr, 26mm. 476-431 BC. AITNAION, head of the satyr </a:t>
            </a:r>
            <a:r>
              <a:rPr lang="en-GB" b="0" i="0" u="none" strike="noStrike" dirty="0" err="1">
                <a:solidFill>
                  <a:srgbClr val="000000"/>
                </a:solidFill>
                <a:effectLst/>
                <a:latin typeface="-webkit-standard"/>
              </a:rPr>
              <a:t>Silenos</a:t>
            </a:r>
            <a:r>
              <a:rPr lang="en-GB" b="0" i="0" u="none" strike="noStrike" dirty="0">
                <a:solidFill>
                  <a:srgbClr val="000000"/>
                </a:solidFill>
                <a:effectLst/>
                <a:latin typeface="-webkit-standard"/>
              </a:rPr>
              <a:t>, bald and bearded, right, with pointed horse’s ear, and wearing a wreath of ivy wreath, beetle below / Zeus </a:t>
            </a:r>
            <a:r>
              <a:rPr lang="en-GB" b="0" i="0" u="none" strike="noStrike" dirty="0" err="1">
                <a:solidFill>
                  <a:srgbClr val="000000"/>
                </a:solidFill>
                <a:effectLst/>
                <a:latin typeface="-webkit-standard"/>
              </a:rPr>
              <a:t>Aitnaios</a:t>
            </a:r>
            <a:r>
              <a:rPr lang="en-GB" b="0" i="0" u="none" strike="noStrike" dirty="0">
                <a:solidFill>
                  <a:srgbClr val="000000"/>
                </a:solidFill>
                <a:effectLst/>
                <a:latin typeface="-webkit-standard"/>
              </a:rPr>
              <a:t> seated right on ornamented throne covered with a panther’s skin, himation draped over his left shoulder and arm, holding thunderbolt and a knotted vine staff bent into a crook at the top; to right a pine tree with an eagle perched on top. Hill, Coins of Ancient Sicily, P. 74 and Pl. 4, 13.</a:t>
            </a:r>
            <a:endParaRPr lang="en-US" dirty="0"/>
          </a:p>
          <a:p>
            <a:endParaRPr lang="en-US" dirty="0"/>
          </a:p>
          <a:p>
            <a:r>
              <a:rPr lang="en-US" dirty="0"/>
              <a:t>Now in Brussels coin cabinet, unique, said to be the most expensive/valuable coin in the world.</a:t>
            </a:r>
          </a:p>
        </p:txBody>
      </p:sp>
      <p:pic>
        <p:nvPicPr>
          <p:cNvPr id="7172" name="Picture 4">
            <a:extLst>
              <a:ext uri="{FF2B5EF4-FFF2-40B4-BE49-F238E27FC236}">
                <a16:creationId xmlns:a16="http://schemas.microsoft.com/office/drawing/2014/main" id="{A76D7E3A-091F-1CC4-87CC-4CD331620F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74509" y="1061099"/>
            <a:ext cx="6442982" cy="34362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27508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NumisBids: Numismatica Ars Classica Auction 106, Lot 181 : Naxos.  Tetradrachm, circa 460, AR 17.14 g. Bearded head of...">
            <a:extLst>
              <a:ext uri="{FF2B5EF4-FFF2-40B4-BE49-F238E27FC236}">
                <a16:creationId xmlns:a16="http://schemas.microsoft.com/office/drawing/2014/main" id="{D04769BB-5CB7-B904-E088-6555DF6A6BC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35304" y="0"/>
            <a:ext cx="9442770" cy="482220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20CF733E-CAE5-1119-FC6D-30BA272AE5C1}"/>
              </a:ext>
            </a:extLst>
          </p:cNvPr>
          <p:cNvSpPr txBox="1"/>
          <p:nvPr/>
        </p:nvSpPr>
        <p:spPr>
          <a:xfrm>
            <a:off x="684245" y="5388273"/>
            <a:ext cx="10823510" cy="923330"/>
          </a:xfrm>
          <a:prstGeom prst="rect">
            <a:avLst/>
          </a:prstGeom>
          <a:noFill/>
        </p:spPr>
        <p:txBody>
          <a:bodyPr wrap="square" rtlCol="0">
            <a:spAutoFit/>
          </a:bodyPr>
          <a:lstStyle/>
          <a:p>
            <a:r>
              <a:rPr lang="en-US" dirty="0"/>
              <a:t>‘Aetna master’</a:t>
            </a:r>
          </a:p>
          <a:p>
            <a:r>
              <a:rPr lang="en-US" dirty="0"/>
              <a:t>One example sold </a:t>
            </a:r>
            <a:r>
              <a:rPr lang="en-GB" b="0" i="0" u="none" strike="noStrike" dirty="0">
                <a:solidFill>
                  <a:srgbClr val="333333"/>
                </a:solidFill>
                <a:effectLst/>
                <a:latin typeface="Helvetica Neue" panose="02000503000000020004" pitchFamily="2" charset="0"/>
              </a:rPr>
              <a:t> $994,500 in early 2012 as part of the Prospero Collection sold Jan. 4 by the New York Sale consortium (Baldwin’s, Dmitry Markov and M&amp;M Numismatics).</a:t>
            </a:r>
            <a:endParaRPr lang="en-US" dirty="0"/>
          </a:p>
        </p:txBody>
      </p:sp>
    </p:spTree>
    <p:extLst>
      <p:ext uri="{BB962C8B-B14F-4D97-AF65-F5344CB8AC3E}">
        <p14:creationId xmlns:p14="http://schemas.microsoft.com/office/powerpoint/2010/main" val="10467383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36245F-0EAE-D046-160B-12A01FA66C6C}"/>
              </a:ext>
            </a:extLst>
          </p:cNvPr>
          <p:cNvSpPr>
            <a:spLocks noGrp="1"/>
          </p:cNvSpPr>
          <p:nvPr>
            <p:ph type="title"/>
          </p:nvPr>
        </p:nvSpPr>
        <p:spPr/>
        <p:txBody>
          <a:bodyPr/>
          <a:lstStyle/>
          <a:p>
            <a:r>
              <a:rPr lang="en-GB" b="0" i="0" u="none" strike="noStrike" dirty="0">
                <a:solidFill>
                  <a:srgbClr val="333333"/>
                </a:solidFill>
                <a:effectLst/>
                <a:latin typeface="Helvetica Neue" panose="02000503000000020004" pitchFamily="2" charset="0"/>
              </a:rPr>
              <a:t>decadrachm of </a:t>
            </a:r>
            <a:r>
              <a:rPr lang="en-GB" b="0" i="0" u="none" strike="noStrike" dirty="0" err="1">
                <a:solidFill>
                  <a:srgbClr val="333333"/>
                </a:solidFill>
                <a:effectLst/>
                <a:latin typeface="Helvetica Neue" panose="02000503000000020004" pitchFamily="2" charset="0"/>
              </a:rPr>
              <a:t>Agrigentum</a:t>
            </a:r>
            <a:endParaRPr lang="en-US" dirty="0"/>
          </a:p>
        </p:txBody>
      </p:sp>
      <p:sp>
        <p:nvSpPr>
          <p:cNvPr id="3" name="Content Placeholder 2">
            <a:extLst>
              <a:ext uri="{FF2B5EF4-FFF2-40B4-BE49-F238E27FC236}">
                <a16:creationId xmlns:a16="http://schemas.microsoft.com/office/drawing/2014/main" id="{B4461D1F-22BF-9C49-FB30-5216EE532127}"/>
              </a:ext>
            </a:extLst>
          </p:cNvPr>
          <p:cNvSpPr>
            <a:spLocks noGrp="1"/>
          </p:cNvSpPr>
          <p:nvPr>
            <p:ph idx="1"/>
          </p:nvPr>
        </p:nvSpPr>
        <p:spPr>
          <a:xfrm>
            <a:off x="1066800" y="5961207"/>
            <a:ext cx="10515600" cy="4351338"/>
          </a:xfrm>
        </p:spPr>
        <p:txBody>
          <a:bodyPr/>
          <a:lstStyle/>
          <a:p>
            <a:pPr marL="0" indent="0">
              <a:buNone/>
            </a:pPr>
            <a:r>
              <a:rPr lang="en-GB" b="0" i="0" dirty="0">
                <a:solidFill>
                  <a:srgbClr val="333333"/>
                </a:solidFill>
                <a:effectLst/>
                <a:latin typeface="Helvetica Neue" panose="02000503000000020004" pitchFamily="2" charset="0"/>
              </a:rPr>
              <a:t>$2,918,810 U.S</a:t>
            </a:r>
            <a:endParaRPr lang="en-US" dirty="0"/>
          </a:p>
        </p:txBody>
      </p:sp>
      <p:pic>
        <p:nvPicPr>
          <p:cNvPr id="3074" name="Picture 2" descr="The Magnificent Ancients of the Nelson Bunker Hunt Coin Collection">
            <a:extLst>
              <a:ext uri="{FF2B5EF4-FFF2-40B4-BE49-F238E27FC236}">
                <a16:creationId xmlns:a16="http://schemas.microsoft.com/office/drawing/2014/main" id="{F72EF24A-DC03-012E-4F01-5794B8573C7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78100" y="1733550"/>
            <a:ext cx="7035800" cy="3390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69128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AAD36D-8E51-F777-50F1-7852AB626FE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80F32979-B170-F330-D7EA-3ED2299E3824}"/>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8EA7B0C9-9719-8255-F36E-11C02AAA8500}"/>
              </a:ext>
            </a:extLst>
          </p:cNvPr>
          <p:cNvPicPr>
            <a:picLocks noChangeAspect="1"/>
          </p:cNvPicPr>
          <p:nvPr/>
        </p:nvPicPr>
        <p:blipFill>
          <a:blip r:embed="rId2"/>
          <a:srcRect t="25354" b="12410"/>
          <a:stretch/>
        </p:blipFill>
        <p:spPr>
          <a:xfrm>
            <a:off x="-1" y="11672"/>
            <a:ext cx="12254609" cy="5720055"/>
          </a:xfrm>
          <a:prstGeom prst="rect">
            <a:avLst/>
          </a:prstGeom>
        </p:spPr>
      </p:pic>
    </p:spTree>
    <p:extLst>
      <p:ext uri="{BB962C8B-B14F-4D97-AF65-F5344CB8AC3E}">
        <p14:creationId xmlns:p14="http://schemas.microsoft.com/office/powerpoint/2010/main" val="17538755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3FC233-C863-4965-B962-A224523C52C4}"/>
              </a:ext>
            </a:extLst>
          </p:cNvPr>
          <p:cNvSpPr>
            <a:spLocks noGrp="1"/>
          </p:cNvSpPr>
          <p:nvPr>
            <p:ph type="title"/>
          </p:nvPr>
        </p:nvSpPr>
        <p:spPr/>
        <p:txBody>
          <a:bodyPr/>
          <a:lstStyle/>
          <a:p>
            <a:r>
              <a:rPr lang="en-US" b="1" dirty="0"/>
              <a:t>Gold EID MAR denarius</a:t>
            </a:r>
          </a:p>
        </p:txBody>
      </p:sp>
      <p:sp>
        <p:nvSpPr>
          <p:cNvPr id="3" name="Content Placeholder 2">
            <a:extLst>
              <a:ext uri="{FF2B5EF4-FFF2-40B4-BE49-F238E27FC236}">
                <a16:creationId xmlns:a16="http://schemas.microsoft.com/office/drawing/2014/main" id="{AE441B72-0985-8059-4C2A-A0DE75697115}"/>
              </a:ext>
            </a:extLst>
          </p:cNvPr>
          <p:cNvSpPr>
            <a:spLocks noGrp="1"/>
          </p:cNvSpPr>
          <p:nvPr>
            <p:ph idx="1"/>
          </p:nvPr>
        </p:nvSpPr>
        <p:spPr>
          <a:xfrm>
            <a:off x="838200" y="5281127"/>
            <a:ext cx="10515600" cy="1211748"/>
          </a:xfrm>
        </p:spPr>
        <p:txBody>
          <a:bodyPr>
            <a:normAutofit fontScale="85000" lnSpcReduction="20000"/>
          </a:bodyPr>
          <a:lstStyle/>
          <a:p>
            <a:pPr marL="0" indent="0">
              <a:lnSpc>
                <a:spcPct val="110000"/>
              </a:lnSpc>
              <a:buNone/>
            </a:pPr>
            <a:r>
              <a:rPr lang="en-US" dirty="0"/>
              <a:t>One of three examples known, said to have a pre WWII provenance – “</a:t>
            </a:r>
            <a:r>
              <a:rPr lang="en-GB" b="0" i="0" u="none" strike="noStrike" dirty="0">
                <a:solidFill>
                  <a:srgbClr val="454545"/>
                </a:solidFill>
                <a:effectLst/>
                <a:latin typeface="Roboto" panose="02000000000000000000" pitchFamily="2" charset="0"/>
              </a:rPr>
              <a:t>From the collection of the Baron Dominique de </a:t>
            </a:r>
            <a:r>
              <a:rPr lang="en-GB" b="0" i="0" u="none" strike="noStrike" dirty="0" err="1">
                <a:solidFill>
                  <a:srgbClr val="454545"/>
                </a:solidFill>
                <a:effectLst/>
                <a:latin typeface="Roboto" panose="02000000000000000000" pitchFamily="2" charset="0"/>
              </a:rPr>
              <a:t>Chambrier</a:t>
            </a:r>
            <a:r>
              <a:rPr lang="en-GB" b="0" i="0" u="none" strike="noStrike" dirty="0">
                <a:solidFill>
                  <a:srgbClr val="454545"/>
                </a:solidFill>
                <a:effectLst/>
                <a:latin typeface="Roboto" panose="02000000000000000000" pitchFamily="2" charset="0"/>
              </a:rPr>
              <a:t>”</a:t>
            </a:r>
            <a:r>
              <a:rPr lang="en-US" dirty="0"/>
              <a:t>.</a:t>
            </a:r>
          </a:p>
          <a:p>
            <a:pPr marL="0" indent="0">
              <a:lnSpc>
                <a:spcPct val="110000"/>
              </a:lnSpc>
              <a:buNone/>
            </a:pPr>
            <a:r>
              <a:rPr lang="en-GB" b="0" i="0" u="none" strike="noStrike" dirty="0">
                <a:solidFill>
                  <a:srgbClr val="333333"/>
                </a:solidFill>
                <a:effectLst/>
                <a:latin typeface="Helvetica Neue" panose="02000503000000020004" pitchFamily="2" charset="0"/>
              </a:rPr>
              <a:t>May 31 by </a:t>
            </a:r>
            <a:r>
              <a:rPr lang="en-GB" b="0" i="0" u="none" strike="noStrike" dirty="0" err="1">
                <a:solidFill>
                  <a:srgbClr val="333333"/>
                </a:solidFill>
                <a:effectLst/>
                <a:latin typeface="Helvetica Neue" panose="02000503000000020004" pitchFamily="2" charset="0"/>
              </a:rPr>
              <a:t>Numismatica</a:t>
            </a:r>
            <a:r>
              <a:rPr lang="en-GB" b="0" i="0" u="none" strike="noStrike" dirty="0">
                <a:solidFill>
                  <a:srgbClr val="333333"/>
                </a:solidFill>
                <a:effectLst/>
                <a:latin typeface="Helvetica Neue" panose="02000503000000020004" pitchFamily="2" charset="0"/>
              </a:rPr>
              <a:t> Ars Classica - sold for </a:t>
            </a:r>
            <a:r>
              <a:rPr lang="en-GB" b="0" i="0" u="none" strike="noStrike" dirty="0">
                <a:solidFill>
                  <a:srgbClr val="202122"/>
                </a:solidFill>
                <a:effectLst/>
                <a:latin typeface="Arial" panose="020B0604020202020204" pitchFamily="34" charset="0"/>
              </a:rPr>
              <a:t>$4,174,950.</a:t>
            </a:r>
            <a:endParaRPr lang="en-US" dirty="0"/>
          </a:p>
          <a:p>
            <a:pPr marL="0" indent="0">
              <a:lnSpc>
                <a:spcPct val="110000"/>
              </a:lnSpc>
              <a:buNone/>
            </a:pPr>
            <a:endParaRPr lang="en-US" dirty="0"/>
          </a:p>
          <a:p>
            <a:pPr marL="0" indent="0">
              <a:lnSpc>
                <a:spcPct val="110000"/>
              </a:lnSpc>
              <a:buNone/>
            </a:pPr>
            <a:endParaRPr lang="en-US" dirty="0"/>
          </a:p>
        </p:txBody>
      </p:sp>
      <p:pic>
        <p:nvPicPr>
          <p:cNvPr id="8196" name="Picture 4">
            <a:extLst>
              <a:ext uri="{FF2B5EF4-FFF2-40B4-BE49-F238E27FC236}">
                <a16:creationId xmlns:a16="http://schemas.microsoft.com/office/drawing/2014/main" id="{52937482-755A-FEC7-C4DD-F03B76B0CDE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97583" y="1690687"/>
            <a:ext cx="6625236" cy="33291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33556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201173-4DA6-5DE9-CF6A-227E3CB49C0B}"/>
              </a:ext>
            </a:extLst>
          </p:cNvPr>
          <p:cNvSpPr>
            <a:spLocks noGrp="1"/>
          </p:cNvSpPr>
          <p:nvPr>
            <p:ph type="title"/>
          </p:nvPr>
        </p:nvSpPr>
        <p:spPr/>
        <p:txBody>
          <a:bodyPr/>
          <a:lstStyle/>
          <a:p>
            <a:r>
              <a:rPr lang="en-US" b="1" dirty="0"/>
              <a:t>Repatriation</a:t>
            </a:r>
          </a:p>
        </p:txBody>
      </p:sp>
      <p:sp>
        <p:nvSpPr>
          <p:cNvPr id="3" name="Content Placeholder 2">
            <a:extLst>
              <a:ext uri="{FF2B5EF4-FFF2-40B4-BE49-F238E27FC236}">
                <a16:creationId xmlns:a16="http://schemas.microsoft.com/office/drawing/2014/main" id="{5A2B849D-6214-C5C4-BAC7-5214633AD4A2}"/>
              </a:ext>
            </a:extLst>
          </p:cNvPr>
          <p:cNvSpPr>
            <a:spLocks noGrp="1"/>
          </p:cNvSpPr>
          <p:nvPr>
            <p:ph idx="1"/>
          </p:nvPr>
        </p:nvSpPr>
        <p:spPr/>
        <p:txBody>
          <a:bodyPr>
            <a:normAutofit fontScale="77500" lnSpcReduction="20000"/>
          </a:bodyPr>
          <a:lstStyle/>
          <a:p>
            <a:pPr>
              <a:lnSpc>
                <a:spcPct val="120000"/>
              </a:lnSpc>
            </a:pPr>
            <a:r>
              <a:rPr lang="en-US" dirty="0"/>
              <a:t>The provenance found to be invented for the EID MAR gold coin and a Naxos tetradrachm that sold for $291,682. Both coins were given the same provenance:</a:t>
            </a:r>
          </a:p>
          <a:p>
            <a:pPr>
              <a:lnSpc>
                <a:spcPct val="120000"/>
              </a:lnSpc>
            </a:pPr>
            <a:r>
              <a:rPr lang="en-US" dirty="0"/>
              <a:t>‘</a:t>
            </a:r>
            <a:r>
              <a:rPr lang="en-US" i="1" dirty="0"/>
              <a:t>From the collection of the Baron Dominique de </a:t>
            </a:r>
            <a:r>
              <a:rPr lang="en-US" i="1" dirty="0" err="1"/>
              <a:t>Chambrier</a:t>
            </a:r>
            <a:r>
              <a:rPr lang="en-US" i="1" dirty="0"/>
              <a:t>, original attestation of provenance included; ex collection of Bernhard de </a:t>
            </a:r>
            <a:r>
              <a:rPr lang="en-US" i="1" dirty="0" err="1"/>
              <a:t>Chambrier</a:t>
            </a:r>
            <a:r>
              <a:rPr lang="en-US" i="1" dirty="0"/>
              <a:t> (1878-1963) and Marie </a:t>
            </a:r>
            <a:r>
              <a:rPr lang="en-US" i="1" dirty="0" err="1"/>
              <a:t>Alvine</a:t>
            </a:r>
            <a:r>
              <a:rPr lang="en-US" i="1" dirty="0"/>
              <a:t> Irma von </a:t>
            </a:r>
            <a:r>
              <a:rPr lang="en-US" i="1" dirty="0" err="1"/>
              <a:t>Bonstetten</a:t>
            </a:r>
            <a:r>
              <a:rPr lang="en-US" i="1" dirty="0"/>
              <a:t> (1893-1968); ex collection of Baron Gustave Charles Ferdinand von </a:t>
            </a:r>
            <a:r>
              <a:rPr lang="en-US" i="1" dirty="0" err="1"/>
              <a:t>Bonstetten</a:t>
            </a:r>
            <a:r>
              <a:rPr lang="en-US" i="1" dirty="0"/>
              <a:t>, Chamberlain to Ferdinand I, Emperor of Austria</a:t>
            </a:r>
            <a:r>
              <a:rPr lang="en-US" dirty="0"/>
              <a:t>’.</a:t>
            </a:r>
          </a:p>
          <a:p>
            <a:pPr>
              <a:lnSpc>
                <a:spcPct val="120000"/>
              </a:lnSpc>
            </a:pPr>
            <a:r>
              <a:rPr lang="en-US" dirty="0"/>
              <a:t>Richard Beale, Roma </a:t>
            </a:r>
            <a:r>
              <a:rPr lang="en-US" dirty="0" err="1"/>
              <a:t>nunmismatics</a:t>
            </a:r>
            <a:r>
              <a:rPr lang="en-US" dirty="0"/>
              <a:t>, arrested in New York: unlawful acquisition of coins from Italy, Greece and the Gaza strip. Italo </a:t>
            </a:r>
            <a:r>
              <a:rPr lang="en-US" dirty="0" err="1"/>
              <a:t>Vecchi</a:t>
            </a:r>
            <a:r>
              <a:rPr lang="en-US" dirty="0"/>
              <a:t> named as co-conspirator.</a:t>
            </a:r>
          </a:p>
          <a:p>
            <a:pPr>
              <a:lnSpc>
                <a:spcPct val="120000"/>
              </a:lnSpc>
            </a:pPr>
            <a:r>
              <a:rPr lang="en-US" dirty="0"/>
              <a:t>Naxos coin repatriated to Italy</a:t>
            </a:r>
          </a:p>
          <a:p>
            <a:pPr>
              <a:lnSpc>
                <a:spcPct val="120000"/>
              </a:lnSpc>
            </a:pPr>
            <a:r>
              <a:rPr lang="en-US" dirty="0"/>
              <a:t>EID MAR coin recently repatriated to Greece.</a:t>
            </a:r>
          </a:p>
          <a:p>
            <a:pPr>
              <a:lnSpc>
                <a:spcPct val="120000"/>
              </a:lnSpc>
            </a:pPr>
            <a:endParaRPr lang="en-US" dirty="0"/>
          </a:p>
        </p:txBody>
      </p:sp>
    </p:spTree>
    <p:extLst>
      <p:ext uri="{BB962C8B-B14F-4D97-AF65-F5344CB8AC3E}">
        <p14:creationId xmlns:p14="http://schemas.microsoft.com/office/powerpoint/2010/main" val="13773229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sz="3600" dirty="0"/>
              <a:t>Olbia decree concerning local and foreign coinage</a:t>
            </a:r>
            <a:br>
              <a:rPr lang="en-GB" sz="3600" dirty="0"/>
            </a:br>
            <a:r>
              <a:rPr lang="en-GB" sz="3600" i="1" dirty="0"/>
              <a:t>SIG</a:t>
            </a:r>
            <a:r>
              <a:rPr lang="en-GB" sz="3600" i="1" baseline="30000" dirty="0"/>
              <a:t>3</a:t>
            </a:r>
            <a:r>
              <a:rPr lang="en-GB" sz="3600" dirty="0"/>
              <a:t>, 218; </a:t>
            </a:r>
            <a:r>
              <a:rPr lang="en-GB" sz="3600" i="1" dirty="0"/>
              <a:t>IOSPE</a:t>
            </a:r>
            <a:r>
              <a:rPr lang="en-GB" sz="3600" dirty="0"/>
              <a:t> I,11; </a:t>
            </a:r>
            <a:r>
              <a:rPr lang="en-GB" sz="3600" i="1" dirty="0" err="1"/>
              <a:t>Testimonia</a:t>
            </a:r>
            <a:r>
              <a:rPr lang="en-GB" sz="3600" i="1" dirty="0"/>
              <a:t> </a:t>
            </a:r>
            <a:r>
              <a:rPr lang="en-GB" sz="3600" i="1" dirty="0" err="1"/>
              <a:t>Numaria</a:t>
            </a:r>
            <a:r>
              <a:rPr lang="en-GB" sz="3600" i="1" dirty="0"/>
              <a:t> </a:t>
            </a:r>
            <a:r>
              <a:rPr lang="en-GB" sz="3600" dirty="0"/>
              <a:t>349</a:t>
            </a:r>
            <a:endParaRPr lang="en-US" sz="3600" dirty="0"/>
          </a:p>
        </p:txBody>
      </p:sp>
      <p:sp>
        <p:nvSpPr>
          <p:cNvPr id="3" name="Content Placeholder 2"/>
          <p:cNvSpPr>
            <a:spLocks noGrp="1"/>
          </p:cNvSpPr>
          <p:nvPr>
            <p:ph idx="1"/>
          </p:nvPr>
        </p:nvSpPr>
        <p:spPr/>
        <p:txBody>
          <a:bodyPr/>
          <a:lstStyle/>
          <a:p>
            <a:r>
              <a:rPr lang="en-GB" dirty="0"/>
              <a:t>‘… If any sale or purchase takes place in any other currency, the seller is to be deprived of whatever he is selling, and the buyer of the price that he pays for it…’</a:t>
            </a:r>
          </a:p>
          <a:p>
            <a:r>
              <a:rPr lang="en-GB" dirty="0"/>
              <a:t>It is to be permitted to buy and to sell gold, the </a:t>
            </a:r>
            <a:r>
              <a:rPr lang="en-GB" dirty="0" err="1"/>
              <a:t>Cyzicene</a:t>
            </a:r>
            <a:r>
              <a:rPr lang="en-GB" dirty="0"/>
              <a:t> </a:t>
            </a:r>
            <a:r>
              <a:rPr lang="en-GB" dirty="0" err="1"/>
              <a:t>stater</a:t>
            </a:r>
            <a:r>
              <a:rPr lang="en-GB" dirty="0"/>
              <a:t> at </a:t>
            </a:r>
            <a:r>
              <a:rPr lang="en-GB" dirty="0" err="1"/>
              <a:t>at</a:t>
            </a:r>
            <a:r>
              <a:rPr lang="en-GB" dirty="0"/>
              <a:t> ten (?eleven) and a half </a:t>
            </a:r>
            <a:r>
              <a:rPr lang="en-GB" dirty="0" err="1"/>
              <a:t>staters</a:t>
            </a:r>
            <a:r>
              <a:rPr lang="en-GB" dirty="0"/>
              <a:t>, and no account at a higher price, and other gold and silver coinage of all kinds at any rate satisfactory to both the parties concerned’.</a:t>
            </a:r>
            <a:endParaRPr lang="en-US" dirty="0"/>
          </a:p>
        </p:txBody>
      </p:sp>
    </p:spTree>
    <p:extLst>
      <p:ext uri="{BB962C8B-B14F-4D97-AF65-F5344CB8AC3E}">
        <p14:creationId xmlns:p14="http://schemas.microsoft.com/office/powerpoint/2010/main" val="10613213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Coins were and are still considered</a:t>
            </a:r>
            <a:endParaRPr lang="en-US" dirty="0"/>
          </a:p>
        </p:txBody>
      </p:sp>
      <p:sp>
        <p:nvSpPr>
          <p:cNvPr id="3" name="Content Placeholder 2"/>
          <p:cNvSpPr>
            <a:spLocks noGrp="1"/>
          </p:cNvSpPr>
          <p:nvPr>
            <p:ph idx="1"/>
          </p:nvPr>
        </p:nvSpPr>
        <p:spPr/>
        <p:txBody>
          <a:bodyPr>
            <a:normAutofit lnSpcReduction="10000"/>
          </a:bodyPr>
          <a:lstStyle/>
          <a:p>
            <a:r>
              <a:rPr lang="en-GB" dirty="0"/>
              <a:t>Works of art</a:t>
            </a:r>
          </a:p>
          <a:p>
            <a:endParaRPr lang="en-GB" dirty="0"/>
          </a:p>
          <a:p>
            <a:pPr marL="0" indent="0">
              <a:buNone/>
            </a:pPr>
            <a:r>
              <a:rPr lang="en-GB" dirty="0"/>
              <a:t>They are</a:t>
            </a:r>
          </a:p>
          <a:p>
            <a:r>
              <a:rPr lang="en-GB" dirty="0"/>
              <a:t>Produced by engravers</a:t>
            </a:r>
          </a:p>
          <a:p>
            <a:endParaRPr lang="en-GB" dirty="0"/>
          </a:p>
          <a:p>
            <a:r>
              <a:rPr lang="en-GB" dirty="0"/>
              <a:t>It is derived from Greek antiquity</a:t>
            </a:r>
          </a:p>
          <a:p>
            <a:pPr marL="0" indent="0">
              <a:buNone/>
            </a:pPr>
            <a:r>
              <a:rPr lang="en-GB" dirty="0"/>
              <a:t>The expectation to have beautiful, well-worked and fine in their details coins</a:t>
            </a:r>
          </a:p>
          <a:p>
            <a:pPr marL="0" indent="0">
              <a:buNone/>
            </a:pPr>
            <a:r>
              <a:rPr lang="en-GB" dirty="0"/>
              <a:t> </a:t>
            </a:r>
            <a:endParaRPr lang="en-US" dirty="0"/>
          </a:p>
        </p:txBody>
      </p:sp>
    </p:spTree>
    <p:extLst>
      <p:ext uri="{BB962C8B-B14F-4D97-AF65-F5344CB8AC3E}">
        <p14:creationId xmlns:p14="http://schemas.microsoft.com/office/powerpoint/2010/main" val="28145084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Political union</a:t>
            </a:r>
            <a:endParaRPr lang="en-US" dirty="0"/>
          </a:p>
        </p:txBody>
      </p:sp>
      <p:sp>
        <p:nvSpPr>
          <p:cNvPr id="3" name="Content Placeholder 2"/>
          <p:cNvSpPr>
            <a:spLocks noGrp="1"/>
          </p:cNvSpPr>
          <p:nvPr>
            <p:ph idx="1"/>
          </p:nvPr>
        </p:nvSpPr>
        <p:spPr/>
        <p:txBody>
          <a:bodyPr/>
          <a:lstStyle/>
          <a:p>
            <a:r>
              <a:rPr lang="en-GB" dirty="0"/>
              <a:t>Materialised in the issuing and circulation of the same currency: common monetary zone</a:t>
            </a:r>
          </a:p>
          <a:p>
            <a:r>
              <a:rPr lang="en-GB" dirty="0"/>
              <a:t>Monetary expansionism as a form of political prevalence, e.g. the dollar in the second half of the 20</a:t>
            </a:r>
            <a:r>
              <a:rPr lang="en-GB" baseline="30000" dirty="0"/>
              <a:t>th</a:t>
            </a:r>
            <a:r>
              <a:rPr lang="en-GB" dirty="0"/>
              <a:t> century</a:t>
            </a:r>
            <a:endParaRPr lang="en-US" dirty="0"/>
          </a:p>
        </p:txBody>
      </p:sp>
    </p:spTree>
    <p:extLst>
      <p:ext uri="{BB962C8B-B14F-4D97-AF65-F5344CB8AC3E}">
        <p14:creationId xmlns:p14="http://schemas.microsoft.com/office/powerpoint/2010/main" val="40025666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Money and the state</a:t>
            </a:r>
            <a:endParaRPr lang="en-US" dirty="0"/>
          </a:p>
        </p:txBody>
      </p:sp>
      <p:sp>
        <p:nvSpPr>
          <p:cNvPr id="3" name="Content Placeholder 2"/>
          <p:cNvSpPr>
            <a:spLocks noGrp="1"/>
          </p:cNvSpPr>
          <p:nvPr>
            <p:ph idx="1"/>
          </p:nvPr>
        </p:nvSpPr>
        <p:spPr/>
        <p:txBody>
          <a:bodyPr/>
          <a:lstStyle/>
          <a:p>
            <a:r>
              <a:rPr lang="en-GB" dirty="0"/>
              <a:t>State as a guarantor of the money: genuine, acceptance in the market</a:t>
            </a:r>
          </a:p>
          <a:p>
            <a:r>
              <a:rPr lang="en-GB" dirty="0"/>
              <a:t>Mintmark or the signatures/signs of the </a:t>
            </a:r>
            <a:r>
              <a:rPr lang="en-GB" dirty="0" err="1"/>
              <a:t>mintmaster</a:t>
            </a:r>
            <a:endParaRPr lang="en-GB" dirty="0"/>
          </a:p>
          <a:p>
            <a:r>
              <a:rPr lang="en-GB" dirty="0"/>
              <a:t>Coinage and its imagery as symbols of power , cf. Mark XII, 13-17 = </a:t>
            </a:r>
            <a:r>
              <a:rPr lang="en-GB" dirty="0" err="1"/>
              <a:t>Testimonia</a:t>
            </a:r>
            <a:r>
              <a:rPr lang="en-GB" dirty="0"/>
              <a:t> </a:t>
            </a:r>
            <a:r>
              <a:rPr lang="en-GB" dirty="0" err="1"/>
              <a:t>Numaria</a:t>
            </a:r>
            <a:r>
              <a:rPr lang="en-GB" dirty="0"/>
              <a:t> A22</a:t>
            </a:r>
          </a:p>
          <a:p>
            <a:r>
              <a:rPr lang="en-GB" dirty="0"/>
              <a:t>The image of sovereigns on the coins – even on Euro coins (!)</a:t>
            </a:r>
            <a:endParaRPr lang="en-US" dirty="0"/>
          </a:p>
        </p:txBody>
      </p:sp>
    </p:spTree>
    <p:extLst>
      <p:ext uri="{BB962C8B-B14F-4D97-AF65-F5344CB8AC3E}">
        <p14:creationId xmlns:p14="http://schemas.microsoft.com/office/powerpoint/2010/main" val="3072559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74ABEB-B818-CC20-6FF5-B7429626A8A9}"/>
              </a:ext>
            </a:extLst>
          </p:cNvPr>
          <p:cNvSpPr>
            <a:spLocks noGrp="1"/>
          </p:cNvSpPr>
          <p:nvPr>
            <p:ph type="title"/>
          </p:nvPr>
        </p:nvSpPr>
        <p:spPr/>
        <p:txBody>
          <a:bodyPr/>
          <a:lstStyle/>
          <a:p>
            <a:r>
              <a:rPr lang="en-US" b="1" dirty="0"/>
              <a:t>Blockchain, tokens, and ancient Greek tokens/democracy</a:t>
            </a:r>
          </a:p>
        </p:txBody>
      </p:sp>
      <p:sp>
        <p:nvSpPr>
          <p:cNvPr id="3" name="Content Placeholder 2">
            <a:extLst>
              <a:ext uri="{FF2B5EF4-FFF2-40B4-BE49-F238E27FC236}">
                <a16:creationId xmlns:a16="http://schemas.microsoft.com/office/drawing/2014/main" id="{43E460CC-64CA-4E91-CB85-709790339EBD}"/>
              </a:ext>
            </a:extLst>
          </p:cNvPr>
          <p:cNvSpPr>
            <a:spLocks noGrp="1"/>
          </p:cNvSpPr>
          <p:nvPr>
            <p:ph idx="1"/>
          </p:nvPr>
        </p:nvSpPr>
        <p:spPr>
          <a:xfrm>
            <a:off x="838200" y="1825624"/>
            <a:ext cx="10515600" cy="5032375"/>
          </a:xfrm>
        </p:spPr>
        <p:txBody>
          <a:bodyPr>
            <a:normAutofit fontScale="92500" lnSpcReduction="20000"/>
          </a:bodyPr>
          <a:lstStyle/>
          <a:p>
            <a:pPr>
              <a:lnSpc>
                <a:spcPct val="110000"/>
              </a:lnSpc>
            </a:pPr>
            <a:r>
              <a:rPr lang="en-US" dirty="0"/>
              <a:t>Agora: voting papers registered on a blockchain which could then validate and tally the results. Sierra Leone for presidential election.</a:t>
            </a:r>
          </a:p>
          <a:p>
            <a:pPr>
              <a:lnSpc>
                <a:spcPct val="110000"/>
              </a:lnSpc>
            </a:pPr>
            <a:r>
              <a:rPr lang="en-US" dirty="0"/>
              <a:t>Explicit invocation of the governmental systems of ancient Athens</a:t>
            </a:r>
          </a:p>
          <a:p>
            <a:pPr>
              <a:lnSpc>
                <a:spcPct val="110000"/>
              </a:lnSpc>
            </a:pPr>
            <a:endParaRPr lang="en-US" dirty="0"/>
          </a:p>
          <a:p>
            <a:pPr marL="0" indent="0">
              <a:lnSpc>
                <a:spcPct val="110000"/>
              </a:lnSpc>
              <a:buNone/>
            </a:pPr>
            <a:r>
              <a:rPr lang="en-US" dirty="0"/>
              <a:t>‘The story of fifth century Athenian tokens and voting by allotment is a story of aristocrats competing over the </a:t>
            </a:r>
            <a:r>
              <a:rPr lang="en-US" i="1" dirty="0"/>
              <a:t>demos</a:t>
            </a:r>
            <a:r>
              <a:rPr lang="en-US" dirty="0"/>
              <a:t> and the long hold of a politics of </a:t>
            </a:r>
            <a:r>
              <a:rPr lang="en-US" dirty="0" err="1"/>
              <a:t>honour</a:t>
            </a:r>
            <a:r>
              <a:rPr lang="en-US" dirty="0"/>
              <a:t> in the process of transforming into a politics of civic virtue. Blockchain projects, by misrecognizing their own nature and reading into themselves their own libertarian version of the Agora, miss the relationships of hierarchy subtending them.  They thus also displace the possibility of virtue onto a flattened out idea of direct democracy which was never obtained in Athens in the way they imagine.’ Maurer p. 217</a:t>
            </a:r>
          </a:p>
        </p:txBody>
      </p:sp>
    </p:spTree>
    <p:extLst>
      <p:ext uri="{BB962C8B-B14F-4D97-AF65-F5344CB8AC3E}">
        <p14:creationId xmlns:p14="http://schemas.microsoft.com/office/powerpoint/2010/main" val="301506627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0E31F8-2604-A55F-437C-E5DD1B17BB29}"/>
              </a:ext>
            </a:extLst>
          </p:cNvPr>
          <p:cNvSpPr>
            <a:spLocks noGrp="1"/>
          </p:cNvSpPr>
          <p:nvPr>
            <p:ph type="title"/>
          </p:nvPr>
        </p:nvSpPr>
        <p:spPr/>
        <p:txBody>
          <a:bodyPr/>
          <a:lstStyle/>
          <a:p>
            <a:r>
              <a:rPr lang="en-US" b="1" dirty="0"/>
              <a:t>Other ideas?</a:t>
            </a:r>
          </a:p>
        </p:txBody>
      </p:sp>
      <p:sp>
        <p:nvSpPr>
          <p:cNvPr id="3" name="Content Placeholder 2">
            <a:extLst>
              <a:ext uri="{FF2B5EF4-FFF2-40B4-BE49-F238E27FC236}">
                <a16:creationId xmlns:a16="http://schemas.microsoft.com/office/drawing/2014/main" id="{EFE58E5E-AAEC-77A0-F01E-9B31CFA6395F}"/>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9563690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FB8CB6-1C72-100A-38FA-13286CEA8959}"/>
              </a:ext>
            </a:extLst>
          </p:cNvPr>
          <p:cNvSpPr>
            <a:spLocks noGrp="1"/>
          </p:cNvSpPr>
          <p:nvPr>
            <p:ph type="title"/>
          </p:nvPr>
        </p:nvSpPr>
        <p:spPr/>
        <p:txBody>
          <a:bodyPr/>
          <a:lstStyle/>
          <a:p>
            <a:r>
              <a:rPr lang="en-US" b="1" dirty="0"/>
              <a:t>Further Reading</a:t>
            </a:r>
          </a:p>
        </p:txBody>
      </p:sp>
      <p:sp>
        <p:nvSpPr>
          <p:cNvPr id="3" name="Content Placeholder 2">
            <a:extLst>
              <a:ext uri="{FF2B5EF4-FFF2-40B4-BE49-F238E27FC236}">
                <a16:creationId xmlns:a16="http://schemas.microsoft.com/office/drawing/2014/main" id="{99CD7E5F-44BB-A5C0-1A41-C2204D926221}"/>
              </a:ext>
            </a:extLst>
          </p:cNvPr>
          <p:cNvSpPr>
            <a:spLocks noGrp="1"/>
          </p:cNvSpPr>
          <p:nvPr>
            <p:ph idx="1"/>
          </p:nvPr>
        </p:nvSpPr>
        <p:spPr/>
        <p:txBody>
          <a:bodyPr>
            <a:normAutofit fontScale="55000" lnSpcReduction="20000"/>
          </a:bodyPr>
          <a:lstStyle/>
          <a:p>
            <a:pPr>
              <a:lnSpc>
                <a:spcPct val="120000"/>
              </a:lnSpc>
            </a:pPr>
            <a:r>
              <a:rPr lang="en-US" dirty="0"/>
              <a:t>Cribb, J., 2003. ‘The origins of the Indian coinage tradition’, </a:t>
            </a:r>
            <a:r>
              <a:rPr lang="en-US" i="1" dirty="0"/>
              <a:t>South Asian Studies,</a:t>
            </a:r>
            <a:r>
              <a:rPr lang="en-US" dirty="0"/>
              <a:t> 1-19.</a:t>
            </a:r>
          </a:p>
          <a:p>
            <a:pPr>
              <a:lnSpc>
                <a:spcPct val="120000"/>
              </a:lnSpc>
            </a:pPr>
            <a:r>
              <a:rPr lang="en-US" dirty="0"/>
              <a:t>DuPont, Q., </a:t>
            </a:r>
            <a:r>
              <a:rPr lang="en-US" dirty="0" err="1"/>
              <a:t>Gkikaki</a:t>
            </a:r>
            <a:r>
              <a:rPr lang="en-US" dirty="0"/>
              <a:t>, M., Rowan C. (2020). ‘DAO, Blockchain and cryptography: a conversation with Quinn </a:t>
            </a:r>
            <a:r>
              <a:rPr lang="en-US" dirty="0" err="1"/>
              <a:t>duPoint</a:t>
            </a:r>
            <a:r>
              <a:rPr lang="en-US" dirty="0"/>
              <a:t>’, </a:t>
            </a:r>
            <a:r>
              <a:rPr lang="en-US" i="1" dirty="0"/>
              <a:t>Warwick Exchanges</a:t>
            </a:r>
            <a:r>
              <a:rPr lang="en-US" dirty="0"/>
              <a:t> 7(3), 103-117</a:t>
            </a:r>
          </a:p>
          <a:p>
            <a:pPr>
              <a:lnSpc>
                <a:spcPct val="120000"/>
              </a:lnSpc>
            </a:pPr>
            <a:r>
              <a:rPr lang="en-US" dirty="0"/>
              <a:t>Kagan, J., (2013) ‘Notes on the study of Greek coins in the Renaissance’ in U. Peter and B. Weisser (eds), </a:t>
            </a:r>
            <a:r>
              <a:rPr lang="en-US" i="1" dirty="0" err="1"/>
              <a:t>Translatio</a:t>
            </a:r>
            <a:r>
              <a:rPr lang="en-US" i="1" dirty="0"/>
              <a:t> </a:t>
            </a:r>
            <a:r>
              <a:rPr lang="en-US" i="1" dirty="0" err="1"/>
              <a:t>Nummorum</a:t>
            </a:r>
            <a:r>
              <a:rPr lang="en-US" i="1" dirty="0"/>
              <a:t>. </a:t>
            </a:r>
            <a:r>
              <a:rPr lang="en-US" i="1" dirty="0" err="1"/>
              <a:t>Römische</a:t>
            </a:r>
            <a:r>
              <a:rPr lang="en-US" i="1" dirty="0"/>
              <a:t> Kaiser in der Renaissance</a:t>
            </a:r>
            <a:r>
              <a:rPr lang="en-US" dirty="0"/>
              <a:t>, Berlin, 57-70</a:t>
            </a:r>
          </a:p>
          <a:p>
            <a:pPr>
              <a:lnSpc>
                <a:spcPct val="120000"/>
              </a:lnSpc>
            </a:pPr>
            <a:r>
              <a:rPr lang="en-US" dirty="0" err="1"/>
              <a:t>Mørkholm</a:t>
            </a:r>
            <a:r>
              <a:rPr lang="en-US" dirty="0"/>
              <a:t>, O. 1979-80. ‘A history of the study of Greek numismatics’, </a:t>
            </a:r>
            <a:r>
              <a:rPr lang="en-US" i="1" dirty="0"/>
              <a:t>Nordisk </a:t>
            </a:r>
            <a:r>
              <a:rPr lang="en-US" i="1" dirty="0" err="1"/>
              <a:t>Numismatisk</a:t>
            </a:r>
            <a:r>
              <a:rPr lang="en-US" i="1" dirty="0"/>
              <a:t> </a:t>
            </a:r>
            <a:r>
              <a:rPr lang="en-US" i="1" dirty="0" err="1"/>
              <a:t>Årsskrift</a:t>
            </a:r>
            <a:r>
              <a:rPr lang="en-US" dirty="0"/>
              <a:t> p. 5-21.</a:t>
            </a:r>
          </a:p>
          <a:p>
            <a:pPr>
              <a:lnSpc>
                <a:spcPct val="120000"/>
              </a:lnSpc>
            </a:pPr>
            <a:r>
              <a:rPr lang="en-GB" b="0" i="0" dirty="0">
                <a:effectLst/>
                <a:latin typeface="Arial" panose="020B0604020202020204" pitchFamily="34" charset="0"/>
              </a:rPr>
              <a:t>Maurer, B. 2019. The politics of token economics, then and now, in </a:t>
            </a:r>
            <a:r>
              <a:rPr lang="en-GB" b="0" i="0" dirty="0" err="1">
                <a:effectLst/>
                <a:latin typeface="Arial" panose="020B0604020202020204" pitchFamily="34" charset="0"/>
              </a:rPr>
              <a:t>Crisà</a:t>
            </a:r>
            <a:r>
              <a:rPr lang="en-GB" b="0" i="0" dirty="0">
                <a:effectLst/>
                <a:latin typeface="Arial" panose="020B0604020202020204" pitchFamily="34" charset="0"/>
              </a:rPr>
              <a:t>, A., </a:t>
            </a:r>
            <a:r>
              <a:rPr lang="en-GB" b="0" i="0" dirty="0" err="1">
                <a:effectLst/>
                <a:latin typeface="Arial" panose="020B0604020202020204" pitchFamily="34" charset="0"/>
              </a:rPr>
              <a:t>Gkikaki</a:t>
            </a:r>
            <a:r>
              <a:rPr lang="en-GB" b="0" i="0" dirty="0">
                <a:effectLst/>
                <a:latin typeface="Arial" panose="020B0604020202020204" pitchFamily="34" charset="0"/>
              </a:rPr>
              <a:t>, </a:t>
            </a:r>
            <a:r>
              <a:rPr lang="en-GB" b="0" i="0" dirty="0" err="1">
                <a:effectLst/>
                <a:latin typeface="Arial" panose="020B0604020202020204" pitchFamily="34" charset="0"/>
              </a:rPr>
              <a:t>M.,and</a:t>
            </a:r>
            <a:r>
              <a:rPr lang="en-GB" b="0" i="0" dirty="0">
                <a:effectLst/>
                <a:latin typeface="Arial" panose="020B0604020202020204" pitchFamily="34" charset="0"/>
              </a:rPr>
              <a:t> Rowan C., (eds),</a:t>
            </a:r>
            <a:r>
              <a:rPr lang="en-GB" b="0" i="1" dirty="0">
                <a:effectLst/>
                <a:latin typeface="Arial" panose="020B0604020202020204" pitchFamily="34" charset="0"/>
              </a:rPr>
              <a:t>Tokens. Culture, Connections, Communities</a:t>
            </a:r>
            <a:r>
              <a:rPr lang="en-GB" b="0" i="0" dirty="0">
                <a:effectLst/>
                <a:latin typeface="Arial" panose="020B0604020202020204" pitchFamily="34" charset="0"/>
              </a:rPr>
              <a:t>, London: Royal Numismatic Society Special Publication No. 57, pp.215-229. </a:t>
            </a:r>
            <a:r>
              <a:rPr lang="en-GB" b="0" i="0" dirty="0">
                <a:effectLst/>
                <a:latin typeface="Arial" panose="020B0604020202020204" pitchFamily="34" charset="0"/>
                <a:hlinkClick r:id="rId2"/>
              </a:rPr>
              <a:t>https://numismatics.org.uk/wp-content/uploads/2020/01/Tokens_ed_crisa_gkikaki_rowan.pdf</a:t>
            </a:r>
            <a:endParaRPr lang="en-US" dirty="0"/>
          </a:p>
          <a:p>
            <a:pPr>
              <a:lnSpc>
                <a:spcPct val="120000"/>
              </a:lnSpc>
            </a:pPr>
            <a:r>
              <a:rPr lang="en-US" dirty="0"/>
              <a:t>Rowan, C. (2019) ‘Money and the Issues of the Age’, in S. </a:t>
            </a:r>
            <a:r>
              <a:rPr lang="en-US" dirty="0" err="1"/>
              <a:t>Krmnicek</a:t>
            </a:r>
            <a:r>
              <a:rPr lang="en-US" dirty="0"/>
              <a:t> (ed.) </a:t>
            </a:r>
            <a:r>
              <a:rPr lang="en-US" i="1" dirty="0"/>
              <a:t>A Cultural History of Money</a:t>
            </a:r>
            <a:r>
              <a:rPr lang="en-US" dirty="0"/>
              <a:t> </a:t>
            </a:r>
            <a:r>
              <a:rPr lang="en-US" i="1" dirty="0"/>
              <a:t>in Antiquity, </a:t>
            </a:r>
            <a:r>
              <a:rPr lang="en-US" dirty="0"/>
              <a:t>Bloomsbury, London, 141-160</a:t>
            </a:r>
          </a:p>
          <a:p>
            <a:pPr>
              <a:lnSpc>
                <a:spcPct val="120000"/>
              </a:lnSpc>
            </a:pPr>
            <a:r>
              <a:rPr lang="en-US" dirty="0"/>
              <a:t>Yang, B., (2011) ‘The rise and fall of cowrie shells: the Asian story’, </a:t>
            </a:r>
            <a:r>
              <a:rPr lang="en-US" i="1" dirty="0"/>
              <a:t>Journal of World History</a:t>
            </a:r>
            <a:r>
              <a:rPr lang="en-US" dirty="0"/>
              <a:t> 22, pp. 1-25</a:t>
            </a:r>
          </a:p>
        </p:txBody>
      </p:sp>
    </p:spTree>
    <p:extLst>
      <p:ext uri="{BB962C8B-B14F-4D97-AF65-F5344CB8AC3E}">
        <p14:creationId xmlns:p14="http://schemas.microsoft.com/office/powerpoint/2010/main" val="38492576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639166"/>
          </a:xfrm>
        </p:spPr>
        <p:txBody>
          <a:bodyPr>
            <a:normAutofit fontScale="90000"/>
          </a:bodyPr>
          <a:lstStyle/>
          <a:p>
            <a:pPr algn="ctr"/>
            <a:r>
              <a:rPr lang="en-US" dirty="0"/>
              <a:t>Law on inspectors (</a:t>
            </a:r>
            <a:r>
              <a:rPr lang="en-US" dirty="0" err="1"/>
              <a:t>dokimastai</a:t>
            </a:r>
            <a:r>
              <a:rPr lang="en-US" dirty="0"/>
              <a:t>) of silver coinage, 375/4 BC, </a:t>
            </a:r>
            <a:br>
              <a:rPr lang="en-US" dirty="0"/>
            </a:br>
            <a:r>
              <a:rPr lang="en-US" sz="4000" i="1" dirty="0"/>
              <a:t>Hesperia</a:t>
            </a:r>
            <a:r>
              <a:rPr lang="en-US" sz="4000" dirty="0"/>
              <a:t> 1974, 157-88; </a:t>
            </a:r>
            <a:r>
              <a:rPr lang="en-US" sz="4000" i="1" dirty="0" err="1"/>
              <a:t>Testimonia</a:t>
            </a:r>
            <a:r>
              <a:rPr lang="en-US" sz="4000" i="1" dirty="0"/>
              <a:t> </a:t>
            </a:r>
            <a:r>
              <a:rPr lang="en-US" sz="4000" i="1" dirty="0" err="1"/>
              <a:t>Numaria</a:t>
            </a:r>
            <a:r>
              <a:rPr lang="en-US" sz="4000" i="1" dirty="0"/>
              <a:t> </a:t>
            </a:r>
            <a:r>
              <a:rPr lang="en-US" sz="4000" dirty="0"/>
              <a:t>91; </a:t>
            </a:r>
            <a:r>
              <a:rPr lang="en-US" sz="4000" i="1" dirty="0"/>
              <a:t>AIO</a:t>
            </a:r>
            <a:r>
              <a:rPr lang="en-US" sz="4000" dirty="0"/>
              <a:t> 819</a:t>
            </a:r>
          </a:p>
        </p:txBody>
      </p:sp>
      <p:sp>
        <p:nvSpPr>
          <p:cNvPr id="3" name="Content Placeholder 2"/>
          <p:cNvSpPr>
            <a:spLocks noGrp="1"/>
          </p:cNvSpPr>
          <p:nvPr>
            <p:ph idx="1"/>
          </p:nvPr>
        </p:nvSpPr>
        <p:spPr>
          <a:xfrm>
            <a:off x="838200" y="2604655"/>
            <a:ext cx="10515600" cy="3572308"/>
          </a:xfrm>
        </p:spPr>
        <p:txBody>
          <a:bodyPr/>
          <a:lstStyle/>
          <a:p>
            <a:endParaRPr lang="en-US" dirty="0"/>
          </a:p>
        </p:txBody>
      </p:sp>
      <p:pic>
        <p:nvPicPr>
          <p:cNvPr id="4" name="Picture 3"/>
          <p:cNvPicPr>
            <a:picLocks noChangeAspect="1"/>
          </p:cNvPicPr>
          <p:nvPr/>
        </p:nvPicPr>
        <p:blipFill>
          <a:blip r:embed="rId2"/>
          <a:stretch>
            <a:fillRect/>
          </a:stretch>
        </p:blipFill>
        <p:spPr>
          <a:xfrm>
            <a:off x="1779464" y="2147392"/>
            <a:ext cx="7985247" cy="4438134"/>
          </a:xfrm>
          <a:prstGeom prst="rect">
            <a:avLst/>
          </a:prstGeom>
        </p:spPr>
      </p:pic>
    </p:spTree>
    <p:extLst>
      <p:ext uri="{BB962C8B-B14F-4D97-AF65-F5344CB8AC3E}">
        <p14:creationId xmlns:p14="http://schemas.microsoft.com/office/powerpoint/2010/main" val="25623658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Attitudes to coinage/currency </a:t>
            </a:r>
            <a:endParaRPr lang="en-US" dirty="0"/>
          </a:p>
        </p:txBody>
      </p:sp>
      <p:sp>
        <p:nvSpPr>
          <p:cNvPr id="3" name="Content Placeholder 2"/>
          <p:cNvSpPr>
            <a:spLocks noGrp="1"/>
          </p:cNvSpPr>
          <p:nvPr>
            <p:ph idx="1"/>
          </p:nvPr>
        </p:nvSpPr>
        <p:spPr/>
        <p:txBody>
          <a:bodyPr/>
          <a:lstStyle/>
          <a:p>
            <a:r>
              <a:rPr lang="en-GB" dirty="0"/>
              <a:t>Counterfeits and producing counterfeits condemned</a:t>
            </a:r>
          </a:p>
          <a:p>
            <a:r>
              <a:rPr lang="en-GB" dirty="0"/>
              <a:t>Hoarding/ saving money</a:t>
            </a:r>
          </a:p>
          <a:p>
            <a:r>
              <a:rPr lang="en-GB" dirty="0"/>
              <a:t>Spending money</a:t>
            </a:r>
          </a:p>
          <a:p>
            <a:r>
              <a:rPr lang="en-GB" dirty="0"/>
              <a:t>Work/services being paid in money</a:t>
            </a:r>
          </a:p>
          <a:p>
            <a:r>
              <a:rPr lang="en-GB" dirty="0"/>
              <a:t>Payment of fines</a:t>
            </a:r>
          </a:p>
          <a:p>
            <a:r>
              <a:rPr lang="en-GB" dirty="0"/>
              <a:t>Appreciating an individual’s character in terms of his relationship to money , cf. </a:t>
            </a:r>
            <a:r>
              <a:rPr lang="en-GB" dirty="0" err="1"/>
              <a:t>Thephrastus</a:t>
            </a:r>
            <a:r>
              <a:rPr lang="en-GB" dirty="0"/>
              <a:t>, </a:t>
            </a:r>
            <a:r>
              <a:rPr lang="en-GB" i="1" dirty="0" err="1"/>
              <a:t>Charecters</a:t>
            </a:r>
            <a:r>
              <a:rPr lang="en-GB" dirty="0"/>
              <a:t> IV, 11 (</a:t>
            </a:r>
            <a:r>
              <a:rPr lang="en-GB" dirty="0" err="1"/>
              <a:t>Testimonia</a:t>
            </a:r>
            <a:r>
              <a:rPr lang="en-GB" dirty="0"/>
              <a:t> </a:t>
            </a:r>
            <a:r>
              <a:rPr lang="en-GB" dirty="0" err="1"/>
              <a:t>Numaria</a:t>
            </a:r>
            <a:r>
              <a:rPr lang="en-GB" dirty="0"/>
              <a:t> A24)</a:t>
            </a:r>
            <a:endParaRPr lang="en-US" dirty="0"/>
          </a:p>
        </p:txBody>
      </p:sp>
    </p:spTree>
    <p:extLst>
      <p:ext uri="{BB962C8B-B14F-4D97-AF65-F5344CB8AC3E}">
        <p14:creationId xmlns:p14="http://schemas.microsoft.com/office/powerpoint/2010/main" val="20616016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Practices connected to money unchanged from Antiquity to the Present</a:t>
            </a:r>
            <a:endParaRPr lang="en-US" dirty="0"/>
          </a:p>
        </p:txBody>
      </p:sp>
      <p:sp>
        <p:nvSpPr>
          <p:cNvPr id="3" name="Content Placeholder 2"/>
          <p:cNvSpPr>
            <a:spLocks noGrp="1"/>
          </p:cNvSpPr>
          <p:nvPr>
            <p:ph idx="1"/>
          </p:nvPr>
        </p:nvSpPr>
        <p:spPr/>
        <p:txBody>
          <a:bodyPr>
            <a:normAutofit fontScale="92500"/>
          </a:bodyPr>
          <a:lstStyle/>
          <a:p>
            <a:r>
              <a:rPr lang="en-US" dirty="0"/>
              <a:t>Counterfeits/forgeries and producing counterfeits/forgeries condemned</a:t>
            </a:r>
          </a:p>
          <a:p>
            <a:r>
              <a:rPr lang="en-GB" dirty="0"/>
              <a:t>Selling and buying</a:t>
            </a:r>
            <a:endParaRPr lang="en-US" dirty="0"/>
          </a:p>
          <a:p>
            <a:r>
              <a:rPr lang="en-GB" dirty="0"/>
              <a:t>Loans/ borrowing at an interest</a:t>
            </a:r>
          </a:p>
          <a:p>
            <a:r>
              <a:rPr lang="en-GB" dirty="0"/>
              <a:t>Banks and the operation of banks</a:t>
            </a:r>
          </a:p>
          <a:p>
            <a:r>
              <a:rPr lang="en-GB" dirty="0"/>
              <a:t>Fund raising</a:t>
            </a:r>
          </a:p>
          <a:p>
            <a:r>
              <a:rPr lang="en-GB" dirty="0"/>
              <a:t>Accounts</a:t>
            </a:r>
          </a:p>
          <a:p>
            <a:r>
              <a:rPr lang="en-GB" dirty="0"/>
              <a:t>Public expenditure</a:t>
            </a:r>
          </a:p>
          <a:p>
            <a:r>
              <a:rPr lang="en-GB" dirty="0"/>
              <a:t>War reparations</a:t>
            </a:r>
          </a:p>
          <a:p>
            <a:r>
              <a:rPr lang="en-GB" dirty="0"/>
              <a:t>Precious metal currency vs small change for every day transactions</a:t>
            </a:r>
            <a:endParaRPr lang="en-US" dirty="0"/>
          </a:p>
          <a:p>
            <a:endParaRPr lang="en-US" dirty="0"/>
          </a:p>
        </p:txBody>
      </p:sp>
    </p:spTree>
    <p:extLst>
      <p:ext uri="{BB962C8B-B14F-4D97-AF65-F5344CB8AC3E}">
        <p14:creationId xmlns:p14="http://schemas.microsoft.com/office/powerpoint/2010/main" val="39329169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93364F-5C60-0019-3914-6B2C1C73A8BC}"/>
              </a:ext>
            </a:extLst>
          </p:cNvPr>
          <p:cNvSpPr>
            <a:spLocks noGrp="1"/>
          </p:cNvSpPr>
          <p:nvPr>
            <p:ph type="title"/>
          </p:nvPr>
        </p:nvSpPr>
        <p:spPr/>
        <p:txBody>
          <a:bodyPr/>
          <a:lstStyle/>
          <a:p>
            <a:r>
              <a:rPr lang="en-US" b="1" dirty="0"/>
              <a:t>Type design</a:t>
            </a:r>
          </a:p>
        </p:txBody>
      </p:sp>
      <p:pic>
        <p:nvPicPr>
          <p:cNvPr id="1026" name="Picture 2" descr="Ancient Greek coin dating back to 425-400BC juxtaposed with the Greek one-euro  coin of today. The heraldic animal of Athens, the clever owl, as well as  the olive tree branch and the">
            <a:extLst>
              <a:ext uri="{FF2B5EF4-FFF2-40B4-BE49-F238E27FC236}">
                <a16:creationId xmlns:a16="http://schemas.microsoft.com/office/drawing/2014/main" id="{754863BE-70E9-8195-3F03-999D9791119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5865" y="2285068"/>
            <a:ext cx="6096000" cy="3721170"/>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descr="Greek drachma note decorated with a sketch of an ancient Athenian owl coin">
            <a:extLst>
              <a:ext uri="{FF2B5EF4-FFF2-40B4-BE49-F238E27FC236}">
                <a16:creationId xmlns:a16="http://schemas.microsoft.com/office/drawing/2014/main" id="{8BBCA616-53B0-9594-20CD-2F24D5BDA36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31865" y="48052"/>
            <a:ext cx="4790564" cy="3592923"/>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Australian Coins. High resolution composite photo of current Australian  coins , #spon, #High, #resolution, #Australia… | Coins, Australian money,  The color of money">
            <a:extLst>
              <a:ext uri="{FF2B5EF4-FFF2-40B4-BE49-F238E27FC236}">
                <a16:creationId xmlns:a16="http://schemas.microsoft.com/office/drawing/2014/main" id="{220441D4-69A1-EF0D-2EDC-51B9D0EC4D8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99564" y="2700043"/>
            <a:ext cx="3252255" cy="41579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1512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Money and propaganda</a:t>
            </a:r>
            <a:endParaRPr lang="en-US" b="1" dirty="0"/>
          </a:p>
        </p:txBody>
      </p:sp>
      <p:sp>
        <p:nvSpPr>
          <p:cNvPr id="3" name="Content Placeholder 2"/>
          <p:cNvSpPr>
            <a:spLocks noGrp="1"/>
          </p:cNvSpPr>
          <p:nvPr>
            <p:ph idx="1"/>
          </p:nvPr>
        </p:nvSpPr>
        <p:spPr/>
        <p:txBody>
          <a:bodyPr>
            <a:normAutofit fontScale="92500" lnSpcReduction="10000"/>
          </a:bodyPr>
          <a:lstStyle/>
          <a:p>
            <a:r>
              <a:rPr lang="en-GB" dirty="0"/>
              <a:t>To enhance the moral – just as the images on the Greek banknotes during German Occupation</a:t>
            </a:r>
          </a:p>
          <a:p>
            <a:r>
              <a:rPr lang="en-GB" dirty="0"/>
              <a:t>To commemorate historical events </a:t>
            </a:r>
            <a:r>
              <a:rPr lang="en-GB"/>
              <a:t>or anniversaries</a:t>
            </a:r>
            <a:endParaRPr lang="en-GB" dirty="0"/>
          </a:p>
          <a:p>
            <a:r>
              <a:rPr lang="en-GB" dirty="0"/>
              <a:t>To express common ethnic identity</a:t>
            </a:r>
          </a:p>
          <a:p>
            <a:r>
              <a:rPr lang="en-GB" dirty="0"/>
              <a:t>Political propaganda, e.g. on RRC, the propaganda coins of Thomas </a:t>
            </a:r>
            <a:r>
              <a:rPr lang="en-GB" dirty="0" err="1"/>
              <a:t>Spense</a:t>
            </a:r>
            <a:r>
              <a:rPr lang="en-GB" dirty="0"/>
              <a:t> and his contemporaries</a:t>
            </a:r>
          </a:p>
          <a:p>
            <a:r>
              <a:rPr lang="en-GB" dirty="0"/>
              <a:t>National policies, war propaganda, e.g. </a:t>
            </a:r>
            <a:r>
              <a:rPr lang="en-GB" dirty="0" err="1"/>
              <a:t>Propagand</a:t>
            </a:r>
            <a:r>
              <a:rPr lang="en-GB" dirty="0"/>
              <a:t> banknotes of the Vietnam war, the use </a:t>
            </a:r>
            <a:r>
              <a:rPr lang="en-US" dirty="0"/>
              <a:t>of forged, parodied or overprinted currency to make a parody of the enemy</a:t>
            </a:r>
          </a:p>
          <a:p>
            <a:r>
              <a:rPr lang="en-US" dirty="0"/>
              <a:t>Forged currency in warfare. The Germans forged millions of British pounds during World War Two in an attempt to undermine the British economy.</a:t>
            </a:r>
          </a:p>
        </p:txBody>
      </p:sp>
    </p:spTree>
    <p:extLst>
      <p:ext uri="{BB962C8B-B14F-4D97-AF65-F5344CB8AC3E}">
        <p14:creationId xmlns:p14="http://schemas.microsoft.com/office/powerpoint/2010/main" val="16244186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60B20E-4302-B412-4C01-94DEC34CF8F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2F831C3-887B-FFE4-196B-E27368647D99}"/>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5228265E-7C52-78BE-A4FA-3677C4CB3C43}"/>
              </a:ext>
            </a:extLst>
          </p:cNvPr>
          <p:cNvPicPr>
            <a:picLocks noChangeAspect="1"/>
          </p:cNvPicPr>
          <p:nvPr/>
        </p:nvPicPr>
        <p:blipFill>
          <a:blip r:embed="rId3"/>
          <a:stretch>
            <a:fillRect/>
          </a:stretch>
        </p:blipFill>
        <p:spPr>
          <a:xfrm>
            <a:off x="0" y="0"/>
            <a:ext cx="5143500" cy="6858000"/>
          </a:xfrm>
          <a:prstGeom prst="rect">
            <a:avLst/>
          </a:prstGeom>
        </p:spPr>
      </p:pic>
    </p:spTree>
    <p:extLst>
      <p:ext uri="{BB962C8B-B14F-4D97-AF65-F5344CB8AC3E}">
        <p14:creationId xmlns:p14="http://schemas.microsoft.com/office/powerpoint/2010/main" val="345893805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855</TotalTime>
  <Words>2415</Words>
  <Application>Microsoft Macintosh PowerPoint</Application>
  <PresentationFormat>Widescreen</PresentationFormat>
  <Paragraphs>167</Paragraphs>
  <Slides>35</Slides>
  <Notes>14</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35</vt:i4>
      </vt:variant>
    </vt:vector>
  </HeadingPairs>
  <TitlesOfParts>
    <vt:vector size="45" baseType="lpstr">
      <vt:lpstr>-webkit-standard</vt:lpstr>
      <vt:lpstr>Arial</vt:lpstr>
      <vt:lpstr>Arial</vt:lpstr>
      <vt:lpstr>Calibri</vt:lpstr>
      <vt:lpstr>Calibri Light</vt:lpstr>
      <vt:lpstr>Helvetica Neue</vt:lpstr>
      <vt:lpstr>Lato</vt:lpstr>
      <vt:lpstr>Moderne LL</vt:lpstr>
      <vt:lpstr>Roboto</vt:lpstr>
      <vt:lpstr>Office Theme</vt:lpstr>
      <vt:lpstr>Greek coinage in perspective</vt:lpstr>
      <vt:lpstr>Aristophanes, Birds 1038-1041; Testimonia Numaria 77</vt:lpstr>
      <vt:lpstr>Olbia decree concerning local and foreign coinage SIG3, 218; IOSPE I,11; Testimonia Numaria 349</vt:lpstr>
      <vt:lpstr>Law on inspectors (dokimastai) of silver coinage, 375/4 BC,  Hesperia 1974, 157-88; Testimonia Numaria 91; AIO 819</vt:lpstr>
      <vt:lpstr>Attitudes to coinage/currency </vt:lpstr>
      <vt:lpstr>Practices connected to money unchanged from Antiquity to the Present</vt:lpstr>
      <vt:lpstr>Type design</vt:lpstr>
      <vt:lpstr>Money and propaganda</vt:lpstr>
      <vt:lpstr>PowerPoint Presentation</vt:lpstr>
      <vt:lpstr>Chinese money</vt:lpstr>
      <vt:lpstr>Bronze qin ban liang</vt:lpstr>
      <vt:lpstr>Money in India</vt:lpstr>
      <vt:lpstr>PowerPoint Presentation</vt:lpstr>
      <vt:lpstr>PowerPoint Presentation</vt:lpstr>
      <vt:lpstr>A means of commensuration</vt:lpstr>
      <vt:lpstr>Numismatics in the Renaissance</vt:lpstr>
      <vt:lpstr>PowerPoint Presentation</vt:lpstr>
      <vt:lpstr>Kagan: There has been an underestimation</vt:lpstr>
      <vt:lpstr>PowerPoint Presentation</vt:lpstr>
      <vt:lpstr>Cyriacus of Ancona</vt:lpstr>
      <vt:lpstr>Filippo Paruta, 1612, Della Sicilia Descritta con Medaglie</vt:lpstr>
      <vt:lpstr>PowerPoint Presentation</vt:lpstr>
      <vt:lpstr>Joseph Eckhel</vt:lpstr>
      <vt:lpstr>The market: the ‘coin of coins’</vt:lpstr>
      <vt:lpstr>PowerPoint Presentation</vt:lpstr>
      <vt:lpstr>decadrachm of Agrigentum</vt:lpstr>
      <vt:lpstr>PowerPoint Presentation</vt:lpstr>
      <vt:lpstr>Gold EID MAR denarius</vt:lpstr>
      <vt:lpstr>Repatriation</vt:lpstr>
      <vt:lpstr>Coins were and are still considered</vt:lpstr>
      <vt:lpstr>Political union</vt:lpstr>
      <vt:lpstr>Money and the state</vt:lpstr>
      <vt:lpstr>Blockchain, tokens, and ancient Greek tokens/democracy</vt:lpstr>
      <vt:lpstr>Other ideas?</vt:lpstr>
      <vt:lpstr>Further Reading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Legacy of Greek Coinage</dc:title>
  <dc:creator>Rowan, Clare</dc:creator>
  <cp:lastModifiedBy>Rowan, Clare</cp:lastModifiedBy>
  <cp:revision>144</cp:revision>
  <dcterms:created xsi:type="dcterms:W3CDTF">2023-03-27T05:58:29Z</dcterms:created>
  <dcterms:modified xsi:type="dcterms:W3CDTF">2025-03-22T10:59:05Z</dcterms:modified>
</cp:coreProperties>
</file>