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7" r:id="rId3"/>
    <p:sldId id="267" r:id="rId4"/>
    <p:sldId id="259" r:id="rId5"/>
    <p:sldId id="258" r:id="rId6"/>
    <p:sldId id="262" r:id="rId7"/>
    <p:sldId id="263" r:id="rId8"/>
    <p:sldId id="264" r:id="rId9"/>
    <p:sldId id="265" r:id="rId10"/>
    <p:sldId id="260" r:id="rId11"/>
    <p:sldId id="270" r:id="rId12"/>
    <p:sldId id="271" r:id="rId13"/>
    <p:sldId id="272" r:id="rId14"/>
    <p:sldId id="298" r:id="rId15"/>
    <p:sldId id="299" r:id="rId16"/>
    <p:sldId id="302" r:id="rId17"/>
    <p:sldId id="266" r:id="rId18"/>
    <p:sldId id="268" r:id="rId19"/>
    <p:sldId id="26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684"/>
    <p:restoredTop sz="82605"/>
  </p:normalViewPr>
  <p:slideViewPr>
    <p:cSldViewPr snapToGrid="0">
      <p:cViewPr varScale="1">
        <p:scale>
          <a:sx n="84" d="100"/>
          <a:sy n="84" d="100"/>
        </p:scale>
        <p:origin x="192"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A55D3-407B-CB48-9CAB-639F13AAC684}" type="datetimeFigureOut">
              <a:rPr lang="en-US" smtClean="0"/>
              <a:t>3/9/25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4F3C08-1BD1-3443-BFCD-A9B76E5DE0C3}" type="slidenum">
              <a:rPr lang="en-US" smtClean="0"/>
              <a:t>‹#›</a:t>
            </a:fld>
            <a:endParaRPr lang="en-US"/>
          </a:p>
        </p:txBody>
      </p:sp>
    </p:spTree>
    <p:extLst>
      <p:ext uri="{BB962C8B-B14F-4D97-AF65-F5344CB8AC3E}">
        <p14:creationId xmlns:p14="http://schemas.microsoft.com/office/powerpoint/2010/main" val="3075834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Unit of account</a:t>
            </a:r>
          </a:p>
          <a:p>
            <a:r>
              <a:rPr lang="en-US" dirty="0"/>
              <a:t>Store of value</a:t>
            </a:r>
          </a:p>
          <a:p>
            <a:r>
              <a:rPr lang="en-US" dirty="0"/>
              <a:t>Unit of exchange</a:t>
            </a:r>
          </a:p>
          <a:p>
            <a:endParaRPr lang="en-US" dirty="0"/>
          </a:p>
          <a:p>
            <a:r>
              <a:rPr lang="en-US" dirty="0"/>
              <a:t>Commensuration between cultures</a:t>
            </a:r>
          </a:p>
          <a:p>
            <a:r>
              <a:rPr lang="en-US" dirty="0"/>
              <a:t>Shaping community and identity</a:t>
            </a:r>
          </a:p>
          <a:p>
            <a:r>
              <a:rPr lang="en-US" dirty="0"/>
              <a:t>A democratic element?</a:t>
            </a:r>
          </a:p>
          <a:p>
            <a:r>
              <a:rPr lang="en-US" dirty="0"/>
              <a:t>Power relations / hierarchy</a:t>
            </a:r>
          </a:p>
          <a:p>
            <a:r>
              <a:rPr lang="en-US" dirty="0"/>
              <a:t>Shape society and structures</a:t>
            </a:r>
          </a:p>
        </p:txBody>
      </p:sp>
      <p:sp>
        <p:nvSpPr>
          <p:cNvPr id="4" name="Slide Number Placeholder 3"/>
          <p:cNvSpPr>
            <a:spLocks noGrp="1"/>
          </p:cNvSpPr>
          <p:nvPr>
            <p:ph type="sldNum" sz="quarter" idx="5"/>
          </p:nvPr>
        </p:nvSpPr>
        <p:spPr/>
        <p:txBody>
          <a:bodyPr/>
          <a:lstStyle/>
          <a:p>
            <a:fld id="{F54F3C08-1BD1-3443-BFCD-A9B76E5DE0C3}" type="slidenum">
              <a:rPr lang="en-US" smtClean="0"/>
              <a:t>2</a:t>
            </a:fld>
            <a:endParaRPr lang="en-US"/>
          </a:p>
        </p:txBody>
      </p:sp>
    </p:spTree>
    <p:extLst>
      <p:ext uri="{BB962C8B-B14F-4D97-AF65-F5344CB8AC3E}">
        <p14:creationId xmlns:p14="http://schemas.microsoft.com/office/powerpoint/2010/main" val="2956511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record the die axis? What would this reveal?</a:t>
            </a:r>
          </a:p>
        </p:txBody>
      </p:sp>
      <p:sp>
        <p:nvSpPr>
          <p:cNvPr id="4" name="Slide Number Placeholder 3"/>
          <p:cNvSpPr>
            <a:spLocks noGrp="1"/>
          </p:cNvSpPr>
          <p:nvPr>
            <p:ph type="sldNum" sz="quarter" idx="5"/>
          </p:nvPr>
        </p:nvSpPr>
        <p:spPr/>
        <p:txBody>
          <a:bodyPr/>
          <a:lstStyle/>
          <a:p>
            <a:fld id="{F54F3C08-1BD1-3443-BFCD-A9B76E5DE0C3}" type="slidenum">
              <a:rPr lang="en-US" smtClean="0"/>
              <a:t>6</a:t>
            </a:fld>
            <a:endParaRPr lang="en-US"/>
          </a:p>
        </p:txBody>
      </p:sp>
    </p:spTree>
    <p:extLst>
      <p:ext uri="{BB962C8B-B14F-4D97-AF65-F5344CB8AC3E}">
        <p14:creationId xmlns:p14="http://schemas.microsoft.com/office/powerpoint/2010/main" val="3899602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Sometimes coin weights and weights for other goods the same, sometimes they diverged. </a:t>
            </a:r>
          </a:p>
        </p:txBody>
      </p:sp>
      <p:sp>
        <p:nvSpPr>
          <p:cNvPr id="4" name="Slide Number Placeholder 3"/>
          <p:cNvSpPr>
            <a:spLocks noGrp="1"/>
          </p:cNvSpPr>
          <p:nvPr>
            <p:ph type="sldNum" sz="quarter" idx="5"/>
          </p:nvPr>
        </p:nvSpPr>
        <p:spPr/>
        <p:txBody>
          <a:bodyPr/>
          <a:lstStyle/>
          <a:p>
            <a:fld id="{17A4B250-18A0-6A4C-884C-20D91A9944F8}" type="slidenum">
              <a:rPr lang="en-US" smtClean="0"/>
              <a:t>11</a:t>
            </a:fld>
            <a:endParaRPr lang="en-US"/>
          </a:p>
        </p:txBody>
      </p:sp>
    </p:spTree>
    <p:extLst>
      <p:ext uri="{BB962C8B-B14F-4D97-AF65-F5344CB8AC3E}">
        <p14:creationId xmlns:p14="http://schemas.microsoft.com/office/powerpoint/2010/main" val="518624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Monogram of Achaean League, This specimen from Messene. </a:t>
            </a:r>
          </a:p>
        </p:txBody>
      </p:sp>
      <p:sp>
        <p:nvSpPr>
          <p:cNvPr id="4" name="Slide Number Placeholder 3"/>
          <p:cNvSpPr>
            <a:spLocks noGrp="1"/>
          </p:cNvSpPr>
          <p:nvPr>
            <p:ph type="sldNum" sz="quarter" idx="5"/>
          </p:nvPr>
        </p:nvSpPr>
        <p:spPr/>
        <p:txBody>
          <a:bodyPr/>
          <a:lstStyle/>
          <a:p>
            <a:fld id="{17A4B250-18A0-6A4C-884C-20D91A9944F8}" type="slidenum">
              <a:rPr lang="en-US" smtClean="0"/>
              <a:t>12</a:t>
            </a:fld>
            <a:endParaRPr lang="en-US"/>
          </a:p>
        </p:txBody>
      </p:sp>
    </p:spTree>
    <p:extLst>
      <p:ext uri="{BB962C8B-B14F-4D97-AF65-F5344CB8AC3E}">
        <p14:creationId xmlns:p14="http://schemas.microsoft.com/office/powerpoint/2010/main" val="1503878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300 bronze balance weights excavated at the sanctuary, inscribed with the name of Zeus. Belonged to sanctuary, who rented them out to merchants during large festivals </a:t>
            </a:r>
          </a:p>
          <a:p>
            <a:endParaRPr lang="en-US" dirty="0"/>
          </a:p>
          <a:p>
            <a:r>
              <a:rPr lang="en-US" dirty="0"/>
              <a:t>Dios – of Zeus. Chi below added to Attic weights to distinguish them from those on the </a:t>
            </a:r>
            <a:r>
              <a:rPr lang="en-US" dirty="0" err="1"/>
              <a:t>Aeginetan</a:t>
            </a:r>
            <a:r>
              <a:rPr lang="en-US" dirty="0"/>
              <a:t> standard.</a:t>
            </a:r>
          </a:p>
          <a:p>
            <a:endParaRPr lang="en-US" dirty="0"/>
          </a:p>
          <a:p>
            <a:r>
              <a:rPr lang="en-US" dirty="0"/>
              <a:t>\Attic weight standards now being used at a large panhellenic festival. Easier/more welcoming for the merchants from the Athenian arche.</a:t>
            </a:r>
          </a:p>
        </p:txBody>
      </p:sp>
      <p:sp>
        <p:nvSpPr>
          <p:cNvPr id="4" name="Slide Number Placeholder 3"/>
          <p:cNvSpPr>
            <a:spLocks noGrp="1"/>
          </p:cNvSpPr>
          <p:nvPr>
            <p:ph type="sldNum" sz="quarter" idx="5"/>
          </p:nvPr>
        </p:nvSpPr>
        <p:spPr/>
        <p:txBody>
          <a:bodyPr/>
          <a:lstStyle/>
          <a:p>
            <a:fld id="{17A4B250-18A0-6A4C-884C-20D91A9944F8}" type="slidenum">
              <a:rPr lang="en-US" smtClean="0"/>
              <a:t>13</a:t>
            </a:fld>
            <a:endParaRPr lang="en-US"/>
          </a:p>
        </p:txBody>
      </p:sp>
    </p:spTree>
    <p:extLst>
      <p:ext uri="{BB962C8B-B14F-4D97-AF65-F5344CB8AC3E}">
        <p14:creationId xmlns:p14="http://schemas.microsoft.com/office/powerpoint/2010/main" val="1960058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994B2D93-45C7-AC76-CE5A-DB29E986AA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95815CDE-9069-C7EB-31EF-819F06CA75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Minting of coins co-operatively</a:t>
            </a:r>
          </a:p>
          <a:p>
            <a:pPr eaLnBrk="1" hangingPunct="1">
              <a:spcBef>
                <a:spcPct val="0"/>
              </a:spcBef>
            </a:pPr>
            <a:r>
              <a:rPr lang="en-GB" altLang="en-US"/>
              <a:t>EL hektai, minted 521-326 BC. But never shared designs. Economic reasons?</a:t>
            </a:r>
          </a:p>
          <a:p>
            <a:pPr eaLnBrk="1" hangingPunct="1">
              <a:spcBef>
                <a:spcPct val="0"/>
              </a:spcBef>
            </a:pPr>
            <a:r>
              <a:rPr lang="en-GB" altLang="en-US"/>
              <a:t>425-375 BC.</a:t>
            </a:r>
          </a:p>
        </p:txBody>
      </p:sp>
      <p:sp>
        <p:nvSpPr>
          <p:cNvPr id="32772" name="Slide Number Placeholder 3">
            <a:extLst>
              <a:ext uri="{FF2B5EF4-FFF2-40B4-BE49-F238E27FC236}">
                <a16:creationId xmlns:a16="http://schemas.microsoft.com/office/drawing/2014/main" id="{3B08449A-62F1-B977-B7C0-FBE6219179B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58624C5-FB8D-1E48-A23F-7CCA21F99AF4}" type="slidenum">
              <a:rPr lang="en-GB" altLang="en-US">
                <a:latin typeface="Calibri" panose="020F0502020204030204" pitchFamily="34" charset="0"/>
              </a:rPr>
              <a:pPr/>
              <a:t>14</a:t>
            </a:fld>
            <a:endParaRPr lang="en-GB"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markers/areas encountered – e.g. Carthage, golf for trade, silver for mercenaries</a:t>
            </a:r>
          </a:p>
          <a:p>
            <a:r>
              <a:rPr lang="en-US" dirty="0"/>
              <a:t>Power – e.g. Athenian empire</a:t>
            </a:r>
          </a:p>
          <a:p>
            <a:r>
              <a:rPr lang="en-US" dirty="0"/>
              <a:t>Make more money – economic issues.</a:t>
            </a:r>
          </a:p>
          <a:p>
            <a:r>
              <a:rPr lang="en-US" dirty="0"/>
              <a:t>Importing coinage/silver – e.g. overstrikes on Pegasi in southern </a:t>
            </a:r>
            <a:r>
              <a:rPr lang="en-US"/>
              <a:t>italy</a:t>
            </a:r>
            <a:endParaRPr lang="en-US" dirty="0"/>
          </a:p>
        </p:txBody>
      </p:sp>
      <p:sp>
        <p:nvSpPr>
          <p:cNvPr id="4" name="Slide Number Placeholder 3"/>
          <p:cNvSpPr>
            <a:spLocks noGrp="1"/>
          </p:cNvSpPr>
          <p:nvPr>
            <p:ph type="sldNum" sz="quarter" idx="5"/>
          </p:nvPr>
        </p:nvSpPr>
        <p:spPr/>
        <p:txBody>
          <a:bodyPr/>
          <a:lstStyle/>
          <a:p>
            <a:fld id="{17A4B250-18A0-6A4C-884C-20D91A9944F8}" type="slidenum">
              <a:rPr lang="en-US" smtClean="0"/>
              <a:t>16</a:t>
            </a:fld>
            <a:endParaRPr lang="en-US"/>
          </a:p>
        </p:txBody>
      </p:sp>
    </p:spTree>
    <p:extLst>
      <p:ext uri="{BB962C8B-B14F-4D97-AF65-F5344CB8AC3E}">
        <p14:creationId xmlns:p14="http://schemas.microsoft.com/office/powerpoint/2010/main" val="717720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books dedicated to various mints.</a:t>
            </a:r>
          </a:p>
        </p:txBody>
      </p:sp>
      <p:sp>
        <p:nvSpPr>
          <p:cNvPr id="4" name="Slide Number Placeholder 3"/>
          <p:cNvSpPr>
            <a:spLocks noGrp="1"/>
          </p:cNvSpPr>
          <p:nvPr>
            <p:ph type="sldNum" sz="quarter" idx="5"/>
          </p:nvPr>
        </p:nvSpPr>
        <p:spPr/>
        <p:txBody>
          <a:bodyPr/>
          <a:lstStyle/>
          <a:p>
            <a:fld id="{F54F3C08-1BD1-3443-BFCD-A9B76E5DE0C3}" type="slidenum">
              <a:rPr lang="en-US" smtClean="0"/>
              <a:t>17</a:t>
            </a:fld>
            <a:endParaRPr lang="en-US"/>
          </a:p>
        </p:txBody>
      </p:sp>
    </p:spTree>
    <p:extLst>
      <p:ext uri="{BB962C8B-B14F-4D97-AF65-F5344CB8AC3E}">
        <p14:creationId xmlns:p14="http://schemas.microsoft.com/office/powerpoint/2010/main" val="1052364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2BFBD-911E-1416-B347-66A1543F918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91FEFC1-1317-EB0F-E0B9-3041F0FF73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379A2BE-24B0-E6AE-2C96-41A538A5DA23}"/>
              </a:ext>
            </a:extLst>
          </p:cNvPr>
          <p:cNvSpPr>
            <a:spLocks noGrp="1"/>
          </p:cNvSpPr>
          <p:nvPr>
            <p:ph type="dt" sz="half" idx="10"/>
          </p:nvPr>
        </p:nvSpPr>
        <p:spPr/>
        <p:txBody>
          <a:bodyPr/>
          <a:lstStyle/>
          <a:p>
            <a:fld id="{DB7DD62C-D684-7B45-A61F-31F374150050}" type="datetimeFigureOut">
              <a:rPr lang="en-US" smtClean="0"/>
              <a:t>3/9/25</a:t>
            </a:fld>
            <a:endParaRPr lang="en-US"/>
          </a:p>
        </p:txBody>
      </p:sp>
      <p:sp>
        <p:nvSpPr>
          <p:cNvPr id="5" name="Footer Placeholder 4">
            <a:extLst>
              <a:ext uri="{FF2B5EF4-FFF2-40B4-BE49-F238E27FC236}">
                <a16:creationId xmlns:a16="http://schemas.microsoft.com/office/drawing/2014/main" id="{6F52426D-CCEC-6ED3-4913-761C0075F1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73E1ED-2A10-03AF-3A05-325D1D1C790C}"/>
              </a:ext>
            </a:extLst>
          </p:cNvPr>
          <p:cNvSpPr>
            <a:spLocks noGrp="1"/>
          </p:cNvSpPr>
          <p:nvPr>
            <p:ph type="sldNum" sz="quarter" idx="12"/>
          </p:nvPr>
        </p:nvSpPr>
        <p:spPr/>
        <p:txBody>
          <a:bodyPr/>
          <a:lstStyle/>
          <a:p>
            <a:fld id="{486E47E1-A0AA-E64A-B5D4-FEE9A43738A7}" type="slidenum">
              <a:rPr lang="en-US" smtClean="0"/>
              <a:t>‹#›</a:t>
            </a:fld>
            <a:endParaRPr lang="en-US"/>
          </a:p>
        </p:txBody>
      </p:sp>
    </p:spTree>
    <p:extLst>
      <p:ext uri="{BB962C8B-B14F-4D97-AF65-F5344CB8AC3E}">
        <p14:creationId xmlns:p14="http://schemas.microsoft.com/office/powerpoint/2010/main" val="2817699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62DC0-DEF8-484E-BA23-B07E6E955D89}"/>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4E307B5-B67C-DAF2-C09E-1489C04CB3D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A062FD3-B22D-5383-8E96-C768FD3FAB6F}"/>
              </a:ext>
            </a:extLst>
          </p:cNvPr>
          <p:cNvSpPr>
            <a:spLocks noGrp="1"/>
          </p:cNvSpPr>
          <p:nvPr>
            <p:ph type="dt" sz="half" idx="10"/>
          </p:nvPr>
        </p:nvSpPr>
        <p:spPr/>
        <p:txBody>
          <a:bodyPr/>
          <a:lstStyle/>
          <a:p>
            <a:fld id="{DB7DD62C-D684-7B45-A61F-31F374150050}" type="datetimeFigureOut">
              <a:rPr lang="en-US" smtClean="0"/>
              <a:t>3/9/25</a:t>
            </a:fld>
            <a:endParaRPr lang="en-US"/>
          </a:p>
        </p:txBody>
      </p:sp>
      <p:sp>
        <p:nvSpPr>
          <p:cNvPr id="5" name="Footer Placeholder 4">
            <a:extLst>
              <a:ext uri="{FF2B5EF4-FFF2-40B4-BE49-F238E27FC236}">
                <a16:creationId xmlns:a16="http://schemas.microsoft.com/office/drawing/2014/main" id="{C8015E32-7CC2-9486-0DF4-1F0FD6AD4A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85DD96-E4B1-B080-15E8-A3F4FFE4AB02}"/>
              </a:ext>
            </a:extLst>
          </p:cNvPr>
          <p:cNvSpPr>
            <a:spLocks noGrp="1"/>
          </p:cNvSpPr>
          <p:nvPr>
            <p:ph type="sldNum" sz="quarter" idx="12"/>
          </p:nvPr>
        </p:nvSpPr>
        <p:spPr/>
        <p:txBody>
          <a:bodyPr/>
          <a:lstStyle/>
          <a:p>
            <a:fld id="{486E47E1-A0AA-E64A-B5D4-FEE9A43738A7}" type="slidenum">
              <a:rPr lang="en-US" smtClean="0"/>
              <a:t>‹#›</a:t>
            </a:fld>
            <a:endParaRPr lang="en-US"/>
          </a:p>
        </p:txBody>
      </p:sp>
    </p:spTree>
    <p:extLst>
      <p:ext uri="{BB962C8B-B14F-4D97-AF65-F5344CB8AC3E}">
        <p14:creationId xmlns:p14="http://schemas.microsoft.com/office/powerpoint/2010/main" val="1977534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27A023-6C93-E628-050A-598E942EC71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A2B6212-FE32-9CB4-67BB-E9CB60797F3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777272A-9DC5-DD70-CE01-7BC587D9F2F2}"/>
              </a:ext>
            </a:extLst>
          </p:cNvPr>
          <p:cNvSpPr>
            <a:spLocks noGrp="1"/>
          </p:cNvSpPr>
          <p:nvPr>
            <p:ph type="dt" sz="half" idx="10"/>
          </p:nvPr>
        </p:nvSpPr>
        <p:spPr/>
        <p:txBody>
          <a:bodyPr/>
          <a:lstStyle/>
          <a:p>
            <a:fld id="{DB7DD62C-D684-7B45-A61F-31F374150050}" type="datetimeFigureOut">
              <a:rPr lang="en-US" smtClean="0"/>
              <a:t>3/9/25</a:t>
            </a:fld>
            <a:endParaRPr lang="en-US"/>
          </a:p>
        </p:txBody>
      </p:sp>
      <p:sp>
        <p:nvSpPr>
          <p:cNvPr id="5" name="Footer Placeholder 4">
            <a:extLst>
              <a:ext uri="{FF2B5EF4-FFF2-40B4-BE49-F238E27FC236}">
                <a16:creationId xmlns:a16="http://schemas.microsoft.com/office/drawing/2014/main" id="{3F03B52D-363E-4AA6-DA41-77A51A3062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1ABC10-C521-77EB-9494-5FEAAFE74916}"/>
              </a:ext>
            </a:extLst>
          </p:cNvPr>
          <p:cNvSpPr>
            <a:spLocks noGrp="1"/>
          </p:cNvSpPr>
          <p:nvPr>
            <p:ph type="sldNum" sz="quarter" idx="12"/>
          </p:nvPr>
        </p:nvSpPr>
        <p:spPr/>
        <p:txBody>
          <a:bodyPr/>
          <a:lstStyle/>
          <a:p>
            <a:fld id="{486E47E1-A0AA-E64A-B5D4-FEE9A43738A7}" type="slidenum">
              <a:rPr lang="en-US" smtClean="0"/>
              <a:t>‹#›</a:t>
            </a:fld>
            <a:endParaRPr lang="en-US"/>
          </a:p>
        </p:txBody>
      </p:sp>
    </p:spTree>
    <p:extLst>
      <p:ext uri="{BB962C8B-B14F-4D97-AF65-F5344CB8AC3E}">
        <p14:creationId xmlns:p14="http://schemas.microsoft.com/office/powerpoint/2010/main" val="2245223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81E72-D9D0-345C-9756-4826F60712D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B4E04EC-C28B-16A0-CA83-58C85D8AB07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996AA00-8F6E-0041-2D3E-4E2091336E74}"/>
              </a:ext>
            </a:extLst>
          </p:cNvPr>
          <p:cNvSpPr>
            <a:spLocks noGrp="1"/>
          </p:cNvSpPr>
          <p:nvPr>
            <p:ph type="dt" sz="half" idx="10"/>
          </p:nvPr>
        </p:nvSpPr>
        <p:spPr/>
        <p:txBody>
          <a:bodyPr/>
          <a:lstStyle/>
          <a:p>
            <a:fld id="{DB7DD62C-D684-7B45-A61F-31F374150050}" type="datetimeFigureOut">
              <a:rPr lang="en-US" smtClean="0"/>
              <a:t>3/9/25</a:t>
            </a:fld>
            <a:endParaRPr lang="en-US"/>
          </a:p>
        </p:txBody>
      </p:sp>
      <p:sp>
        <p:nvSpPr>
          <p:cNvPr id="5" name="Footer Placeholder 4">
            <a:extLst>
              <a:ext uri="{FF2B5EF4-FFF2-40B4-BE49-F238E27FC236}">
                <a16:creationId xmlns:a16="http://schemas.microsoft.com/office/drawing/2014/main" id="{FEB4EC93-9A61-9F73-56E1-8A67D808E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5728E-00DC-4475-A2E8-DA331A93FF9E}"/>
              </a:ext>
            </a:extLst>
          </p:cNvPr>
          <p:cNvSpPr>
            <a:spLocks noGrp="1"/>
          </p:cNvSpPr>
          <p:nvPr>
            <p:ph type="sldNum" sz="quarter" idx="12"/>
          </p:nvPr>
        </p:nvSpPr>
        <p:spPr/>
        <p:txBody>
          <a:bodyPr/>
          <a:lstStyle/>
          <a:p>
            <a:fld id="{486E47E1-A0AA-E64A-B5D4-FEE9A43738A7}" type="slidenum">
              <a:rPr lang="en-US" smtClean="0"/>
              <a:t>‹#›</a:t>
            </a:fld>
            <a:endParaRPr lang="en-US"/>
          </a:p>
        </p:txBody>
      </p:sp>
    </p:spTree>
    <p:extLst>
      <p:ext uri="{BB962C8B-B14F-4D97-AF65-F5344CB8AC3E}">
        <p14:creationId xmlns:p14="http://schemas.microsoft.com/office/powerpoint/2010/main" val="4149220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939A0-A929-79F5-2EA4-45AB6CD6022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74579DD-2772-D430-27F0-ED2576959C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B52A795-A163-83B6-DB8F-DD431B3C3468}"/>
              </a:ext>
            </a:extLst>
          </p:cNvPr>
          <p:cNvSpPr>
            <a:spLocks noGrp="1"/>
          </p:cNvSpPr>
          <p:nvPr>
            <p:ph type="dt" sz="half" idx="10"/>
          </p:nvPr>
        </p:nvSpPr>
        <p:spPr/>
        <p:txBody>
          <a:bodyPr/>
          <a:lstStyle/>
          <a:p>
            <a:fld id="{DB7DD62C-D684-7B45-A61F-31F374150050}" type="datetimeFigureOut">
              <a:rPr lang="en-US" smtClean="0"/>
              <a:t>3/9/25</a:t>
            </a:fld>
            <a:endParaRPr lang="en-US"/>
          </a:p>
        </p:txBody>
      </p:sp>
      <p:sp>
        <p:nvSpPr>
          <p:cNvPr id="5" name="Footer Placeholder 4">
            <a:extLst>
              <a:ext uri="{FF2B5EF4-FFF2-40B4-BE49-F238E27FC236}">
                <a16:creationId xmlns:a16="http://schemas.microsoft.com/office/drawing/2014/main" id="{DD28BDED-6D1C-0A50-0930-F0F4274917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D26530-5DC2-76E3-F36F-A8B21669AF01}"/>
              </a:ext>
            </a:extLst>
          </p:cNvPr>
          <p:cNvSpPr>
            <a:spLocks noGrp="1"/>
          </p:cNvSpPr>
          <p:nvPr>
            <p:ph type="sldNum" sz="quarter" idx="12"/>
          </p:nvPr>
        </p:nvSpPr>
        <p:spPr/>
        <p:txBody>
          <a:bodyPr/>
          <a:lstStyle/>
          <a:p>
            <a:fld id="{486E47E1-A0AA-E64A-B5D4-FEE9A43738A7}" type="slidenum">
              <a:rPr lang="en-US" smtClean="0"/>
              <a:t>‹#›</a:t>
            </a:fld>
            <a:endParaRPr lang="en-US"/>
          </a:p>
        </p:txBody>
      </p:sp>
    </p:spTree>
    <p:extLst>
      <p:ext uri="{BB962C8B-B14F-4D97-AF65-F5344CB8AC3E}">
        <p14:creationId xmlns:p14="http://schemas.microsoft.com/office/powerpoint/2010/main" val="1931011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9E6E0-56A3-8DC3-5C6C-2DAD7773E76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E8C5B76-6456-3122-7FD4-74A6F4B3649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217DA7B-AFF2-BA5B-3CDB-B097190559F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04D8D77-8B2B-803B-D1C0-B62F1128071F}"/>
              </a:ext>
            </a:extLst>
          </p:cNvPr>
          <p:cNvSpPr>
            <a:spLocks noGrp="1"/>
          </p:cNvSpPr>
          <p:nvPr>
            <p:ph type="dt" sz="half" idx="10"/>
          </p:nvPr>
        </p:nvSpPr>
        <p:spPr/>
        <p:txBody>
          <a:bodyPr/>
          <a:lstStyle/>
          <a:p>
            <a:fld id="{DB7DD62C-D684-7B45-A61F-31F374150050}" type="datetimeFigureOut">
              <a:rPr lang="en-US" smtClean="0"/>
              <a:t>3/9/25</a:t>
            </a:fld>
            <a:endParaRPr lang="en-US"/>
          </a:p>
        </p:txBody>
      </p:sp>
      <p:sp>
        <p:nvSpPr>
          <p:cNvPr id="6" name="Footer Placeholder 5">
            <a:extLst>
              <a:ext uri="{FF2B5EF4-FFF2-40B4-BE49-F238E27FC236}">
                <a16:creationId xmlns:a16="http://schemas.microsoft.com/office/drawing/2014/main" id="{6D39B7EC-3E00-9547-8638-6AC125A111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9CCE5A-07B4-11E4-6CDF-61941D686310}"/>
              </a:ext>
            </a:extLst>
          </p:cNvPr>
          <p:cNvSpPr>
            <a:spLocks noGrp="1"/>
          </p:cNvSpPr>
          <p:nvPr>
            <p:ph type="sldNum" sz="quarter" idx="12"/>
          </p:nvPr>
        </p:nvSpPr>
        <p:spPr/>
        <p:txBody>
          <a:bodyPr/>
          <a:lstStyle/>
          <a:p>
            <a:fld id="{486E47E1-A0AA-E64A-B5D4-FEE9A43738A7}" type="slidenum">
              <a:rPr lang="en-US" smtClean="0"/>
              <a:t>‹#›</a:t>
            </a:fld>
            <a:endParaRPr lang="en-US"/>
          </a:p>
        </p:txBody>
      </p:sp>
    </p:spTree>
    <p:extLst>
      <p:ext uri="{BB962C8B-B14F-4D97-AF65-F5344CB8AC3E}">
        <p14:creationId xmlns:p14="http://schemas.microsoft.com/office/powerpoint/2010/main" val="3666330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65500-C69E-29DB-0798-6B67FF03C9B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244512C-5B32-012F-807D-8768DA87B2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F4DC9B4-9D49-C24B-0A90-8EDADF38763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E517FD1-9904-38EF-FAE3-37C9131E67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D72B6EB-0B5E-D1C8-E597-3019A3C078A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80ADB7E-E54A-BF4D-6F1A-0ACE46312A63}"/>
              </a:ext>
            </a:extLst>
          </p:cNvPr>
          <p:cNvSpPr>
            <a:spLocks noGrp="1"/>
          </p:cNvSpPr>
          <p:nvPr>
            <p:ph type="dt" sz="half" idx="10"/>
          </p:nvPr>
        </p:nvSpPr>
        <p:spPr/>
        <p:txBody>
          <a:bodyPr/>
          <a:lstStyle/>
          <a:p>
            <a:fld id="{DB7DD62C-D684-7B45-A61F-31F374150050}" type="datetimeFigureOut">
              <a:rPr lang="en-US" smtClean="0"/>
              <a:t>3/9/25</a:t>
            </a:fld>
            <a:endParaRPr lang="en-US"/>
          </a:p>
        </p:txBody>
      </p:sp>
      <p:sp>
        <p:nvSpPr>
          <p:cNvPr id="8" name="Footer Placeholder 7">
            <a:extLst>
              <a:ext uri="{FF2B5EF4-FFF2-40B4-BE49-F238E27FC236}">
                <a16:creationId xmlns:a16="http://schemas.microsoft.com/office/drawing/2014/main" id="{B7B01825-D40A-68D3-B759-E6D20B35E2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B6D9070-C6DE-70F8-F54D-3B5A36C42406}"/>
              </a:ext>
            </a:extLst>
          </p:cNvPr>
          <p:cNvSpPr>
            <a:spLocks noGrp="1"/>
          </p:cNvSpPr>
          <p:nvPr>
            <p:ph type="sldNum" sz="quarter" idx="12"/>
          </p:nvPr>
        </p:nvSpPr>
        <p:spPr/>
        <p:txBody>
          <a:bodyPr/>
          <a:lstStyle/>
          <a:p>
            <a:fld id="{486E47E1-A0AA-E64A-B5D4-FEE9A43738A7}" type="slidenum">
              <a:rPr lang="en-US" smtClean="0"/>
              <a:t>‹#›</a:t>
            </a:fld>
            <a:endParaRPr lang="en-US"/>
          </a:p>
        </p:txBody>
      </p:sp>
    </p:spTree>
    <p:extLst>
      <p:ext uri="{BB962C8B-B14F-4D97-AF65-F5344CB8AC3E}">
        <p14:creationId xmlns:p14="http://schemas.microsoft.com/office/powerpoint/2010/main" val="796783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142E2-2455-5BA6-72C9-E5A69B88A76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73DC7CC3-8885-B754-6246-0CAE2137D41A}"/>
              </a:ext>
            </a:extLst>
          </p:cNvPr>
          <p:cNvSpPr>
            <a:spLocks noGrp="1"/>
          </p:cNvSpPr>
          <p:nvPr>
            <p:ph type="dt" sz="half" idx="10"/>
          </p:nvPr>
        </p:nvSpPr>
        <p:spPr/>
        <p:txBody>
          <a:bodyPr/>
          <a:lstStyle/>
          <a:p>
            <a:fld id="{DB7DD62C-D684-7B45-A61F-31F374150050}" type="datetimeFigureOut">
              <a:rPr lang="en-US" smtClean="0"/>
              <a:t>3/9/25</a:t>
            </a:fld>
            <a:endParaRPr lang="en-US"/>
          </a:p>
        </p:txBody>
      </p:sp>
      <p:sp>
        <p:nvSpPr>
          <p:cNvPr id="4" name="Footer Placeholder 3">
            <a:extLst>
              <a:ext uri="{FF2B5EF4-FFF2-40B4-BE49-F238E27FC236}">
                <a16:creationId xmlns:a16="http://schemas.microsoft.com/office/drawing/2014/main" id="{10417E42-5D50-2604-2DEC-47441FA070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E24F48C-906D-90AD-741C-2CB31FFF4132}"/>
              </a:ext>
            </a:extLst>
          </p:cNvPr>
          <p:cNvSpPr>
            <a:spLocks noGrp="1"/>
          </p:cNvSpPr>
          <p:nvPr>
            <p:ph type="sldNum" sz="quarter" idx="12"/>
          </p:nvPr>
        </p:nvSpPr>
        <p:spPr/>
        <p:txBody>
          <a:bodyPr/>
          <a:lstStyle/>
          <a:p>
            <a:fld id="{486E47E1-A0AA-E64A-B5D4-FEE9A43738A7}" type="slidenum">
              <a:rPr lang="en-US" smtClean="0"/>
              <a:t>‹#›</a:t>
            </a:fld>
            <a:endParaRPr lang="en-US"/>
          </a:p>
        </p:txBody>
      </p:sp>
    </p:spTree>
    <p:extLst>
      <p:ext uri="{BB962C8B-B14F-4D97-AF65-F5344CB8AC3E}">
        <p14:creationId xmlns:p14="http://schemas.microsoft.com/office/powerpoint/2010/main" val="1125157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BA0CF8-9262-4903-CEA9-C35E40315458}"/>
              </a:ext>
            </a:extLst>
          </p:cNvPr>
          <p:cNvSpPr>
            <a:spLocks noGrp="1"/>
          </p:cNvSpPr>
          <p:nvPr>
            <p:ph type="dt" sz="half" idx="10"/>
          </p:nvPr>
        </p:nvSpPr>
        <p:spPr/>
        <p:txBody>
          <a:bodyPr/>
          <a:lstStyle/>
          <a:p>
            <a:fld id="{DB7DD62C-D684-7B45-A61F-31F374150050}" type="datetimeFigureOut">
              <a:rPr lang="en-US" smtClean="0"/>
              <a:t>3/9/25</a:t>
            </a:fld>
            <a:endParaRPr lang="en-US"/>
          </a:p>
        </p:txBody>
      </p:sp>
      <p:sp>
        <p:nvSpPr>
          <p:cNvPr id="3" name="Footer Placeholder 2">
            <a:extLst>
              <a:ext uri="{FF2B5EF4-FFF2-40B4-BE49-F238E27FC236}">
                <a16:creationId xmlns:a16="http://schemas.microsoft.com/office/drawing/2014/main" id="{6D4BA7DB-AFBA-300C-E978-8124455BD92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ECEEFB-0C54-9232-A9EF-DF5D85D77FAB}"/>
              </a:ext>
            </a:extLst>
          </p:cNvPr>
          <p:cNvSpPr>
            <a:spLocks noGrp="1"/>
          </p:cNvSpPr>
          <p:nvPr>
            <p:ph type="sldNum" sz="quarter" idx="12"/>
          </p:nvPr>
        </p:nvSpPr>
        <p:spPr/>
        <p:txBody>
          <a:bodyPr/>
          <a:lstStyle/>
          <a:p>
            <a:fld id="{486E47E1-A0AA-E64A-B5D4-FEE9A43738A7}" type="slidenum">
              <a:rPr lang="en-US" smtClean="0"/>
              <a:t>‹#›</a:t>
            </a:fld>
            <a:endParaRPr lang="en-US"/>
          </a:p>
        </p:txBody>
      </p:sp>
    </p:spTree>
    <p:extLst>
      <p:ext uri="{BB962C8B-B14F-4D97-AF65-F5344CB8AC3E}">
        <p14:creationId xmlns:p14="http://schemas.microsoft.com/office/powerpoint/2010/main" val="1827514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B58A8-4592-0E80-7FEB-CB8AAE5733C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5804A6F-06DA-F412-8C4A-153DE8B597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41ACE4E-1CDC-36C5-08CC-DDD6BCE9AA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8BCBFC4-5199-5A71-5FFA-3EC3EAD4BA81}"/>
              </a:ext>
            </a:extLst>
          </p:cNvPr>
          <p:cNvSpPr>
            <a:spLocks noGrp="1"/>
          </p:cNvSpPr>
          <p:nvPr>
            <p:ph type="dt" sz="half" idx="10"/>
          </p:nvPr>
        </p:nvSpPr>
        <p:spPr/>
        <p:txBody>
          <a:bodyPr/>
          <a:lstStyle/>
          <a:p>
            <a:fld id="{DB7DD62C-D684-7B45-A61F-31F374150050}" type="datetimeFigureOut">
              <a:rPr lang="en-US" smtClean="0"/>
              <a:t>3/9/25</a:t>
            </a:fld>
            <a:endParaRPr lang="en-US"/>
          </a:p>
        </p:txBody>
      </p:sp>
      <p:sp>
        <p:nvSpPr>
          <p:cNvPr id="6" name="Footer Placeholder 5">
            <a:extLst>
              <a:ext uri="{FF2B5EF4-FFF2-40B4-BE49-F238E27FC236}">
                <a16:creationId xmlns:a16="http://schemas.microsoft.com/office/drawing/2014/main" id="{9E91D651-D929-C862-5BAD-BFDB84A8E7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BB3DA7-2A4E-961F-1B65-B4359136D828}"/>
              </a:ext>
            </a:extLst>
          </p:cNvPr>
          <p:cNvSpPr>
            <a:spLocks noGrp="1"/>
          </p:cNvSpPr>
          <p:nvPr>
            <p:ph type="sldNum" sz="quarter" idx="12"/>
          </p:nvPr>
        </p:nvSpPr>
        <p:spPr/>
        <p:txBody>
          <a:bodyPr/>
          <a:lstStyle/>
          <a:p>
            <a:fld id="{486E47E1-A0AA-E64A-B5D4-FEE9A43738A7}" type="slidenum">
              <a:rPr lang="en-US" smtClean="0"/>
              <a:t>‹#›</a:t>
            </a:fld>
            <a:endParaRPr lang="en-US"/>
          </a:p>
        </p:txBody>
      </p:sp>
    </p:spTree>
    <p:extLst>
      <p:ext uri="{BB962C8B-B14F-4D97-AF65-F5344CB8AC3E}">
        <p14:creationId xmlns:p14="http://schemas.microsoft.com/office/powerpoint/2010/main" val="4226468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6AEF9-B0F3-5617-70EA-6472A6AD30E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9B2D7695-8609-F83C-F036-CFFC921FE5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9425A5-13AA-F469-D3E8-5E82B10DD5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97C8EF6-FCF5-902F-97CD-0D8F4CE5D12A}"/>
              </a:ext>
            </a:extLst>
          </p:cNvPr>
          <p:cNvSpPr>
            <a:spLocks noGrp="1"/>
          </p:cNvSpPr>
          <p:nvPr>
            <p:ph type="dt" sz="half" idx="10"/>
          </p:nvPr>
        </p:nvSpPr>
        <p:spPr/>
        <p:txBody>
          <a:bodyPr/>
          <a:lstStyle/>
          <a:p>
            <a:fld id="{DB7DD62C-D684-7B45-A61F-31F374150050}" type="datetimeFigureOut">
              <a:rPr lang="en-US" smtClean="0"/>
              <a:t>3/9/25</a:t>
            </a:fld>
            <a:endParaRPr lang="en-US"/>
          </a:p>
        </p:txBody>
      </p:sp>
      <p:sp>
        <p:nvSpPr>
          <p:cNvPr id="6" name="Footer Placeholder 5">
            <a:extLst>
              <a:ext uri="{FF2B5EF4-FFF2-40B4-BE49-F238E27FC236}">
                <a16:creationId xmlns:a16="http://schemas.microsoft.com/office/drawing/2014/main" id="{B15F30B7-4064-D2CC-66ED-DB66BD2343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298D70-CABB-6EEE-8F6A-BEBFD65DD2BC}"/>
              </a:ext>
            </a:extLst>
          </p:cNvPr>
          <p:cNvSpPr>
            <a:spLocks noGrp="1"/>
          </p:cNvSpPr>
          <p:nvPr>
            <p:ph type="sldNum" sz="quarter" idx="12"/>
          </p:nvPr>
        </p:nvSpPr>
        <p:spPr/>
        <p:txBody>
          <a:bodyPr/>
          <a:lstStyle/>
          <a:p>
            <a:fld id="{486E47E1-A0AA-E64A-B5D4-FEE9A43738A7}" type="slidenum">
              <a:rPr lang="en-US" smtClean="0"/>
              <a:t>‹#›</a:t>
            </a:fld>
            <a:endParaRPr lang="en-US"/>
          </a:p>
        </p:txBody>
      </p:sp>
    </p:spTree>
    <p:extLst>
      <p:ext uri="{BB962C8B-B14F-4D97-AF65-F5344CB8AC3E}">
        <p14:creationId xmlns:p14="http://schemas.microsoft.com/office/powerpoint/2010/main" val="2750248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17CEC6-4172-B178-F16D-10367C315E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CE71781-3311-8E5D-80AE-FD8226A7A2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43D7077-92D7-A38B-220F-7F34D2EB97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7DD62C-D684-7B45-A61F-31F374150050}" type="datetimeFigureOut">
              <a:rPr lang="en-US" smtClean="0"/>
              <a:t>3/9/25</a:t>
            </a:fld>
            <a:endParaRPr lang="en-US"/>
          </a:p>
        </p:txBody>
      </p:sp>
      <p:sp>
        <p:nvSpPr>
          <p:cNvPr id="5" name="Footer Placeholder 4">
            <a:extLst>
              <a:ext uri="{FF2B5EF4-FFF2-40B4-BE49-F238E27FC236}">
                <a16:creationId xmlns:a16="http://schemas.microsoft.com/office/drawing/2014/main" id="{43D2D785-8CA9-97FA-C33A-D207821BE2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D06C2D0-9FDD-AE09-FEF4-0BB3AD474D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6E47E1-A0AA-E64A-B5D4-FEE9A43738A7}" type="slidenum">
              <a:rPr lang="en-US" smtClean="0"/>
              <a:t>‹#›</a:t>
            </a:fld>
            <a:endParaRPr lang="en-US"/>
          </a:p>
        </p:txBody>
      </p:sp>
    </p:spTree>
    <p:extLst>
      <p:ext uri="{BB962C8B-B14F-4D97-AF65-F5344CB8AC3E}">
        <p14:creationId xmlns:p14="http://schemas.microsoft.com/office/powerpoint/2010/main" val="25444305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pondera.uclouvain.be/"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sylloge-nummorum-graecorum.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s://greekcoinage.org/iris/results" TargetMode="External"/><Relationship Id="rId3" Type="http://schemas.openxmlformats.org/officeDocument/2006/relationships/hyperlink" Target="https://www.acsearch.info/" TargetMode="External"/><Relationship Id="rId7" Type="http://schemas.openxmlformats.org/officeDocument/2006/relationships/hyperlink" Target="https://catalogue.bnf.fr/index.do" TargetMode="External"/><Relationship Id="rId2" Type="http://schemas.openxmlformats.org/officeDocument/2006/relationships/hyperlink" Target="https://www.coinarchives.com/a/" TargetMode="External"/><Relationship Id="rId1" Type="http://schemas.openxmlformats.org/officeDocument/2006/relationships/slideLayout" Target="../slideLayouts/slideLayout2.xml"/><Relationship Id="rId6" Type="http://schemas.openxmlformats.org/officeDocument/2006/relationships/hyperlink" Target="https://ikmk.smb.museum/home?lang=en" TargetMode="External"/><Relationship Id="rId5" Type="http://schemas.openxmlformats.org/officeDocument/2006/relationships/hyperlink" Target="https://www.britishmuseum.org/collection" TargetMode="External"/><Relationship Id="rId4" Type="http://schemas.openxmlformats.org/officeDocument/2006/relationships/hyperlink" Target="http://numismatics.org/search/"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numismatics.org/resources/" TargetMode="External"/><Relationship Id="rId2" Type="http://schemas.openxmlformats.org/officeDocument/2006/relationships/hyperlink" Target="https://donum.numismatics.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a:extLst>
              <a:ext uri="{FF2B5EF4-FFF2-40B4-BE49-F238E27FC236}">
                <a16:creationId xmlns:a16="http://schemas.microsoft.com/office/drawing/2014/main" id="{73C524CC-550A-BFDF-FAFB-3720649DAE3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742" t="9091" r="9279"/>
          <a:stretch/>
        </p:blipFill>
        <p:spPr bwMode="auto">
          <a:xfrm>
            <a:off x="20" y="10"/>
            <a:ext cx="12191981"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DCB26A5-443D-67A9-567E-9978703DFD4F}"/>
              </a:ext>
            </a:extLst>
          </p:cNvPr>
          <p:cNvSpPr>
            <a:spLocks noGrp="1"/>
          </p:cNvSpPr>
          <p:nvPr>
            <p:ph type="ctrTitle"/>
          </p:nvPr>
        </p:nvSpPr>
        <p:spPr>
          <a:xfrm>
            <a:off x="404553" y="3091928"/>
            <a:ext cx="9078562" cy="2387600"/>
          </a:xfrm>
        </p:spPr>
        <p:txBody>
          <a:bodyPr>
            <a:normAutofit/>
          </a:bodyPr>
          <a:lstStyle/>
          <a:p>
            <a:pPr algn="l"/>
            <a:r>
              <a:rPr lang="en-US" sz="6600" b="1"/>
              <a:t>A numismatic orientation</a:t>
            </a:r>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562111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273B6-FF57-C9B7-82EA-39C6B60C85C7}"/>
              </a:ext>
            </a:extLst>
          </p:cNvPr>
          <p:cNvSpPr>
            <a:spLocks noGrp="1"/>
          </p:cNvSpPr>
          <p:nvPr>
            <p:ph type="title"/>
          </p:nvPr>
        </p:nvSpPr>
        <p:spPr/>
        <p:txBody>
          <a:bodyPr/>
          <a:lstStyle/>
          <a:p>
            <a:r>
              <a:rPr lang="en-US" b="1" dirty="0"/>
              <a:t>Denominations and Weight Standards</a:t>
            </a:r>
          </a:p>
        </p:txBody>
      </p:sp>
      <p:sp>
        <p:nvSpPr>
          <p:cNvPr id="3" name="Content Placeholder 2">
            <a:extLst>
              <a:ext uri="{FF2B5EF4-FFF2-40B4-BE49-F238E27FC236}">
                <a16:creationId xmlns:a16="http://schemas.microsoft.com/office/drawing/2014/main" id="{ECC4B13A-ABAE-FC91-D378-9E72F29371B0}"/>
              </a:ext>
            </a:extLst>
          </p:cNvPr>
          <p:cNvSpPr>
            <a:spLocks noGrp="1"/>
          </p:cNvSpPr>
          <p:nvPr>
            <p:ph idx="1"/>
          </p:nvPr>
        </p:nvSpPr>
        <p:spPr/>
        <p:txBody>
          <a:bodyPr/>
          <a:lstStyle/>
          <a:p>
            <a:r>
              <a:rPr lang="en-US" dirty="0"/>
              <a:t>Stater divided into halves, sixths, </a:t>
            </a:r>
            <a:r>
              <a:rPr lang="en-US" dirty="0" err="1"/>
              <a:t>etc</a:t>
            </a:r>
            <a:endParaRPr lang="en-US" dirty="0"/>
          </a:p>
          <a:p>
            <a:r>
              <a:rPr lang="en-US" dirty="0"/>
              <a:t>Staters weighed different amounts in different weight systems (e.g. Euboean standard had a stater of 17.2, Milesian stater was 14.2g).</a:t>
            </a:r>
          </a:p>
        </p:txBody>
      </p:sp>
    </p:spTree>
    <p:extLst>
      <p:ext uri="{BB962C8B-B14F-4D97-AF65-F5344CB8AC3E}">
        <p14:creationId xmlns:p14="http://schemas.microsoft.com/office/powerpoint/2010/main" val="2137306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9B5A6-E6FA-1C5C-60C7-726AC664ADD2}"/>
              </a:ext>
            </a:extLst>
          </p:cNvPr>
          <p:cNvSpPr>
            <a:spLocks noGrp="1"/>
          </p:cNvSpPr>
          <p:nvPr>
            <p:ph type="title"/>
          </p:nvPr>
        </p:nvSpPr>
        <p:spPr>
          <a:xfrm>
            <a:off x="838200" y="-195314"/>
            <a:ext cx="10515600" cy="1325563"/>
          </a:xfrm>
        </p:spPr>
        <p:txBody>
          <a:bodyPr/>
          <a:lstStyle/>
          <a:p>
            <a:r>
              <a:rPr lang="en-US" b="1" dirty="0"/>
              <a:t>Standards</a:t>
            </a:r>
          </a:p>
        </p:txBody>
      </p:sp>
      <p:sp>
        <p:nvSpPr>
          <p:cNvPr id="3" name="Content Placeholder 2">
            <a:extLst>
              <a:ext uri="{FF2B5EF4-FFF2-40B4-BE49-F238E27FC236}">
                <a16:creationId xmlns:a16="http://schemas.microsoft.com/office/drawing/2014/main" id="{3F932065-5BBF-AB82-9E96-C8188DF32D46}"/>
              </a:ext>
            </a:extLst>
          </p:cNvPr>
          <p:cNvSpPr>
            <a:spLocks noGrp="1"/>
          </p:cNvSpPr>
          <p:nvPr>
            <p:ph idx="1"/>
          </p:nvPr>
        </p:nvSpPr>
        <p:spPr>
          <a:xfrm>
            <a:off x="631722" y="884903"/>
            <a:ext cx="10515600" cy="5368695"/>
          </a:xfrm>
        </p:spPr>
        <p:txBody>
          <a:bodyPr>
            <a:normAutofit/>
          </a:bodyPr>
          <a:lstStyle/>
          <a:p>
            <a:r>
              <a:rPr lang="en-US" dirty="0"/>
              <a:t>A standard coin unit and divisions.</a:t>
            </a:r>
          </a:p>
          <a:p>
            <a:r>
              <a:rPr lang="en-US" dirty="0"/>
              <a:t>5</a:t>
            </a:r>
            <a:r>
              <a:rPr lang="en-US" baseline="30000" dirty="0"/>
              <a:t>th</a:t>
            </a:r>
            <a:r>
              <a:rPr lang="en-US" dirty="0"/>
              <a:t> century BC Greece: </a:t>
            </a:r>
            <a:r>
              <a:rPr lang="en-US" i="1" dirty="0"/>
              <a:t>stater</a:t>
            </a:r>
            <a:r>
              <a:rPr lang="en-US" dirty="0"/>
              <a:t>, divided into halves, sixths (</a:t>
            </a:r>
            <a:r>
              <a:rPr lang="en-US" i="1" dirty="0" err="1"/>
              <a:t>hektai</a:t>
            </a:r>
            <a:r>
              <a:rPr lang="en-US" dirty="0"/>
              <a:t>), twelfths, twenty-fourths, and (sometimes) forty-eighths. </a:t>
            </a:r>
          </a:p>
          <a:p>
            <a:pPr marL="0" indent="0">
              <a:buNone/>
            </a:pPr>
            <a:r>
              <a:rPr lang="en-US" dirty="0"/>
              <a:t>e.g. 	</a:t>
            </a:r>
            <a:r>
              <a:rPr lang="en-US" i="1" dirty="0"/>
              <a:t>Euboean</a:t>
            </a:r>
            <a:r>
              <a:rPr lang="en-US" dirty="0"/>
              <a:t> standard: stater of </a:t>
            </a:r>
            <a:r>
              <a:rPr lang="en-US" b="1" dirty="0"/>
              <a:t>17.2g</a:t>
            </a:r>
            <a:r>
              <a:rPr lang="en-US" dirty="0"/>
              <a:t> and </a:t>
            </a:r>
            <a:r>
              <a:rPr lang="en-US" i="1" dirty="0" err="1"/>
              <a:t>hekte</a:t>
            </a:r>
            <a:r>
              <a:rPr lang="en-US" dirty="0"/>
              <a:t> of 2.86g</a:t>
            </a:r>
          </a:p>
          <a:p>
            <a:pPr marL="0" indent="0">
              <a:buNone/>
            </a:pPr>
            <a:r>
              <a:rPr lang="en-US" i="1" dirty="0"/>
              <a:t>	</a:t>
            </a:r>
            <a:r>
              <a:rPr lang="en-US" i="1" dirty="0" err="1"/>
              <a:t>Phokaian</a:t>
            </a:r>
            <a:r>
              <a:rPr lang="en-US" i="1" dirty="0"/>
              <a:t> </a:t>
            </a:r>
            <a:r>
              <a:rPr lang="en-US" dirty="0"/>
              <a:t>standard</a:t>
            </a:r>
            <a:r>
              <a:rPr lang="en-US" i="1" dirty="0"/>
              <a:t> </a:t>
            </a:r>
            <a:r>
              <a:rPr lang="en-US" dirty="0"/>
              <a:t>(electrum): stater of 16.1g and </a:t>
            </a:r>
            <a:r>
              <a:rPr lang="en-US" i="1" dirty="0" err="1"/>
              <a:t>hekte</a:t>
            </a:r>
            <a:r>
              <a:rPr lang="en-US" dirty="0"/>
              <a:t> of 2.68g</a:t>
            </a:r>
          </a:p>
          <a:p>
            <a:pPr marL="0" indent="0">
              <a:buNone/>
            </a:pPr>
            <a:endParaRPr lang="en-US" i="1" dirty="0"/>
          </a:p>
          <a:p>
            <a:pPr marL="0" indent="0">
              <a:buNone/>
            </a:pPr>
            <a:r>
              <a:rPr lang="en-US" i="1" dirty="0" err="1"/>
              <a:t>Aeginetan</a:t>
            </a:r>
            <a:r>
              <a:rPr lang="en-US" i="1" dirty="0"/>
              <a:t> Standard</a:t>
            </a:r>
            <a:r>
              <a:rPr lang="en-US" dirty="0"/>
              <a:t>: stater of 12.4g, half stater (drachma)</a:t>
            </a:r>
          </a:p>
          <a:p>
            <a:pPr marL="0" indent="0">
              <a:buNone/>
            </a:pPr>
            <a:r>
              <a:rPr lang="en-US" i="1" dirty="0"/>
              <a:t>Attic Standard: </a:t>
            </a:r>
            <a:r>
              <a:rPr lang="en-US" dirty="0"/>
              <a:t>tetradrachm of </a:t>
            </a:r>
            <a:r>
              <a:rPr lang="en-US" b="1" dirty="0"/>
              <a:t>17.2g </a:t>
            </a:r>
            <a:r>
              <a:rPr lang="en-US" dirty="0"/>
              <a:t>with a drachma 4.3g, obols of 	0.72g. Large monetary sums were expressed as </a:t>
            </a:r>
            <a:r>
              <a:rPr lang="en-US" i="1" dirty="0" err="1"/>
              <a:t>mna</a:t>
            </a:r>
            <a:r>
              <a:rPr lang="en-US" dirty="0"/>
              <a:t> (mina) or 	talents. At Athens the mina = 100 drachmas (435g)  and talent 	was 60 minas (26.1 kg).</a:t>
            </a:r>
            <a:endParaRPr lang="en-US" b="1" i="1" dirty="0"/>
          </a:p>
        </p:txBody>
      </p:sp>
    </p:spTree>
    <p:extLst>
      <p:ext uri="{BB962C8B-B14F-4D97-AF65-F5344CB8AC3E}">
        <p14:creationId xmlns:p14="http://schemas.microsoft.com/office/powerpoint/2010/main" val="281513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82A49-550A-DC17-9AA3-D29BC90D9AC4}"/>
              </a:ext>
            </a:extLst>
          </p:cNvPr>
          <p:cNvSpPr>
            <a:spLocks noGrp="1"/>
          </p:cNvSpPr>
          <p:nvPr>
            <p:ph type="title"/>
          </p:nvPr>
        </p:nvSpPr>
        <p:spPr/>
        <p:txBody>
          <a:bodyPr/>
          <a:lstStyle/>
          <a:p>
            <a:r>
              <a:rPr lang="en-US" b="1" dirty="0"/>
              <a:t>Polybius 2.37.10 (Achaean League)</a:t>
            </a:r>
          </a:p>
        </p:txBody>
      </p:sp>
      <p:sp>
        <p:nvSpPr>
          <p:cNvPr id="3" name="Content Placeholder 2">
            <a:extLst>
              <a:ext uri="{FF2B5EF4-FFF2-40B4-BE49-F238E27FC236}">
                <a16:creationId xmlns:a16="http://schemas.microsoft.com/office/drawing/2014/main" id="{1C7ABDBD-2CF3-29F1-AC98-C9E811EA2643}"/>
              </a:ext>
            </a:extLst>
          </p:cNvPr>
          <p:cNvSpPr>
            <a:spLocks noGrp="1"/>
          </p:cNvSpPr>
          <p:nvPr>
            <p:ph idx="1"/>
          </p:nvPr>
        </p:nvSpPr>
        <p:spPr>
          <a:xfrm>
            <a:off x="513735" y="2020529"/>
            <a:ext cx="10370574" cy="4351338"/>
          </a:xfrm>
        </p:spPr>
        <p:txBody>
          <a:bodyPr>
            <a:normAutofit/>
          </a:bodyPr>
          <a:lstStyle/>
          <a:p>
            <a:pPr marL="0" indent="0">
              <a:buNone/>
            </a:pPr>
            <a:r>
              <a:rPr lang="en-GB" b="0" i="0" dirty="0">
                <a:solidFill>
                  <a:srgbClr val="333333"/>
                </a:solidFill>
                <a:effectLst/>
                <a:latin typeface="zephtextregular"/>
              </a:rPr>
              <a:t>For while many have attempted in the past to induce the Peloponnesians to adopt a common policy, no one ever succeeding, as each was working not in the cause of general liberty, but for his own aggrandizement, this object has been so much advanced, and so nearly attained, in my own time that not only have they formed an allied and friendly community, </a:t>
            </a:r>
            <a:r>
              <a:rPr lang="en-GB" b="1" i="0" dirty="0">
                <a:solidFill>
                  <a:srgbClr val="333333"/>
                </a:solidFill>
                <a:effectLst/>
                <a:latin typeface="zephtextregular"/>
              </a:rPr>
              <a:t>but they have the same laws, weights, measures and coinage</a:t>
            </a:r>
            <a:r>
              <a:rPr lang="en-GB" b="0" i="0" dirty="0">
                <a:solidFill>
                  <a:srgbClr val="333333"/>
                </a:solidFill>
                <a:effectLst/>
                <a:latin typeface="zephtextregular"/>
              </a:rPr>
              <a:t>, as well as the same magistrates, senate, and courts of justice, and almost the whole Peloponnesus falls short of being a single city only in the fact of its inhabitants not being enclosed by one wall, all other things being, both as regards the whole and as regards each separate town, very nearly identical.</a:t>
            </a:r>
            <a:endParaRPr lang="en-US" dirty="0"/>
          </a:p>
        </p:txBody>
      </p:sp>
      <p:pic>
        <p:nvPicPr>
          <p:cNvPr id="7170" name="Picture 2">
            <a:extLst>
              <a:ext uri="{FF2B5EF4-FFF2-40B4-BE49-F238E27FC236}">
                <a16:creationId xmlns:a16="http://schemas.microsoft.com/office/drawing/2014/main" id="{72CC0621-2C1D-62F7-28F7-460ED6BE08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4857" y="395785"/>
            <a:ext cx="2967143" cy="1492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8108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E8383-8F3A-8793-C3CF-6414CE5D198A}"/>
              </a:ext>
            </a:extLst>
          </p:cNvPr>
          <p:cNvSpPr>
            <a:spLocks noGrp="1"/>
          </p:cNvSpPr>
          <p:nvPr>
            <p:ph type="title"/>
          </p:nvPr>
        </p:nvSpPr>
        <p:spPr/>
        <p:txBody>
          <a:bodyPr/>
          <a:lstStyle/>
          <a:p>
            <a:r>
              <a:rPr lang="en-US" b="1" dirty="0"/>
              <a:t>Weights at the Sanctuary of Zeus at Olympia</a:t>
            </a:r>
          </a:p>
        </p:txBody>
      </p:sp>
      <p:sp>
        <p:nvSpPr>
          <p:cNvPr id="3" name="Content Placeholder 2">
            <a:extLst>
              <a:ext uri="{FF2B5EF4-FFF2-40B4-BE49-F238E27FC236}">
                <a16:creationId xmlns:a16="http://schemas.microsoft.com/office/drawing/2014/main" id="{424D3153-60DF-6B6E-F271-CD1B1AB65477}"/>
              </a:ext>
            </a:extLst>
          </p:cNvPr>
          <p:cNvSpPr>
            <a:spLocks noGrp="1"/>
          </p:cNvSpPr>
          <p:nvPr>
            <p:ph idx="1"/>
          </p:nvPr>
        </p:nvSpPr>
        <p:spPr>
          <a:xfrm>
            <a:off x="838200" y="1825625"/>
            <a:ext cx="6064045" cy="4351338"/>
          </a:xfrm>
        </p:spPr>
        <p:txBody>
          <a:bodyPr/>
          <a:lstStyle/>
          <a:p>
            <a:r>
              <a:rPr lang="en-US" dirty="0"/>
              <a:t>Initially </a:t>
            </a:r>
            <a:r>
              <a:rPr lang="en-US" dirty="0" err="1"/>
              <a:t>Aeginetan</a:t>
            </a:r>
            <a:r>
              <a:rPr lang="en-US" dirty="0"/>
              <a:t> weight standard (mina of 70 </a:t>
            </a:r>
            <a:r>
              <a:rPr lang="en-US" dirty="0" err="1"/>
              <a:t>Aeginetan</a:t>
            </a:r>
            <a:r>
              <a:rPr lang="en-US" dirty="0"/>
              <a:t> drachms = 435g) (commonly used in the Peloponnese)</a:t>
            </a:r>
          </a:p>
          <a:p>
            <a:r>
              <a:rPr lang="en-US" dirty="0"/>
              <a:t>Later weights on the Athenian standard added (mina of 105 Athenian drachms = 457g). 420 BC (connected to Elis’ relationship with Athens).</a:t>
            </a:r>
          </a:p>
        </p:txBody>
      </p:sp>
      <p:pic>
        <p:nvPicPr>
          <p:cNvPr id="1026" name="Picture 2">
            <a:extLst>
              <a:ext uri="{FF2B5EF4-FFF2-40B4-BE49-F238E27FC236}">
                <a16:creationId xmlns:a16="http://schemas.microsoft.com/office/drawing/2014/main" id="{5A06DA58-57D8-55F7-CF5D-88DF287682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9407" y="1690688"/>
            <a:ext cx="3794393" cy="381081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B191495-ACF6-FEE2-EC1B-BAAF782C5FC4}"/>
              </a:ext>
            </a:extLst>
          </p:cNvPr>
          <p:cNvSpPr txBox="1"/>
          <p:nvPr/>
        </p:nvSpPr>
        <p:spPr>
          <a:xfrm>
            <a:off x="685800" y="5992297"/>
            <a:ext cx="6096000" cy="461665"/>
          </a:xfrm>
          <a:prstGeom prst="rect">
            <a:avLst/>
          </a:prstGeom>
          <a:noFill/>
        </p:spPr>
        <p:txBody>
          <a:bodyPr wrap="square">
            <a:spAutoFit/>
          </a:bodyPr>
          <a:lstStyle/>
          <a:p>
            <a:r>
              <a:rPr lang="en-US" sz="2400" dirty="0">
                <a:hlinkClick r:id="rId4"/>
              </a:rPr>
              <a:t>https://pondera.uclouvain.be/</a:t>
            </a:r>
            <a:endParaRPr lang="en-US" sz="2400" dirty="0"/>
          </a:p>
        </p:txBody>
      </p:sp>
    </p:spTree>
    <p:extLst>
      <p:ext uri="{BB962C8B-B14F-4D97-AF65-F5344CB8AC3E}">
        <p14:creationId xmlns:p14="http://schemas.microsoft.com/office/powerpoint/2010/main" val="1686189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A64FD9F1-D180-61A0-C234-CE4D56EE3638}"/>
              </a:ext>
            </a:extLst>
          </p:cNvPr>
          <p:cNvSpPr>
            <a:spLocks noGrp="1"/>
          </p:cNvSpPr>
          <p:nvPr>
            <p:ph type="title"/>
          </p:nvPr>
        </p:nvSpPr>
        <p:spPr/>
        <p:txBody>
          <a:bodyPr/>
          <a:lstStyle/>
          <a:p>
            <a:pPr eaLnBrk="1" hangingPunct="1"/>
            <a:r>
              <a:rPr lang="en-GB" altLang="en-US" b="1" i="1" dirty="0"/>
              <a:t>IG </a:t>
            </a:r>
            <a:r>
              <a:rPr lang="en-GB" altLang="en-US" b="1" dirty="0"/>
              <a:t>XII 2, 1 (Mytilene and Phocaea)</a:t>
            </a:r>
            <a:endParaRPr lang="en-GB" altLang="en-US" b="1" i="1" dirty="0"/>
          </a:p>
        </p:txBody>
      </p:sp>
      <p:sp>
        <p:nvSpPr>
          <p:cNvPr id="3" name="Content Placeholder 2">
            <a:extLst>
              <a:ext uri="{FF2B5EF4-FFF2-40B4-BE49-F238E27FC236}">
                <a16:creationId xmlns:a16="http://schemas.microsoft.com/office/drawing/2014/main" id="{BAC105F4-EB57-D512-8548-1ADFBBD30211}"/>
              </a:ext>
            </a:extLst>
          </p:cNvPr>
          <p:cNvSpPr>
            <a:spLocks noGrp="1"/>
          </p:cNvSpPr>
          <p:nvPr>
            <p:ph idx="1"/>
          </p:nvPr>
        </p:nvSpPr>
        <p:spPr/>
        <p:txBody>
          <a:bodyPr rtlCol="0">
            <a:normAutofit lnSpcReduction="10000"/>
          </a:bodyPr>
          <a:lstStyle/>
          <a:p>
            <a:pPr>
              <a:buNone/>
              <a:defRPr/>
            </a:pPr>
            <a:r>
              <a:rPr lang="en-GB" dirty="0"/>
              <a:t>	“...let what both cities agree to inscribe on the stele or erase, be valid. He one who mixes the gold is to be legally responsible in both cities. As judges there are to be for the one who mixes at </a:t>
            </a:r>
            <a:r>
              <a:rPr lang="en-GB" dirty="0" err="1"/>
              <a:t>Mytilene</a:t>
            </a:r>
            <a:r>
              <a:rPr lang="en-GB" dirty="0"/>
              <a:t>, more than half of the officials at </a:t>
            </a:r>
            <a:r>
              <a:rPr lang="en-GB" dirty="0" err="1"/>
              <a:t>Mytilene</a:t>
            </a:r>
            <a:r>
              <a:rPr lang="en-GB" dirty="0"/>
              <a:t>, and at </a:t>
            </a:r>
            <a:r>
              <a:rPr lang="en-GB" dirty="0" err="1"/>
              <a:t>Phokaia</a:t>
            </a:r>
            <a:r>
              <a:rPr lang="en-GB" dirty="0"/>
              <a:t> more than half of the officials at </a:t>
            </a:r>
            <a:r>
              <a:rPr lang="en-GB" dirty="0" err="1"/>
              <a:t>Phokaia</a:t>
            </a:r>
            <a:r>
              <a:rPr lang="en-GB" dirty="0"/>
              <a:t>, and an audit is to take place when a year has ended, within six months; and if anyone is convicted of mixing the gold too weakly willingly, he is to be punished with death, and if he is found not guilty of willingly erring, let the court decide what is a fitting penalty for him to suffer or pay, and the city is to be guiltless and free from penalty. The </a:t>
            </a:r>
            <a:r>
              <a:rPr lang="en-GB" dirty="0" err="1"/>
              <a:t>Mytilenaeans</a:t>
            </a:r>
            <a:r>
              <a:rPr lang="en-GB" dirty="0"/>
              <a:t> drew by lot the right to strike first, beginning in the </a:t>
            </a:r>
            <a:r>
              <a:rPr lang="en-GB" dirty="0" err="1"/>
              <a:t>prytany</a:t>
            </a:r>
            <a:r>
              <a:rPr lang="en-GB" dirty="0"/>
              <a:t> following that of </a:t>
            </a:r>
            <a:r>
              <a:rPr lang="en-GB" dirty="0" err="1"/>
              <a:t>Kolonos</a:t>
            </a:r>
            <a:r>
              <a:rPr lang="en-GB" dirty="0"/>
              <a:t>, and at </a:t>
            </a:r>
            <a:r>
              <a:rPr lang="en-GB" dirty="0" err="1"/>
              <a:t>Phokaia</a:t>
            </a:r>
            <a:r>
              <a:rPr lang="en-GB" dirty="0"/>
              <a:t>, following that of </a:t>
            </a:r>
            <a:r>
              <a:rPr lang="en-GB" dirty="0" err="1"/>
              <a:t>Aristarchos</a:t>
            </a:r>
            <a:r>
              <a:rPr lang="en-GB" dirty="0"/>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3" descr="Mytilene.jpg">
            <a:extLst>
              <a:ext uri="{FF2B5EF4-FFF2-40B4-BE49-F238E27FC236}">
                <a16:creationId xmlns:a16="http://schemas.microsoft.com/office/drawing/2014/main" id="{B783BED2-5705-98A1-86F1-B2FC377FC2F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47850" y="620713"/>
            <a:ext cx="4859338" cy="218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4" descr="Phocaea hekte.jpg">
            <a:extLst>
              <a:ext uri="{FF2B5EF4-FFF2-40B4-BE49-F238E27FC236}">
                <a16:creationId xmlns:a16="http://schemas.microsoft.com/office/drawing/2014/main" id="{15582CBB-0AB5-CCA8-9CD1-27D307539E0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47850" y="3429000"/>
            <a:ext cx="4935538"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TextBox 5">
            <a:extLst>
              <a:ext uri="{FF2B5EF4-FFF2-40B4-BE49-F238E27FC236}">
                <a16:creationId xmlns:a16="http://schemas.microsoft.com/office/drawing/2014/main" id="{F24D2226-3316-5CCB-D40C-8BAD26A17A8E}"/>
              </a:ext>
            </a:extLst>
          </p:cNvPr>
          <p:cNvSpPr txBox="1">
            <a:spLocks noChangeArrowheads="1"/>
          </p:cNvSpPr>
          <p:nvPr/>
        </p:nvSpPr>
        <p:spPr bwMode="auto">
          <a:xfrm>
            <a:off x="6816726" y="4076700"/>
            <a:ext cx="38512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a:t>Phocaea, EL hekte,  2.6g, c. 521-478 BC. SNG von Aulock 2643. </a:t>
            </a:r>
          </a:p>
          <a:p>
            <a:pPr eaLnBrk="1" hangingPunct="1">
              <a:spcBef>
                <a:spcPct val="0"/>
              </a:spcBef>
              <a:buFontTx/>
              <a:buNone/>
            </a:pPr>
            <a:r>
              <a:rPr lang="en-GB" altLang="en-US" sz="1800"/>
              <a:t>Helmted head of Ares, seal below / incuse</a:t>
            </a:r>
          </a:p>
        </p:txBody>
      </p:sp>
      <p:sp>
        <p:nvSpPr>
          <p:cNvPr id="33797" name="TextBox 6">
            <a:extLst>
              <a:ext uri="{FF2B5EF4-FFF2-40B4-BE49-F238E27FC236}">
                <a16:creationId xmlns:a16="http://schemas.microsoft.com/office/drawing/2014/main" id="{D59F76FC-3416-5695-1D2D-D9178FE96C93}"/>
              </a:ext>
            </a:extLst>
          </p:cNvPr>
          <p:cNvSpPr txBox="1">
            <a:spLocks noChangeArrowheads="1"/>
          </p:cNvSpPr>
          <p:nvPr/>
        </p:nvSpPr>
        <p:spPr bwMode="auto">
          <a:xfrm>
            <a:off x="6816726" y="1052513"/>
            <a:ext cx="3527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a:t>Mytilene, EL hekte, 2.49g, c. 521-478. Bodenstedt Em. 6 .  Forepart of winged boar / incuse head of lion, rectangular punch behind.,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9476C-4335-87E6-26DB-690CF57F8198}"/>
              </a:ext>
            </a:extLst>
          </p:cNvPr>
          <p:cNvSpPr>
            <a:spLocks noGrp="1"/>
          </p:cNvSpPr>
          <p:nvPr>
            <p:ph type="title"/>
          </p:nvPr>
        </p:nvSpPr>
        <p:spPr/>
        <p:txBody>
          <a:bodyPr/>
          <a:lstStyle/>
          <a:p>
            <a:r>
              <a:rPr lang="en-US" b="1" dirty="0"/>
              <a:t>Reasons for changes to (or continuing) metrology</a:t>
            </a:r>
          </a:p>
        </p:txBody>
      </p:sp>
      <p:sp>
        <p:nvSpPr>
          <p:cNvPr id="3" name="Content Placeholder 2">
            <a:extLst>
              <a:ext uri="{FF2B5EF4-FFF2-40B4-BE49-F238E27FC236}">
                <a16:creationId xmlns:a16="http://schemas.microsoft.com/office/drawing/2014/main" id="{915FC67F-750F-6FC1-B108-9C671B4B5E4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874441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F785B-D793-F132-B143-23C823F018F9}"/>
              </a:ext>
            </a:extLst>
          </p:cNvPr>
          <p:cNvSpPr>
            <a:spLocks noGrp="1"/>
          </p:cNvSpPr>
          <p:nvPr>
            <p:ph type="title"/>
          </p:nvPr>
        </p:nvSpPr>
        <p:spPr>
          <a:xfrm>
            <a:off x="838200" y="18255"/>
            <a:ext cx="10515600" cy="1325563"/>
          </a:xfrm>
        </p:spPr>
        <p:txBody>
          <a:bodyPr/>
          <a:lstStyle/>
          <a:p>
            <a:r>
              <a:rPr lang="en-US" b="1" dirty="0"/>
              <a:t>Standard Reference Works</a:t>
            </a:r>
          </a:p>
        </p:txBody>
      </p:sp>
      <p:sp>
        <p:nvSpPr>
          <p:cNvPr id="3" name="Content Placeholder 2">
            <a:extLst>
              <a:ext uri="{FF2B5EF4-FFF2-40B4-BE49-F238E27FC236}">
                <a16:creationId xmlns:a16="http://schemas.microsoft.com/office/drawing/2014/main" id="{7F9FE65E-642F-9DE7-A202-55006222CADC}"/>
              </a:ext>
            </a:extLst>
          </p:cNvPr>
          <p:cNvSpPr>
            <a:spLocks noGrp="1"/>
          </p:cNvSpPr>
          <p:nvPr>
            <p:ph idx="1"/>
          </p:nvPr>
        </p:nvSpPr>
        <p:spPr>
          <a:xfrm>
            <a:off x="702733" y="1343817"/>
            <a:ext cx="10515600" cy="5327915"/>
          </a:xfrm>
        </p:spPr>
        <p:txBody>
          <a:bodyPr>
            <a:normAutofit fontScale="92500" lnSpcReduction="10000"/>
          </a:bodyPr>
          <a:lstStyle/>
          <a:p>
            <a:pPr algn="l"/>
            <a:r>
              <a:rPr lang="en-US" b="1" i="1" dirty="0"/>
              <a:t>HN</a:t>
            </a:r>
            <a:r>
              <a:rPr lang="en-US" i="1" dirty="0"/>
              <a:t> </a:t>
            </a:r>
            <a:r>
              <a:rPr lang="en-US" dirty="0"/>
              <a:t>(outdated but still comprehensive): </a:t>
            </a:r>
            <a:r>
              <a:rPr lang="en-GB" b="0" i="0" dirty="0">
                <a:solidFill>
                  <a:srgbClr val="383838"/>
                </a:solidFill>
                <a:effectLst/>
                <a:latin typeface="Lato" panose="020F0502020204030203" pitchFamily="34" charset="0"/>
              </a:rPr>
              <a:t>Head, B.V. (1911, 2nd. ed.) </a:t>
            </a:r>
            <a:r>
              <a:rPr lang="en-GB" b="0" i="1" dirty="0">
                <a:solidFill>
                  <a:srgbClr val="383838"/>
                </a:solidFill>
                <a:effectLst/>
                <a:latin typeface="Lato" panose="020F0502020204030203" pitchFamily="34" charset="0"/>
              </a:rPr>
              <a:t>Historia </a:t>
            </a:r>
            <a:r>
              <a:rPr lang="en-GB" b="0" i="1" dirty="0" err="1">
                <a:solidFill>
                  <a:srgbClr val="383838"/>
                </a:solidFill>
                <a:effectLst/>
                <a:latin typeface="Lato" panose="020F0502020204030203" pitchFamily="34" charset="0"/>
              </a:rPr>
              <a:t>Numorum</a:t>
            </a:r>
            <a:r>
              <a:rPr lang="en-GB" b="0" i="0" dirty="0">
                <a:solidFill>
                  <a:srgbClr val="383838"/>
                </a:solidFill>
                <a:effectLst/>
                <a:latin typeface="Lato" panose="020F0502020204030203" pitchFamily="34" charset="0"/>
              </a:rPr>
              <a:t> (Oxford)</a:t>
            </a:r>
          </a:p>
          <a:p>
            <a:r>
              <a:rPr lang="en-GB" b="1" i="1" dirty="0">
                <a:solidFill>
                  <a:srgbClr val="383838"/>
                </a:solidFill>
                <a:effectLst/>
                <a:latin typeface="Lato" panose="020F0502020204030203" pitchFamily="34" charset="0"/>
              </a:rPr>
              <a:t>HN</a:t>
            </a:r>
            <a:r>
              <a:rPr lang="en-GB" b="1" i="1" baseline="30000" dirty="0">
                <a:solidFill>
                  <a:srgbClr val="383838"/>
                </a:solidFill>
                <a:effectLst/>
                <a:latin typeface="Lato" panose="020F0502020204030203" pitchFamily="34" charset="0"/>
              </a:rPr>
              <a:t>3</a:t>
            </a:r>
            <a:r>
              <a:rPr lang="en-GB" b="1" i="1" dirty="0">
                <a:solidFill>
                  <a:srgbClr val="383838"/>
                </a:solidFill>
                <a:effectLst/>
                <a:latin typeface="Lato" panose="020F0502020204030203" pitchFamily="34" charset="0"/>
              </a:rPr>
              <a:t> Italy</a:t>
            </a:r>
            <a:r>
              <a:rPr lang="en-GB" b="0" dirty="0">
                <a:solidFill>
                  <a:srgbClr val="383838"/>
                </a:solidFill>
                <a:effectLst/>
                <a:latin typeface="Lato" panose="020F0502020204030203" pitchFamily="34" charset="0"/>
              </a:rPr>
              <a:t>: </a:t>
            </a:r>
            <a:r>
              <a:rPr lang="en-GB" b="0" i="0" dirty="0">
                <a:solidFill>
                  <a:srgbClr val="383838"/>
                </a:solidFill>
                <a:effectLst/>
                <a:latin typeface="Lato" panose="020F0502020204030203" pitchFamily="34" charset="0"/>
              </a:rPr>
              <a:t>Rutter, N.K. ed. (2001), </a:t>
            </a:r>
            <a:r>
              <a:rPr lang="en-GB" b="0" i="1" dirty="0">
                <a:solidFill>
                  <a:srgbClr val="383838"/>
                </a:solidFill>
                <a:effectLst/>
                <a:latin typeface="Lato" panose="020F0502020204030203" pitchFamily="34" charset="0"/>
              </a:rPr>
              <a:t>Historia </a:t>
            </a:r>
            <a:r>
              <a:rPr lang="en-GB" b="0" i="1" dirty="0" err="1">
                <a:solidFill>
                  <a:srgbClr val="383838"/>
                </a:solidFill>
                <a:effectLst/>
                <a:latin typeface="Lato" panose="020F0502020204030203" pitchFamily="34" charset="0"/>
              </a:rPr>
              <a:t>Numorum</a:t>
            </a:r>
            <a:r>
              <a:rPr lang="en-GB" b="0" i="1" dirty="0">
                <a:solidFill>
                  <a:srgbClr val="383838"/>
                </a:solidFill>
                <a:effectLst/>
                <a:latin typeface="Lato" panose="020F0502020204030203" pitchFamily="34" charset="0"/>
              </a:rPr>
              <a:t>. Italy</a:t>
            </a:r>
            <a:r>
              <a:rPr lang="en-GB" b="0" i="0" dirty="0">
                <a:solidFill>
                  <a:srgbClr val="383838"/>
                </a:solidFill>
                <a:effectLst/>
                <a:latin typeface="Lato" panose="020F0502020204030203" pitchFamily="34" charset="0"/>
              </a:rPr>
              <a:t> (London, British Museum Press)</a:t>
            </a:r>
          </a:p>
          <a:p>
            <a:r>
              <a:rPr lang="en-GB" b="1" i="1" dirty="0">
                <a:solidFill>
                  <a:srgbClr val="383838"/>
                </a:solidFill>
                <a:effectLst/>
                <a:latin typeface="Lato" panose="020F0502020204030203" pitchFamily="34" charset="0"/>
              </a:rPr>
              <a:t>SNG</a:t>
            </a:r>
            <a:r>
              <a:rPr lang="en-GB" b="0" i="1" dirty="0">
                <a:solidFill>
                  <a:srgbClr val="383838"/>
                </a:solidFill>
                <a:effectLst/>
                <a:latin typeface="Lato" panose="020F0502020204030203" pitchFamily="34" charset="0"/>
              </a:rPr>
              <a:t> - Sylloge </a:t>
            </a:r>
            <a:r>
              <a:rPr lang="en-GB" b="0" i="1" dirty="0" err="1">
                <a:solidFill>
                  <a:srgbClr val="383838"/>
                </a:solidFill>
                <a:effectLst/>
                <a:latin typeface="Lato" panose="020F0502020204030203" pitchFamily="34" charset="0"/>
              </a:rPr>
              <a:t>Nummorum</a:t>
            </a:r>
            <a:r>
              <a:rPr lang="en-GB" b="0" i="1" dirty="0">
                <a:solidFill>
                  <a:srgbClr val="383838"/>
                </a:solidFill>
                <a:effectLst/>
                <a:latin typeface="Lato" panose="020F0502020204030203" pitchFamily="34" charset="0"/>
              </a:rPr>
              <a:t> </a:t>
            </a:r>
            <a:r>
              <a:rPr lang="en-GB" b="0" i="1" dirty="0" err="1">
                <a:solidFill>
                  <a:srgbClr val="383838"/>
                </a:solidFill>
                <a:effectLst/>
                <a:latin typeface="Lato" panose="020F0502020204030203" pitchFamily="34" charset="0"/>
              </a:rPr>
              <a:t>Graecorum</a:t>
            </a:r>
            <a:r>
              <a:rPr lang="en-GB" b="0" i="1" dirty="0">
                <a:solidFill>
                  <a:srgbClr val="383838"/>
                </a:solidFill>
                <a:effectLst/>
                <a:latin typeface="Lato" panose="020F0502020204030203" pitchFamily="34" charset="0"/>
              </a:rPr>
              <a:t>.</a:t>
            </a:r>
            <a:r>
              <a:rPr lang="en-GB" dirty="0">
                <a:solidFill>
                  <a:srgbClr val="383838"/>
                </a:solidFill>
                <a:latin typeface="Lato" panose="020F0502020204030203" pitchFamily="34" charset="0"/>
              </a:rPr>
              <a:t> (various museum collections) (e.g. SNG ANS 34) (http://</a:t>
            </a:r>
            <a:r>
              <a:rPr lang="en-GB" dirty="0" err="1">
                <a:solidFill>
                  <a:srgbClr val="383838"/>
                </a:solidFill>
                <a:latin typeface="Lato" panose="020F0502020204030203" pitchFamily="34" charset="0"/>
              </a:rPr>
              <a:t>www.unionacademique.org</a:t>
            </a:r>
            <a:r>
              <a:rPr lang="en-GB" dirty="0">
                <a:solidFill>
                  <a:srgbClr val="383838"/>
                </a:solidFill>
                <a:latin typeface="Lato" panose="020F0502020204030203" pitchFamily="34" charset="0"/>
              </a:rPr>
              <a:t>/</a:t>
            </a:r>
            <a:r>
              <a:rPr lang="en-GB" dirty="0" err="1">
                <a:solidFill>
                  <a:srgbClr val="383838"/>
                </a:solidFill>
                <a:latin typeface="Lato" panose="020F0502020204030203" pitchFamily="34" charset="0"/>
              </a:rPr>
              <a:t>en</a:t>
            </a:r>
            <a:r>
              <a:rPr lang="en-GB" dirty="0">
                <a:solidFill>
                  <a:srgbClr val="383838"/>
                </a:solidFill>
                <a:latin typeface="Lato" panose="020F0502020204030203" pitchFamily="34" charset="0"/>
              </a:rPr>
              <a:t>/</a:t>
            </a:r>
            <a:r>
              <a:rPr lang="en-GB" dirty="0" err="1">
                <a:solidFill>
                  <a:srgbClr val="383838"/>
                </a:solidFill>
                <a:latin typeface="Lato" panose="020F0502020204030203" pitchFamily="34" charset="0"/>
              </a:rPr>
              <a:t>publications?project</a:t>
            </a:r>
            <a:r>
              <a:rPr lang="en-GB" dirty="0">
                <a:solidFill>
                  <a:srgbClr val="383838"/>
                </a:solidFill>
                <a:latin typeface="Lato" panose="020F0502020204030203" pitchFamily="34" charset="0"/>
              </a:rPr>
              <a:t>=29)</a:t>
            </a:r>
          </a:p>
          <a:p>
            <a:pPr marL="0" indent="0">
              <a:buNone/>
            </a:pPr>
            <a:r>
              <a:rPr lang="en-GB" b="0" i="0" dirty="0">
                <a:solidFill>
                  <a:srgbClr val="383838"/>
                </a:solidFill>
                <a:effectLst/>
                <a:latin typeface="Lato" panose="020F0502020204030203" pitchFamily="34" charset="0"/>
                <a:hlinkClick r:id="rId3"/>
              </a:rPr>
              <a:t>http://www.sylloge-nummorum-graecorum.org/</a:t>
            </a:r>
            <a:r>
              <a:rPr lang="en-GB" b="0" i="0" dirty="0">
                <a:solidFill>
                  <a:srgbClr val="383838"/>
                </a:solidFill>
                <a:effectLst/>
                <a:latin typeface="Lato" panose="020F0502020204030203" pitchFamily="34" charset="0"/>
              </a:rPr>
              <a:t>  (database of the coins in British collections)</a:t>
            </a:r>
          </a:p>
          <a:p>
            <a:r>
              <a:rPr lang="en-GB" b="1" i="1" dirty="0">
                <a:solidFill>
                  <a:srgbClr val="383838"/>
                </a:solidFill>
                <a:effectLst/>
                <a:latin typeface="Lato" panose="020F0502020204030203" pitchFamily="34" charset="0"/>
              </a:rPr>
              <a:t>BMC Italy </a:t>
            </a:r>
            <a:r>
              <a:rPr lang="en-GB" b="0" i="1" dirty="0">
                <a:solidFill>
                  <a:srgbClr val="383838"/>
                </a:solidFill>
                <a:effectLst/>
                <a:latin typeface="Lato" panose="020F0502020204030203" pitchFamily="34" charset="0"/>
              </a:rPr>
              <a:t>(etc.). </a:t>
            </a:r>
            <a:r>
              <a:rPr lang="en-GB" b="0" i="0" dirty="0">
                <a:solidFill>
                  <a:srgbClr val="383838"/>
                </a:solidFill>
                <a:effectLst/>
                <a:latin typeface="Lato" panose="020F0502020204030203" pitchFamily="34" charset="0"/>
              </a:rPr>
              <a:t>Poole, R.S. ed. (1873-1927 (Reprint Bologna 1963-1965) </a:t>
            </a:r>
            <a:r>
              <a:rPr lang="en-GB" b="0" i="1" dirty="0">
                <a:solidFill>
                  <a:srgbClr val="383838"/>
                </a:solidFill>
                <a:effectLst/>
                <a:latin typeface="Lato" panose="020F0502020204030203" pitchFamily="34" charset="0"/>
              </a:rPr>
              <a:t>A catalogue of the Greek Coins in the British Museum</a:t>
            </a:r>
            <a:r>
              <a:rPr lang="en-GB" b="0" i="0" dirty="0">
                <a:solidFill>
                  <a:srgbClr val="383838"/>
                </a:solidFill>
                <a:effectLst/>
                <a:latin typeface="Lato" panose="020F0502020204030203" pitchFamily="34" charset="0"/>
              </a:rPr>
              <a:t>, 29 vols (London).</a:t>
            </a:r>
          </a:p>
          <a:p>
            <a:r>
              <a:rPr lang="en-US" b="1" dirty="0"/>
              <a:t>Dictionary of terminology and references</a:t>
            </a:r>
            <a:r>
              <a:rPr lang="en-US" dirty="0"/>
              <a:t>: https://</a:t>
            </a:r>
            <a:r>
              <a:rPr lang="en-US" dirty="0" err="1"/>
              <a:t>www.forumancientcoins.com</a:t>
            </a:r>
            <a:r>
              <a:rPr lang="en-US" dirty="0"/>
              <a:t>/</a:t>
            </a:r>
            <a:r>
              <a:rPr lang="en-US" dirty="0" err="1"/>
              <a:t>numiswiki</a:t>
            </a:r>
            <a:r>
              <a:rPr lang="en-US" dirty="0"/>
              <a:t>/</a:t>
            </a:r>
            <a:r>
              <a:rPr lang="en-US" dirty="0" err="1"/>
              <a:t>view.asp</a:t>
            </a:r>
            <a:endParaRPr lang="en-US" dirty="0"/>
          </a:p>
        </p:txBody>
      </p:sp>
    </p:spTree>
    <p:extLst>
      <p:ext uri="{BB962C8B-B14F-4D97-AF65-F5344CB8AC3E}">
        <p14:creationId xmlns:p14="http://schemas.microsoft.com/office/powerpoint/2010/main" val="1660796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1D528-BA0B-AE84-F145-6EC49088256F}"/>
              </a:ext>
            </a:extLst>
          </p:cNvPr>
          <p:cNvSpPr>
            <a:spLocks noGrp="1"/>
          </p:cNvSpPr>
          <p:nvPr>
            <p:ph type="title"/>
          </p:nvPr>
        </p:nvSpPr>
        <p:spPr>
          <a:xfrm>
            <a:off x="838200" y="0"/>
            <a:ext cx="10515600" cy="1325563"/>
          </a:xfrm>
        </p:spPr>
        <p:txBody>
          <a:bodyPr/>
          <a:lstStyle/>
          <a:p>
            <a:r>
              <a:rPr lang="en-US" b="1" dirty="0"/>
              <a:t>Online Resources</a:t>
            </a:r>
          </a:p>
        </p:txBody>
      </p:sp>
      <p:sp>
        <p:nvSpPr>
          <p:cNvPr id="3" name="Content Placeholder 2">
            <a:extLst>
              <a:ext uri="{FF2B5EF4-FFF2-40B4-BE49-F238E27FC236}">
                <a16:creationId xmlns:a16="http://schemas.microsoft.com/office/drawing/2014/main" id="{D746D710-F066-6408-DA42-3A53F2672148}"/>
              </a:ext>
            </a:extLst>
          </p:cNvPr>
          <p:cNvSpPr>
            <a:spLocks noGrp="1"/>
          </p:cNvSpPr>
          <p:nvPr>
            <p:ph idx="1"/>
          </p:nvPr>
        </p:nvSpPr>
        <p:spPr>
          <a:xfrm>
            <a:off x="838200" y="1325563"/>
            <a:ext cx="10515600" cy="4851400"/>
          </a:xfrm>
        </p:spPr>
        <p:txBody>
          <a:bodyPr>
            <a:normAutofit lnSpcReduction="10000"/>
          </a:bodyPr>
          <a:lstStyle/>
          <a:p>
            <a:pPr marL="0" indent="0">
              <a:buNone/>
            </a:pPr>
            <a:r>
              <a:rPr lang="en-US" dirty="0"/>
              <a:t>Auctions</a:t>
            </a:r>
          </a:p>
          <a:p>
            <a:r>
              <a:rPr lang="en-US" dirty="0" err="1"/>
              <a:t>Coinarchives</a:t>
            </a:r>
            <a:r>
              <a:rPr lang="en-US" dirty="0"/>
              <a:t> </a:t>
            </a:r>
            <a:r>
              <a:rPr lang="en-US" dirty="0">
                <a:hlinkClick r:id="rId2"/>
              </a:rPr>
              <a:t>https://www.coinarchives.com/a/</a:t>
            </a:r>
            <a:endParaRPr lang="en-US" dirty="0"/>
          </a:p>
          <a:p>
            <a:r>
              <a:rPr lang="en-US" dirty="0">
                <a:hlinkClick r:id="rId3"/>
              </a:rPr>
              <a:t>https://www.acsearch.info/</a:t>
            </a:r>
            <a:endParaRPr lang="en-US" dirty="0"/>
          </a:p>
          <a:p>
            <a:pPr marL="0" indent="0">
              <a:buNone/>
            </a:pPr>
            <a:endParaRPr lang="en-US" dirty="0"/>
          </a:p>
          <a:p>
            <a:pPr marL="0" indent="0">
              <a:buNone/>
            </a:pPr>
            <a:r>
              <a:rPr lang="en-US" dirty="0"/>
              <a:t>Museum catalogues online</a:t>
            </a:r>
          </a:p>
          <a:p>
            <a:r>
              <a:rPr lang="en-US" dirty="0"/>
              <a:t>ANS </a:t>
            </a:r>
            <a:r>
              <a:rPr lang="en-US" dirty="0">
                <a:hlinkClick r:id="rId4"/>
              </a:rPr>
              <a:t>http://numismatics.org/search/</a:t>
            </a:r>
            <a:r>
              <a:rPr lang="en-US" dirty="0"/>
              <a:t> </a:t>
            </a:r>
          </a:p>
          <a:p>
            <a:r>
              <a:rPr lang="en-US" dirty="0"/>
              <a:t>British Museum </a:t>
            </a:r>
            <a:r>
              <a:rPr lang="en-US" dirty="0">
                <a:hlinkClick r:id="rId5"/>
              </a:rPr>
              <a:t>https://www.britishmuseum.org/collection</a:t>
            </a:r>
            <a:r>
              <a:rPr lang="en-US" dirty="0"/>
              <a:t> </a:t>
            </a:r>
          </a:p>
          <a:p>
            <a:r>
              <a:rPr lang="en-US" dirty="0" err="1"/>
              <a:t>Münzkabinett</a:t>
            </a:r>
            <a:r>
              <a:rPr lang="en-US" dirty="0"/>
              <a:t> Berlin </a:t>
            </a:r>
            <a:r>
              <a:rPr lang="en-US" dirty="0">
                <a:hlinkClick r:id="rId6"/>
              </a:rPr>
              <a:t>https://ikmk.smb.museum/home?lang=en</a:t>
            </a:r>
            <a:endParaRPr lang="en-US" dirty="0"/>
          </a:p>
          <a:p>
            <a:r>
              <a:rPr lang="en-US" dirty="0" err="1"/>
              <a:t>Bnf</a:t>
            </a:r>
            <a:r>
              <a:rPr lang="en-US" dirty="0"/>
              <a:t>: </a:t>
            </a:r>
            <a:r>
              <a:rPr lang="en-US" dirty="0">
                <a:hlinkClick r:id="rId7"/>
              </a:rPr>
              <a:t>https://catalogue.bnf.fr/index.do</a:t>
            </a:r>
            <a:r>
              <a:rPr lang="en-US" dirty="0"/>
              <a:t> (also Gallica)</a:t>
            </a:r>
          </a:p>
          <a:p>
            <a:r>
              <a:rPr lang="en-US" dirty="0"/>
              <a:t>IRIS (Greek coinage online): </a:t>
            </a:r>
            <a:r>
              <a:rPr lang="en-US" dirty="0">
                <a:hlinkClick r:id="rId8"/>
              </a:rPr>
              <a:t>https://greekcoinage.org/iris/results</a:t>
            </a:r>
            <a:r>
              <a:rPr lang="en-US" dirty="0"/>
              <a:t> </a:t>
            </a:r>
          </a:p>
        </p:txBody>
      </p:sp>
    </p:spTree>
    <p:extLst>
      <p:ext uri="{BB962C8B-B14F-4D97-AF65-F5344CB8AC3E}">
        <p14:creationId xmlns:p14="http://schemas.microsoft.com/office/powerpoint/2010/main" val="554067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1069A-2016-CA81-94C7-76BD0C4D6307}"/>
              </a:ext>
            </a:extLst>
          </p:cNvPr>
          <p:cNvSpPr>
            <a:spLocks noGrp="1"/>
          </p:cNvSpPr>
          <p:nvPr>
            <p:ph type="title"/>
          </p:nvPr>
        </p:nvSpPr>
        <p:spPr/>
        <p:txBody>
          <a:bodyPr/>
          <a:lstStyle/>
          <a:p>
            <a:r>
              <a:rPr lang="en-US" b="1" dirty="0"/>
              <a:t>Online resources</a:t>
            </a:r>
          </a:p>
        </p:txBody>
      </p:sp>
      <p:sp>
        <p:nvSpPr>
          <p:cNvPr id="3" name="Content Placeholder 2">
            <a:extLst>
              <a:ext uri="{FF2B5EF4-FFF2-40B4-BE49-F238E27FC236}">
                <a16:creationId xmlns:a16="http://schemas.microsoft.com/office/drawing/2014/main" id="{7A06E0B3-4B51-59B6-641D-1FE5453B46B0}"/>
              </a:ext>
            </a:extLst>
          </p:cNvPr>
          <p:cNvSpPr>
            <a:spLocks noGrp="1"/>
          </p:cNvSpPr>
          <p:nvPr>
            <p:ph idx="1"/>
          </p:nvPr>
        </p:nvSpPr>
        <p:spPr/>
        <p:txBody>
          <a:bodyPr/>
          <a:lstStyle/>
          <a:p>
            <a:pPr marL="0" indent="0">
              <a:buNone/>
            </a:pPr>
            <a:r>
              <a:rPr lang="en-US" dirty="0"/>
              <a:t>To locate bibliography</a:t>
            </a:r>
          </a:p>
          <a:p>
            <a:pPr marL="0" indent="0">
              <a:buNone/>
            </a:pPr>
            <a:r>
              <a:rPr lang="en-US" dirty="0">
                <a:hlinkClick r:id="rId2"/>
              </a:rPr>
              <a:t>https://donum.numismatics.org/</a:t>
            </a:r>
            <a:endParaRPr lang="en-US" dirty="0"/>
          </a:p>
          <a:p>
            <a:pPr marL="0" indent="0">
              <a:buNone/>
            </a:pPr>
            <a:endParaRPr lang="en-US" dirty="0"/>
          </a:p>
          <a:p>
            <a:pPr marL="0" indent="0">
              <a:buNone/>
            </a:pPr>
            <a:r>
              <a:rPr lang="en-US" dirty="0"/>
              <a:t>Published corpora online:</a:t>
            </a:r>
          </a:p>
          <a:p>
            <a:pPr marL="0" indent="0">
              <a:buNone/>
            </a:pPr>
            <a:r>
              <a:rPr lang="en-US" dirty="0">
                <a:hlinkClick r:id="rId3"/>
              </a:rPr>
              <a:t>https://numismatics.org/resources/</a:t>
            </a:r>
            <a:endParaRPr lang="en-US" dirty="0"/>
          </a:p>
          <a:p>
            <a:pPr marL="0" indent="0">
              <a:buNone/>
            </a:pPr>
            <a:endParaRPr lang="en-US" dirty="0"/>
          </a:p>
        </p:txBody>
      </p:sp>
    </p:spTree>
    <p:extLst>
      <p:ext uri="{BB962C8B-B14F-4D97-AF65-F5344CB8AC3E}">
        <p14:creationId xmlns:p14="http://schemas.microsoft.com/office/powerpoint/2010/main" val="3581706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56054-33E4-13D7-2EB9-7468155A94A8}"/>
              </a:ext>
            </a:extLst>
          </p:cNvPr>
          <p:cNvSpPr>
            <a:spLocks noGrp="1"/>
          </p:cNvSpPr>
          <p:nvPr>
            <p:ph type="title"/>
          </p:nvPr>
        </p:nvSpPr>
        <p:spPr/>
        <p:txBody>
          <a:bodyPr/>
          <a:lstStyle/>
          <a:p>
            <a:r>
              <a:rPr lang="en-US" b="1" dirty="0"/>
              <a:t>What roles does money play in society?</a:t>
            </a:r>
          </a:p>
        </p:txBody>
      </p:sp>
      <p:sp>
        <p:nvSpPr>
          <p:cNvPr id="3" name="Content Placeholder 2">
            <a:extLst>
              <a:ext uri="{FF2B5EF4-FFF2-40B4-BE49-F238E27FC236}">
                <a16:creationId xmlns:a16="http://schemas.microsoft.com/office/drawing/2014/main" id="{6F30B8CB-4B35-ACDC-3FC8-B174EE8258A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098476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3C3AB-CD83-858B-9702-1C3A14B9D730}"/>
              </a:ext>
            </a:extLst>
          </p:cNvPr>
          <p:cNvSpPr>
            <a:spLocks noGrp="1"/>
          </p:cNvSpPr>
          <p:nvPr>
            <p:ph type="title"/>
          </p:nvPr>
        </p:nvSpPr>
        <p:spPr/>
        <p:txBody>
          <a:bodyPr/>
          <a:lstStyle/>
          <a:p>
            <a:r>
              <a:rPr lang="en-US" b="1" dirty="0"/>
              <a:t>You have each received 2 coins….</a:t>
            </a:r>
          </a:p>
        </p:txBody>
      </p:sp>
      <p:sp>
        <p:nvSpPr>
          <p:cNvPr id="3" name="Content Placeholder 2">
            <a:extLst>
              <a:ext uri="{FF2B5EF4-FFF2-40B4-BE49-F238E27FC236}">
                <a16:creationId xmlns:a16="http://schemas.microsoft.com/office/drawing/2014/main" id="{80370B74-0819-D6D7-F83F-8780A42088E6}"/>
              </a:ext>
            </a:extLst>
          </p:cNvPr>
          <p:cNvSpPr>
            <a:spLocks noGrp="1"/>
          </p:cNvSpPr>
          <p:nvPr>
            <p:ph idx="1"/>
          </p:nvPr>
        </p:nvSpPr>
        <p:spPr/>
        <p:txBody>
          <a:bodyPr>
            <a:normAutofit fontScale="92500" lnSpcReduction="10000"/>
          </a:bodyPr>
          <a:lstStyle/>
          <a:p>
            <a:r>
              <a:rPr lang="en-US" dirty="0"/>
              <a:t>Towards the end of the course you will need to </a:t>
            </a:r>
            <a:r>
              <a:rPr lang="en-US" b="1" dirty="0"/>
              <a:t>make 2 x presentations of UP TO 5 mins </a:t>
            </a:r>
            <a:r>
              <a:rPr lang="en-US" dirty="0"/>
              <a:t>(each presentation should be on one coin). In the presentation you should present:</a:t>
            </a:r>
          </a:p>
          <a:p>
            <a:pPr marL="0" indent="0">
              <a:buNone/>
            </a:pPr>
            <a:endParaRPr lang="en-US" dirty="0"/>
          </a:p>
          <a:p>
            <a:r>
              <a:rPr lang="en-US" dirty="0"/>
              <a:t>The coin (identification and description)</a:t>
            </a:r>
          </a:p>
          <a:p>
            <a:r>
              <a:rPr lang="en-US" dirty="0"/>
              <a:t>Points of interest you have discovered from research the coin</a:t>
            </a:r>
          </a:p>
          <a:p>
            <a:endParaRPr lang="en-US" dirty="0"/>
          </a:p>
          <a:p>
            <a:r>
              <a:rPr lang="en-US" dirty="0"/>
              <a:t>NB: this is meant to be an opportunity to develop identification and research skills, and handle more coins – a relaxed exercise. :-)</a:t>
            </a:r>
          </a:p>
          <a:p>
            <a:r>
              <a:rPr lang="en-US" dirty="0"/>
              <a:t>There are two sessions in the </a:t>
            </a:r>
            <a:r>
              <a:rPr lang="en-US" dirty="0" err="1"/>
              <a:t>programme</a:t>
            </a:r>
            <a:r>
              <a:rPr lang="en-US" dirty="0"/>
              <a:t> for you to work on the presentation/identification.</a:t>
            </a:r>
          </a:p>
        </p:txBody>
      </p:sp>
    </p:spTree>
    <p:extLst>
      <p:ext uri="{BB962C8B-B14F-4D97-AF65-F5344CB8AC3E}">
        <p14:creationId xmlns:p14="http://schemas.microsoft.com/office/powerpoint/2010/main" val="2297712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essana mule driver.jpg"/>
          <p:cNvPicPr>
            <a:picLocks noChangeAspect="1"/>
          </p:cNvPicPr>
          <p:nvPr/>
        </p:nvPicPr>
        <p:blipFill>
          <a:blip r:embed="rId2" cstate="print"/>
          <a:stretch>
            <a:fillRect/>
          </a:stretch>
        </p:blipFill>
        <p:spPr>
          <a:xfrm>
            <a:off x="2495600" y="1412777"/>
            <a:ext cx="7524328" cy="3686921"/>
          </a:xfrm>
          <a:prstGeom prst="rect">
            <a:avLst/>
          </a:prstGeom>
        </p:spPr>
      </p:pic>
      <p:sp>
        <p:nvSpPr>
          <p:cNvPr id="6" name="Down Arrow 5"/>
          <p:cNvSpPr/>
          <p:nvPr/>
        </p:nvSpPr>
        <p:spPr>
          <a:xfrm>
            <a:off x="4185387" y="692696"/>
            <a:ext cx="576064"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Down Arrow 6"/>
          <p:cNvSpPr/>
          <p:nvPr/>
        </p:nvSpPr>
        <p:spPr>
          <a:xfrm rot="10800000">
            <a:off x="8004887" y="5099697"/>
            <a:ext cx="504056"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Down Arrow 7"/>
          <p:cNvSpPr/>
          <p:nvPr/>
        </p:nvSpPr>
        <p:spPr>
          <a:xfrm>
            <a:off x="8400256" y="1052736"/>
            <a:ext cx="576064" cy="1152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Down Arrow 8"/>
          <p:cNvSpPr/>
          <p:nvPr/>
        </p:nvSpPr>
        <p:spPr>
          <a:xfrm rot="8932038">
            <a:off x="8750678" y="4257786"/>
            <a:ext cx="720080" cy="10946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Down Arrow 9"/>
          <p:cNvSpPr/>
          <p:nvPr/>
        </p:nvSpPr>
        <p:spPr>
          <a:xfrm rot="11129453">
            <a:off x="4150396" y="4595641"/>
            <a:ext cx="398445" cy="1008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ight Arrow 10"/>
          <p:cNvSpPr/>
          <p:nvPr/>
        </p:nvSpPr>
        <p:spPr>
          <a:xfrm rot="8462732">
            <a:off x="8196772" y="2662948"/>
            <a:ext cx="2063826" cy="5385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4103077" y="309271"/>
            <a:ext cx="1224136" cy="369332"/>
          </a:xfrm>
          <a:prstGeom prst="rect">
            <a:avLst/>
          </a:prstGeom>
          <a:noFill/>
        </p:spPr>
        <p:txBody>
          <a:bodyPr wrap="square" rtlCol="0">
            <a:spAutoFit/>
          </a:bodyPr>
          <a:lstStyle/>
          <a:p>
            <a:r>
              <a:rPr lang="en-GB" dirty="0"/>
              <a:t>obverse</a:t>
            </a:r>
          </a:p>
        </p:txBody>
      </p:sp>
      <p:sp>
        <p:nvSpPr>
          <p:cNvPr id="13" name="TextBox 12"/>
          <p:cNvSpPr txBox="1"/>
          <p:nvPr/>
        </p:nvSpPr>
        <p:spPr>
          <a:xfrm>
            <a:off x="7914539" y="5954960"/>
            <a:ext cx="971434" cy="369332"/>
          </a:xfrm>
          <a:prstGeom prst="rect">
            <a:avLst/>
          </a:prstGeom>
          <a:noFill/>
        </p:spPr>
        <p:txBody>
          <a:bodyPr wrap="square" rtlCol="0">
            <a:spAutoFit/>
          </a:bodyPr>
          <a:lstStyle/>
          <a:p>
            <a:r>
              <a:rPr lang="en-GB" dirty="0"/>
              <a:t>reverse</a:t>
            </a:r>
          </a:p>
        </p:txBody>
      </p:sp>
      <p:sp>
        <p:nvSpPr>
          <p:cNvPr id="14" name="TextBox 13"/>
          <p:cNvSpPr txBox="1"/>
          <p:nvPr/>
        </p:nvSpPr>
        <p:spPr>
          <a:xfrm>
            <a:off x="3824669" y="5635112"/>
            <a:ext cx="1049897" cy="369332"/>
          </a:xfrm>
          <a:prstGeom prst="rect">
            <a:avLst/>
          </a:prstGeom>
          <a:noFill/>
        </p:spPr>
        <p:txBody>
          <a:bodyPr wrap="square" rtlCol="0">
            <a:spAutoFit/>
          </a:bodyPr>
          <a:lstStyle/>
          <a:p>
            <a:r>
              <a:rPr lang="en-GB" dirty="0"/>
              <a:t>exergue</a:t>
            </a:r>
          </a:p>
        </p:txBody>
      </p:sp>
      <p:sp>
        <p:nvSpPr>
          <p:cNvPr id="15" name="TextBox 14"/>
          <p:cNvSpPr txBox="1"/>
          <p:nvPr/>
        </p:nvSpPr>
        <p:spPr>
          <a:xfrm>
            <a:off x="8361530" y="508030"/>
            <a:ext cx="653516" cy="369332"/>
          </a:xfrm>
          <a:prstGeom prst="rect">
            <a:avLst/>
          </a:prstGeom>
          <a:noFill/>
        </p:spPr>
        <p:txBody>
          <a:bodyPr wrap="square" rtlCol="0">
            <a:spAutoFit/>
          </a:bodyPr>
          <a:lstStyle/>
          <a:p>
            <a:r>
              <a:rPr lang="en-GB" dirty="0"/>
              <a:t>type</a:t>
            </a:r>
          </a:p>
        </p:txBody>
      </p:sp>
      <p:sp>
        <p:nvSpPr>
          <p:cNvPr id="16" name="TextBox 15"/>
          <p:cNvSpPr txBox="1"/>
          <p:nvPr/>
        </p:nvSpPr>
        <p:spPr>
          <a:xfrm>
            <a:off x="9847718" y="1744583"/>
            <a:ext cx="705477" cy="369332"/>
          </a:xfrm>
          <a:prstGeom prst="rect">
            <a:avLst/>
          </a:prstGeom>
          <a:noFill/>
        </p:spPr>
        <p:txBody>
          <a:bodyPr wrap="square" rtlCol="0">
            <a:spAutoFit/>
          </a:bodyPr>
          <a:lstStyle/>
          <a:p>
            <a:r>
              <a:rPr lang="en-GB" dirty="0"/>
              <a:t>field</a:t>
            </a:r>
          </a:p>
        </p:txBody>
      </p:sp>
      <p:sp>
        <p:nvSpPr>
          <p:cNvPr id="17" name="TextBox 16"/>
          <p:cNvSpPr txBox="1"/>
          <p:nvPr/>
        </p:nvSpPr>
        <p:spPr>
          <a:xfrm>
            <a:off x="9291245" y="5418180"/>
            <a:ext cx="909210" cy="369332"/>
          </a:xfrm>
          <a:prstGeom prst="rect">
            <a:avLst/>
          </a:prstGeom>
          <a:noFill/>
        </p:spPr>
        <p:txBody>
          <a:bodyPr wrap="square" rtlCol="0">
            <a:spAutoFit/>
          </a:bodyPr>
          <a:lstStyle/>
          <a:p>
            <a:r>
              <a:rPr lang="en-GB" dirty="0"/>
              <a:t>legend</a:t>
            </a:r>
          </a:p>
        </p:txBody>
      </p:sp>
    </p:spTree>
    <p:extLst>
      <p:ext uri="{BB962C8B-B14F-4D97-AF65-F5344CB8AC3E}">
        <p14:creationId xmlns:p14="http://schemas.microsoft.com/office/powerpoint/2010/main" val="3447195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Coin Striking"/>
          <p:cNvPicPr>
            <a:picLocks noChangeAspect="1" noChangeArrowheads="1"/>
          </p:cNvPicPr>
          <p:nvPr/>
        </p:nvPicPr>
        <p:blipFill>
          <a:blip r:embed="rId2">
            <a:extLst>
              <a:ext uri="{28A0092B-C50C-407E-A947-70E740481C1C}">
                <a14:useLocalDpi xmlns:a14="http://schemas.microsoft.com/office/drawing/2010/main" val="0"/>
              </a:ext>
            </a:extLst>
          </a:blip>
          <a:srcRect t="32558" r="3703" b="6976"/>
          <a:stretch>
            <a:fillRect/>
          </a:stretch>
        </p:blipFill>
        <p:spPr bwMode="auto">
          <a:xfrm>
            <a:off x="6096000" y="676227"/>
            <a:ext cx="5662490" cy="566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513" y="467626"/>
            <a:ext cx="5087044" cy="5738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0611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2DEDC-2331-5241-AAC8-FAF509774215}"/>
              </a:ext>
            </a:extLst>
          </p:cNvPr>
          <p:cNvSpPr>
            <a:spLocks noGrp="1"/>
          </p:cNvSpPr>
          <p:nvPr>
            <p:ph type="title"/>
          </p:nvPr>
        </p:nvSpPr>
        <p:spPr>
          <a:xfrm>
            <a:off x="623887" y="-177007"/>
            <a:ext cx="10515600" cy="1325563"/>
          </a:xfrm>
        </p:spPr>
        <p:txBody>
          <a:bodyPr/>
          <a:lstStyle/>
          <a:p>
            <a:r>
              <a:rPr lang="en-US" b="1" dirty="0"/>
              <a:t>Describing a coin</a:t>
            </a:r>
          </a:p>
        </p:txBody>
      </p:sp>
      <p:sp>
        <p:nvSpPr>
          <p:cNvPr id="3" name="Content Placeholder 2">
            <a:extLst>
              <a:ext uri="{FF2B5EF4-FFF2-40B4-BE49-F238E27FC236}">
                <a16:creationId xmlns:a16="http://schemas.microsoft.com/office/drawing/2014/main" id="{4923377C-28FF-8F54-1C62-565F3F9BF18E}"/>
              </a:ext>
            </a:extLst>
          </p:cNvPr>
          <p:cNvSpPr>
            <a:spLocks noGrp="1"/>
          </p:cNvSpPr>
          <p:nvPr>
            <p:ph idx="1"/>
          </p:nvPr>
        </p:nvSpPr>
        <p:spPr>
          <a:xfrm>
            <a:off x="623887" y="4471833"/>
            <a:ext cx="10515600" cy="2386168"/>
          </a:xfrm>
        </p:spPr>
        <p:txBody>
          <a:bodyPr>
            <a:normAutofit fontScale="70000" lnSpcReduction="20000"/>
          </a:bodyPr>
          <a:lstStyle/>
          <a:p>
            <a:pPr marL="0" indent="0">
              <a:buNone/>
            </a:pPr>
            <a:r>
              <a:rPr lang="en-US" dirty="0"/>
              <a:t>Syracuse, Sicily, AR Stater, c. 343-317 BC. </a:t>
            </a:r>
          </a:p>
          <a:p>
            <a:pPr marL="0" indent="0">
              <a:buNone/>
            </a:pPr>
            <a:r>
              <a:rPr lang="en-US" dirty="0"/>
              <a:t>Obverse: Pegasus flying l.</a:t>
            </a:r>
          </a:p>
          <a:p>
            <a:pPr marL="0" indent="0">
              <a:buNone/>
            </a:pPr>
            <a:r>
              <a:rPr lang="en-US" dirty="0"/>
              <a:t>Reverse: Head of Athena r. wearing Corinthian helmet, </a:t>
            </a:r>
            <a:r>
              <a:rPr lang="el-GR" dirty="0"/>
              <a:t>ΣΥΡΑΚΟΣΙΩΝ </a:t>
            </a:r>
            <a:r>
              <a:rPr lang="en-GB" dirty="0"/>
              <a:t>around. </a:t>
            </a:r>
          </a:p>
          <a:p>
            <a:pPr marL="0" indent="0">
              <a:buNone/>
            </a:pPr>
            <a:r>
              <a:rPr lang="en-GB" dirty="0"/>
              <a:t>Weight: 8.56g</a:t>
            </a:r>
          </a:p>
          <a:p>
            <a:pPr marL="0" indent="0">
              <a:buNone/>
            </a:pPr>
            <a:r>
              <a:rPr lang="en-GB" dirty="0"/>
              <a:t>Diameter: 21mm</a:t>
            </a:r>
          </a:p>
          <a:p>
            <a:pPr marL="0" indent="0">
              <a:buNone/>
            </a:pPr>
            <a:r>
              <a:rPr lang="en-GB" dirty="0"/>
              <a:t>Die Axis: 12h</a:t>
            </a:r>
          </a:p>
          <a:p>
            <a:pPr marL="0" indent="0">
              <a:buNone/>
            </a:pPr>
            <a:r>
              <a:rPr lang="en-GB" dirty="0"/>
              <a:t>SNG Copenhagen 711-12, SNG ANS 494-5</a:t>
            </a:r>
            <a:endParaRPr lang="en-US" dirty="0"/>
          </a:p>
          <a:p>
            <a:pPr marL="0" indent="0">
              <a:buNone/>
            </a:pPr>
            <a:endParaRPr lang="en-US" dirty="0"/>
          </a:p>
        </p:txBody>
      </p:sp>
      <p:pic>
        <p:nvPicPr>
          <p:cNvPr id="1026" name="Picture 2">
            <a:extLst>
              <a:ext uri="{FF2B5EF4-FFF2-40B4-BE49-F238E27FC236}">
                <a16:creationId xmlns:a16="http://schemas.microsoft.com/office/drawing/2014/main" id="{AF7D6733-B210-2041-A22A-68DC4881B0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887" y="802042"/>
            <a:ext cx="7377113" cy="355503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23B583C-0284-D2A9-CF21-9ABF04807168}"/>
              </a:ext>
            </a:extLst>
          </p:cNvPr>
          <p:cNvSpPr txBox="1"/>
          <p:nvPr/>
        </p:nvSpPr>
        <p:spPr>
          <a:xfrm>
            <a:off x="8586788" y="485775"/>
            <a:ext cx="3300412" cy="23083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285750" indent="-285750">
              <a:buFont typeface="Arial" panose="020B0604020202020204" pitchFamily="34" charset="0"/>
              <a:buChar char="•"/>
            </a:pPr>
            <a:r>
              <a:rPr lang="en-US" b="1" dirty="0"/>
              <a:t>Mint</a:t>
            </a:r>
          </a:p>
          <a:p>
            <a:pPr marL="285750" indent="-285750">
              <a:buFont typeface="Arial" panose="020B0604020202020204" pitchFamily="34" charset="0"/>
              <a:buChar char="•"/>
            </a:pPr>
            <a:r>
              <a:rPr lang="en-US" b="1" dirty="0"/>
              <a:t>Date</a:t>
            </a:r>
          </a:p>
          <a:p>
            <a:pPr marL="285750" indent="-285750">
              <a:buFont typeface="Arial" panose="020B0604020202020204" pitchFamily="34" charset="0"/>
              <a:buChar char="•"/>
            </a:pPr>
            <a:r>
              <a:rPr lang="en-US" b="1" dirty="0"/>
              <a:t>Authority</a:t>
            </a:r>
          </a:p>
          <a:p>
            <a:pPr marL="285750" indent="-285750">
              <a:buFont typeface="Arial" panose="020B0604020202020204" pitchFamily="34" charset="0"/>
              <a:buChar char="•"/>
            </a:pPr>
            <a:r>
              <a:rPr lang="en-US" b="1" dirty="0"/>
              <a:t>Denomination</a:t>
            </a:r>
          </a:p>
          <a:p>
            <a:pPr marL="285750" indent="-285750">
              <a:buFont typeface="Arial" panose="020B0604020202020204" pitchFamily="34" charset="0"/>
              <a:buChar char="•"/>
            </a:pPr>
            <a:r>
              <a:rPr lang="en-US" b="1" dirty="0"/>
              <a:t>Reference</a:t>
            </a:r>
          </a:p>
          <a:p>
            <a:endParaRPr lang="en-US" b="1" dirty="0"/>
          </a:p>
          <a:p>
            <a:endParaRPr lang="en-US" b="1" dirty="0"/>
          </a:p>
          <a:p>
            <a:endParaRPr lang="en-US" b="1" dirty="0"/>
          </a:p>
        </p:txBody>
      </p:sp>
    </p:spTree>
    <p:extLst>
      <p:ext uri="{BB962C8B-B14F-4D97-AF65-F5344CB8AC3E}">
        <p14:creationId xmlns:p14="http://schemas.microsoft.com/office/powerpoint/2010/main" val="4035725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2BC46-D0B3-DCA5-694C-A1B4311879F2}"/>
              </a:ext>
            </a:extLst>
          </p:cNvPr>
          <p:cNvSpPr>
            <a:spLocks noGrp="1"/>
          </p:cNvSpPr>
          <p:nvPr>
            <p:ph type="title"/>
          </p:nvPr>
        </p:nvSpPr>
        <p:spPr/>
        <p:txBody>
          <a:bodyPr/>
          <a:lstStyle/>
          <a:p>
            <a:r>
              <a:rPr lang="en-US" b="1" dirty="0"/>
              <a:t>Abbreviations</a:t>
            </a:r>
          </a:p>
        </p:txBody>
      </p:sp>
      <p:sp>
        <p:nvSpPr>
          <p:cNvPr id="3" name="Content Placeholder 2">
            <a:extLst>
              <a:ext uri="{FF2B5EF4-FFF2-40B4-BE49-F238E27FC236}">
                <a16:creationId xmlns:a16="http://schemas.microsoft.com/office/drawing/2014/main" id="{99036B12-68AD-3C7B-FB5A-E92928F899D7}"/>
              </a:ext>
            </a:extLst>
          </p:cNvPr>
          <p:cNvSpPr>
            <a:spLocks noGrp="1"/>
          </p:cNvSpPr>
          <p:nvPr>
            <p:ph idx="1"/>
          </p:nvPr>
        </p:nvSpPr>
        <p:spPr/>
        <p:txBody>
          <a:bodyPr/>
          <a:lstStyle/>
          <a:p>
            <a:r>
              <a:rPr lang="en-US" dirty="0"/>
              <a:t>AV: gold</a:t>
            </a:r>
          </a:p>
          <a:p>
            <a:r>
              <a:rPr lang="en-US" dirty="0"/>
              <a:t>AR: silver</a:t>
            </a:r>
          </a:p>
          <a:p>
            <a:r>
              <a:rPr lang="en-US" dirty="0"/>
              <a:t>AE: </a:t>
            </a:r>
            <a:r>
              <a:rPr lang="en-US" i="1" dirty="0" err="1"/>
              <a:t>aes</a:t>
            </a:r>
            <a:r>
              <a:rPr lang="en-US" dirty="0"/>
              <a:t> / </a:t>
            </a:r>
            <a:r>
              <a:rPr lang="en-US" dirty="0" err="1"/>
              <a:t>bronxe</a:t>
            </a:r>
            <a:endParaRPr lang="en-US" dirty="0"/>
          </a:p>
          <a:p>
            <a:r>
              <a:rPr lang="en-US" dirty="0"/>
              <a:t>El: electrum</a:t>
            </a:r>
          </a:p>
          <a:p>
            <a:r>
              <a:rPr lang="en-US" dirty="0"/>
              <a:t>Bi: billon</a:t>
            </a:r>
          </a:p>
        </p:txBody>
      </p:sp>
    </p:spTree>
    <p:extLst>
      <p:ext uri="{BB962C8B-B14F-4D97-AF65-F5344CB8AC3E}">
        <p14:creationId xmlns:p14="http://schemas.microsoft.com/office/powerpoint/2010/main" val="718176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9AB10-AFBF-9CC1-C967-414A64AE73C6}"/>
              </a:ext>
            </a:extLst>
          </p:cNvPr>
          <p:cNvSpPr>
            <a:spLocks noGrp="1"/>
          </p:cNvSpPr>
          <p:nvPr>
            <p:ph type="title"/>
          </p:nvPr>
        </p:nvSpPr>
        <p:spPr/>
        <p:txBody>
          <a:bodyPr/>
          <a:lstStyle/>
          <a:p>
            <a:r>
              <a:rPr lang="en-US" b="1" dirty="0"/>
              <a:t>Terminology</a:t>
            </a:r>
          </a:p>
        </p:txBody>
      </p:sp>
      <p:sp>
        <p:nvSpPr>
          <p:cNvPr id="3" name="Content Placeholder 2">
            <a:extLst>
              <a:ext uri="{FF2B5EF4-FFF2-40B4-BE49-F238E27FC236}">
                <a16:creationId xmlns:a16="http://schemas.microsoft.com/office/drawing/2014/main" id="{120DB3FB-E8D5-FE72-DC0D-91D7D34BAF36}"/>
              </a:ext>
            </a:extLst>
          </p:cNvPr>
          <p:cNvSpPr>
            <a:spLocks noGrp="1"/>
          </p:cNvSpPr>
          <p:nvPr>
            <p:ph idx="1"/>
          </p:nvPr>
        </p:nvSpPr>
        <p:spPr>
          <a:xfrm>
            <a:off x="838200" y="1825625"/>
            <a:ext cx="11049000" cy="4351338"/>
          </a:xfrm>
        </p:spPr>
        <p:txBody>
          <a:bodyPr>
            <a:normAutofit/>
          </a:bodyPr>
          <a:lstStyle/>
          <a:p>
            <a:r>
              <a:rPr lang="en-US" b="1" dirty="0"/>
              <a:t>Authority: </a:t>
            </a:r>
            <a:r>
              <a:rPr lang="en-US" dirty="0"/>
              <a:t>the formal guarantor of the value of a coin (e.g. city, king, governor)</a:t>
            </a:r>
          </a:p>
          <a:p>
            <a:r>
              <a:rPr lang="en-US" b="1" dirty="0"/>
              <a:t>Ethnic: </a:t>
            </a:r>
            <a:r>
              <a:rPr lang="en-US" dirty="0"/>
              <a:t>a legend indicating a collective group of people (usually the citizens of a city) acting as the authority behind a coinage</a:t>
            </a:r>
            <a:endParaRPr lang="en-US" b="1" dirty="0"/>
          </a:p>
          <a:p>
            <a:r>
              <a:rPr lang="en-US" b="1" dirty="0"/>
              <a:t>Control Mark: </a:t>
            </a:r>
            <a:r>
              <a:rPr lang="en-US" dirty="0"/>
              <a:t>a symbol indicating some aspect of coin production</a:t>
            </a:r>
            <a:endParaRPr lang="en-US" b="1" dirty="0"/>
          </a:p>
          <a:p>
            <a:r>
              <a:rPr lang="en-US" b="1" dirty="0"/>
              <a:t>Issue: </a:t>
            </a:r>
            <a:r>
              <a:rPr lang="en-US" dirty="0"/>
              <a:t>a specific subsection of phrase of coin production (identifiable by a specific control mark or mint magistrate’s name)</a:t>
            </a:r>
            <a:r>
              <a:rPr lang="en-US" b="1" dirty="0"/>
              <a:t> </a:t>
            </a:r>
          </a:p>
        </p:txBody>
      </p:sp>
    </p:spTree>
    <p:extLst>
      <p:ext uri="{BB962C8B-B14F-4D97-AF65-F5344CB8AC3E}">
        <p14:creationId xmlns:p14="http://schemas.microsoft.com/office/powerpoint/2010/main" val="339650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0A66B-C275-B40E-931C-E683392DE7FF}"/>
              </a:ext>
            </a:extLst>
          </p:cNvPr>
          <p:cNvSpPr>
            <a:spLocks noGrp="1"/>
          </p:cNvSpPr>
          <p:nvPr>
            <p:ph type="title"/>
          </p:nvPr>
        </p:nvSpPr>
        <p:spPr>
          <a:xfrm>
            <a:off x="448734" y="-71755"/>
            <a:ext cx="10515600" cy="1325563"/>
          </a:xfrm>
        </p:spPr>
        <p:txBody>
          <a:bodyPr/>
          <a:lstStyle/>
          <a:p>
            <a:r>
              <a:rPr lang="en-US" b="1" dirty="0"/>
              <a:t>Monogram</a:t>
            </a:r>
          </a:p>
        </p:txBody>
      </p:sp>
      <p:pic>
        <p:nvPicPr>
          <p:cNvPr id="4098" name="Picture 2">
            <a:extLst>
              <a:ext uri="{FF2B5EF4-FFF2-40B4-BE49-F238E27FC236}">
                <a16:creationId xmlns:a16="http://schemas.microsoft.com/office/drawing/2014/main" id="{ED46B4FB-5415-F609-784E-FED101D3ED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000" y="1064155"/>
            <a:ext cx="9006733" cy="5680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24722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478</TotalTime>
  <Words>1403</Words>
  <Application>Microsoft Macintosh PowerPoint</Application>
  <PresentationFormat>Widescreen</PresentationFormat>
  <Paragraphs>122</Paragraphs>
  <Slides>19</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Lato</vt:lpstr>
      <vt:lpstr>zephtextregular</vt:lpstr>
      <vt:lpstr>Office Theme</vt:lpstr>
      <vt:lpstr>A numismatic orientation</vt:lpstr>
      <vt:lpstr>What roles does money play in society?</vt:lpstr>
      <vt:lpstr>You have each received 2 coins….</vt:lpstr>
      <vt:lpstr>PowerPoint Presentation</vt:lpstr>
      <vt:lpstr>PowerPoint Presentation</vt:lpstr>
      <vt:lpstr>Describing a coin</vt:lpstr>
      <vt:lpstr>Abbreviations</vt:lpstr>
      <vt:lpstr>Terminology</vt:lpstr>
      <vt:lpstr>Monogram</vt:lpstr>
      <vt:lpstr>Denominations and Weight Standards</vt:lpstr>
      <vt:lpstr>Standards</vt:lpstr>
      <vt:lpstr>Polybius 2.37.10 (Achaean League)</vt:lpstr>
      <vt:lpstr>Weights at the Sanctuary of Zeus at Olympia</vt:lpstr>
      <vt:lpstr>IG XII 2, 1 (Mytilene and Phocaea)</vt:lpstr>
      <vt:lpstr>PowerPoint Presentation</vt:lpstr>
      <vt:lpstr>Reasons for changes to (or continuing) metrology</vt:lpstr>
      <vt:lpstr>Standard Reference Works</vt:lpstr>
      <vt:lpstr>Online Resources</vt:lpstr>
      <vt:lpstr>Online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numismatic orientation</dc:title>
  <dc:creator>Rowan, Clare</dc:creator>
  <cp:lastModifiedBy>Rowan, Clare</cp:lastModifiedBy>
  <cp:revision>68</cp:revision>
  <dcterms:created xsi:type="dcterms:W3CDTF">2023-03-16T10:01:48Z</dcterms:created>
  <dcterms:modified xsi:type="dcterms:W3CDTF">2025-03-09T07:59:39Z</dcterms:modified>
</cp:coreProperties>
</file>