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328" r:id="rId3"/>
    <p:sldId id="354" r:id="rId4"/>
    <p:sldId id="327" r:id="rId5"/>
    <p:sldId id="330" r:id="rId6"/>
    <p:sldId id="355" r:id="rId7"/>
    <p:sldId id="329" r:id="rId8"/>
    <p:sldId id="331" r:id="rId9"/>
    <p:sldId id="332" r:id="rId10"/>
    <p:sldId id="334" r:id="rId11"/>
    <p:sldId id="343" r:id="rId12"/>
    <p:sldId id="345" r:id="rId13"/>
    <p:sldId id="346" r:id="rId14"/>
    <p:sldId id="353" r:id="rId15"/>
    <p:sldId id="336" r:id="rId16"/>
    <p:sldId id="356" r:id="rId17"/>
    <p:sldId id="357" r:id="rId18"/>
    <p:sldId id="263" r:id="rId19"/>
    <p:sldId id="337" r:id="rId20"/>
    <p:sldId id="338" r:id="rId21"/>
    <p:sldId id="340" r:id="rId22"/>
    <p:sldId id="341" r:id="rId23"/>
    <p:sldId id="342" r:id="rId24"/>
    <p:sldId id="347" r:id="rId25"/>
    <p:sldId id="348" r:id="rId26"/>
    <p:sldId id="351" r:id="rId27"/>
    <p:sldId id="349" r:id="rId28"/>
    <p:sldId id="362" r:id="rId29"/>
    <p:sldId id="358" r:id="rId30"/>
    <p:sldId id="363" r:id="rId31"/>
    <p:sldId id="339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073"/>
    <p:restoredTop sz="81768"/>
  </p:normalViewPr>
  <p:slideViewPr>
    <p:cSldViewPr snapToGrid="0">
      <p:cViewPr varScale="1">
        <p:scale>
          <a:sx n="75" d="100"/>
          <a:sy n="75" d="100"/>
        </p:scale>
        <p:origin x="160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5E1B5C-C8F4-E54C-B084-CECC2F770874}" type="datetimeFigureOut">
              <a:rPr lang="en-US" smtClean="0"/>
              <a:t>3/12/25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96FF9-AF48-AB46-ABB0-66B2595DA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23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hryselephantine" TargetMode="External"/><Relationship Id="rId7" Type="http://schemas.openxmlformats.org/officeDocument/2006/relationships/hyperlink" Target="https://en.wikipedia.org/wiki/Varvakeion_Athena#cite_note-Kaltsas-2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.wikipedia.org/wiki/Varvakeion_Athena#cite_note-NAM-1" TargetMode="External"/><Relationship Id="rId5" Type="http://schemas.openxmlformats.org/officeDocument/2006/relationships/hyperlink" Target="https://en.wikipedia.org/wiki/Parthenon" TargetMode="External"/><Relationship Id="rId4" Type="http://schemas.openxmlformats.org/officeDocument/2006/relationships/hyperlink" Target="https://en.wikipedia.org/wiki/Phidias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Small size and hidden nature of some of the </a:t>
            </a:r>
            <a:r>
              <a:rPr lang="en-US" dirty="0" err="1"/>
              <a:t>signstures</a:t>
            </a:r>
            <a:r>
              <a:rPr lang="en-US" dirty="0"/>
              <a:t> suggest these are die engravers rather than magistrates.</a:t>
            </a:r>
          </a:p>
          <a:p>
            <a:r>
              <a:rPr lang="en-US" dirty="0"/>
              <a:t>Some signatures appear at more than one city – also in </a:t>
            </a:r>
            <a:r>
              <a:rPr lang="en-US" dirty="0" err="1"/>
              <a:t>favour</a:t>
            </a:r>
            <a:r>
              <a:rPr lang="en-US" dirty="0"/>
              <a:t> of die engravers rather than magistrates.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696FF9-AF48-AB46-ABB0-66B2595DA74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597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B69A31-8B97-30F0-5711-1EE52B12F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>
            <a:extLst>
              <a:ext uri="{FF2B5EF4-FFF2-40B4-BE49-F238E27FC236}">
                <a16:creationId xmlns:a16="http://schemas.microsoft.com/office/drawing/2014/main" id="{C996B645-F172-4465-D138-F177DF7E26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EB8E7B64-34C1-D894-ECDB-F87852D780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If there were rules determining which dies could be signed and which not,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or when signatures could be written fully and when partially, or which could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be strongly cut and overtly displayed and which subtly cut and concealed, we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do not know them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r>
              <a:rPr lang="en-US" altLang="en-US" dirty="0">
                <a:latin typeface="Times New Roman" panose="02020603050405020304" pitchFamily="18" charset="0"/>
              </a:rPr>
              <a:t>No signed statues known from Sicily. 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In the end, the conceit of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signing one’s name only to abbreviate it or virtually hide it in a headband or in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the ornaments of a helmet or on an eagle’s wing is charming but curious. 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What,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after all, was the point of signing something with a name that is not all there or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that is deliberately hard to find, unless the practice reflects, paradoxically, not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only the impulse to sign and take credit for the work but also a reluctance to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be too bold in declaring one’s identity on a public instrument issued by or in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the name of the state? Pride may be tempered by prudence here. But perhaps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the real motive was to involve the owner of the coin by tantalizing him, by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encouraging him to complete the name or extract it from the image, evoking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an almost playful act of discovery that ultimately emphasizes the artist’s name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and the brilliance of his work rather than understates them.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r>
              <a:rPr lang="en-US" altLang="en-US" dirty="0">
                <a:latin typeface="Times New Roman" panose="02020603050405020304" pitchFamily="18" charset="0"/>
              </a:rPr>
              <a:t>Must have been civic pride in terms of having these die engravers working for them and producing pieces of this quality.</a:t>
            </a:r>
          </a:p>
        </p:txBody>
      </p:sp>
    </p:spTree>
    <p:extLst>
      <p:ext uri="{BB962C8B-B14F-4D97-AF65-F5344CB8AC3E}">
        <p14:creationId xmlns:p14="http://schemas.microsoft.com/office/powerpoint/2010/main" val="39494589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Natural spring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696FF9-AF48-AB46-ABB0-66B2595DA74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6249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Turning post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696FF9-AF48-AB46-ABB0-66B2595DA74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608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1235674E-0E92-20C5-9D3B-B69ADF7FF5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6BD918BF-3B3A-731A-9693-1F2038ECD6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DB3F70-4A9C-9297-A524-0DB1C7DA8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>
            <a:extLst>
              <a:ext uri="{FF2B5EF4-FFF2-40B4-BE49-F238E27FC236}">
                <a16:creationId xmlns:a16="http://schemas.microsoft.com/office/drawing/2014/main" id="{9E295D32-CBBE-7886-BDE4-A743449DA0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C47B1270-115C-6863-756C-E428D99829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GB" sz="12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It is generally considered to be the most faithful reproduction of the </a:t>
            </a:r>
            <a:r>
              <a:rPr lang="en-GB" sz="1200" b="0" i="0" u="none" strike="noStrike" dirty="0">
                <a:effectLst/>
                <a:latin typeface="Arial" panose="020B0604020202020204" pitchFamily="34" charset="0"/>
                <a:hlinkClick r:id="rId3" tooltip="Chryselephantine"/>
              </a:rPr>
              <a:t>chryselephantine</a:t>
            </a:r>
            <a:r>
              <a:rPr lang="en-GB" sz="12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statue made by </a:t>
            </a:r>
            <a:r>
              <a:rPr lang="en-GB" sz="1200" b="0" i="0" u="none" strike="noStrike" dirty="0">
                <a:effectLst/>
                <a:latin typeface="Arial" panose="020B0604020202020204" pitchFamily="34" charset="0"/>
                <a:hlinkClick r:id="rId4" tooltip="Phidias"/>
              </a:rPr>
              <a:t>Phidias</a:t>
            </a:r>
            <a:r>
              <a:rPr lang="en-GB" sz="12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and his assistants, which once stood in the </a:t>
            </a:r>
            <a:r>
              <a:rPr lang="en-GB" sz="1200" b="0" i="0" u="none" strike="noStrike" dirty="0">
                <a:effectLst/>
                <a:latin typeface="Arial" panose="020B0604020202020204" pitchFamily="34" charset="0"/>
                <a:hlinkClick r:id="rId5" tooltip="Parthenon"/>
              </a:rPr>
              <a:t>Parthenon</a:t>
            </a:r>
            <a:r>
              <a:rPr lang="en-GB" sz="12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GB" sz="1200" b="0" i="0" u="none" strike="noStrike" baseline="30000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6"/>
              </a:rPr>
              <a:t>[1]</a:t>
            </a:r>
            <a:r>
              <a:rPr lang="en-GB" sz="12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It is dated to 200–250 AD.</a:t>
            </a:r>
            <a:r>
              <a:rPr lang="en-GB" sz="1200" b="0" i="0" u="none" strike="noStrike" baseline="30000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7"/>
              </a:rPr>
              <a:t>[2]</a:t>
            </a:r>
            <a:endParaRPr lang="en-GB" sz="1200" b="0" i="0" u="none" strike="noStrike" baseline="3000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endParaRPr lang="en-GB" altLang="en-US" sz="1200" b="0" i="0" u="none" strike="noStrike" baseline="3000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r>
              <a:rPr lang="en-GB" altLang="en-US" sz="1200" b="0" i="0" u="none" strike="noStrike" baseline="30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Also shows outside influence</a:t>
            </a:r>
          </a:p>
          <a:p>
            <a:r>
              <a:rPr lang="en-GB" altLang="en-US" sz="1200" b="0" i="0" u="none" strike="noStrike" baseline="30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Holloway – Arethusa designed as Athena</a:t>
            </a:r>
            <a:endParaRPr lang="en-US" altLang="en-US" sz="12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209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Moving beyond the dotted borde3r on the right -= breaking through the border. </a:t>
            </a:r>
          </a:p>
          <a:p>
            <a:endParaRPr lang="en-US" dirty="0"/>
          </a:p>
          <a:p>
            <a:r>
              <a:rPr lang="en-US" dirty="0"/>
              <a:t>Some of the engravers may be Sicilian, others may have come from Athens or other cities.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696FF9-AF48-AB46-ABB0-66B2595DA74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8532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Think he is the one to begin the innovation with the more lively horses.</a:t>
            </a:r>
          </a:p>
          <a:p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Diademed head l. of river-god 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Amenanos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at either side, two fish and below chin, crayfish on coin of 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Katane</a:t>
            </a:r>
            <a:endParaRPr lang="en-GB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Head of the young river god 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Hipparis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facing, turned alight to the left, with horns on his forehead and long hair; one either side of his head, river fish swimming downwards and inwards, on the neck, just above the truncation, faint traces of the letters </a:t>
            </a:r>
            <a:r>
              <a:rPr lang="el-GR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ΕΥΑΙ;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all within a circle of stylized waves. Rev. [</a:t>
            </a:r>
            <a:r>
              <a:rPr lang="el-GR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ΚΑΜΑΡΙΝΑ] (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some traces visible) The nymph 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Kamarina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seated on the back of a swan swimming to left; her right arm is curved around the swan's neck while she raises her left hand to hold her flowing veil; in the field to right, fish jumping to left; below, billowing waves .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696FF9-AF48-AB46-ABB0-66B2595DA74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515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signed a small percentage of their production, similar to other Greek artists – one die for every 5-10,000 cut.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696FF9-AF48-AB46-ABB0-66B2595DA74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3707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3D92C9-0245-EC8C-0559-3159E4D68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>
            <a:extLst>
              <a:ext uri="{FF2B5EF4-FFF2-40B4-BE49-F238E27FC236}">
                <a16:creationId xmlns:a16="http://schemas.microsoft.com/office/drawing/2014/main" id="{7B2EBF82-0C05-CEA6-3EEE-63314B65B0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FCE1E33F-8EF7-2ADA-1FB8-0A5FEB87F7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That would have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meant contests for contracts. The culture or ethos of late 5th-century Syracuse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was, perhaps, particularly agonistic – the word ATHLA (prizes) even appears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in the exergues of some </a:t>
            </a:r>
            <a:r>
              <a:rPr lang="en-GB" dirty="0" err="1">
                <a:solidFill>
                  <a:srgbClr val="000000"/>
                </a:solidFill>
                <a:effectLst/>
                <a:latin typeface="Helvetica" pitchFamily="2" charset="0"/>
              </a:rPr>
              <a:t>dekadrachms</a:t>
            </a:r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 below galloping racing chariots.2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8435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f 413; large amounts of silver known to have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been taken from six thousand Athenian prisoners of war would have provided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the initial resources necessary for the job;24 and perhaps, given political unrest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and uncertainty even under </a:t>
            </a:r>
            <a:r>
              <a:rPr lang="en-GB" dirty="0" err="1">
                <a:solidFill>
                  <a:srgbClr val="000000"/>
                </a:solidFill>
                <a:effectLst/>
                <a:latin typeface="Helvetica" pitchFamily="2" charset="0"/>
              </a:rPr>
              <a:t>Dionysios</a:t>
            </a:r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, the state allowed private ateliers under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superb die-cutters to assume control over minting operations.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That would have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meant contests for contracts. The culture or ethos of late 5th-century Syracuse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was, perhaps, particularly agonistic – the word ATHLA (prizes) even appears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in the exergues of some </a:t>
            </a:r>
            <a:r>
              <a:rPr lang="en-GB" dirty="0" err="1">
                <a:solidFill>
                  <a:srgbClr val="000000"/>
                </a:solidFill>
                <a:effectLst/>
                <a:latin typeface="Helvetica" pitchFamily="2" charset="0"/>
              </a:rPr>
              <a:t>dekadrachms</a:t>
            </a:r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 below galloping racing chariots.2</a:t>
            </a:r>
          </a:p>
          <a:p>
            <a:endParaRPr lang="en-GB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officially sponsored competitions between die-engravers vying to outdo one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Helvetica" pitchFamily="2" charset="0"/>
              </a:rPr>
              <a:t>another, eager to declare their identities and so take credit for their skill</a:t>
            </a:r>
          </a:p>
          <a:p>
            <a:endParaRPr lang="en-GB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696FF9-AF48-AB46-ABB0-66B2595DA74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38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Bigger signature – could possibly be a magistrate. Also </a:t>
            </a:r>
            <a:r>
              <a:rPr lang="en-US" dirty="0" err="1"/>
              <a:t>Silanos</a:t>
            </a:r>
            <a:r>
              <a:rPr lang="en-US" dirty="0"/>
              <a:t> on the coins of </a:t>
            </a:r>
            <a:r>
              <a:rPr lang="en-US" dirty="0" err="1"/>
              <a:t>Akragas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696FF9-AF48-AB46-ABB0-66B2595DA74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323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can we connect to historical events? So much going on </a:t>
            </a:r>
            <a:r>
              <a:rPr lang="en-US" dirty="0" err="1"/>
              <a:t>i</a:t>
            </a:r>
            <a:r>
              <a:rPr lang="en-US" dirty="0"/>
              <a:t> Sicily at this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696FF9-AF48-AB46-ABB0-66B2595DA74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991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 quality die engraving known before the emergence of the signing artists.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696FF9-AF48-AB46-ABB0-66B2595DA74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411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Horses now shown at a gallop, </a:t>
            </a:r>
            <a:r>
              <a:rPr lang="en-US" dirty="0" err="1"/>
              <a:t>bujt</a:t>
            </a:r>
            <a:r>
              <a:rPr lang="en-US" dirty="0"/>
              <a:t> the style is somewhat rigid still – the legs are all still together</a:t>
            </a:r>
          </a:p>
          <a:p>
            <a:r>
              <a:rPr lang="en-GB" b="0" i="0" u="none" strike="noStrike" dirty="0">
                <a:solidFill>
                  <a:srgbClr val="2A2A2A"/>
                </a:solidFill>
                <a:effectLst/>
                <a:latin typeface="Merriweather" panose="020F0502020204030204" pitchFamily="34" charset="0"/>
              </a:rPr>
              <a:t>The oldest coins of Syracuse copy an anonymous northern Greek coinage, which was once attributed to </a:t>
            </a:r>
            <a:r>
              <a:rPr lang="en-GB" b="0" i="0" u="none" strike="noStrike" dirty="0" err="1">
                <a:solidFill>
                  <a:srgbClr val="2A2A2A"/>
                </a:solidFill>
                <a:effectLst/>
                <a:latin typeface="Merriweather" panose="020F0502020204030204" pitchFamily="34" charset="0"/>
              </a:rPr>
              <a:t>Olynthos</a:t>
            </a:r>
            <a:r>
              <a:rPr lang="en-GB" b="0" i="0" u="none" strike="noStrike" dirty="0">
                <a:solidFill>
                  <a:srgbClr val="2A2A2A"/>
                </a:solidFill>
                <a:effectLst/>
                <a:latin typeface="Merriweather" panose="020F0502020204030204" pitchFamily="34" charset="0"/>
              </a:rPr>
              <a:t>. The imitation is not confined only to the coin's type—a quadriga—but adopts its weight standard as well, which </a:t>
            </a:r>
            <a:r>
              <a:rPr lang="en-GB" b="0" i="0" u="none" strike="noStrike" dirty="0">
                <a:solidFill>
                  <a:srgbClr val="2A2A2A"/>
                </a:solidFill>
                <a:effectLst/>
                <a:latin typeface="Merriweather" pitchFamily="2" charset="77"/>
              </a:rPr>
              <a:t>corresponds to that of the Euboean stater and Athenian tetradrachm</a:t>
            </a:r>
            <a:endParaRPr lang="en-US" b="0" i="0" u="none" strike="noStrike" dirty="0">
              <a:solidFill>
                <a:srgbClr val="2A2A2A"/>
              </a:solidFill>
              <a:effectLst/>
              <a:latin typeface="Merriweather" pitchFamily="2" charset="77"/>
            </a:endParaRPr>
          </a:p>
          <a:p>
            <a:r>
              <a:rPr lang="en-GB" b="0" i="0" u="none" strike="noStrike" dirty="0">
                <a:solidFill>
                  <a:srgbClr val="2A2A2A"/>
                </a:solidFill>
                <a:effectLst/>
                <a:latin typeface="Merriweather" pitchFamily="2" charset="77"/>
              </a:rPr>
              <a:t>Although a borrowed image, the quadriga on the coins of Syracuse is emblematic of the culture and self-image of the minting authorities of the city. Both the </a:t>
            </a:r>
            <a:r>
              <a:rPr lang="en-GB" b="0" i="0" u="none" strike="noStrike" dirty="0" err="1">
                <a:solidFill>
                  <a:srgbClr val="2A2A2A"/>
                </a:solidFill>
                <a:effectLst/>
                <a:latin typeface="Merriweather" pitchFamily="2" charset="77"/>
              </a:rPr>
              <a:t>Gamoroi</a:t>
            </a:r>
            <a:r>
              <a:rPr lang="en-GB" b="0" i="0" u="none" strike="noStrike" dirty="0">
                <a:solidFill>
                  <a:srgbClr val="2A2A2A"/>
                </a:solidFill>
                <a:effectLst/>
                <a:latin typeface="Merriweather" pitchFamily="2" charset="77"/>
              </a:rPr>
              <a:t>, the ruling class of large landholders, and later the tyrants considered and presented themselves as wealthy men of leisure with expensive predilections, horse-racing preeminent among them. </a:t>
            </a:r>
            <a:endParaRPr lang="en-US" b="0" i="0" u="none" strike="noStrike" dirty="0">
              <a:solidFill>
                <a:srgbClr val="2A2A2A"/>
              </a:solidFill>
              <a:effectLst/>
              <a:latin typeface="Merriweather" pitchFamily="2" charset="77"/>
            </a:endParaRPr>
          </a:p>
          <a:p>
            <a:r>
              <a:rPr lang="en-GB" b="0" i="0" u="none" strike="noStrike" dirty="0">
                <a:solidFill>
                  <a:srgbClr val="2A2A2A"/>
                </a:solidFill>
                <a:effectLst/>
                <a:latin typeface="Merriweather" pitchFamily="2" charset="77"/>
              </a:rPr>
              <a:t>The horse-teams of several Sicilians, among them tyrants such as Hieron I and </a:t>
            </a:r>
            <a:r>
              <a:rPr lang="en-GB" b="0" i="0" u="none" strike="noStrike" dirty="0" err="1">
                <a:solidFill>
                  <a:srgbClr val="2A2A2A"/>
                </a:solidFill>
                <a:effectLst/>
                <a:latin typeface="Merriweather" pitchFamily="2" charset="77"/>
              </a:rPr>
              <a:t>Dionysios</a:t>
            </a:r>
            <a:r>
              <a:rPr lang="en-GB" b="0" i="0" u="none" strike="noStrike" dirty="0">
                <a:solidFill>
                  <a:srgbClr val="2A2A2A"/>
                </a:solidFill>
                <a:effectLst/>
                <a:latin typeface="Merriweather" pitchFamily="2" charset="77"/>
              </a:rPr>
              <a:t> I, won victories at the Olympic Games. The prestigious image of the quadriga was supplemented by a mythical figure, the fountain nymph Arethusa.</a:t>
            </a:r>
          </a:p>
          <a:p>
            <a:endParaRPr lang="en-GB" b="0" i="0" u="none" strike="noStrike" dirty="0">
              <a:solidFill>
                <a:srgbClr val="2A2A2A"/>
              </a:solidFill>
              <a:effectLst/>
              <a:latin typeface="Merriweather" pitchFamily="2" charset="77"/>
            </a:endParaRPr>
          </a:p>
          <a:p>
            <a:r>
              <a:rPr lang="en-GB" b="0" i="0" u="none" strike="noStrike" dirty="0">
                <a:solidFill>
                  <a:srgbClr val="2A2A2A"/>
                </a:solidFill>
                <a:effectLst/>
                <a:latin typeface="Merriweather" pitchFamily="2" charset="77"/>
              </a:rPr>
              <a:t>Collaboration? Or perhaps die engravers worked independently, unaware their creations would be paired in the mint.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696FF9-AF48-AB46-ABB0-66B2595DA74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170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38F88C-9B33-4444-36D7-D509A13B9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F46F2919-ADE5-B89B-BF2C-41D6321F30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A20B2933-E5E7-1571-C2FA-DF1FBC553C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34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EYAINETO in tiny letters on exergue line (only a trace visible)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696FF9-AF48-AB46-ABB0-66B2595DA74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249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FA67B9-5E0D-6D6D-5A20-EC4A396F2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>
            <a:extLst>
              <a:ext uri="{FF2B5EF4-FFF2-40B4-BE49-F238E27FC236}">
                <a16:creationId xmlns:a16="http://schemas.microsoft.com/office/drawing/2014/main" id="{228DDE2C-3782-7673-340F-87B5495A6A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FD9E2DCC-6C62-1D07-0FAA-A667E4F143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3729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C14ABF-F79D-4D57-72EE-CDC650789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>
            <a:extLst>
              <a:ext uri="{FF2B5EF4-FFF2-40B4-BE49-F238E27FC236}">
                <a16:creationId xmlns:a16="http://schemas.microsoft.com/office/drawing/2014/main" id="{85E7CD0B-74CC-8A8C-4B01-A8D99F7410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47E0DEEF-9955-0FE3-072B-CDA84B0440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926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6DF38-9568-22D2-15B4-15D588E990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634980-5851-A535-CFAC-637D8DD4AC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65E6B-6707-97AB-717F-712CF211F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5C11-BCF3-CC4B-937F-49C0D890028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F407DA-E3BE-A0AB-671C-CCB6E8FA8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73AA6-8DCF-6669-0020-A2262D103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00C56-AFCF-8944-A35C-3AC37A49A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986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ABB8A-93FF-D93C-2067-498BC3713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555DE7-D599-CCC8-FBB6-D66FD625DE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6C8FD-443D-9454-E1A5-479EF55F3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5C11-BCF3-CC4B-937F-49C0D890028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48B054-CB0F-4E71-79C5-6179C09C1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6BB06-08E7-2515-952B-90E5AD537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00C56-AFCF-8944-A35C-3AC37A49A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939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1E1594-60C8-7919-EA9B-3CFE5C6A13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40C57B-5301-96A4-8F28-ACB44A02F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0BD8F0-3A0B-0C4B-FEDB-09D33589E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5C11-BCF3-CC4B-937F-49C0D890028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7A52C7-1C3B-DD70-738A-4C82FF9DB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B482-D878-E054-3470-2E6A47513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00C56-AFCF-8944-A35C-3AC37A49A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575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6451" cy="11382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0BDC1F1-D1FB-6371-B24B-75466935725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7443CDE-9821-72A8-577D-0B38440AD11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F936B78-1861-79BE-7855-E6F7E4BD048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1D2419-2250-1146-8906-DE236CB835E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0958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F060D-6A2E-3341-B573-7EB770A9B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D883F-6C2B-53AB-8B6C-00C1D8792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7BC7C-F401-8D39-1195-58A8494CB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5C11-BCF3-CC4B-937F-49C0D890028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A8411F-437B-EFFE-2336-4E72F43DB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75242-7D64-2D24-8428-C856E6C21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00C56-AFCF-8944-A35C-3AC37A49A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227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5077D-EC6D-4C1A-068B-4B061F1BA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26926-774B-6972-4192-41B34D820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449B1-C37A-294A-78BB-A12808FA8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5C11-BCF3-CC4B-937F-49C0D890028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A0749D-2A65-C5B9-DD7E-BB677FA71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0D2DC-EFE3-5B59-DC9D-DBAB99C16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00C56-AFCF-8944-A35C-3AC37A49A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719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6FF17-3CDB-3EDE-5304-15F3BD7EE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74FA7-1147-B6B7-81E8-F11376C923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9153E6-06BC-C7CF-AA81-C9E49A7DF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1F0035-A0B7-A162-4CB7-65B4A2675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5C11-BCF3-CC4B-937F-49C0D890028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27B5A-A8DD-B413-161D-D0741E0EE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ABBE18-12F1-E23D-BA7B-9B1BD35FB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00C56-AFCF-8944-A35C-3AC37A49A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942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AF428-FDD6-3794-A105-405887812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A8F1BC-1928-7D37-068E-E42C34925F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11C813-6FCA-E6FB-9E67-922282598B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077597-93E1-A3F3-D24F-7ED94327DC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4FC676-89A8-CD51-7495-4E45212178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B9E31F-EBF6-CB7C-ECAB-A28BDCA23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5C11-BCF3-CC4B-937F-49C0D890028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88D977-B845-1D85-DBAF-F310BD4AF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9F44DF-8CB3-0E82-526D-0BB295E6C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00C56-AFCF-8944-A35C-3AC37A49A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909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BD1C4-47F6-6629-5C54-146D233D6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7D4855-7CE6-8321-5A97-903927ADB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5C11-BCF3-CC4B-937F-49C0D890028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660552-B920-A895-1EA3-9B1D83A0C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54C9A-E73D-F96D-B6B2-2C884AD3B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00C56-AFCF-8944-A35C-3AC37A49A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195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8E4506-6639-60F1-72AD-7C811B5C5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5C11-BCF3-CC4B-937F-49C0D890028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105D85-1611-D0A6-AE5C-F2042B89B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3E481C-F061-2C49-A050-F3C361317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00C56-AFCF-8944-A35C-3AC37A49A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256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199C-EC73-A7D8-06FB-274D3D861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33AF3-3CEC-18D1-FEA3-6CF5B080A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8171A9-B43A-78F6-7172-E5C8C943FA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3B735-227D-906A-911C-3827CBD4A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5C11-BCF3-CC4B-937F-49C0D890028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99AC26-EE05-168E-D1F5-1E6BF91DF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9CADAA-C546-1691-49DB-1A0E9B36D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00C56-AFCF-8944-A35C-3AC37A49A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03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0E557-CE46-0973-3AB4-03C718775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1252B7-708C-EC9A-3FF6-62A6994693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83E9FB-1B7F-A36D-2AF0-7F6327256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2CEFCD-BA4A-B220-FFC6-D00C58792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5C11-BCF3-CC4B-937F-49C0D890028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C17443-C0DA-89B9-838D-050DC6FFF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40BDF6-5EA4-E63F-F9C5-492EAB62B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00C56-AFCF-8944-A35C-3AC37A49A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033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F4A446-D858-5C6A-C7CA-2DD7B38B5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DA2178-B7C3-73E8-0F50-2041DB509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B2B572-25BC-B4C0-C4B2-037A65F6AD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3F5C11-BCF3-CC4B-937F-49C0D890028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F1B95-A2F9-7D37-CDED-FC1F9C5C16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7F413C-E08B-0EBD-BC8C-DED7726D91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E00C56-AFCF-8944-A35C-3AC37A49A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400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numismatics.org/collection/1997.9.85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964CBE2-084A-47DF-A704-CF5F6217B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E10B86-281E-6C35-6CA7-D31E70FCC4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174819"/>
            <a:ext cx="4826795" cy="2858363"/>
          </a:xfrm>
        </p:spPr>
        <p:txBody>
          <a:bodyPr>
            <a:normAutofit/>
          </a:bodyPr>
          <a:lstStyle/>
          <a:p>
            <a:pPr algn="l"/>
            <a:r>
              <a:rPr lang="en-US" sz="6100">
                <a:solidFill>
                  <a:schemeClr val="bg1"/>
                </a:solidFill>
              </a:rPr>
              <a:t>The ‘Signing Arists’ Coinage of Sicily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66FB224-A881-E303-AA51-889046BB4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43" b="1"/>
          <a:stretch/>
        </p:blipFill>
        <p:spPr>
          <a:xfrm>
            <a:off x="6096000" y="841375"/>
            <a:ext cx="5260975" cy="4707593"/>
          </a:xfrm>
          <a:custGeom>
            <a:avLst/>
            <a:gdLst/>
            <a:ahLst/>
            <a:cxnLst/>
            <a:rect l="l" t="t" r="r" b="b"/>
            <a:pathLst>
              <a:path w="5260975" h="4707593">
                <a:moveTo>
                  <a:pt x="0" y="0"/>
                </a:moveTo>
                <a:lnTo>
                  <a:pt x="5260975" y="0"/>
                </a:lnTo>
                <a:lnTo>
                  <a:pt x="5260975" y="3296937"/>
                </a:lnTo>
                <a:lnTo>
                  <a:pt x="5260975" y="3518571"/>
                </a:lnTo>
                <a:lnTo>
                  <a:pt x="5226503" y="3534000"/>
                </a:lnTo>
                <a:cubicBezTo>
                  <a:pt x="5219783" y="3536785"/>
                  <a:pt x="5212389" y="3538321"/>
                  <a:pt x="5206341" y="3542065"/>
                </a:cubicBezTo>
                <a:cubicBezTo>
                  <a:pt x="5178495" y="3559156"/>
                  <a:pt x="5151515" y="3577591"/>
                  <a:pt x="5123287" y="3594010"/>
                </a:cubicBezTo>
                <a:cubicBezTo>
                  <a:pt x="5094195" y="3611004"/>
                  <a:pt x="5068175" y="3631071"/>
                  <a:pt x="5048107" y="3658244"/>
                </a:cubicBezTo>
                <a:cubicBezTo>
                  <a:pt x="5029480" y="3683496"/>
                  <a:pt x="5011429" y="3709131"/>
                  <a:pt x="4992899" y="3734479"/>
                </a:cubicBezTo>
                <a:cubicBezTo>
                  <a:pt x="4988194" y="3740912"/>
                  <a:pt x="4983873" y="3748498"/>
                  <a:pt x="4977440" y="3752627"/>
                </a:cubicBezTo>
                <a:cubicBezTo>
                  <a:pt x="4964094" y="3761268"/>
                  <a:pt x="4949499" y="3768277"/>
                  <a:pt x="4935193" y="3775382"/>
                </a:cubicBezTo>
                <a:cubicBezTo>
                  <a:pt x="4922903" y="3781431"/>
                  <a:pt x="4909845" y="3785943"/>
                  <a:pt x="4897844" y="3792472"/>
                </a:cubicBezTo>
                <a:cubicBezTo>
                  <a:pt x="4888243" y="3797658"/>
                  <a:pt x="4879697" y="3804859"/>
                  <a:pt x="4870767" y="3811388"/>
                </a:cubicBezTo>
                <a:cubicBezTo>
                  <a:pt x="4862990" y="3817052"/>
                  <a:pt x="4854445" y="3821949"/>
                  <a:pt x="4847916" y="3828767"/>
                </a:cubicBezTo>
                <a:cubicBezTo>
                  <a:pt x="4831977" y="3845281"/>
                  <a:pt x="4815942" y="3861508"/>
                  <a:pt x="4796163" y="3873702"/>
                </a:cubicBezTo>
                <a:cubicBezTo>
                  <a:pt x="4776672" y="3885799"/>
                  <a:pt x="4758237" y="3899338"/>
                  <a:pt x="4738843" y="3911628"/>
                </a:cubicBezTo>
                <a:cubicBezTo>
                  <a:pt x="4719831" y="3923630"/>
                  <a:pt x="4702645" y="3936783"/>
                  <a:pt x="4692755" y="3958099"/>
                </a:cubicBezTo>
                <a:cubicBezTo>
                  <a:pt x="4688339" y="3967508"/>
                  <a:pt x="4682097" y="3977782"/>
                  <a:pt x="4673744" y="3983255"/>
                </a:cubicBezTo>
                <a:cubicBezTo>
                  <a:pt x="4661838" y="3991032"/>
                  <a:pt x="4646764" y="3993817"/>
                  <a:pt x="4633801" y="4000442"/>
                </a:cubicBezTo>
                <a:cubicBezTo>
                  <a:pt x="4618535" y="4008219"/>
                  <a:pt x="4600869" y="4014940"/>
                  <a:pt x="4590499" y="4027326"/>
                </a:cubicBezTo>
                <a:cubicBezTo>
                  <a:pt x="4581281" y="4038368"/>
                  <a:pt x="4571968" y="4047009"/>
                  <a:pt x="4559773" y="4054018"/>
                </a:cubicBezTo>
                <a:cubicBezTo>
                  <a:pt x="4551229" y="4058915"/>
                  <a:pt x="4544892" y="4067844"/>
                  <a:pt x="4536059" y="4071877"/>
                </a:cubicBezTo>
                <a:cubicBezTo>
                  <a:pt x="4524441" y="4077254"/>
                  <a:pt x="4512727" y="4081479"/>
                  <a:pt x="4502549" y="4089832"/>
                </a:cubicBezTo>
                <a:cubicBezTo>
                  <a:pt x="4491987" y="4098473"/>
                  <a:pt x="4479986" y="4105290"/>
                  <a:pt x="4468944" y="4113356"/>
                </a:cubicBezTo>
                <a:cubicBezTo>
                  <a:pt x="4463087" y="4117676"/>
                  <a:pt x="4458286" y="4123341"/>
                  <a:pt x="4452622" y="4127854"/>
                </a:cubicBezTo>
                <a:cubicBezTo>
                  <a:pt x="4442252" y="4136111"/>
                  <a:pt x="4431690" y="4144176"/>
                  <a:pt x="4421032" y="4151953"/>
                </a:cubicBezTo>
                <a:cubicBezTo>
                  <a:pt x="4410375" y="4159731"/>
                  <a:pt x="4400197" y="4168756"/>
                  <a:pt x="4388483" y="4174421"/>
                </a:cubicBezTo>
                <a:cubicBezTo>
                  <a:pt x="4368513" y="4184023"/>
                  <a:pt x="4346717" y="4189784"/>
                  <a:pt x="4327321" y="4200153"/>
                </a:cubicBezTo>
                <a:cubicBezTo>
                  <a:pt x="4307639" y="4210714"/>
                  <a:pt x="4289107" y="4223965"/>
                  <a:pt x="4271633" y="4237983"/>
                </a:cubicBezTo>
                <a:cubicBezTo>
                  <a:pt x="4257807" y="4249025"/>
                  <a:pt x="4244845" y="4259971"/>
                  <a:pt x="4227465" y="4265635"/>
                </a:cubicBezTo>
                <a:cubicBezTo>
                  <a:pt x="4217768" y="4268804"/>
                  <a:pt x="4207591" y="4275717"/>
                  <a:pt x="4201733" y="4283783"/>
                </a:cubicBezTo>
                <a:cubicBezTo>
                  <a:pt x="4189059" y="4301353"/>
                  <a:pt x="4172833" y="4313739"/>
                  <a:pt x="4154494" y="4324301"/>
                </a:cubicBezTo>
                <a:cubicBezTo>
                  <a:pt x="4130010" y="4338511"/>
                  <a:pt x="4105814" y="4353009"/>
                  <a:pt x="4081234" y="4366931"/>
                </a:cubicBezTo>
                <a:cubicBezTo>
                  <a:pt x="4066737" y="4375189"/>
                  <a:pt x="4052335" y="4383926"/>
                  <a:pt x="4036971" y="4389975"/>
                </a:cubicBezTo>
                <a:cubicBezTo>
                  <a:pt x="4005575" y="4402457"/>
                  <a:pt x="3973410" y="4413114"/>
                  <a:pt x="3941725" y="4424733"/>
                </a:cubicBezTo>
                <a:cubicBezTo>
                  <a:pt x="3931355" y="4428477"/>
                  <a:pt x="3921561" y="4433854"/>
                  <a:pt x="3910999" y="4437119"/>
                </a:cubicBezTo>
                <a:cubicBezTo>
                  <a:pt x="3899573" y="4440671"/>
                  <a:pt x="3887285" y="4441727"/>
                  <a:pt x="3875859" y="4445280"/>
                </a:cubicBezTo>
                <a:cubicBezTo>
                  <a:pt x="3856847" y="4451136"/>
                  <a:pt x="3838412" y="4458626"/>
                  <a:pt x="3819401" y="4464579"/>
                </a:cubicBezTo>
                <a:cubicBezTo>
                  <a:pt x="3782723" y="4476005"/>
                  <a:pt x="3745949" y="4486951"/>
                  <a:pt x="3709176" y="4497800"/>
                </a:cubicBezTo>
                <a:cubicBezTo>
                  <a:pt x="3701303" y="4500105"/>
                  <a:pt x="3692757" y="4500393"/>
                  <a:pt x="3684981" y="4502889"/>
                </a:cubicBezTo>
                <a:cubicBezTo>
                  <a:pt x="3664337" y="4509610"/>
                  <a:pt x="3643789" y="4516907"/>
                  <a:pt x="3623338" y="4524300"/>
                </a:cubicBezTo>
                <a:cubicBezTo>
                  <a:pt x="3610953" y="4528813"/>
                  <a:pt x="3598854" y="4534382"/>
                  <a:pt x="3586373" y="4538702"/>
                </a:cubicBezTo>
                <a:cubicBezTo>
                  <a:pt x="3576387" y="4542159"/>
                  <a:pt x="3566113" y="4544847"/>
                  <a:pt x="3555743" y="4546960"/>
                </a:cubicBezTo>
                <a:cubicBezTo>
                  <a:pt x="3546814" y="4548785"/>
                  <a:pt x="3537501" y="4548592"/>
                  <a:pt x="3528667" y="4550801"/>
                </a:cubicBezTo>
                <a:cubicBezTo>
                  <a:pt x="3504759" y="4556753"/>
                  <a:pt x="3481140" y="4563475"/>
                  <a:pt x="3457424" y="4569811"/>
                </a:cubicBezTo>
                <a:cubicBezTo>
                  <a:pt x="3447919" y="4572308"/>
                  <a:pt x="3438221" y="4574133"/>
                  <a:pt x="3429003" y="4577301"/>
                </a:cubicBezTo>
                <a:cubicBezTo>
                  <a:pt x="3404327" y="4585654"/>
                  <a:pt x="3380036" y="4595159"/>
                  <a:pt x="3355264" y="4603033"/>
                </a:cubicBezTo>
                <a:cubicBezTo>
                  <a:pt x="3334717" y="4609562"/>
                  <a:pt x="3313593" y="4614266"/>
                  <a:pt x="3292757" y="4620027"/>
                </a:cubicBezTo>
                <a:cubicBezTo>
                  <a:pt x="3283924" y="4622524"/>
                  <a:pt x="3275475" y="4626077"/>
                  <a:pt x="3266643" y="4628188"/>
                </a:cubicBezTo>
                <a:cubicBezTo>
                  <a:pt x="3246863" y="4632990"/>
                  <a:pt x="3226796" y="4637022"/>
                  <a:pt x="3206921" y="4641823"/>
                </a:cubicBezTo>
                <a:cubicBezTo>
                  <a:pt x="3195590" y="4644607"/>
                  <a:pt x="3184645" y="4649600"/>
                  <a:pt x="3173123" y="4651425"/>
                </a:cubicBezTo>
                <a:cubicBezTo>
                  <a:pt x="3145759" y="4655745"/>
                  <a:pt x="3118203" y="4658817"/>
                  <a:pt x="3090646" y="4662274"/>
                </a:cubicBezTo>
                <a:cubicBezTo>
                  <a:pt x="3062227" y="4665826"/>
                  <a:pt x="3033902" y="4669571"/>
                  <a:pt x="3005480" y="4672739"/>
                </a:cubicBezTo>
                <a:cubicBezTo>
                  <a:pt x="2989926" y="4674372"/>
                  <a:pt x="2974275" y="4674660"/>
                  <a:pt x="2958721" y="4676196"/>
                </a:cubicBezTo>
                <a:cubicBezTo>
                  <a:pt x="2945087" y="4677541"/>
                  <a:pt x="2931549" y="4680037"/>
                  <a:pt x="2917915" y="4681670"/>
                </a:cubicBezTo>
                <a:cubicBezTo>
                  <a:pt x="2906105" y="4683013"/>
                  <a:pt x="2894199" y="4683781"/>
                  <a:pt x="2882389" y="4685126"/>
                </a:cubicBezTo>
                <a:cubicBezTo>
                  <a:pt x="2863475" y="4687334"/>
                  <a:pt x="2844655" y="4689831"/>
                  <a:pt x="2825837" y="4692135"/>
                </a:cubicBezTo>
                <a:cubicBezTo>
                  <a:pt x="2817964" y="4692999"/>
                  <a:pt x="2809706" y="4695399"/>
                  <a:pt x="2802313" y="4693960"/>
                </a:cubicBezTo>
                <a:cubicBezTo>
                  <a:pt x="2783686" y="4690310"/>
                  <a:pt x="2765347" y="4691367"/>
                  <a:pt x="2746816" y="4693863"/>
                </a:cubicBezTo>
                <a:cubicBezTo>
                  <a:pt x="2740479" y="4694728"/>
                  <a:pt x="2733662" y="4694535"/>
                  <a:pt x="2727517" y="4692903"/>
                </a:cubicBezTo>
                <a:cubicBezTo>
                  <a:pt x="2714939" y="4689638"/>
                  <a:pt x="2702745" y="4685029"/>
                  <a:pt x="2690359" y="4680997"/>
                </a:cubicBezTo>
                <a:cubicBezTo>
                  <a:pt x="2689014" y="4680517"/>
                  <a:pt x="2687382" y="4680421"/>
                  <a:pt x="2685943" y="4680133"/>
                </a:cubicBezTo>
                <a:cubicBezTo>
                  <a:pt x="2677781" y="4678500"/>
                  <a:pt x="2669717" y="4676868"/>
                  <a:pt x="2661554" y="4675428"/>
                </a:cubicBezTo>
                <a:cubicBezTo>
                  <a:pt x="2657138" y="4674660"/>
                  <a:pt x="2652625" y="4674564"/>
                  <a:pt x="2648208" y="4673892"/>
                </a:cubicBezTo>
                <a:cubicBezTo>
                  <a:pt x="2631118" y="4671203"/>
                  <a:pt x="2612299" y="4675716"/>
                  <a:pt x="2597512" y="4664099"/>
                </a:cubicBezTo>
                <a:cubicBezTo>
                  <a:pt x="2587911" y="4656609"/>
                  <a:pt x="2578597" y="4658338"/>
                  <a:pt x="2568324" y="4659490"/>
                </a:cubicBezTo>
                <a:cubicBezTo>
                  <a:pt x="2560547" y="4660354"/>
                  <a:pt x="2552577" y="4660065"/>
                  <a:pt x="2544704" y="4660162"/>
                </a:cubicBezTo>
                <a:cubicBezTo>
                  <a:pt x="2530878" y="4660449"/>
                  <a:pt x="2517052" y="4660546"/>
                  <a:pt x="2503225" y="4661026"/>
                </a:cubicBezTo>
                <a:cubicBezTo>
                  <a:pt x="2498808" y="4661218"/>
                  <a:pt x="2494297" y="4663619"/>
                  <a:pt x="2489975" y="4663235"/>
                </a:cubicBezTo>
                <a:cubicBezTo>
                  <a:pt x="2470004" y="4661410"/>
                  <a:pt x="2450033" y="4658529"/>
                  <a:pt x="2430061" y="4656897"/>
                </a:cubicBezTo>
                <a:cubicBezTo>
                  <a:pt x="2418732" y="4655938"/>
                  <a:pt x="2407114" y="4657761"/>
                  <a:pt x="2395880" y="4656417"/>
                </a:cubicBezTo>
                <a:cubicBezTo>
                  <a:pt x="2382919" y="4654881"/>
                  <a:pt x="2370245" y="4650945"/>
                  <a:pt x="2357378" y="4648544"/>
                </a:cubicBezTo>
                <a:cubicBezTo>
                  <a:pt x="2353826" y="4647872"/>
                  <a:pt x="2349889" y="4648736"/>
                  <a:pt x="2346145" y="4648928"/>
                </a:cubicBezTo>
                <a:cubicBezTo>
                  <a:pt x="2341920" y="4649120"/>
                  <a:pt x="2337791" y="4649504"/>
                  <a:pt x="2333567" y="4649600"/>
                </a:cubicBezTo>
                <a:cubicBezTo>
                  <a:pt x="2320700" y="4649793"/>
                  <a:pt x="2307835" y="4649504"/>
                  <a:pt x="2294968" y="4650177"/>
                </a:cubicBezTo>
                <a:cubicBezTo>
                  <a:pt x="2287095" y="4650561"/>
                  <a:pt x="2278839" y="4654497"/>
                  <a:pt x="2271540" y="4653057"/>
                </a:cubicBezTo>
                <a:cubicBezTo>
                  <a:pt x="2256659" y="4650272"/>
                  <a:pt x="2241776" y="4656513"/>
                  <a:pt x="2226895" y="4651329"/>
                </a:cubicBezTo>
                <a:cubicBezTo>
                  <a:pt x="2222285" y="4649793"/>
                  <a:pt x="2215948" y="4653633"/>
                  <a:pt x="2210379" y="4653825"/>
                </a:cubicBezTo>
                <a:cubicBezTo>
                  <a:pt x="2196457" y="4654305"/>
                  <a:pt x="2182535" y="4654209"/>
                  <a:pt x="2168613" y="4654113"/>
                </a:cubicBezTo>
                <a:cubicBezTo>
                  <a:pt x="2156131" y="4654017"/>
                  <a:pt x="2143168" y="4655361"/>
                  <a:pt x="2131167" y="4652673"/>
                </a:cubicBezTo>
                <a:cubicBezTo>
                  <a:pt x="2118588" y="4649793"/>
                  <a:pt x="2107259" y="4650177"/>
                  <a:pt x="2095065" y="4653441"/>
                </a:cubicBezTo>
                <a:cubicBezTo>
                  <a:pt x="2086711" y="4655649"/>
                  <a:pt x="2077878" y="4655938"/>
                  <a:pt x="2069237" y="4656609"/>
                </a:cubicBezTo>
                <a:cubicBezTo>
                  <a:pt x="2059924" y="4657377"/>
                  <a:pt x="2049650" y="4655361"/>
                  <a:pt x="2041201" y="4658529"/>
                </a:cubicBezTo>
                <a:cubicBezTo>
                  <a:pt x="2016044" y="4667939"/>
                  <a:pt x="1990216" y="4669955"/>
                  <a:pt x="1963909" y="4669955"/>
                </a:cubicBezTo>
                <a:cubicBezTo>
                  <a:pt x="1959107" y="4669955"/>
                  <a:pt x="1954210" y="4668612"/>
                  <a:pt x="1949603" y="4667171"/>
                </a:cubicBezTo>
                <a:cubicBezTo>
                  <a:pt x="1922717" y="4658529"/>
                  <a:pt x="1895737" y="4659297"/>
                  <a:pt x="1868373" y="4664578"/>
                </a:cubicBezTo>
                <a:cubicBezTo>
                  <a:pt x="1862708" y="4665731"/>
                  <a:pt x="1856372" y="4665923"/>
                  <a:pt x="1850707" y="4664771"/>
                </a:cubicBezTo>
                <a:cubicBezTo>
                  <a:pt x="1834768" y="4661410"/>
                  <a:pt x="1819309" y="4655841"/>
                  <a:pt x="1803275" y="4653441"/>
                </a:cubicBezTo>
                <a:cubicBezTo>
                  <a:pt x="1776775" y="4649504"/>
                  <a:pt x="1753828" y="4662754"/>
                  <a:pt x="1730112" y="4671396"/>
                </a:cubicBezTo>
                <a:cubicBezTo>
                  <a:pt x="1707548" y="4679557"/>
                  <a:pt x="1688345" y="4697992"/>
                  <a:pt x="1661652" y="4693863"/>
                </a:cubicBezTo>
                <a:cubicBezTo>
                  <a:pt x="1658965" y="4693479"/>
                  <a:pt x="1655988" y="4696071"/>
                  <a:pt x="1653011" y="4696744"/>
                </a:cubicBezTo>
                <a:cubicBezTo>
                  <a:pt x="1644850" y="4698568"/>
                  <a:pt x="1636689" y="4700776"/>
                  <a:pt x="1628431" y="4701641"/>
                </a:cubicBezTo>
                <a:cubicBezTo>
                  <a:pt x="1618350" y="4702793"/>
                  <a:pt x="1608076" y="4702409"/>
                  <a:pt x="1597995" y="4703369"/>
                </a:cubicBezTo>
                <a:cubicBezTo>
                  <a:pt x="1585032" y="4704521"/>
                  <a:pt x="1572263" y="4707593"/>
                  <a:pt x="1559396" y="4707593"/>
                </a:cubicBezTo>
                <a:cubicBezTo>
                  <a:pt x="1549026" y="4707593"/>
                  <a:pt x="1538753" y="4704041"/>
                  <a:pt x="1528480" y="4702312"/>
                </a:cubicBezTo>
                <a:cubicBezTo>
                  <a:pt x="1513981" y="4699912"/>
                  <a:pt x="1498042" y="4700584"/>
                  <a:pt x="1485272" y="4694439"/>
                </a:cubicBezTo>
                <a:cubicBezTo>
                  <a:pt x="1471639" y="4687910"/>
                  <a:pt x="1458676" y="4684934"/>
                  <a:pt x="1444562" y="4686950"/>
                </a:cubicBezTo>
                <a:cubicBezTo>
                  <a:pt x="1439857" y="4687622"/>
                  <a:pt x="1433808" y="4691655"/>
                  <a:pt x="1431696" y="4695783"/>
                </a:cubicBezTo>
                <a:cubicBezTo>
                  <a:pt x="1426991" y="4705001"/>
                  <a:pt x="1420559" y="4706634"/>
                  <a:pt x="1411821" y="4703464"/>
                </a:cubicBezTo>
                <a:cubicBezTo>
                  <a:pt x="1404236" y="4700776"/>
                  <a:pt x="1394922" y="4699432"/>
                  <a:pt x="1389738" y="4694247"/>
                </a:cubicBezTo>
                <a:cubicBezTo>
                  <a:pt x="1375047" y="4679557"/>
                  <a:pt x="1356324" y="4679077"/>
                  <a:pt x="1338081" y="4675141"/>
                </a:cubicBezTo>
                <a:cubicBezTo>
                  <a:pt x="1326945" y="4672739"/>
                  <a:pt x="1316574" y="4672644"/>
                  <a:pt x="1305436" y="4674276"/>
                </a:cubicBezTo>
                <a:cubicBezTo>
                  <a:pt x="1281241" y="4677925"/>
                  <a:pt x="1257717" y="4672739"/>
                  <a:pt x="1234481" y="4666115"/>
                </a:cubicBezTo>
                <a:cubicBezTo>
                  <a:pt x="1219118" y="4661698"/>
                  <a:pt x="1203372" y="4659010"/>
                  <a:pt x="1188106" y="4654497"/>
                </a:cubicBezTo>
                <a:cubicBezTo>
                  <a:pt x="1176680" y="4651041"/>
                  <a:pt x="1165255" y="4646912"/>
                  <a:pt x="1154790" y="4641343"/>
                </a:cubicBezTo>
                <a:cubicBezTo>
                  <a:pt x="1139618" y="4633181"/>
                  <a:pt x="1126369" y="4620891"/>
                  <a:pt x="1107069" y="4624156"/>
                </a:cubicBezTo>
                <a:cubicBezTo>
                  <a:pt x="1090074" y="4627036"/>
                  <a:pt x="1074713" y="4620988"/>
                  <a:pt x="1059158" y="4615227"/>
                </a:cubicBezTo>
                <a:cubicBezTo>
                  <a:pt x="1047732" y="4611002"/>
                  <a:pt x="1036308" y="4606681"/>
                  <a:pt x="1024496" y="4603993"/>
                </a:cubicBezTo>
                <a:cubicBezTo>
                  <a:pt x="1010478" y="4600824"/>
                  <a:pt x="994635" y="4602169"/>
                  <a:pt x="982153" y="4596311"/>
                </a:cubicBezTo>
                <a:cubicBezTo>
                  <a:pt x="969095" y="4590166"/>
                  <a:pt x="958246" y="4594295"/>
                  <a:pt x="946628" y="4596024"/>
                </a:cubicBezTo>
                <a:cubicBezTo>
                  <a:pt x="928097" y="4598712"/>
                  <a:pt x="909661" y="4603705"/>
                  <a:pt x="890939" y="4597368"/>
                </a:cubicBezTo>
                <a:cubicBezTo>
                  <a:pt x="868184" y="4589687"/>
                  <a:pt x="845620" y="4581430"/>
                  <a:pt x="822769" y="4574133"/>
                </a:cubicBezTo>
                <a:cubicBezTo>
                  <a:pt x="813934" y="4571347"/>
                  <a:pt x="804431" y="4570195"/>
                  <a:pt x="795212" y="4568947"/>
                </a:cubicBezTo>
                <a:cubicBezTo>
                  <a:pt x="786476" y="4567891"/>
                  <a:pt x="776010" y="4570579"/>
                  <a:pt x="769288" y="4566547"/>
                </a:cubicBezTo>
                <a:cubicBezTo>
                  <a:pt x="752005" y="4556178"/>
                  <a:pt x="734243" y="4551089"/>
                  <a:pt x="714271" y="4551089"/>
                </a:cubicBezTo>
                <a:cubicBezTo>
                  <a:pt x="706781" y="4551089"/>
                  <a:pt x="699484" y="4546768"/>
                  <a:pt x="691900" y="4545999"/>
                </a:cubicBezTo>
                <a:cubicBezTo>
                  <a:pt x="681529" y="4545040"/>
                  <a:pt x="669623" y="4542447"/>
                  <a:pt x="660598" y="4546096"/>
                </a:cubicBezTo>
                <a:cubicBezTo>
                  <a:pt x="639379" y="4554737"/>
                  <a:pt x="622193" y="4547536"/>
                  <a:pt x="603662" y="4538991"/>
                </a:cubicBezTo>
                <a:cubicBezTo>
                  <a:pt x="585418" y="4530541"/>
                  <a:pt x="566215" y="4523821"/>
                  <a:pt x="546821" y="4518251"/>
                </a:cubicBezTo>
                <a:cubicBezTo>
                  <a:pt x="539524" y="4516235"/>
                  <a:pt x="530787" y="4519596"/>
                  <a:pt x="522721" y="4520267"/>
                </a:cubicBezTo>
                <a:cubicBezTo>
                  <a:pt x="519840" y="4520460"/>
                  <a:pt x="516671" y="4520748"/>
                  <a:pt x="514080" y="4519788"/>
                </a:cubicBezTo>
                <a:cubicBezTo>
                  <a:pt x="489020" y="4510570"/>
                  <a:pt x="463575" y="4503561"/>
                  <a:pt x="436404" y="4508361"/>
                </a:cubicBezTo>
                <a:cubicBezTo>
                  <a:pt x="433908" y="4508842"/>
                  <a:pt x="431123" y="4507786"/>
                  <a:pt x="428626" y="4507114"/>
                </a:cubicBezTo>
                <a:cubicBezTo>
                  <a:pt x="416432" y="4503657"/>
                  <a:pt x="404526" y="4498184"/>
                  <a:pt x="392141" y="4496936"/>
                </a:cubicBezTo>
                <a:cubicBezTo>
                  <a:pt x="361608" y="4493864"/>
                  <a:pt x="330884" y="4492615"/>
                  <a:pt x="300157" y="4490599"/>
                </a:cubicBezTo>
                <a:cubicBezTo>
                  <a:pt x="298237" y="4490503"/>
                  <a:pt x="296221" y="4490503"/>
                  <a:pt x="294493" y="4489831"/>
                </a:cubicBezTo>
                <a:cubicBezTo>
                  <a:pt x="283163" y="4485702"/>
                  <a:pt x="273274" y="4487047"/>
                  <a:pt x="263671" y="4494919"/>
                </a:cubicBezTo>
                <a:cubicBezTo>
                  <a:pt x="259447" y="4498376"/>
                  <a:pt x="253686" y="4500200"/>
                  <a:pt x="248406" y="4502121"/>
                </a:cubicBezTo>
                <a:cubicBezTo>
                  <a:pt x="240628" y="4505002"/>
                  <a:pt x="232659" y="4507786"/>
                  <a:pt x="224594" y="4509610"/>
                </a:cubicBezTo>
                <a:cubicBezTo>
                  <a:pt x="216624" y="4511338"/>
                  <a:pt x="208079" y="4513738"/>
                  <a:pt x="200398" y="4512395"/>
                </a:cubicBezTo>
                <a:cubicBezTo>
                  <a:pt x="186572" y="4509994"/>
                  <a:pt x="173417" y="4504618"/>
                  <a:pt x="159783" y="4501064"/>
                </a:cubicBezTo>
                <a:cubicBezTo>
                  <a:pt x="155079" y="4499816"/>
                  <a:pt x="149893" y="4500009"/>
                  <a:pt x="144997" y="4499912"/>
                </a:cubicBezTo>
                <a:cubicBezTo>
                  <a:pt x="133763" y="4499625"/>
                  <a:pt x="122241" y="4502409"/>
                  <a:pt x="112064" y="4494440"/>
                </a:cubicBezTo>
                <a:cubicBezTo>
                  <a:pt x="102655" y="4486951"/>
                  <a:pt x="93148" y="4489158"/>
                  <a:pt x="83259" y="4494824"/>
                </a:cubicBezTo>
                <a:cubicBezTo>
                  <a:pt x="76154" y="4498857"/>
                  <a:pt x="68090" y="4502025"/>
                  <a:pt x="60120" y="4503561"/>
                </a:cubicBezTo>
                <a:cubicBezTo>
                  <a:pt x="49174" y="4505673"/>
                  <a:pt x="38324" y="4506538"/>
                  <a:pt x="26514" y="4505289"/>
                </a:cubicBezTo>
                <a:cubicBezTo>
                  <a:pt x="18161" y="4504425"/>
                  <a:pt x="11343" y="4504041"/>
                  <a:pt x="4814" y="4498952"/>
                </a:cubicBezTo>
                <a:cubicBezTo>
                  <a:pt x="3759" y="4498184"/>
                  <a:pt x="1839" y="4497992"/>
                  <a:pt x="398" y="4498089"/>
                </a:cubicBezTo>
                <a:lnTo>
                  <a:pt x="0" y="4498087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86A5CBB-E03B-4019-8BCD-78975D39E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4138312"/>
            <a:ext cx="5260975" cy="1410656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4993204-9792-4E61-A83C-73D4379E2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4138312"/>
            <a:ext cx="5260975" cy="1410656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968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18D66-4300-4D0C-210C-8CD80E481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F97C2236-95C7-006B-DD6B-D502A05C76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2125663"/>
            <a:ext cx="7772400" cy="1752600"/>
          </a:xfrm>
        </p:spPr>
        <p:txBody>
          <a:bodyPr/>
          <a:lstStyle/>
          <a:p>
            <a:pPr eaLnBrk="1" hangingPunct="1"/>
            <a:endParaRPr lang="en-CA" altLang="en-US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986DFA7F-3A56-91FF-FEA0-A3BB12920437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2895600" y="4019551"/>
            <a:ext cx="6400800" cy="1755775"/>
          </a:xfrm>
        </p:spPr>
        <p:txBody>
          <a:bodyPr vert="horz" lIns="0" tIns="0" rIns="0" bIns="0" rtlCol="0" anchor="ctr">
            <a:normAutofit/>
          </a:bodyPr>
          <a:lstStyle/>
          <a:p>
            <a:pPr eaLnBrk="1" hangingPunct="1"/>
            <a:endParaRPr lang="en-CA" altLang="en-US"/>
          </a:p>
        </p:txBody>
      </p:sp>
      <p:pic>
        <p:nvPicPr>
          <p:cNvPr id="16388" name="Picture 3">
            <a:extLst>
              <a:ext uri="{FF2B5EF4-FFF2-40B4-BE49-F238E27FC236}">
                <a16:creationId xmlns:a16="http://schemas.microsoft.com/office/drawing/2014/main" id="{A3CE4655-F108-5D83-558B-899D826BE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58739"/>
            <a:ext cx="8748712" cy="689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Oval 4">
            <a:extLst>
              <a:ext uri="{FF2B5EF4-FFF2-40B4-BE49-F238E27FC236}">
                <a16:creationId xmlns:a16="http://schemas.microsoft.com/office/drawing/2014/main" id="{A37B5644-5A5C-8891-124A-8C58BF68F8BE}"/>
              </a:ext>
            </a:extLst>
          </p:cNvPr>
          <p:cNvSpPr>
            <a:spLocks noChangeArrowheads="1"/>
          </p:cNvSpPr>
          <p:nvPr/>
        </p:nvSpPr>
        <p:spPr bwMode="auto">
          <a:xfrm rot="1560000">
            <a:off x="7859713" y="903289"/>
            <a:ext cx="647700" cy="401637"/>
          </a:xfrm>
          <a:prstGeom prst="ellipse">
            <a:avLst/>
          </a:prstGeom>
          <a:noFill/>
          <a:ln w="3816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599838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 additive="repl"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5A14A-3A3E-A43F-1FB6-A929F0628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Euainetos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Euklei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[das].</a:t>
            </a:r>
            <a:endParaRPr lang="en-US" dirty="0"/>
          </a:p>
        </p:txBody>
      </p:sp>
      <p:pic>
        <p:nvPicPr>
          <p:cNvPr id="104450" name="Picture 2">
            <a:extLst>
              <a:ext uri="{FF2B5EF4-FFF2-40B4-BE49-F238E27FC236}">
                <a16:creationId xmlns:a16="http://schemas.microsoft.com/office/drawing/2014/main" id="{3277221D-58D9-F771-B588-C3D6DF8FF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37" y="1412875"/>
            <a:ext cx="10163175" cy="518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122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3A8B3-39DE-680D-3767-FB7A077AD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id="{2019A5C6-F5B4-5587-C30E-2531AE3834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69876"/>
            <a:ext cx="8229600" cy="1425575"/>
          </a:xfrm>
        </p:spPr>
        <p:txBody>
          <a:bodyPr/>
          <a:lstStyle/>
          <a:p>
            <a:pPr eaLnBrk="1" hangingPunct="1"/>
            <a:endParaRPr lang="en-CA" altLang="en-US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25605233-0D22-42DE-BD75-D6D5244C6B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4806950"/>
          </a:xfrm>
        </p:spPr>
        <p:txBody>
          <a:bodyPr/>
          <a:lstStyle/>
          <a:p>
            <a:pPr eaLnBrk="1" hangingPunct="1"/>
            <a:endParaRPr lang="en-CA" altLang="en-US"/>
          </a:p>
        </p:txBody>
      </p:sp>
      <p:pic>
        <p:nvPicPr>
          <p:cNvPr id="31748" name="Picture 3">
            <a:extLst>
              <a:ext uri="{FF2B5EF4-FFF2-40B4-BE49-F238E27FC236}">
                <a16:creationId xmlns:a16="http://schemas.microsoft.com/office/drawing/2014/main" id="{48A668DB-F9F5-8D49-EF60-FC13C3B07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888" y="620714"/>
            <a:ext cx="9155113" cy="56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19B9E3AA-0280-968C-8C44-337EA8AFF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888" y="3429001"/>
            <a:ext cx="2089150" cy="144463"/>
          </a:xfrm>
          <a:prstGeom prst="rect">
            <a:avLst/>
          </a:prstGeom>
          <a:noFill/>
          <a:ln w="3816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2692233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 additive="repl"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F46A9-401D-690E-1AF0-334B1D288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>
            <a:extLst>
              <a:ext uri="{FF2B5EF4-FFF2-40B4-BE49-F238E27FC236}">
                <a16:creationId xmlns:a16="http://schemas.microsoft.com/office/drawing/2014/main" id="{6A4A017F-1B6C-08FF-A8B8-0CF198FE54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69876"/>
            <a:ext cx="8229600" cy="1425575"/>
          </a:xfrm>
        </p:spPr>
        <p:txBody>
          <a:bodyPr/>
          <a:lstStyle/>
          <a:p>
            <a:pPr eaLnBrk="1" hangingPunct="1"/>
            <a:endParaRPr lang="en-CA" altLang="en-US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75498986-DB1C-7162-C26A-7A1303902F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628775"/>
            <a:ext cx="8229600" cy="4808538"/>
          </a:xfrm>
        </p:spPr>
        <p:txBody>
          <a:bodyPr/>
          <a:lstStyle/>
          <a:p>
            <a:pPr eaLnBrk="1" hangingPunct="1"/>
            <a:endParaRPr lang="en-CA" altLang="en-US"/>
          </a:p>
        </p:txBody>
      </p:sp>
      <p:pic>
        <p:nvPicPr>
          <p:cNvPr id="33796" name="Picture 3">
            <a:extLst>
              <a:ext uri="{FF2B5EF4-FFF2-40B4-BE49-F238E27FC236}">
                <a16:creationId xmlns:a16="http://schemas.microsoft.com/office/drawing/2014/main" id="{6B6DC377-0261-ADDD-39E6-D668E5086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2231"/>
            <a:ext cx="12058096" cy="534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3797" name="Text Box 4">
            <a:extLst>
              <a:ext uri="{FF2B5EF4-FFF2-40B4-BE49-F238E27FC236}">
                <a16:creationId xmlns:a16="http://schemas.microsoft.com/office/drawing/2014/main" id="{72A198CB-FAB6-5154-DE75-993B54F4E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125" y="5537200"/>
            <a:ext cx="18923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800"/>
              <a:t>[EY]APXI[</a:t>
            </a:r>
            <a:r>
              <a:rPr lang="el-GR" altLang="en-US" sz="1800"/>
              <a:t>Δ</a:t>
            </a:r>
            <a:r>
              <a:rPr lang="en-GB" altLang="en-US" sz="1800"/>
              <a:t>A</a:t>
            </a:r>
            <a:r>
              <a:rPr lang="el-GR" altLang="en-US" sz="1800"/>
              <a:t>Σ</a:t>
            </a:r>
            <a:r>
              <a:rPr lang="en-GB" altLang="en-US" sz="1800"/>
              <a:t>]	</a:t>
            </a:r>
          </a:p>
        </p:txBody>
      </p:sp>
    </p:spTree>
    <p:extLst>
      <p:ext uri="{BB962C8B-B14F-4D97-AF65-F5344CB8AC3E}">
        <p14:creationId xmlns:p14="http://schemas.microsoft.com/office/powerpoint/2010/main" val="2825490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AFF4A-FA67-FB25-5C2E-B4E283477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268B8283-A1D2-F198-DDA1-DC4AF1C5BE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316666" y="385762"/>
            <a:ext cx="5779333" cy="608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" name="Picture 1">
            <a:extLst>
              <a:ext uri="{FF2B5EF4-FFF2-40B4-BE49-F238E27FC236}">
                <a16:creationId xmlns:a16="http://schemas.microsoft.com/office/drawing/2014/main" id="{22FC851A-185E-1F24-0321-8FB8B8455A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86"/>
          <a:stretch/>
        </p:blipFill>
        <p:spPr bwMode="auto">
          <a:xfrm>
            <a:off x="6095999" y="385762"/>
            <a:ext cx="6146411" cy="6086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C8DB53B2-2EF2-1E11-76A0-71103357D8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0632" y="3086100"/>
            <a:ext cx="1850818" cy="342899"/>
          </a:xfrm>
          <a:prstGeom prst="rect">
            <a:avLst/>
          </a:prstGeom>
          <a:noFill/>
          <a:ln w="2844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0157667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 additive="repl"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7A71B-5CAC-D5F6-B454-EEDAC9758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Arethusa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99FEBD-0FB0-1822-CFE0-D3DEC152FE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8299" y="0"/>
            <a:ext cx="5473701" cy="4281932"/>
          </a:xfrm>
          <a:prstGeom prst="rect">
            <a:avLst/>
          </a:prstGeom>
        </p:spPr>
      </p:pic>
      <p:pic>
        <p:nvPicPr>
          <p:cNvPr id="97282" name="Picture 2">
            <a:extLst>
              <a:ext uri="{FF2B5EF4-FFF2-40B4-BE49-F238E27FC236}">
                <a16:creationId xmlns:a16="http://schemas.microsoft.com/office/drawing/2014/main" id="{23203A24-DE84-9621-8638-B29D38E19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9" y="2654956"/>
            <a:ext cx="6315074" cy="420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7929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021FF-0F91-B605-921F-D07EB6152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Competition among engravers?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4E724E06-8236-58FE-F0F0-AEB35F068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1239273"/>
            <a:ext cx="5003801" cy="5088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93C68D3E-8699-3796-8E65-24470D022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6" y="1239272"/>
            <a:ext cx="4757738" cy="5091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5412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0AD2F-74BB-D84D-4993-46A97E0E5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189" y="83167"/>
            <a:ext cx="10966451" cy="1138237"/>
          </a:xfrm>
        </p:spPr>
        <p:txBody>
          <a:bodyPr/>
          <a:lstStyle/>
          <a:p>
            <a:r>
              <a:rPr lang="en-US" dirty="0" err="1"/>
              <a:t>Euainetos</a:t>
            </a:r>
            <a:r>
              <a:rPr lang="en-US" dirty="0"/>
              <a:t>, </a:t>
            </a:r>
            <a:r>
              <a:rPr lang="en-US" dirty="0" err="1"/>
              <a:t>Katane</a:t>
            </a:r>
            <a:endParaRPr lang="en-US" dirty="0"/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A168F8B8-77D0-E95E-2913-BC829FDFF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8189" y="1221404"/>
            <a:ext cx="10380662" cy="536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53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BAA48C2-D251-C448-4964-CEEFC6230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435" y="182113"/>
            <a:ext cx="5808565" cy="57504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9D6335-0367-B2B8-3E03-9AD1A55D7430}"/>
              </a:ext>
            </a:extLst>
          </p:cNvPr>
          <p:cNvSpPr txBox="1"/>
          <p:nvPr/>
        </p:nvSpPr>
        <p:spPr>
          <a:xfrm>
            <a:off x="1230410" y="5699641"/>
            <a:ext cx="107997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u="none" strike="noStrike" dirty="0">
                <a:solidFill>
                  <a:srgbClr val="1A1A1A"/>
                </a:solidFill>
                <a:effectLst/>
                <a:latin typeface="Open Sans" panose="020F0502020204030204" pitchFamily="34" charset="0"/>
              </a:rPr>
              <a:t>Syracuse, signed by </a:t>
            </a:r>
            <a:r>
              <a:rPr lang="en-GB" b="0" i="0" u="none" strike="noStrike" dirty="0" err="1">
                <a:solidFill>
                  <a:srgbClr val="1A1A1A"/>
                </a:solidFill>
                <a:effectLst/>
                <a:latin typeface="Open Sans" panose="020F0502020204030204" pitchFamily="34" charset="0"/>
              </a:rPr>
              <a:t>Eukleidas</a:t>
            </a:r>
            <a:r>
              <a:rPr lang="en-GB" b="0" i="0" u="none" strike="noStrike" dirty="0">
                <a:solidFill>
                  <a:srgbClr val="1A1A1A"/>
                </a:solidFill>
                <a:effectLst/>
                <a:latin typeface="Open Sans" panose="020F0502020204030204" pitchFamily="34" charset="0"/>
              </a:rPr>
              <a:t>. From </a:t>
            </a:r>
            <a:r>
              <a:rPr lang="en-GB" b="0" i="0" u="none" strike="noStrike" dirty="0" err="1">
                <a:solidFill>
                  <a:srgbClr val="1A1A1A"/>
                </a:solidFill>
                <a:effectLst/>
                <a:latin typeface="Open Sans" panose="020F0502020204030204" pitchFamily="34" charset="0"/>
              </a:rPr>
              <a:t>Ognina</a:t>
            </a:r>
            <a:r>
              <a:rPr lang="en-GB" b="0" i="0" u="none" strike="noStrike" dirty="0">
                <a:solidFill>
                  <a:srgbClr val="1A1A1A"/>
                </a:solidFill>
                <a:effectLst/>
                <a:latin typeface="Open Sans" panose="020F0502020204030204" pitchFamily="34" charset="0"/>
              </a:rPr>
              <a:t> Hoard, 1923, Noe, N.N.M., No. 78, p. 197, no. 749.</a:t>
            </a:r>
          </a:p>
          <a:p>
            <a:r>
              <a:rPr lang="en-US" dirty="0"/>
              <a:t>http://</a:t>
            </a:r>
            <a:r>
              <a:rPr lang="en-US" dirty="0" err="1"/>
              <a:t>collections.mfa.org</a:t>
            </a:r>
            <a:r>
              <a:rPr lang="en-US" dirty="0"/>
              <a:t>/objects/1195/tetradrachm-of-</a:t>
            </a:r>
            <a:r>
              <a:rPr lang="en-US" dirty="0" err="1"/>
              <a:t>syracuse</a:t>
            </a:r>
            <a:r>
              <a:rPr lang="en-US" dirty="0"/>
              <a:t>-with-quadriga-signed-by-</a:t>
            </a:r>
            <a:r>
              <a:rPr lang="en-US" dirty="0" err="1"/>
              <a:t>eukleidas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0651CD-4737-2C96-F83A-EABD3E2C9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0477" y="0"/>
            <a:ext cx="5785487" cy="551752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E7215-8E3E-140E-22C0-B6967FE43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9" name="Picture 4">
            <a:extLst>
              <a:ext uri="{FF2B5EF4-FFF2-40B4-BE49-F238E27FC236}">
                <a16:creationId xmlns:a16="http://schemas.microsoft.com/office/drawing/2014/main" id="{DD68C184-1745-F026-B858-3E070ABE5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45"/>
          <a:stretch>
            <a:fillRect/>
          </a:stretch>
        </p:blipFill>
        <p:spPr bwMode="auto">
          <a:xfrm>
            <a:off x="3617119" y="97661"/>
            <a:ext cx="4464050" cy="382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21DC0063-F537-F527-0E71-B2C3100B1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84" y="4133088"/>
            <a:ext cx="4559032" cy="2310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C20B46-225D-70ED-5461-C00DF1CE7353}"/>
              </a:ext>
            </a:extLst>
          </p:cNvPr>
          <p:cNvSpPr txBox="1"/>
          <p:nvPr/>
        </p:nvSpPr>
        <p:spPr>
          <a:xfrm>
            <a:off x="5329238" y="5820370"/>
            <a:ext cx="25717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Varvakeion</a:t>
            </a:r>
            <a:r>
              <a:rPr lang="en-US" dirty="0"/>
              <a:t> Athena</a:t>
            </a:r>
          </a:p>
          <a:p>
            <a:r>
              <a:rPr lang="en-US" dirty="0"/>
              <a:t>National Archaeological Museum, Athens</a:t>
            </a:r>
          </a:p>
        </p:txBody>
      </p:sp>
      <p:pic>
        <p:nvPicPr>
          <p:cNvPr id="99330" name="Picture 2" descr="undefined">
            <a:extLst>
              <a:ext uri="{FF2B5EF4-FFF2-40B4-BE49-F238E27FC236}">
                <a16:creationId xmlns:a16="http://schemas.microsoft.com/office/drawing/2014/main" id="{DDDC25BB-E7A0-E82C-2191-0802F1F9B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350" y="-114300"/>
            <a:ext cx="38592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AD6057-7D84-DBBB-F370-914A9F374CD8}"/>
              </a:ext>
            </a:extLst>
          </p:cNvPr>
          <p:cNvSpPr txBox="1"/>
          <p:nvPr/>
        </p:nvSpPr>
        <p:spPr>
          <a:xfrm>
            <a:off x="685800" y="642938"/>
            <a:ext cx="21574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Competition with Athens + their unchanging coinage, after the Syracusan defeat of Athens</a:t>
            </a:r>
          </a:p>
        </p:txBody>
      </p:sp>
    </p:spTree>
    <p:extLst>
      <p:ext uri="{BB962C8B-B14F-4D97-AF65-F5344CB8AC3E}">
        <p14:creationId xmlns:p14="http://schemas.microsoft.com/office/powerpoint/2010/main" val="4591094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>
            <a:extLst>
              <a:ext uri="{FF2B5EF4-FFF2-40B4-BE49-F238E27FC236}">
                <a16:creationId xmlns:a16="http://schemas.microsoft.com/office/drawing/2014/main" id="{AE09562A-0E02-7B15-FCCE-FB2BB14D6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355"/>
            <a:ext cx="12192000" cy="593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3B3249-2B38-DEC9-E7C0-804065FFE3AA}"/>
              </a:ext>
            </a:extLst>
          </p:cNvPr>
          <p:cNvSpPr txBox="1"/>
          <p:nvPr/>
        </p:nvSpPr>
        <p:spPr>
          <a:xfrm>
            <a:off x="536448" y="6319313"/>
            <a:ext cx="7741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Decadrachm signed by 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Kimon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circa 405-400, AR 36 mm, 43.34 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420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81F0F1-FB91-F17A-73CB-F19468F34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20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B7A5AECE-B22C-7E90-82DB-F901C6ED6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602" y="1203260"/>
            <a:ext cx="5955398" cy="5654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CE9564DD-E404-0123-D953-69D90F604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383" y="3733800"/>
            <a:ext cx="2124456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A1BF4C-D17E-7683-EC3F-138B5419D3AF}"/>
              </a:ext>
            </a:extLst>
          </p:cNvPr>
          <p:cNvSpPr txBox="1"/>
          <p:nvPr/>
        </p:nvSpPr>
        <p:spPr>
          <a:xfrm>
            <a:off x="2296716" y="4926568"/>
            <a:ext cx="61364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b="0" i="0" dirty="0">
                <a:effectLst/>
                <a:latin typeface="Linux Libertine"/>
              </a:rPr>
              <a:t>Lycian sarcophagus, </a:t>
            </a:r>
          </a:p>
          <a:p>
            <a:pPr algn="l"/>
            <a:r>
              <a:rPr lang="en-GB" b="0" i="0" dirty="0">
                <a:effectLst/>
                <a:latin typeface="Linux Libertine"/>
              </a:rPr>
              <a:t>Royal necropolis of </a:t>
            </a:r>
            <a:r>
              <a:rPr lang="en-GB" b="0" i="0" dirty="0" err="1">
                <a:effectLst/>
                <a:latin typeface="Linux Libertine"/>
              </a:rPr>
              <a:t>Ayaa</a:t>
            </a:r>
            <a:r>
              <a:rPr lang="en-GB" b="0" i="0" dirty="0">
                <a:effectLst/>
                <a:latin typeface="Linux Libertine"/>
              </a:rPr>
              <a:t> (Turkey)</a:t>
            </a:r>
          </a:p>
        </p:txBody>
      </p:sp>
    </p:spTree>
    <p:extLst>
      <p:ext uri="{BB962C8B-B14F-4D97-AF65-F5344CB8AC3E}">
        <p14:creationId xmlns:p14="http://schemas.microsoft.com/office/powerpoint/2010/main" val="17054825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07842-CCA6-840B-E305-3F643AA6B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Euainetos</a:t>
            </a:r>
            <a:endParaRPr lang="en-US" dirty="0"/>
          </a:p>
        </p:txBody>
      </p:sp>
      <p:pic>
        <p:nvPicPr>
          <p:cNvPr id="101378" name="Picture 2">
            <a:extLst>
              <a:ext uri="{FF2B5EF4-FFF2-40B4-BE49-F238E27FC236}">
                <a16:creationId xmlns:a16="http://schemas.microsoft.com/office/drawing/2014/main" id="{B72EF1AE-F9D0-0351-982E-C5299D627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613" y="68920"/>
            <a:ext cx="7058025" cy="340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2C1A24-90BE-FBDC-9CCF-4DE69D4B89D2}"/>
              </a:ext>
            </a:extLst>
          </p:cNvPr>
          <p:cNvSpPr txBox="1"/>
          <p:nvPr/>
        </p:nvSpPr>
        <p:spPr>
          <a:xfrm>
            <a:off x="6553200" y="3335702"/>
            <a:ext cx="37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 Tetradrachm, Syracuse</a:t>
            </a:r>
          </a:p>
        </p:txBody>
      </p:sp>
      <p:pic>
        <p:nvPicPr>
          <p:cNvPr id="101380" name="Picture 4">
            <a:extLst>
              <a:ext uri="{FF2B5EF4-FFF2-40B4-BE49-F238E27FC236}">
                <a16:creationId xmlns:a16="http://schemas.microsoft.com/office/drawing/2014/main" id="{6094C0F2-787E-C051-DB85-45336E43F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" y="3936203"/>
            <a:ext cx="5481120" cy="280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1A6A03-328A-0702-1B4A-9500333D5520}"/>
              </a:ext>
            </a:extLst>
          </p:cNvPr>
          <p:cNvSpPr txBox="1"/>
          <p:nvPr/>
        </p:nvSpPr>
        <p:spPr>
          <a:xfrm>
            <a:off x="604837" y="3244334"/>
            <a:ext cx="37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 drachm, </a:t>
            </a:r>
            <a:r>
              <a:rPr lang="en-US" dirty="0" err="1"/>
              <a:t>Katane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0CF11C-10D4-FD29-41C1-C9DF04F01FAD}"/>
              </a:ext>
            </a:extLst>
          </p:cNvPr>
          <p:cNvSpPr txBox="1"/>
          <p:nvPr/>
        </p:nvSpPr>
        <p:spPr>
          <a:xfrm>
            <a:off x="7453313" y="6372721"/>
            <a:ext cx="37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 tetradrachm, </a:t>
            </a:r>
            <a:r>
              <a:rPr lang="en-US" dirty="0" err="1"/>
              <a:t>Kamarina</a:t>
            </a:r>
            <a:endParaRPr lang="en-US" dirty="0"/>
          </a:p>
        </p:txBody>
      </p:sp>
      <p:pic>
        <p:nvPicPr>
          <p:cNvPr id="101384" name="Picture 8">
            <a:extLst>
              <a:ext uri="{FF2B5EF4-FFF2-40B4-BE49-F238E27FC236}">
                <a16:creationId xmlns:a16="http://schemas.microsoft.com/office/drawing/2014/main" id="{D4F28976-F196-9FD7-F8B0-70592D581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380" y="3705034"/>
            <a:ext cx="5547833" cy="2757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0363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74634-9A89-8590-B29D-2B89A3AFE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Pairs of die engravers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2A013AA-69D4-F914-E0DA-2FC46DF27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1" y="1801814"/>
            <a:ext cx="7972424" cy="384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8A0509-3DA5-A593-E7A9-CB54EFA0D538}"/>
              </a:ext>
            </a:extLst>
          </p:cNvPr>
          <p:cNvSpPr txBox="1"/>
          <p:nvPr/>
        </p:nvSpPr>
        <p:spPr>
          <a:xfrm>
            <a:off x="541734" y="6017994"/>
            <a:ext cx="11108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AR Tetradrachm (24mm, 17.37 g, 8h). Obverse die signed by 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Euainetos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reverse die signed by Eumenes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7963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06BEF-C616-C7F3-EE19-40C6D97CB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5" y="-320675"/>
            <a:ext cx="10515600" cy="1325563"/>
          </a:xfrm>
        </p:spPr>
        <p:txBody>
          <a:bodyPr/>
          <a:lstStyle/>
          <a:p>
            <a:r>
              <a:rPr lang="en-US" dirty="0" err="1"/>
              <a:t>Kamarina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59579-5EF1-21A0-A5E0-9D4B8DD1C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36477"/>
            <a:ext cx="10515600" cy="1232694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AR didrachm,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signed by HYL</a:t>
            </a:r>
          </a:p>
          <a:p>
            <a:pPr marL="0" indent="0">
              <a:buNone/>
            </a:pPr>
            <a:r>
              <a:rPr lang="el-GR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ΚΑΜΑΡΙΝΑΙΟ-Ν,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diademed and horned head of the river-god 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Hipparis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left / </a:t>
            </a:r>
          </a:p>
          <a:p>
            <a:pPr marL="0" indent="0">
              <a:buNone/>
            </a:pPr>
            <a:r>
              <a:rPr lang="el-GR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ΚΑΜΑΡΙΝΑ-ΙΟΝ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inscribed between double linear circles of border; nymph 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Kamarina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wearing billowing veil seated right on swan flying left over waves; below, fish swimming left, </a:t>
            </a:r>
            <a:endParaRPr lang="en-US" dirty="0"/>
          </a:p>
        </p:txBody>
      </p:sp>
      <p:pic>
        <p:nvPicPr>
          <p:cNvPr id="103426" name="Picture 2">
            <a:extLst>
              <a:ext uri="{FF2B5EF4-FFF2-40B4-BE49-F238E27FC236}">
                <a16:creationId xmlns:a16="http://schemas.microsoft.com/office/drawing/2014/main" id="{C906765A-39CB-FDFC-539C-43768C4D4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681036"/>
            <a:ext cx="9172575" cy="461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8355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2EF59-D16E-C515-6E46-6CB7D3C7C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0"/>
            <a:ext cx="10515600" cy="1325563"/>
          </a:xfrm>
        </p:spPr>
        <p:txBody>
          <a:bodyPr/>
          <a:lstStyle/>
          <a:p>
            <a:r>
              <a:rPr lang="en-US" dirty="0" err="1"/>
              <a:t>Akragas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651E9D-DA92-71DA-FD7F-EA952EBA3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14963"/>
            <a:ext cx="10515600" cy="86201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AR tetradrachm,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signed by engraver Myron.</a:t>
            </a:r>
            <a:endParaRPr lang="en-US" dirty="0"/>
          </a:p>
        </p:txBody>
      </p:sp>
      <p:pic>
        <p:nvPicPr>
          <p:cNvPr id="109570" name="Picture 2">
            <a:extLst>
              <a:ext uri="{FF2B5EF4-FFF2-40B4-BE49-F238E27FC236}">
                <a16:creationId xmlns:a16="http://schemas.microsoft.com/office/drawing/2014/main" id="{FC129DB9-BAF6-2B65-6E74-725DFAD62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5" y="1059063"/>
            <a:ext cx="7903368" cy="408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2715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B61DE-2141-0F34-2CE3-3E7680A2E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75" y="6043610"/>
            <a:ext cx="10515600" cy="8191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‘School of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Parmenides’</a:t>
            </a:r>
            <a:endParaRPr lang="en-US" dirty="0"/>
          </a:p>
        </p:txBody>
      </p:sp>
      <p:pic>
        <p:nvPicPr>
          <p:cNvPr id="110594" name="Picture 2">
            <a:extLst>
              <a:ext uri="{FF2B5EF4-FFF2-40B4-BE49-F238E27FC236}">
                <a16:creationId xmlns:a16="http://schemas.microsoft.com/office/drawing/2014/main" id="{35656A0E-792F-137C-C373-9418CBFB5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-142876"/>
            <a:ext cx="12192000" cy="591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74115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DA767-48BF-4B57-28CF-C1BDFF685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">
            <a:extLst>
              <a:ext uri="{FF2B5EF4-FFF2-40B4-BE49-F238E27FC236}">
                <a16:creationId xmlns:a16="http://schemas.microsoft.com/office/drawing/2014/main" id="{34E11CB2-A3B6-29EF-C6F0-3572025C08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95701" y="292894"/>
            <a:ext cx="8229600" cy="1425575"/>
          </a:xfrm>
        </p:spPr>
        <p:txBody>
          <a:bodyPr/>
          <a:lstStyle/>
          <a:p>
            <a:pPr eaLnBrk="1" hangingPunct="1"/>
            <a:r>
              <a:rPr lang="el-GR" altLang="en-US" dirty="0"/>
              <a:t>ΑΘΛΑ </a:t>
            </a:r>
            <a:r>
              <a:rPr lang="en-GB" altLang="en-US" dirty="0"/>
              <a:t>(prizes)</a:t>
            </a:r>
            <a:endParaRPr lang="en-CA" altLang="en-US" dirty="0"/>
          </a:p>
        </p:txBody>
      </p:sp>
      <p:pic>
        <p:nvPicPr>
          <p:cNvPr id="70660" name="Picture 3">
            <a:extLst>
              <a:ext uri="{FF2B5EF4-FFF2-40B4-BE49-F238E27FC236}">
                <a16:creationId xmlns:a16="http://schemas.microsoft.com/office/drawing/2014/main" id="{A1481516-26E6-7AD4-F1A6-E7B2FA1B6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0" y="2096294"/>
            <a:ext cx="12111200" cy="324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1A17674-BF2C-23B1-68DA-D4BFB4E8B147}"/>
              </a:ext>
            </a:extLst>
          </p:cNvPr>
          <p:cNvSpPr txBox="1"/>
          <p:nvPr/>
        </p:nvSpPr>
        <p:spPr>
          <a:xfrm>
            <a:off x="842963" y="5600700"/>
            <a:ext cx="46291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Decadrachm</a:t>
            </a:r>
          </a:p>
        </p:txBody>
      </p:sp>
    </p:spTree>
    <p:extLst>
      <p:ext uri="{BB962C8B-B14F-4D97-AF65-F5344CB8AC3E}">
        <p14:creationId xmlns:p14="http://schemas.microsoft.com/office/powerpoint/2010/main" val="32184122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A6931-B0DB-26FD-17EE-12F4E53BB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238"/>
            <a:ext cx="10515600" cy="1325563"/>
          </a:xfrm>
        </p:spPr>
        <p:txBody>
          <a:bodyPr/>
          <a:lstStyle/>
          <a:p>
            <a:r>
              <a:rPr lang="en-US" dirty="0"/>
              <a:t>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B6020-0FC3-488F-3ABB-430BF97DB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5874"/>
            <a:ext cx="10515600" cy="524351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Period lasted a bit over a decade</a:t>
            </a:r>
          </a:p>
          <a:p>
            <a:pPr marL="0" indent="0">
              <a:buNone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Historical context/impetus? Syracuse dominant?</a:t>
            </a:r>
          </a:p>
          <a:p>
            <a:pPr marL="0" indent="0">
              <a:buNone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 ‘community’ of engravers?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Competition among engravers? Officially sponsored competitions allowing engravers to compete?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Exposure and openness to outside influences?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Sponsorship; the commissioning of works?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Do the signatures reflect the die engravers taking pride in their work as ‘artists’ or is it the city’s pri</a:t>
            </a:r>
            <a:r>
              <a:rPr lang="en-US" dirty="0"/>
              <a:t>de for having employed a master?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5570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DCC18-768C-3F76-93CD-BC38D4609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Velia and </a:t>
            </a:r>
            <a:r>
              <a:rPr lang="en-US" dirty="0" err="1"/>
              <a:t>Philistion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9F5C36C-3C39-C337-05D1-16B10262C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698" y="-27878"/>
            <a:ext cx="6499302" cy="334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B3A541B-AB3B-4C2C-E4E4-550957B55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20" y="3320786"/>
            <a:ext cx="6713034" cy="341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4171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D582E-BE4B-4AF6-5BCC-3B3808358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581400" cy="1325563"/>
          </a:xfrm>
        </p:spPr>
        <p:txBody>
          <a:bodyPr/>
          <a:lstStyle/>
          <a:p>
            <a:r>
              <a:rPr lang="en-US" dirty="0" err="1"/>
              <a:t>Theodotos</a:t>
            </a:r>
            <a:r>
              <a:rPr lang="en-US" dirty="0"/>
              <a:t>, c. 380 BC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B0C554-D318-2D1A-3B56-F64C910591B1}"/>
              </a:ext>
            </a:extLst>
          </p:cNvPr>
          <p:cNvSpPr txBox="1"/>
          <p:nvPr/>
        </p:nvSpPr>
        <p:spPr>
          <a:xfrm>
            <a:off x="838201" y="3516312"/>
            <a:ext cx="3581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Leo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Mildeberg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"From my Dream Collection of Early Greek coins"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499C85-4FBB-C951-3302-869C5632E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0457" y="0"/>
            <a:ext cx="69015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263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2BD87-C610-C892-DCBE-E198E597B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137" y="228600"/>
            <a:ext cx="10515600" cy="1325563"/>
          </a:xfrm>
        </p:spPr>
        <p:txBody>
          <a:bodyPr/>
          <a:lstStyle/>
          <a:p>
            <a:r>
              <a:rPr lang="en-US" dirty="0" err="1"/>
              <a:t>Akragas</a:t>
            </a:r>
            <a:r>
              <a:rPr lang="en-US" dirty="0"/>
              <a:t>, </a:t>
            </a:r>
            <a:r>
              <a:rPr lang="en-US" dirty="0" err="1"/>
              <a:t>Straton</a:t>
            </a:r>
            <a:endParaRPr lang="en-US" dirty="0"/>
          </a:p>
        </p:txBody>
      </p:sp>
      <p:pic>
        <p:nvPicPr>
          <p:cNvPr id="4" name="Picture 2" descr="H:\Sicily\Sicily Original\_DSF0335.JPG">
            <a:extLst>
              <a:ext uri="{FF2B5EF4-FFF2-40B4-BE49-F238E27FC236}">
                <a16:creationId xmlns:a16="http://schemas.microsoft.com/office/drawing/2014/main" id="{4C934D7B-6D9A-337A-7768-05B162AB5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84875"/>
            <a:ext cx="9515475" cy="53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1625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A3B5B-6C48-DF97-E4D7-B813A6862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409A-592B-C0AC-5BA8-D06456046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28BCCD-567E-49E0-42C2-0EC02D240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566" y="-1"/>
            <a:ext cx="8732434" cy="668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8091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F8625-E972-9990-3A57-D5AEA012D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B8032-B973-4AA4-D0CC-FD90FEE204D0}"/>
              </a:ext>
            </a:extLst>
          </p:cNvPr>
          <p:cNvSpPr txBox="1">
            <a:spLocks/>
          </p:cNvSpPr>
          <p:nvPr/>
        </p:nvSpPr>
        <p:spPr>
          <a:xfrm>
            <a:off x="838200" y="1700213"/>
            <a:ext cx="10515600" cy="44767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Hurwit</a:t>
            </a:r>
            <a:r>
              <a:rPr lang="en-US" dirty="0"/>
              <a:t>, J.M., 2015. </a:t>
            </a:r>
            <a:r>
              <a:rPr lang="en-US" i="1" dirty="0"/>
              <a:t>Artists and Signatures in Ancient Greece </a:t>
            </a:r>
            <a:r>
              <a:rPr lang="en-US" dirty="0"/>
              <a:t>(Cambridge) Chapter 4.</a:t>
            </a:r>
          </a:p>
          <a:p>
            <a:r>
              <a:rPr lang="en-US" dirty="0"/>
              <a:t>Rutter, K., 2009. ‘Dating the period of the “Signing Artists” of Sicilian coinage’, in D.B. Counts and A.S. Tuck (eds), </a:t>
            </a:r>
            <a:r>
              <a:rPr lang="en-US" i="1" dirty="0" err="1"/>
              <a:t>Koine</a:t>
            </a:r>
            <a:r>
              <a:rPr lang="en-US" i="1" dirty="0"/>
              <a:t>. Mediterranean Studies in </a:t>
            </a:r>
            <a:r>
              <a:rPr lang="en-US" i="1" dirty="0" err="1"/>
              <a:t>Honour</a:t>
            </a:r>
            <a:r>
              <a:rPr lang="en-US" i="1" dirty="0"/>
              <a:t> of Ross Holloway </a:t>
            </a:r>
            <a:r>
              <a:rPr lang="en-US" dirty="0"/>
              <a:t>(Oxford), pp. 125-30.</a:t>
            </a:r>
          </a:p>
          <a:p>
            <a:r>
              <a:rPr lang="en-US" dirty="0"/>
              <a:t>Rutter, K., 2012. ‘Artistic identity: the case of the ‘Signing Artists’ in Sicily, </a:t>
            </a:r>
            <a:r>
              <a:rPr lang="en-US" i="1" dirty="0" err="1"/>
              <a:t>Numismatica</a:t>
            </a:r>
            <a:r>
              <a:rPr lang="en-US" i="1" dirty="0"/>
              <a:t> e </a:t>
            </a:r>
            <a:r>
              <a:rPr lang="en-US" i="1" dirty="0" err="1"/>
              <a:t>Antichità</a:t>
            </a:r>
            <a:r>
              <a:rPr lang="en-US" i="1" dirty="0"/>
              <a:t> </a:t>
            </a:r>
            <a:r>
              <a:rPr lang="en-US" i="1" dirty="0" err="1"/>
              <a:t>Classiche</a:t>
            </a:r>
            <a:r>
              <a:rPr lang="en-US" dirty="0"/>
              <a:t> 41, pp. 71-90</a:t>
            </a:r>
          </a:p>
        </p:txBody>
      </p:sp>
    </p:spTree>
    <p:extLst>
      <p:ext uri="{BB962C8B-B14F-4D97-AF65-F5344CB8AC3E}">
        <p14:creationId xmlns:p14="http://schemas.microsoft.com/office/powerpoint/2010/main" val="3663835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1C47D-6D20-19B2-9868-C089C6913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93B8D5-A1DA-E958-E4DE-49B4C52F209C}"/>
              </a:ext>
            </a:extLst>
          </p:cNvPr>
          <p:cNvSpPr txBox="1"/>
          <p:nvPr/>
        </p:nvSpPr>
        <p:spPr>
          <a:xfrm>
            <a:off x="441492" y="93818"/>
            <a:ext cx="314553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End of 5</a:t>
            </a:r>
            <a:r>
              <a:rPr lang="en-US" baseline="30000" dirty="0"/>
              <a:t>th</a:t>
            </a:r>
            <a:r>
              <a:rPr lang="en-US" dirty="0"/>
              <a:t> century BC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Signing artists </a:t>
            </a:r>
          </a:p>
          <a:p>
            <a:pPr marL="285750" indent="-285750">
              <a:buFontTx/>
              <a:buChar char="-"/>
            </a:pPr>
            <a:r>
              <a:rPr lang="en-US" dirty="0"/>
              <a:t>Intensity of the phenomenon unique</a:t>
            </a:r>
          </a:p>
          <a:p>
            <a:pPr marL="285750" indent="-285750">
              <a:buFontTx/>
              <a:buChar char="-"/>
            </a:pPr>
            <a:r>
              <a:rPr lang="en-US" dirty="0"/>
              <a:t>Why? </a:t>
            </a:r>
          </a:p>
          <a:p>
            <a:endParaRPr lang="en-US" dirty="0"/>
          </a:p>
          <a:p>
            <a:r>
              <a:rPr lang="en-US" dirty="0"/>
              <a:t>Different contexts posited:</a:t>
            </a:r>
          </a:p>
          <a:p>
            <a:pPr marL="285750" indent="-285750">
              <a:buFontTx/>
              <a:buChar char="-"/>
            </a:pPr>
            <a:r>
              <a:rPr lang="en-US" dirty="0"/>
              <a:t>Defeat of Athenian invasion 413 BC + associated wealth. Date also matches Syracuse’s relationship with </a:t>
            </a:r>
            <a:r>
              <a:rPr lang="en-US" dirty="0" err="1"/>
              <a:t>Kamaria</a:t>
            </a:r>
            <a:r>
              <a:rPr lang="en-US" dirty="0"/>
              <a:t>.</a:t>
            </a:r>
          </a:p>
          <a:p>
            <a:pPr marL="285750" indent="-285750">
              <a:buFontTx/>
              <a:buChar char="-"/>
            </a:pPr>
            <a:r>
              <a:rPr lang="en-US" dirty="0"/>
              <a:t>Trophies associated with particular festival games</a:t>
            </a:r>
          </a:p>
          <a:p>
            <a:pPr marL="285750" indent="-285750">
              <a:buFontTx/>
              <a:buChar char="-"/>
            </a:pPr>
            <a:r>
              <a:rPr lang="en-US" dirty="0"/>
              <a:t>Style also used</a:t>
            </a:r>
          </a:p>
          <a:p>
            <a:pPr marL="285750" indent="-285750">
              <a:buFontTx/>
              <a:buChar char="-"/>
            </a:pPr>
            <a:r>
              <a:rPr lang="en-US" dirty="0"/>
              <a:t>Hoards and wear used for dating</a:t>
            </a:r>
          </a:p>
          <a:p>
            <a:pPr marL="285750" indent="-285750">
              <a:buFontTx/>
              <a:buChar char="-"/>
            </a:pPr>
            <a:r>
              <a:rPr lang="en-US" dirty="0"/>
              <a:t>Extensive die links suggest an intense and short period of minting in Syracuse</a:t>
            </a:r>
          </a:p>
          <a:p>
            <a:pPr marL="285750" indent="-285750">
              <a:buFontTx/>
              <a:buChar char="-"/>
            </a:pPr>
            <a:r>
              <a:rPr lang="en-US" dirty="0"/>
              <a:t>405 BC: Dionysus as tyrant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6" name="AutoShape 4" descr="Greek Art &amp; Architecture: High Classical Architecture: Acropolis, Athens">
            <a:extLst>
              <a:ext uri="{FF2B5EF4-FFF2-40B4-BE49-F238E27FC236}">
                <a16:creationId xmlns:a16="http://schemas.microsoft.com/office/drawing/2014/main" id="{D3614340-B8F7-7788-CCFF-625738AD3D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 descr="Greek Art &amp; Architecture: High Classical Architecture: Acropolis, Athens">
            <a:extLst>
              <a:ext uri="{FF2B5EF4-FFF2-40B4-BE49-F238E27FC236}">
                <a16:creationId xmlns:a16="http://schemas.microsoft.com/office/drawing/2014/main" id="{E7A01D3E-5564-18FE-86EA-6FC4BA10C6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Greek Art &amp; Architecture: High Classical Architecture: Acropolis, Athens">
            <a:extLst>
              <a:ext uri="{FF2B5EF4-FFF2-40B4-BE49-F238E27FC236}">
                <a16:creationId xmlns:a16="http://schemas.microsoft.com/office/drawing/2014/main" id="{CFA48359-1C71-011D-8B7E-137E1B19AF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5BD03B-D0D8-A6D1-C5A2-95E07F667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298" y="1484653"/>
            <a:ext cx="7362825" cy="480309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50ED95-4939-2424-C6D3-1D817095EB9B}"/>
              </a:ext>
            </a:extLst>
          </p:cNvPr>
          <p:cNvSpPr txBox="1"/>
          <p:nvPr/>
        </p:nvSpPr>
        <p:spPr>
          <a:xfrm>
            <a:off x="4143375" y="308134"/>
            <a:ext cx="7607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Katane</a:t>
            </a:r>
            <a:r>
              <a:rPr lang="en-US" dirty="0"/>
              <a:t>, </a:t>
            </a:r>
            <a:r>
              <a:rPr lang="en-US" dirty="0" err="1"/>
              <a:t>Kamarina</a:t>
            </a:r>
            <a:r>
              <a:rPr lang="en-US" dirty="0"/>
              <a:t>, </a:t>
            </a:r>
            <a:r>
              <a:rPr lang="en-US" b="1" dirty="0"/>
              <a:t>Syracuse</a:t>
            </a:r>
            <a:r>
              <a:rPr lang="en-US" dirty="0"/>
              <a:t>, </a:t>
            </a:r>
            <a:r>
              <a:rPr lang="en-US" dirty="0" err="1"/>
              <a:t>Himera</a:t>
            </a:r>
            <a:r>
              <a:rPr lang="en-US" dirty="0"/>
              <a:t>, </a:t>
            </a:r>
            <a:r>
              <a:rPr lang="en-US" dirty="0" err="1"/>
              <a:t>Akragas</a:t>
            </a:r>
            <a:r>
              <a:rPr lang="en-US" dirty="0"/>
              <a:t>, Naxos, </a:t>
            </a:r>
            <a:r>
              <a:rPr lang="en-US" dirty="0" err="1"/>
              <a:t>Messana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857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363BE-E536-A2F9-B6CC-232C64812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explain this phenomenon?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57936B-7936-DADF-6EC5-727753CBE6F3}"/>
              </a:ext>
            </a:extLst>
          </p:cNvPr>
          <p:cNvSpPr txBox="1"/>
          <p:nvPr/>
        </p:nvSpPr>
        <p:spPr>
          <a:xfrm>
            <a:off x="609600" y="1688282"/>
            <a:ext cx="1061923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Historical context/impetus?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A ‘community’ of engravers?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Competition among engravers?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Exposure and openness to outside influences?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Sponsorship; the commissioning of works?</a:t>
            </a:r>
          </a:p>
        </p:txBody>
      </p:sp>
    </p:spTree>
    <p:extLst>
      <p:ext uri="{BB962C8B-B14F-4D97-AF65-F5344CB8AC3E}">
        <p14:creationId xmlns:p14="http://schemas.microsoft.com/office/powerpoint/2010/main" val="1411723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B8963-CD5A-92D1-F4C9-DADC1D5AE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Community of craftsmen: ‘</a:t>
            </a:r>
            <a:r>
              <a:rPr lang="en-US" dirty="0" err="1"/>
              <a:t>Aitna</a:t>
            </a:r>
            <a:r>
              <a:rPr lang="en-US" dirty="0"/>
              <a:t> Master’, 460s</a:t>
            </a:r>
          </a:p>
        </p:txBody>
      </p:sp>
      <p:pic>
        <p:nvPicPr>
          <p:cNvPr id="116738" name="Picture 2">
            <a:extLst>
              <a:ext uri="{FF2B5EF4-FFF2-40B4-BE49-F238E27FC236}">
                <a16:creationId xmlns:a16="http://schemas.microsoft.com/office/drawing/2014/main" id="{B8296771-6E38-D38F-3BB6-746D76B65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812" y="1118195"/>
            <a:ext cx="9183688" cy="573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398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C9273-1668-491D-2033-0B6B79450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9"/>
            <a:ext cx="7022592" cy="1115250"/>
          </a:xfrm>
        </p:spPr>
        <p:txBody>
          <a:bodyPr/>
          <a:lstStyle/>
          <a:p>
            <a:r>
              <a:rPr lang="en-US" dirty="0" err="1"/>
              <a:t>Katane</a:t>
            </a:r>
            <a:r>
              <a:rPr lang="en-US" dirty="0"/>
              <a:t> destroyed in 402 BC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FE2E6E-AB1B-F757-FD90-8ECCAA1E554C}"/>
              </a:ext>
            </a:extLst>
          </p:cNvPr>
          <p:cNvSpPr txBox="1"/>
          <p:nvPr/>
        </p:nvSpPr>
        <p:spPr>
          <a:xfrm>
            <a:off x="7876032" y="609600"/>
            <a:ext cx="397459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latin typeface="+mj-lt"/>
              </a:rPr>
              <a:t>Ognina</a:t>
            </a:r>
            <a:r>
              <a:rPr lang="en-US" sz="2200" dirty="0">
                <a:latin typeface="+mj-lt"/>
              </a:rPr>
              <a:t> Hoard (</a:t>
            </a:r>
            <a:r>
              <a:rPr lang="en-US" sz="2200" i="1" dirty="0">
                <a:latin typeface="+mj-lt"/>
              </a:rPr>
              <a:t>IGCH</a:t>
            </a:r>
            <a:r>
              <a:rPr lang="en-US" sz="2200" dirty="0">
                <a:latin typeface="+mj-lt"/>
              </a:rPr>
              <a:t> 2120)</a:t>
            </a:r>
          </a:p>
          <a:p>
            <a:endParaRPr lang="en-US" sz="2200" dirty="0">
              <a:latin typeface="+mj-lt"/>
            </a:endParaRPr>
          </a:p>
          <a:p>
            <a:r>
              <a:rPr lang="en-GB" sz="2200" b="0" i="0" u="none" strike="noStrike" dirty="0">
                <a:solidFill>
                  <a:srgbClr val="333333"/>
                </a:solidFill>
                <a:effectLst/>
                <a:latin typeface="+mj-lt"/>
              </a:rPr>
              <a:t>Buried 390 B.C.-380 B.C.</a:t>
            </a:r>
          </a:p>
          <a:p>
            <a:endParaRPr lang="en-GB" sz="2200" dirty="0">
              <a:solidFill>
                <a:srgbClr val="333333"/>
              </a:solidFill>
              <a:latin typeface="+mj-lt"/>
            </a:endParaRPr>
          </a:p>
          <a:p>
            <a:r>
              <a:rPr lang="en-GB" sz="2200" b="0" i="0" u="none" strike="noStrike" dirty="0">
                <a:solidFill>
                  <a:srgbClr val="333333"/>
                </a:solidFill>
                <a:effectLst/>
                <a:latin typeface="+mj-lt"/>
              </a:rPr>
              <a:t>Rutter: buried shortly before 402 BC</a:t>
            </a:r>
          </a:p>
          <a:p>
            <a:endParaRPr lang="en-GB" sz="2200" dirty="0">
              <a:solidFill>
                <a:srgbClr val="333333"/>
              </a:solidFill>
              <a:latin typeface="+mj-lt"/>
            </a:endParaRPr>
          </a:p>
          <a:p>
            <a:r>
              <a:rPr lang="en-GB" sz="2200" dirty="0">
                <a:solidFill>
                  <a:srgbClr val="333333"/>
                </a:solidFill>
                <a:latin typeface="+mj-lt"/>
              </a:rPr>
              <a:t>Tetradrachms signed by </a:t>
            </a:r>
            <a:r>
              <a:rPr lang="en-GB" sz="2200" dirty="0" err="1">
                <a:solidFill>
                  <a:srgbClr val="333333"/>
                </a:solidFill>
                <a:latin typeface="+mj-lt"/>
              </a:rPr>
              <a:t>Choirion</a:t>
            </a:r>
            <a:r>
              <a:rPr lang="en-GB" sz="2200" dirty="0">
                <a:solidFill>
                  <a:srgbClr val="333333"/>
                </a:solidFill>
                <a:latin typeface="+mj-lt"/>
              </a:rPr>
              <a:t> had very little wear</a:t>
            </a:r>
            <a:endParaRPr lang="en-US" sz="2200" dirty="0">
              <a:latin typeface="+mj-lt"/>
            </a:endParaRPr>
          </a:p>
        </p:txBody>
      </p:sp>
      <p:pic>
        <p:nvPicPr>
          <p:cNvPr id="92162" name="Picture 2">
            <a:extLst>
              <a:ext uri="{FF2B5EF4-FFF2-40B4-BE49-F238E27FC236}">
                <a16:creationId xmlns:a16="http://schemas.microsoft.com/office/drawing/2014/main" id="{F4106EFA-5CC7-5419-47F6-DB222D526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48" y="1486763"/>
            <a:ext cx="5488552" cy="2671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54C43B-9AF1-31D4-505E-3AC17D35576A}"/>
              </a:ext>
            </a:extLst>
          </p:cNvPr>
          <p:cNvSpPr txBox="1"/>
          <p:nvPr/>
        </p:nvSpPr>
        <p:spPr>
          <a:xfrm>
            <a:off x="607448" y="4158144"/>
            <a:ext cx="59131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Laureate head of Apollo facing very slightly left; [XOIPI</a:t>
            </a:r>
            <a:r>
              <a:rPr lang="el-GR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Ω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 to outer left], bow to left, lyre to right / Charioteer, holding 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kentron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and reins, driving quadriga right which begins to round column in background; above, crowning Nike flying left; in exergue, crayfish right.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075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>
            <a:extLst>
              <a:ext uri="{FF2B5EF4-FFF2-40B4-BE49-F238E27FC236}">
                <a16:creationId xmlns:a16="http://schemas.microsoft.com/office/drawing/2014/main" id="{DFC5DF84-8F5F-631D-6536-D3725E7E1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01" y="146303"/>
            <a:ext cx="4976126" cy="520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188" name="Picture 4">
            <a:extLst>
              <a:ext uri="{FF2B5EF4-FFF2-40B4-BE49-F238E27FC236}">
                <a16:creationId xmlns:a16="http://schemas.microsoft.com/office/drawing/2014/main" id="{4ACA97E1-E609-AF41-443D-A613BF459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427" y="-85344"/>
            <a:ext cx="5447982" cy="534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AFCBE5-7A17-DAFB-772E-33744A833A8E}"/>
              </a:ext>
            </a:extLst>
          </p:cNvPr>
          <p:cNvSpPr txBox="1"/>
          <p:nvPr/>
        </p:nvSpPr>
        <p:spPr>
          <a:xfrm>
            <a:off x="426720" y="547972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u="none" strike="noStrike" dirty="0">
                <a:solidFill>
                  <a:srgbClr val="262626"/>
                </a:solidFill>
                <a:effectLst/>
                <a:latin typeface="Roboto" panose="020F0502020204030204" pitchFamily="34" charset="0"/>
              </a:rPr>
              <a:t>AMENANOS</a:t>
            </a:r>
            <a:r>
              <a:rPr lang="en-GB" b="0" i="0" u="none" strike="noStrike" dirty="0">
                <a:solidFill>
                  <a:srgbClr val="262626"/>
                </a:solidFill>
                <a:effectLst/>
                <a:latin typeface="Roboto" panose="02000000000000000000" pitchFamily="2" charset="0"/>
              </a:rPr>
              <a:t> - Head of river-god </a:t>
            </a:r>
            <a:r>
              <a:rPr lang="en-GB" b="0" i="0" u="none" strike="noStrike" dirty="0" err="1">
                <a:solidFill>
                  <a:srgbClr val="262626"/>
                </a:solidFill>
                <a:effectLst/>
                <a:latin typeface="Roboto" panose="02000000000000000000" pitchFamily="2" charset="0"/>
              </a:rPr>
              <a:t>Amenanos</a:t>
            </a:r>
            <a:r>
              <a:rPr lang="en-GB" b="0" i="0" u="none" strike="noStrike" dirty="0">
                <a:solidFill>
                  <a:srgbClr val="262626"/>
                </a:solidFill>
                <a:effectLst/>
                <a:latin typeface="Roboto" panose="02000000000000000000" pitchFamily="2" charset="0"/>
              </a:rPr>
              <a:t> in three quarter view to l. flanked by two fish.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309DA6-F0CD-7D21-A7E4-CAB0B10C496E}"/>
              </a:ext>
            </a:extLst>
          </p:cNvPr>
          <p:cNvSpPr txBox="1"/>
          <p:nvPr/>
        </p:nvSpPr>
        <p:spPr>
          <a:xfrm>
            <a:off x="6193536" y="540737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u="none" strike="noStrike" dirty="0">
                <a:solidFill>
                  <a:srgbClr val="262626"/>
                </a:solidFill>
                <a:effectLst/>
                <a:latin typeface="Roboto" panose="02000000000000000000" pitchFamily="2" charset="0"/>
              </a:rPr>
              <a:t>KAT...O... XOI - Athena in quadriga to r.; meander below exergue line; signature of </a:t>
            </a:r>
            <a:r>
              <a:rPr lang="en-GB" b="0" i="0" u="none" strike="noStrike" dirty="0" err="1">
                <a:solidFill>
                  <a:srgbClr val="262626"/>
                </a:solidFill>
                <a:effectLst/>
                <a:latin typeface="Roboto" panose="02000000000000000000" pitchFamily="2" charset="0"/>
              </a:rPr>
              <a:t>Choirion</a:t>
            </a:r>
            <a:r>
              <a:rPr lang="en-GB" b="0" i="0" u="none" strike="noStrike" dirty="0">
                <a:solidFill>
                  <a:srgbClr val="262626"/>
                </a:solidFill>
                <a:effectLst/>
                <a:latin typeface="Roboto" panose="02000000000000000000" pitchFamily="2" charset="0"/>
              </a:rPr>
              <a:t> below.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ED532D-2618-CCF1-62C0-432B2010D4DD}"/>
              </a:ext>
            </a:extLst>
          </p:cNvPr>
          <p:cNvSpPr txBox="1"/>
          <p:nvPr/>
        </p:nvSpPr>
        <p:spPr>
          <a:xfrm>
            <a:off x="633984" y="6342365"/>
            <a:ext cx="6144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u="none" strike="noStrike" dirty="0">
                <a:solidFill>
                  <a:srgbClr val="DCA153"/>
                </a:solidFill>
                <a:effectLst/>
                <a:latin typeface="Menlo" panose="020B0609030804020204" pitchFamily="49" charset="0"/>
                <a:hlinkClick r:id="rId4" tooltip="http://numismatics.org/collection/1997.9.85"/>
              </a:rPr>
              <a:t>http://numismatics.org/collection/1997.9.85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360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D0B4A-A7DD-BF70-3317-264550DF4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Sosion</a:t>
            </a:r>
            <a:r>
              <a:rPr lang="en-US" dirty="0"/>
              <a:t> and Eumenes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C6EC62-0321-C1F6-64FF-B474910C9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1534318"/>
            <a:ext cx="8124276" cy="37893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BA8AE8-1121-687B-9E94-B58D12C72502}"/>
              </a:ext>
            </a:extLst>
          </p:cNvPr>
          <p:cNvSpPr txBox="1"/>
          <p:nvPr/>
        </p:nvSpPr>
        <p:spPr>
          <a:xfrm>
            <a:off x="512064" y="5693664"/>
            <a:ext cx="7046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 tetradrachm, c. 415-405 BC, Syracuse.</a:t>
            </a:r>
          </a:p>
          <a:p>
            <a:r>
              <a:rPr lang="en-US" dirty="0"/>
              <a:t>Fast quadriga drivel left by charioteer, Nike flies above to crown him /</a:t>
            </a:r>
          </a:p>
          <a:p>
            <a:r>
              <a:rPr lang="en-US" dirty="0"/>
              <a:t>Head of Arethusa with necklace, earrings and </a:t>
            </a:r>
            <a:r>
              <a:rPr lang="en-US" i="1" dirty="0"/>
              <a:t>ampyx</a:t>
            </a:r>
            <a:r>
              <a:rPr lang="en-US" dirty="0"/>
              <a:t>, </a:t>
            </a:r>
            <a:r>
              <a:rPr lang="el-GR" dirty="0"/>
              <a:t>ΣΥΡΑΚΟ ΣΙΟ Ν</a:t>
            </a:r>
            <a:r>
              <a:rPr lang="en-GB" dirty="0"/>
              <a:t>, four dolphins around</a:t>
            </a:r>
            <a:endParaRPr lang="en-US" dirty="0"/>
          </a:p>
        </p:txBody>
      </p:sp>
      <p:pic>
        <p:nvPicPr>
          <p:cNvPr id="96258" name="Picture 2">
            <a:extLst>
              <a:ext uri="{FF2B5EF4-FFF2-40B4-BE49-F238E27FC236}">
                <a16:creationId xmlns:a16="http://schemas.microsoft.com/office/drawing/2014/main" id="{A06B4B3F-E55E-8F80-1F6C-3ED7B47F0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040" y="62302"/>
            <a:ext cx="4718304" cy="227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91A725-3C55-69CA-A8CC-B09653E53283}"/>
              </a:ext>
            </a:extLst>
          </p:cNvPr>
          <p:cNvSpPr txBox="1"/>
          <p:nvPr/>
        </p:nvSpPr>
        <p:spPr>
          <a:xfrm>
            <a:off x="8583168" y="2622198"/>
            <a:ext cx="3425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 tetradrachm, c. 420-415</a:t>
            </a:r>
          </a:p>
        </p:txBody>
      </p:sp>
    </p:spTree>
    <p:extLst>
      <p:ext uri="{BB962C8B-B14F-4D97-AF65-F5344CB8AC3E}">
        <p14:creationId xmlns:p14="http://schemas.microsoft.com/office/powerpoint/2010/main" val="3269921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1590</TotalTime>
  <Words>1744</Words>
  <Application>Microsoft Macintosh PowerPoint</Application>
  <PresentationFormat>Widescreen</PresentationFormat>
  <Paragraphs>170</Paragraphs>
  <Slides>31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Aptos</vt:lpstr>
      <vt:lpstr>Aptos Display</vt:lpstr>
      <vt:lpstr>Arial</vt:lpstr>
      <vt:lpstr>Helvetica</vt:lpstr>
      <vt:lpstr>Linux Libertine</vt:lpstr>
      <vt:lpstr>Menlo</vt:lpstr>
      <vt:lpstr>Merriweather</vt:lpstr>
      <vt:lpstr>Open Sans</vt:lpstr>
      <vt:lpstr>Roboto</vt:lpstr>
      <vt:lpstr>Times New Roman</vt:lpstr>
      <vt:lpstr>Office Theme</vt:lpstr>
      <vt:lpstr>The ‘Signing Arists’ Coinage of Sicily</vt:lpstr>
      <vt:lpstr>PowerPoint Presentation</vt:lpstr>
      <vt:lpstr>Akragas, Straton</vt:lpstr>
      <vt:lpstr>PowerPoint Presentation</vt:lpstr>
      <vt:lpstr>How do we explain this phenomenon?</vt:lpstr>
      <vt:lpstr>Community of craftsmen: ‘Aitna Master’, 460s</vt:lpstr>
      <vt:lpstr>Katane destroyed in 402 BC</vt:lpstr>
      <vt:lpstr>PowerPoint Presentation</vt:lpstr>
      <vt:lpstr>Sosion and Eumenes</vt:lpstr>
      <vt:lpstr>PowerPoint Presentation</vt:lpstr>
      <vt:lpstr>Euainetos and Euklei[das].</vt:lpstr>
      <vt:lpstr>PowerPoint Presentation</vt:lpstr>
      <vt:lpstr>PowerPoint Presentation</vt:lpstr>
      <vt:lpstr>PowerPoint Presentation</vt:lpstr>
      <vt:lpstr>Arethusa</vt:lpstr>
      <vt:lpstr>Competition among engravers?</vt:lpstr>
      <vt:lpstr>Euainetos, Katane</vt:lpstr>
      <vt:lpstr>PowerPoint Presentation</vt:lpstr>
      <vt:lpstr>PowerPoint Presentation</vt:lpstr>
      <vt:lpstr>PowerPoint Presentation</vt:lpstr>
      <vt:lpstr>Euainetos</vt:lpstr>
      <vt:lpstr>Pairs of die engravers</vt:lpstr>
      <vt:lpstr>Kamarina</vt:lpstr>
      <vt:lpstr>Akragas</vt:lpstr>
      <vt:lpstr>PowerPoint Presentation</vt:lpstr>
      <vt:lpstr>ΑΘΛΑ (prizes)</vt:lpstr>
      <vt:lpstr>Thoughts</vt:lpstr>
      <vt:lpstr>Velia and Philistion</vt:lpstr>
      <vt:lpstr>Theodotos, c. 380 BC</vt:lpstr>
      <vt:lpstr>PowerPoint Presentation</vt:lpstr>
      <vt:lpstr>Bibliography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Rowan, Clare</dc:creator>
  <cp:lastModifiedBy>Rowan, Clare</cp:lastModifiedBy>
  <cp:revision>85</cp:revision>
  <dcterms:created xsi:type="dcterms:W3CDTF">2025-02-24T09:08:58Z</dcterms:created>
  <dcterms:modified xsi:type="dcterms:W3CDTF">2025-03-12T13:35:00Z</dcterms:modified>
</cp:coreProperties>
</file>