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1" r:id="rId3"/>
    <p:sldId id="292" r:id="rId4"/>
    <p:sldId id="290" r:id="rId5"/>
    <p:sldId id="257" r:id="rId6"/>
    <p:sldId id="258" r:id="rId7"/>
    <p:sldId id="259" r:id="rId8"/>
    <p:sldId id="275" r:id="rId9"/>
    <p:sldId id="276" r:id="rId10"/>
    <p:sldId id="280" r:id="rId11"/>
    <p:sldId id="260" r:id="rId12"/>
    <p:sldId id="282" r:id="rId13"/>
    <p:sldId id="283" r:id="rId14"/>
    <p:sldId id="281" r:id="rId15"/>
    <p:sldId id="284" r:id="rId16"/>
    <p:sldId id="285" r:id="rId17"/>
    <p:sldId id="261" r:id="rId18"/>
    <p:sldId id="263" r:id="rId19"/>
    <p:sldId id="268" r:id="rId20"/>
    <p:sldId id="270" r:id="rId21"/>
    <p:sldId id="295" r:id="rId22"/>
    <p:sldId id="271" r:id="rId23"/>
    <p:sldId id="272" r:id="rId24"/>
    <p:sldId id="286" r:id="rId25"/>
    <p:sldId id="287" r:id="rId26"/>
    <p:sldId id="288" r:id="rId27"/>
    <p:sldId id="274" r:id="rId28"/>
    <p:sldId id="273" r:id="rId29"/>
    <p:sldId id="293" r:id="rId30"/>
    <p:sldId id="264" r:id="rId31"/>
    <p:sldId id="266" r:id="rId32"/>
    <p:sldId id="265" r:id="rId33"/>
    <p:sldId id="267" r:id="rId34"/>
    <p:sldId id="294" r:id="rId35"/>
    <p:sldId id="26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75" autoAdjust="0"/>
    <p:restoredTop sz="94660"/>
  </p:normalViewPr>
  <p:slideViewPr>
    <p:cSldViewPr snapToGrid="0">
      <p:cViewPr varScale="1">
        <p:scale>
          <a:sx n="65" d="100"/>
          <a:sy n="65" d="100"/>
        </p:scale>
        <p:origin x="78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BEE4ADB-0758-4375-8C92-66C77E5A133E}" type="datetimeFigureOut">
              <a:rPr lang="en-US" smtClean="0"/>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97D01-3792-4759-AF5F-F29A64F66E8B}" type="slidenum">
              <a:rPr lang="en-US" smtClean="0"/>
              <a:t>‹#›</a:t>
            </a:fld>
            <a:endParaRPr lang="en-US"/>
          </a:p>
        </p:txBody>
      </p:sp>
    </p:spTree>
    <p:extLst>
      <p:ext uri="{BB962C8B-B14F-4D97-AF65-F5344CB8AC3E}">
        <p14:creationId xmlns:p14="http://schemas.microsoft.com/office/powerpoint/2010/main" val="3205807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EE4ADB-0758-4375-8C92-66C77E5A133E}" type="datetimeFigureOut">
              <a:rPr lang="en-US" smtClean="0"/>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97D01-3792-4759-AF5F-F29A64F66E8B}" type="slidenum">
              <a:rPr lang="en-US" smtClean="0"/>
              <a:t>‹#›</a:t>
            </a:fld>
            <a:endParaRPr lang="en-US"/>
          </a:p>
        </p:txBody>
      </p:sp>
    </p:spTree>
    <p:extLst>
      <p:ext uri="{BB962C8B-B14F-4D97-AF65-F5344CB8AC3E}">
        <p14:creationId xmlns:p14="http://schemas.microsoft.com/office/powerpoint/2010/main" val="2712430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EE4ADB-0758-4375-8C92-66C77E5A133E}" type="datetimeFigureOut">
              <a:rPr lang="en-US" smtClean="0"/>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97D01-3792-4759-AF5F-F29A64F66E8B}" type="slidenum">
              <a:rPr lang="en-US" smtClean="0"/>
              <a:t>‹#›</a:t>
            </a:fld>
            <a:endParaRPr lang="en-US"/>
          </a:p>
        </p:txBody>
      </p:sp>
    </p:spTree>
    <p:extLst>
      <p:ext uri="{BB962C8B-B14F-4D97-AF65-F5344CB8AC3E}">
        <p14:creationId xmlns:p14="http://schemas.microsoft.com/office/powerpoint/2010/main" val="2468827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EE4ADB-0758-4375-8C92-66C77E5A133E}" type="datetimeFigureOut">
              <a:rPr lang="en-US" smtClean="0"/>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97D01-3792-4759-AF5F-F29A64F66E8B}" type="slidenum">
              <a:rPr lang="en-US" smtClean="0"/>
              <a:t>‹#›</a:t>
            </a:fld>
            <a:endParaRPr lang="en-US"/>
          </a:p>
        </p:txBody>
      </p:sp>
    </p:spTree>
    <p:extLst>
      <p:ext uri="{BB962C8B-B14F-4D97-AF65-F5344CB8AC3E}">
        <p14:creationId xmlns:p14="http://schemas.microsoft.com/office/powerpoint/2010/main" val="2430648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BEE4ADB-0758-4375-8C92-66C77E5A133E}" type="datetimeFigureOut">
              <a:rPr lang="en-US" smtClean="0"/>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97D01-3792-4759-AF5F-F29A64F66E8B}" type="slidenum">
              <a:rPr lang="en-US" smtClean="0"/>
              <a:t>‹#›</a:t>
            </a:fld>
            <a:endParaRPr lang="en-US"/>
          </a:p>
        </p:txBody>
      </p:sp>
    </p:spTree>
    <p:extLst>
      <p:ext uri="{BB962C8B-B14F-4D97-AF65-F5344CB8AC3E}">
        <p14:creationId xmlns:p14="http://schemas.microsoft.com/office/powerpoint/2010/main" val="3008097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EE4ADB-0758-4375-8C92-66C77E5A133E}" type="datetimeFigureOut">
              <a:rPr lang="en-US" smtClean="0"/>
              <a:t>3/12/2025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97D01-3792-4759-AF5F-F29A64F66E8B}" type="slidenum">
              <a:rPr lang="en-US" smtClean="0"/>
              <a:t>‹#›</a:t>
            </a:fld>
            <a:endParaRPr lang="en-US"/>
          </a:p>
        </p:txBody>
      </p:sp>
    </p:spTree>
    <p:extLst>
      <p:ext uri="{BB962C8B-B14F-4D97-AF65-F5344CB8AC3E}">
        <p14:creationId xmlns:p14="http://schemas.microsoft.com/office/powerpoint/2010/main" val="371589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EE4ADB-0758-4375-8C92-66C77E5A133E}" type="datetimeFigureOut">
              <a:rPr lang="en-US" smtClean="0"/>
              <a:t>3/12/2025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97D01-3792-4759-AF5F-F29A64F66E8B}" type="slidenum">
              <a:rPr lang="en-US" smtClean="0"/>
              <a:t>‹#›</a:t>
            </a:fld>
            <a:endParaRPr lang="en-US"/>
          </a:p>
        </p:txBody>
      </p:sp>
    </p:spTree>
    <p:extLst>
      <p:ext uri="{BB962C8B-B14F-4D97-AF65-F5344CB8AC3E}">
        <p14:creationId xmlns:p14="http://schemas.microsoft.com/office/powerpoint/2010/main" val="3012208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EE4ADB-0758-4375-8C92-66C77E5A133E}" type="datetimeFigureOut">
              <a:rPr lang="en-US" smtClean="0"/>
              <a:t>3/12/2025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97D01-3792-4759-AF5F-F29A64F66E8B}" type="slidenum">
              <a:rPr lang="en-US" smtClean="0"/>
              <a:t>‹#›</a:t>
            </a:fld>
            <a:endParaRPr lang="en-US"/>
          </a:p>
        </p:txBody>
      </p:sp>
    </p:spTree>
    <p:extLst>
      <p:ext uri="{BB962C8B-B14F-4D97-AF65-F5344CB8AC3E}">
        <p14:creationId xmlns:p14="http://schemas.microsoft.com/office/powerpoint/2010/main" val="3413384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EE4ADB-0758-4375-8C92-66C77E5A133E}" type="datetimeFigureOut">
              <a:rPr lang="en-US" smtClean="0"/>
              <a:t>3/12/2025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97D01-3792-4759-AF5F-F29A64F66E8B}" type="slidenum">
              <a:rPr lang="en-US" smtClean="0"/>
              <a:t>‹#›</a:t>
            </a:fld>
            <a:endParaRPr lang="en-US"/>
          </a:p>
        </p:txBody>
      </p:sp>
    </p:spTree>
    <p:extLst>
      <p:ext uri="{BB962C8B-B14F-4D97-AF65-F5344CB8AC3E}">
        <p14:creationId xmlns:p14="http://schemas.microsoft.com/office/powerpoint/2010/main" val="641060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EE4ADB-0758-4375-8C92-66C77E5A133E}" type="datetimeFigureOut">
              <a:rPr lang="en-US" smtClean="0"/>
              <a:t>3/12/2025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97D01-3792-4759-AF5F-F29A64F66E8B}" type="slidenum">
              <a:rPr lang="en-US" smtClean="0"/>
              <a:t>‹#›</a:t>
            </a:fld>
            <a:endParaRPr lang="en-US"/>
          </a:p>
        </p:txBody>
      </p:sp>
    </p:spTree>
    <p:extLst>
      <p:ext uri="{BB962C8B-B14F-4D97-AF65-F5344CB8AC3E}">
        <p14:creationId xmlns:p14="http://schemas.microsoft.com/office/powerpoint/2010/main" val="1559053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EE4ADB-0758-4375-8C92-66C77E5A133E}" type="datetimeFigureOut">
              <a:rPr lang="en-US" smtClean="0"/>
              <a:t>3/12/2025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97D01-3792-4759-AF5F-F29A64F66E8B}" type="slidenum">
              <a:rPr lang="en-US" smtClean="0"/>
              <a:t>‹#›</a:t>
            </a:fld>
            <a:endParaRPr lang="en-US"/>
          </a:p>
        </p:txBody>
      </p:sp>
    </p:spTree>
    <p:extLst>
      <p:ext uri="{BB962C8B-B14F-4D97-AF65-F5344CB8AC3E}">
        <p14:creationId xmlns:p14="http://schemas.microsoft.com/office/powerpoint/2010/main" val="3366510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EE4ADB-0758-4375-8C92-66C77E5A133E}" type="datetimeFigureOut">
              <a:rPr lang="en-US" smtClean="0"/>
              <a:t>3/12/2025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97D01-3792-4759-AF5F-F29A64F66E8B}" type="slidenum">
              <a:rPr lang="en-US" smtClean="0"/>
              <a:t>‹#›</a:t>
            </a:fld>
            <a:endParaRPr lang="en-US"/>
          </a:p>
        </p:txBody>
      </p:sp>
    </p:spTree>
    <p:extLst>
      <p:ext uri="{BB962C8B-B14F-4D97-AF65-F5344CB8AC3E}">
        <p14:creationId xmlns:p14="http://schemas.microsoft.com/office/powerpoint/2010/main" val="1508080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Small change and the beginnings of bronze coinage</a:t>
            </a:r>
            <a:endParaRPr lang="en-US" dirty="0"/>
          </a:p>
        </p:txBody>
      </p:sp>
      <p:sp>
        <p:nvSpPr>
          <p:cNvPr id="3" name="Subtitle 2"/>
          <p:cNvSpPr>
            <a:spLocks noGrp="1"/>
          </p:cNvSpPr>
          <p:nvPr>
            <p:ph type="subTitle" idx="1"/>
          </p:nvPr>
        </p:nvSpPr>
        <p:spPr/>
        <p:txBody>
          <a:bodyPr/>
          <a:lstStyle/>
          <a:p>
            <a:r>
              <a:rPr lang="en-GB" sz="3200" dirty="0"/>
              <a:t>Mairi Gkikaki</a:t>
            </a:r>
          </a:p>
          <a:p>
            <a:r>
              <a:rPr lang="en-GB" dirty="0"/>
              <a:t>University of Warwick</a:t>
            </a:r>
            <a:endParaRPr lang="en-US" dirty="0"/>
          </a:p>
        </p:txBody>
      </p:sp>
      <p:pic>
        <p:nvPicPr>
          <p:cNvPr id="4" name="Picture 3"/>
          <p:cNvPicPr>
            <a:picLocks noChangeAspect="1"/>
          </p:cNvPicPr>
          <p:nvPr/>
        </p:nvPicPr>
        <p:blipFill>
          <a:blip r:embed="rId2"/>
          <a:stretch>
            <a:fillRect/>
          </a:stretch>
        </p:blipFill>
        <p:spPr>
          <a:xfrm>
            <a:off x="517306" y="164041"/>
            <a:ext cx="3822523" cy="1377815"/>
          </a:xfrm>
          <a:prstGeom prst="rect">
            <a:avLst/>
          </a:prstGeom>
        </p:spPr>
      </p:pic>
      <p:pic>
        <p:nvPicPr>
          <p:cNvPr id="5" name="Picture 4"/>
          <p:cNvPicPr>
            <a:picLocks noChangeAspect="1"/>
          </p:cNvPicPr>
          <p:nvPr/>
        </p:nvPicPr>
        <p:blipFill>
          <a:blip r:embed="rId3"/>
          <a:stretch>
            <a:fillRect/>
          </a:stretch>
        </p:blipFill>
        <p:spPr>
          <a:xfrm>
            <a:off x="448480" y="5891839"/>
            <a:ext cx="7291448" cy="695004"/>
          </a:xfrm>
          <a:prstGeom prst="rect">
            <a:avLst/>
          </a:prstGeom>
        </p:spPr>
      </p:pic>
      <p:pic>
        <p:nvPicPr>
          <p:cNvPr id="6" name="Picture 5"/>
          <p:cNvPicPr>
            <a:picLocks noChangeAspect="1"/>
          </p:cNvPicPr>
          <p:nvPr/>
        </p:nvPicPr>
        <p:blipFill>
          <a:blip r:embed="rId4"/>
          <a:stretch>
            <a:fillRect/>
          </a:stretch>
        </p:blipFill>
        <p:spPr>
          <a:xfrm>
            <a:off x="694287" y="4971263"/>
            <a:ext cx="1274174" cy="1268078"/>
          </a:xfrm>
          <a:prstGeom prst="rect">
            <a:avLst/>
          </a:prstGeom>
        </p:spPr>
      </p:pic>
    </p:spTree>
    <p:extLst>
      <p:ext uri="{BB962C8B-B14F-4D97-AF65-F5344CB8AC3E}">
        <p14:creationId xmlns:p14="http://schemas.microsoft.com/office/powerpoint/2010/main" val="4258291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Timotheus’ coinage</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a:t>Timotheus, while making war on the </a:t>
            </a:r>
            <a:r>
              <a:rPr lang="en-US" dirty="0" err="1"/>
              <a:t>Chalcidians</a:t>
            </a:r>
            <a:r>
              <a:rPr lang="en-US" dirty="0"/>
              <a:t> together with </a:t>
            </a:r>
            <a:r>
              <a:rPr lang="en-US" dirty="0" err="1"/>
              <a:t>Perdiccas</a:t>
            </a:r>
            <a:r>
              <a:rPr lang="en-US" dirty="0"/>
              <a:t>, mixed copper from Cyprus with the Macedonian coinage, and struck stamped (coinage), so that the former </a:t>
            </a:r>
            <a:r>
              <a:rPr lang="en-US" dirty="0" err="1"/>
              <a:t>pentadrachms</a:t>
            </a:r>
            <a:r>
              <a:rPr lang="en-US" dirty="0"/>
              <a:t> had a fourth part of silver while the rest was of worthless copper. Now that he had plenty of money to pay his soldiers, he persuaded the merchants and those from the </a:t>
            </a:r>
            <a:r>
              <a:rPr lang="en-US" dirty="0" err="1"/>
              <a:t>countrysidewhich</a:t>
            </a:r>
            <a:r>
              <a:rPr lang="en-US" dirty="0"/>
              <a:t> were for sale with whatever bronze they might receive, and any booty which was brought to them, and then to bring any bronze which was let over to him, and receive silver for it.</a:t>
            </a:r>
          </a:p>
          <a:p>
            <a:pPr marL="0" indent="0">
              <a:buNone/>
            </a:pPr>
            <a:r>
              <a:rPr lang="en-GB" dirty="0" err="1"/>
              <a:t>Polyaenus</a:t>
            </a:r>
            <a:r>
              <a:rPr lang="en-GB" dirty="0"/>
              <a:t> 3.10.14</a:t>
            </a:r>
          </a:p>
          <a:p>
            <a:pPr marL="0" indent="0">
              <a:buNone/>
            </a:pPr>
            <a:r>
              <a:rPr lang="en-GB" dirty="0"/>
              <a:t>(Transl. Melville-Jones)</a:t>
            </a:r>
            <a:endParaRPr lang="en-US" dirty="0"/>
          </a:p>
        </p:txBody>
      </p:sp>
    </p:spTree>
    <p:extLst>
      <p:ext uri="{BB962C8B-B14F-4D97-AF65-F5344CB8AC3E}">
        <p14:creationId xmlns:p14="http://schemas.microsoft.com/office/powerpoint/2010/main" val="1859401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Bronze coins and historical considerations</a:t>
            </a:r>
            <a:endParaRPr lang="en-US" dirty="0"/>
          </a:p>
        </p:txBody>
      </p:sp>
      <p:sp>
        <p:nvSpPr>
          <p:cNvPr id="3" name="Content Placeholder 2"/>
          <p:cNvSpPr>
            <a:spLocks noGrp="1"/>
          </p:cNvSpPr>
          <p:nvPr>
            <p:ph idx="1"/>
          </p:nvPr>
        </p:nvSpPr>
        <p:spPr/>
        <p:txBody>
          <a:bodyPr/>
          <a:lstStyle/>
          <a:p>
            <a:r>
              <a:rPr lang="en-GB" dirty="0"/>
              <a:t>Limited circulation – not always</a:t>
            </a:r>
          </a:p>
          <a:p>
            <a:r>
              <a:rPr lang="en-GB" dirty="0"/>
              <a:t>The case of Susa where a great number of bronzes coming from </a:t>
            </a:r>
            <a:r>
              <a:rPr lang="en-GB" dirty="0" err="1"/>
              <a:t>Seleuceia</a:t>
            </a:r>
            <a:r>
              <a:rPr lang="en-GB" dirty="0"/>
              <a:t> on the </a:t>
            </a:r>
            <a:r>
              <a:rPr lang="en-GB" dirty="0" err="1"/>
              <a:t>Tigres</a:t>
            </a:r>
            <a:r>
              <a:rPr lang="en-GB" dirty="0"/>
              <a:t> have been excavated: merchants arriving at Susa in order to buy local products and merchandise from the Persian Gulf – G. Le Rider, </a:t>
            </a:r>
            <a:r>
              <a:rPr lang="en-GB" i="1" dirty="0"/>
              <a:t>Souse sous les </a:t>
            </a:r>
            <a:r>
              <a:rPr lang="en-GB" i="1" dirty="0" err="1"/>
              <a:t>Seleucides</a:t>
            </a:r>
            <a:r>
              <a:rPr lang="en-GB" i="1" dirty="0"/>
              <a:t> et les </a:t>
            </a:r>
            <a:r>
              <a:rPr lang="en-GB" i="1" dirty="0" err="1"/>
              <a:t>Parthes</a:t>
            </a:r>
            <a:r>
              <a:rPr lang="en-GB" i="1" dirty="0"/>
              <a:t>, les </a:t>
            </a:r>
            <a:r>
              <a:rPr lang="en-GB" i="1" dirty="0" err="1"/>
              <a:t>trouvailles</a:t>
            </a:r>
            <a:r>
              <a:rPr lang="en-GB" i="1" dirty="0"/>
              <a:t> </a:t>
            </a:r>
            <a:r>
              <a:rPr lang="en-GB" i="1" dirty="0" err="1"/>
              <a:t>monetaires</a:t>
            </a:r>
            <a:r>
              <a:rPr lang="en-GB" i="1" dirty="0"/>
              <a:t> et </a:t>
            </a:r>
            <a:r>
              <a:rPr lang="en-GB" i="1" dirty="0" err="1"/>
              <a:t>l’histoire</a:t>
            </a:r>
            <a:r>
              <a:rPr lang="en-GB" i="1" dirty="0"/>
              <a:t> de la </a:t>
            </a:r>
            <a:r>
              <a:rPr lang="en-GB" i="1" dirty="0" err="1"/>
              <a:t>ville</a:t>
            </a:r>
            <a:r>
              <a:rPr lang="en-GB" i="1" dirty="0"/>
              <a:t>, Memoires de la mission </a:t>
            </a:r>
            <a:r>
              <a:rPr lang="en-GB" i="1" dirty="0" err="1"/>
              <a:t>archeologique</a:t>
            </a:r>
            <a:r>
              <a:rPr lang="en-GB" i="1" dirty="0"/>
              <a:t> </a:t>
            </a:r>
            <a:r>
              <a:rPr lang="en-GB" i="1" dirty="0" err="1"/>
              <a:t>en</a:t>
            </a:r>
            <a:r>
              <a:rPr lang="en-GB" i="1" dirty="0"/>
              <a:t> Iran</a:t>
            </a:r>
            <a:r>
              <a:rPr lang="en-GB" dirty="0"/>
              <a:t>, 38, Paris 1965.</a:t>
            </a:r>
            <a:endParaRPr lang="en-US" dirty="0"/>
          </a:p>
        </p:txBody>
      </p:sp>
    </p:spTree>
    <p:extLst>
      <p:ext uri="{BB962C8B-B14F-4D97-AF65-F5344CB8AC3E}">
        <p14:creationId xmlns:p14="http://schemas.microsoft.com/office/powerpoint/2010/main" val="1796500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Bronze coinage in South Italy</a:t>
            </a:r>
            <a:endParaRPr lang="en-US" dirty="0"/>
          </a:p>
        </p:txBody>
      </p:sp>
      <p:sp>
        <p:nvSpPr>
          <p:cNvPr id="3" name="Content Placeholder 2"/>
          <p:cNvSpPr>
            <a:spLocks noGrp="1"/>
          </p:cNvSpPr>
          <p:nvPr>
            <p:ph idx="1"/>
          </p:nvPr>
        </p:nvSpPr>
        <p:spPr>
          <a:xfrm>
            <a:off x="635409" y="4326194"/>
            <a:ext cx="10416047" cy="2728451"/>
          </a:xfrm>
        </p:spPr>
        <p:txBody>
          <a:bodyPr>
            <a:normAutofit/>
          </a:bodyPr>
          <a:lstStyle/>
          <a:p>
            <a:r>
              <a:rPr lang="en-GB" dirty="0">
                <a:latin typeface="Times New Roman" panose="02020603050405020304" pitchFamily="18" charset="0"/>
                <a:cs typeface="Times New Roman" panose="02020603050405020304" pitchFamily="18" charset="0"/>
              </a:rPr>
              <a:t>Around the middle of the fourth century BCE the Greek poleis of South Italy issue bronze coins in large modules: </a:t>
            </a:r>
            <a:r>
              <a:rPr lang="en-GB" dirty="0" err="1">
                <a:latin typeface="Times New Roman" panose="02020603050405020304" pitchFamily="18" charset="0"/>
                <a:cs typeface="Times New Roman" panose="02020603050405020304" pitchFamily="18" charset="0"/>
              </a:rPr>
              <a:t>Poseidonia</a:t>
            </a:r>
            <a:r>
              <a:rPr lang="en-GB" dirty="0">
                <a:latin typeface="Times New Roman" panose="02020603050405020304" pitchFamily="18" charset="0"/>
                <a:cs typeface="Times New Roman" panose="02020603050405020304" pitchFamily="18" charset="0"/>
              </a:rPr>
              <a:t> (26mm, c. 25g) </a:t>
            </a:r>
            <a:r>
              <a:rPr lang="en-GB" dirty="0" err="1">
                <a:latin typeface="Times New Roman" panose="02020603050405020304" pitchFamily="18" charset="0"/>
                <a:cs typeface="Times New Roman" panose="02020603050405020304" pitchFamily="18" charset="0"/>
              </a:rPr>
              <a:t>Thourioi</a:t>
            </a:r>
            <a:r>
              <a:rPr lang="en-GB" dirty="0">
                <a:latin typeface="Times New Roman" panose="02020603050405020304" pitchFamily="18" charset="0"/>
                <a:cs typeface="Times New Roman" panose="02020603050405020304" pitchFamily="18" charset="0"/>
              </a:rPr>
              <a:t> (33mm, c. 28-29g), </a:t>
            </a:r>
            <a:r>
              <a:rPr lang="en-GB" dirty="0" err="1">
                <a:latin typeface="Times New Roman" panose="02020603050405020304" pitchFamily="18" charset="0"/>
                <a:cs typeface="Times New Roman" panose="02020603050405020304" pitchFamily="18" charset="0"/>
              </a:rPr>
              <a:t>Kroton</a:t>
            </a:r>
            <a:r>
              <a:rPr lang="en-GB" dirty="0">
                <a:latin typeface="Times New Roman" panose="02020603050405020304" pitchFamily="18" charset="0"/>
                <a:cs typeface="Times New Roman" panose="02020603050405020304" pitchFamily="18" charset="0"/>
              </a:rPr>
              <a:t> 28-31mm, c. 24g</a:t>
            </a:r>
          </a:p>
          <a:p>
            <a:r>
              <a:rPr lang="en-GB" dirty="0">
                <a:latin typeface="Times New Roman" panose="02020603050405020304" pitchFamily="18" charset="0"/>
                <a:cs typeface="Times New Roman" panose="02020603050405020304" pitchFamily="18" charset="0"/>
              </a:rPr>
              <a:t>Legends denoting the nominal value are rare, instead the</a:t>
            </a:r>
            <a:r>
              <a:rPr lang="el-GR"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module and the types help the users identify the value </a:t>
            </a:r>
          </a:p>
          <a:p>
            <a:r>
              <a:rPr lang="en-GB" dirty="0"/>
              <a:t> </a:t>
            </a:r>
            <a:endParaRPr lang="en-US" dirty="0"/>
          </a:p>
        </p:txBody>
      </p:sp>
      <p:sp>
        <p:nvSpPr>
          <p:cNvPr id="4" name="Content Placeholder 2"/>
          <p:cNvSpPr txBox="1">
            <a:spLocks/>
          </p:cNvSpPr>
          <p:nvPr/>
        </p:nvSpPr>
        <p:spPr>
          <a:xfrm>
            <a:off x="688258" y="1533832"/>
            <a:ext cx="10612693" cy="279236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Scarcity of precious metals</a:t>
            </a:r>
          </a:p>
          <a:p>
            <a:r>
              <a:rPr lang="en-GB" dirty="0"/>
              <a:t>Second half of the fifth cent. BCE: Sybaris, </a:t>
            </a:r>
            <a:r>
              <a:rPr lang="en-GB" dirty="0" err="1"/>
              <a:t>Thurii</a:t>
            </a:r>
            <a:r>
              <a:rPr lang="en-GB" dirty="0"/>
              <a:t>, </a:t>
            </a:r>
            <a:r>
              <a:rPr lang="en-GB" dirty="0" err="1"/>
              <a:t>Rhegion</a:t>
            </a:r>
            <a:r>
              <a:rPr lang="en-GB" dirty="0"/>
              <a:t> (prior to 425/420 BCE, </a:t>
            </a:r>
            <a:r>
              <a:rPr lang="en-GB" dirty="0" err="1"/>
              <a:t>Poseidonia</a:t>
            </a:r>
            <a:r>
              <a:rPr lang="en-GB" dirty="0"/>
              <a:t> (ca. 420 BC), Metapontum, </a:t>
            </a:r>
            <a:r>
              <a:rPr lang="en-GB" dirty="0" err="1"/>
              <a:t>Hyele</a:t>
            </a:r>
            <a:r>
              <a:rPr lang="en-GB" dirty="0"/>
              <a:t> (Velia)</a:t>
            </a:r>
          </a:p>
          <a:p>
            <a:r>
              <a:rPr lang="en-GB" dirty="0"/>
              <a:t>Minuscule coins, in a single module/ denomination</a:t>
            </a:r>
          </a:p>
          <a:p>
            <a:r>
              <a:rPr lang="en-GB" dirty="0"/>
              <a:t>Iconography inspired from the contemporary silver coinage</a:t>
            </a:r>
          </a:p>
          <a:p>
            <a:r>
              <a:rPr lang="en-GB" dirty="0"/>
              <a:t>The silver coinage remains the point of reference: Bronze and silver belong to the same system, the ratio sometimes escapes us</a:t>
            </a:r>
            <a:endParaRPr lang="en-US" dirty="0"/>
          </a:p>
        </p:txBody>
      </p:sp>
      <p:cxnSp>
        <p:nvCxnSpPr>
          <p:cNvPr id="6" name="Straight Connector 5"/>
          <p:cNvCxnSpPr/>
          <p:nvPr/>
        </p:nvCxnSpPr>
        <p:spPr>
          <a:xfrm flipV="1">
            <a:off x="393290" y="4237703"/>
            <a:ext cx="11346426" cy="19665"/>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597084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South Italian bronze coinages of the 5</a:t>
            </a:r>
            <a:r>
              <a:rPr lang="en-GB" baseline="30000" dirty="0"/>
              <a:t>th</a:t>
            </a:r>
            <a:r>
              <a:rPr lang="en-GB" dirty="0"/>
              <a:t> c. BCE</a:t>
            </a:r>
            <a:endParaRPr lang="en-US" dirty="0"/>
          </a:p>
        </p:txBody>
      </p:sp>
      <p:sp>
        <p:nvSpPr>
          <p:cNvPr id="4" name="TextBox 3"/>
          <p:cNvSpPr txBox="1"/>
          <p:nvPr/>
        </p:nvSpPr>
        <p:spPr>
          <a:xfrm>
            <a:off x="838200" y="4532672"/>
            <a:ext cx="4240263" cy="646331"/>
          </a:xfrm>
          <a:prstGeom prst="rect">
            <a:avLst/>
          </a:prstGeom>
          <a:noFill/>
        </p:spPr>
        <p:txBody>
          <a:bodyPr wrap="none" rtlCol="0">
            <a:spAutoFit/>
          </a:bodyPr>
          <a:lstStyle/>
          <a:p>
            <a:r>
              <a:rPr lang="en-GB" dirty="0"/>
              <a:t>AE </a:t>
            </a:r>
            <a:r>
              <a:rPr lang="en-GB" dirty="0" err="1"/>
              <a:t>Poseidonia</a:t>
            </a:r>
            <a:r>
              <a:rPr lang="en-GB" dirty="0"/>
              <a:t>, 12mm, 1.71g</a:t>
            </a:r>
          </a:p>
          <a:p>
            <a:r>
              <a:rPr lang="en-US" dirty="0" err="1"/>
              <a:t>Naville</a:t>
            </a:r>
            <a:r>
              <a:rPr lang="en-US" dirty="0"/>
              <a:t> Numismatics Ltd. Auction 70, Lot 14</a:t>
            </a:r>
          </a:p>
        </p:txBody>
      </p:sp>
      <p:pic>
        <p:nvPicPr>
          <p:cNvPr id="5" name="Picture 4"/>
          <p:cNvPicPr>
            <a:picLocks noChangeAspect="1"/>
          </p:cNvPicPr>
          <p:nvPr/>
        </p:nvPicPr>
        <p:blipFill>
          <a:blip r:embed="rId2"/>
          <a:stretch>
            <a:fillRect/>
          </a:stretch>
        </p:blipFill>
        <p:spPr>
          <a:xfrm>
            <a:off x="838200" y="2321565"/>
            <a:ext cx="3617268" cy="1866977"/>
          </a:xfrm>
          <a:prstGeom prst="rect">
            <a:avLst/>
          </a:prstGeom>
        </p:spPr>
      </p:pic>
      <p:pic>
        <p:nvPicPr>
          <p:cNvPr id="6" name="Picture 5"/>
          <p:cNvPicPr>
            <a:picLocks noChangeAspect="1"/>
          </p:cNvPicPr>
          <p:nvPr/>
        </p:nvPicPr>
        <p:blipFill>
          <a:blip r:embed="rId3"/>
          <a:stretch>
            <a:fillRect/>
          </a:stretch>
        </p:blipFill>
        <p:spPr>
          <a:xfrm>
            <a:off x="6469465" y="2321565"/>
            <a:ext cx="4097754" cy="2053790"/>
          </a:xfrm>
          <a:prstGeom prst="rect">
            <a:avLst/>
          </a:prstGeom>
        </p:spPr>
      </p:pic>
      <p:sp>
        <p:nvSpPr>
          <p:cNvPr id="7" name="TextBox 6"/>
          <p:cNvSpPr txBox="1"/>
          <p:nvPr/>
        </p:nvSpPr>
        <p:spPr>
          <a:xfrm>
            <a:off x="6754761" y="4532671"/>
            <a:ext cx="4263796" cy="646331"/>
          </a:xfrm>
          <a:prstGeom prst="rect">
            <a:avLst/>
          </a:prstGeom>
          <a:noFill/>
        </p:spPr>
        <p:txBody>
          <a:bodyPr wrap="none" rtlCol="0">
            <a:spAutoFit/>
          </a:bodyPr>
          <a:lstStyle/>
          <a:p>
            <a:r>
              <a:rPr lang="en-US" dirty="0"/>
              <a:t>AE </a:t>
            </a:r>
            <a:r>
              <a:rPr lang="en-US" dirty="0" err="1"/>
              <a:t>Rhegion</a:t>
            </a:r>
            <a:r>
              <a:rPr lang="en-US" dirty="0"/>
              <a:t>, 10mm, 0.74g, 425-410 BCE</a:t>
            </a:r>
          </a:p>
          <a:p>
            <a:r>
              <a:rPr lang="en-US" dirty="0"/>
              <a:t>Solidus </a:t>
            </a:r>
            <a:r>
              <a:rPr lang="en-US" dirty="0" err="1"/>
              <a:t>Numismatik</a:t>
            </a:r>
            <a:r>
              <a:rPr lang="en-US" dirty="0"/>
              <a:t> - Auction 109, Lot 1016</a:t>
            </a:r>
          </a:p>
        </p:txBody>
      </p:sp>
    </p:spTree>
    <p:extLst>
      <p:ext uri="{BB962C8B-B14F-4D97-AF65-F5344CB8AC3E}">
        <p14:creationId xmlns:p14="http://schemas.microsoft.com/office/powerpoint/2010/main" val="1558465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Metapontum</a:t>
            </a:r>
            <a:endParaRPr lang="en-US" dirty="0"/>
          </a:p>
        </p:txBody>
      </p:sp>
      <p:pic>
        <p:nvPicPr>
          <p:cNvPr id="3" name="Picture 2"/>
          <p:cNvPicPr>
            <a:picLocks noChangeAspect="1"/>
          </p:cNvPicPr>
          <p:nvPr/>
        </p:nvPicPr>
        <p:blipFill>
          <a:blip r:embed="rId2"/>
          <a:stretch>
            <a:fillRect/>
          </a:stretch>
        </p:blipFill>
        <p:spPr>
          <a:xfrm>
            <a:off x="2007164" y="1336727"/>
            <a:ext cx="7096125" cy="3829050"/>
          </a:xfrm>
          <a:prstGeom prst="rect">
            <a:avLst/>
          </a:prstGeom>
        </p:spPr>
      </p:pic>
      <p:sp>
        <p:nvSpPr>
          <p:cNvPr id="4" name="TextBox 3"/>
          <p:cNvSpPr txBox="1"/>
          <p:nvPr/>
        </p:nvSpPr>
        <p:spPr>
          <a:xfrm>
            <a:off x="2497393" y="5388077"/>
            <a:ext cx="8952002" cy="1200329"/>
          </a:xfrm>
          <a:prstGeom prst="rect">
            <a:avLst/>
          </a:prstGeom>
          <a:noFill/>
        </p:spPr>
        <p:txBody>
          <a:bodyPr wrap="none" rtlCol="0">
            <a:spAutoFit/>
          </a:bodyPr>
          <a:lstStyle/>
          <a:p>
            <a:r>
              <a:rPr lang="en-GB" sz="2400" dirty="0" err="1"/>
              <a:t>Obolos</a:t>
            </a:r>
            <a:r>
              <a:rPr lang="en-GB" sz="2400" dirty="0"/>
              <a:t>: The legend denotes the value of the coin</a:t>
            </a:r>
          </a:p>
          <a:p>
            <a:r>
              <a:rPr lang="en-GB" sz="2400" dirty="0"/>
              <a:t>Bronze coins weighing usually 8-9g are the equivalent of the silver obol</a:t>
            </a:r>
          </a:p>
          <a:p>
            <a:r>
              <a:rPr lang="en-GB" sz="2400" dirty="0"/>
              <a:t>Source: </a:t>
            </a:r>
            <a:r>
              <a:rPr lang="en-GB" sz="2400" dirty="0" err="1"/>
              <a:t>Brousseau</a:t>
            </a:r>
            <a:r>
              <a:rPr lang="en-GB" sz="2400" dirty="0"/>
              <a:t> 2013</a:t>
            </a:r>
            <a:endParaRPr lang="en-US" sz="2400" dirty="0"/>
          </a:p>
        </p:txBody>
      </p:sp>
    </p:spTree>
    <p:extLst>
      <p:ext uri="{BB962C8B-B14F-4D97-AF65-F5344CB8AC3E}">
        <p14:creationId xmlns:p14="http://schemas.microsoft.com/office/powerpoint/2010/main" val="1856105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965" y="424118"/>
            <a:ext cx="11717594" cy="785249"/>
          </a:xfrm>
        </p:spPr>
        <p:txBody>
          <a:bodyPr/>
          <a:lstStyle/>
          <a:p>
            <a:r>
              <a:rPr lang="en-GB" dirty="0"/>
              <a:t>Bronze denominations of </a:t>
            </a:r>
            <a:r>
              <a:rPr lang="en-GB" dirty="0" err="1"/>
              <a:t>Poseidonia</a:t>
            </a:r>
            <a:r>
              <a:rPr lang="en-GB" dirty="0"/>
              <a:t>, fourth c. BCE</a:t>
            </a:r>
            <a:endParaRPr lang="en-US" dirty="0"/>
          </a:p>
        </p:txBody>
      </p:sp>
      <p:sp>
        <p:nvSpPr>
          <p:cNvPr id="3" name="Content Placeholder 2"/>
          <p:cNvSpPr>
            <a:spLocks noGrp="1"/>
          </p:cNvSpPr>
          <p:nvPr>
            <p:ph idx="1"/>
          </p:nvPr>
        </p:nvSpPr>
        <p:spPr>
          <a:xfrm>
            <a:off x="838200" y="5407743"/>
            <a:ext cx="10515600" cy="975698"/>
          </a:xfrm>
        </p:spPr>
        <p:txBody>
          <a:bodyPr/>
          <a:lstStyle/>
          <a:p>
            <a:r>
              <a:rPr lang="en-GB" dirty="0"/>
              <a:t>Approximate scale</a:t>
            </a:r>
            <a:endParaRPr lang="en-US" dirty="0"/>
          </a:p>
        </p:txBody>
      </p:sp>
      <p:sp>
        <p:nvSpPr>
          <p:cNvPr id="5" name="TextBox 4"/>
          <p:cNvSpPr txBox="1"/>
          <p:nvPr/>
        </p:nvSpPr>
        <p:spPr>
          <a:xfrm>
            <a:off x="1533832" y="4486137"/>
            <a:ext cx="4659930" cy="646331"/>
          </a:xfrm>
          <a:prstGeom prst="rect">
            <a:avLst/>
          </a:prstGeom>
          <a:noFill/>
        </p:spPr>
        <p:txBody>
          <a:bodyPr wrap="none" rtlCol="0">
            <a:spAutoFit/>
          </a:bodyPr>
          <a:lstStyle/>
          <a:p>
            <a:r>
              <a:rPr lang="en-GB" dirty="0"/>
              <a:t>AE </a:t>
            </a:r>
            <a:r>
              <a:rPr lang="en-GB" dirty="0" err="1"/>
              <a:t>trihemiobol</a:t>
            </a:r>
            <a:r>
              <a:rPr lang="en-GB" dirty="0"/>
              <a:t>, 10.97g</a:t>
            </a:r>
          </a:p>
          <a:p>
            <a:r>
              <a:rPr lang="en-US" dirty="0" err="1"/>
              <a:t>Numismatica</a:t>
            </a:r>
            <a:r>
              <a:rPr lang="en-US" dirty="0"/>
              <a:t> </a:t>
            </a:r>
            <a:r>
              <a:rPr lang="en-US" dirty="0" err="1"/>
              <a:t>Ars</a:t>
            </a:r>
            <a:r>
              <a:rPr lang="en-US" dirty="0"/>
              <a:t> Classica - Auction 64, Lot 2039</a:t>
            </a:r>
          </a:p>
        </p:txBody>
      </p:sp>
      <p:pic>
        <p:nvPicPr>
          <p:cNvPr id="6" name="Picture 5"/>
          <p:cNvPicPr>
            <a:picLocks noChangeAspect="1"/>
          </p:cNvPicPr>
          <p:nvPr/>
        </p:nvPicPr>
        <p:blipFill>
          <a:blip r:embed="rId2"/>
          <a:stretch>
            <a:fillRect/>
          </a:stretch>
        </p:blipFill>
        <p:spPr>
          <a:xfrm>
            <a:off x="760865" y="1916347"/>
            <a:ext cx="2306799" cy="2144602"/>
          </a:xfrm>
          <a:prstGeom prst="rect">
            <a:avLst/>
          </a:prstGeom>
        </p:spPr>
      </p:pic>
      <p:pic>
        <p:nvPicPr>
          <p:cNvPr id="7" name="Picture 6"/>
          <p:cNvPicPr>
            <a:picLocks noChangeAspect="1"/>
          </p:cNvPicPr>
          <p:nvPr/>
        </p:nvPicPr>
        <p:blipFill>
          <a:blip r:embed="rId3"/>
          <a:stretch>
            <a:fillRect/>
          </a:stretch>
        </p:blipFill>
        <p:spPr>
          <a:xfrm>
            <a:off x="7184411" y="2104300"/>
            <a:ext cx="1492302" cy="1543467"/>
          </a:xfrm>
          <a:prstGeom prst="rect">
            <a:avLst/>
          </a:prstGeom>
        </p:spPr>
      </p:pic>
      <p:pic>
        <p:nvPicPr>
          <p:cNvPr id="8" name="Picture 7"/>
          <p:cNvPicPr>
            <a:picLocks noChangeAspect="1"/>
          </p:cNvPicPr>
          <p:nvPr/>
        </p:nvPicPr>
        <p:blipFill>
          <a:blip r:embed="rId4"/>
          <a:stretch>
            <a:fillRect/>
          </a:stretch>
        </p:blipFill>
        <p:spPr>
          <a:xfrm>
            <a:off x="8947354" y="2074096"/>
            <a:ext cx="1508999" cy="1573671"/>
          </a:xfrm>
          <a:prstGeom prst="rect">
            <a:avLst/>
          </a:prstGeom>
        </p:spPr>
      </p:pic>
      <p:sp>
        <p:nvSpPr>
          <p:cNvPr id="9" name="TextBox 8"/>
          <p:cNvSpPr txBox="1"/>
          <p:nvPr/>
        </p:nvSpPr>
        <p:spPr>
          <a:xfrm>
            <a:off x="7017127" y="4301471"/>
            <a:ext cx="3563796" cy="646331"/>
          </a:xfrm>
          <a:prstGeom prst="rect">
            <a:avLst/>
          </a:prstGeom>
          <a:noFill/>
        </p:spPr>
        <p:txBody>
          <a:bodyPr wrap="none" rtlCol="0">
            <a:spAutoFit/>
          </a:bodyPr>
          <a:lstStyle/>
          <a:p>
            <a:r>
              <a:rPr lang="en-GB" dirty="0" err="1"/>
              <a:t>Hemiobol</a:t>
            </a:r>
            <a:r>
              <a:rPr lang="en-GB" dirty="0"/>
              <a:t> (Half-Obol), 3.34g</a:t>
            </a:r>
          </a:p>
          <a:p>
            <a:r>
              <a:rPr lang="en-GB" dirty="0"/>
              <a:t>ANS 1944.100.5181= SNGANS 2.711</a:t>
            </a:r>
            <a:endParaRPr lang="en-US" dirty="0"/>
          </a:p>
        </p:txBody>
      </p:sp>
      <p:pic>
        <p:nvPicPr>
          <p:cNvPr id="10" name="Picture 9"/>
          <p:cNvPicPr>
            <a:picLocks noChangeAspect="1"/>
          </p:cNvPicPr>
          <p:nvPr/>
        </p:nvPicPr>
        <p:blipFill>
          <a:blip r:embed="rId5"/>
          <a:stretch>
            <a:fillRect/>
          </a:stretch>
        </p:blipFill>
        <p:spPr>
          <a:xfrm>
            <a:off x="3456626" y="1827234"/>
            <a:ext cx="2260408" cy="2203992"/>
          </a:xfrm>
          <a:prstGeom prst="rect">
            <a:avLst/>
          </a:prstGeom>
        </p:spPr>
      </p:pic>
    </p:spTree>
    <p:extLst>
      <p:ext uri="{BB962C8B-B14F-4D97-AF65-F5344CB8AC3E}">
        <p14:creationId xmlns:p14="http://schemas.microsoft.com/office/powerpoint/2010/main" val="1335490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Croton, AE1, fourth cent. BCE</a:t>
            </a:r>
            <a:endParaRPr lang="en-US" dirty="0"/>
          </a:p>
        </p:txBody>
      </p:sp>
      <p:pic>
        <p:nvPicPr>
          <p:cNvPr id="3" name="Picture 2"/>
          <p:cNvPicPr>
            <a:picLocks noChangeAspect="1"/>
          </p:cNvPicPr>
          <p:nvPr/>
        </p:nvPicPr>
        <p:blipFill>
          <a:blip r:embed="rId2"/>
          <a:stretch>
            <a:fillRect/>
          </a:stretch>
        </p:blipFill>
        <p:spPr>
          <a:xfrm>
            <a:off x="2108712" y="2297062"/>
            <a:ext cx="3333750" cy="2971800"/>
          </a:xfrm>
          <a:prstGeom prst="rect">
            <a:avLst/>
          </a:prstGeom>
        </p:spPr>
      </p:pic>
      <p:pic>
        <p:nvPicPr>
          <p:cNvPr id="4" name="Picture 3"/>
          <p:cNvPicPr>
            <a:picLocks noChangeAspect="1"/>
          </p:cNvPicPr>
          <p:nvPr/>
        </p:nvPicPr>
        <p:blipFill>
          <a:blip r:embed="rId3"/>
          <a:stretch>
            <a:fillRect/>
          </a:stretch>
        </p:blipFill>
        <p:spPr>
          <a:xfrm>
            <a:off x="6096000" y="2375720"/>
            <a:ext cx="3333750" cy="3000375"/>
          </a:xfrm>
          <a:prstGeom prst="rect">
            <a:avLst/>
          </a:prstGeom>
        </p:spPr>
      </p:pic>
      <p:sp>
        <p:nvSpPr>
          <p:cNvPr id="5" name="TextBox 4"/>
          <p:cNvSpPr txBox="1"/>
          <p:nvPr/>
        </p:nvSpPr>
        <p:spPr>
          <a:xfrm>
            <a:off x="1484671" y="5376095"/>
            <a:ext cx="9369553" cy="1200329"/>
          </a:xfrm>
          <a:prstGeom prst="rect">
            <a:avLst/>
          </a:prstGeom>
          <a:noFill/>
        </p:spPr>
        <p:txBody>
          <a:bodyPr wrap="none" rtlCol="0">
            <a:spAutoFit/>
          </a:bodyPr>
          <a:lstStyle/>
          <a:p>
            <a:r>
              <a:rPr lang="en-GB" sz="3600" dirty="0"/>
              <a:t>Croton, 23.31g, ANS 1944.100.6958 = SNG 3.430 </a:t>
            </a:r>
          </a:p>
          <a:p>
            <a:r>
              <a:rPr lang="en-GB" sz="3600" dirty="0"/>
              <a:t>On the rev.: </a:t>
            </a:r>
            <a:r>
              <a:rPr lang="el-GR" sz="3600" dirty="0"/>
              <a:t>ΤΡΙ</a:t>
            </a:r>
            <a:endParaRPr lang="en-US" sz="3600" dirty="0"/>
          </a:p>
        </p:txBody>
      </p:sp>
      <p:pic>
        <p:nvPicPr>
          <p:cNvPr id="6" name="Picture 5"/>
          <p:cNvPicPr>
            <a:picLocks noChangeAspect="1"/>
          </p:cNvPicPr>
          <p:nvPr/>
        </p:nvPicPr>
        <p:blipFill>
          <a:blip r:embed="rId4"/>
          <a:stretch>
            <a:fillRect/>
          </a:stretch>
        </p:blipFill>
        <p:spPr>
          <a:xfrm>
            <a:off x="7687956" y="550607"/>
            <a:ext cx="4342598" cy="1598972"/>
          </a:xfrm>
          <a:prstGeom prst="rect">
            <a:avLst/>
          </a:prstGeom>
        </p:spPr>
      </p:pic>
      <p:sp>
        <p:nvSpPr>
          <p:cNvPr id="7" name="TextBox 6"/>
          <p:cNvSpPr txBox="1"/>
          <p:nvPr/>
        </p:nvSpPr>
        <p:spPr>
          <a:xfrm>
            <a:off x="8908026" y="2150395"/>
            <a:ext cx="2082108" cy="369332"/>
          </a:xfrm>
          <a:prstGeom prst="rect">
            <a:avLst/>
          </a:prstGeom>
          <a:noFill/>
        </p:spPr>
        <p:txBody>
          <a:bodyPr wrap="none" rtlCol="0">
            <a:spAutoFit/>
          </a:bodyPr>
          <a:lstStyle/>
          <a:p>
            <a:r>
              <a:rPr lang="en-GB" dirty="0"/>
              <a:t>Hill </a:t>
            </a:r>
            <a:r>
              <a:rPr lang="en-GB" dirty="0" err="1"/>
              <a:t>NumChron</a:t>
            </a:r>
            <a:r>
              <a:rPr lang="en-GB" dirty="0"/>
              <a:t> 1922</a:t>
            </a:r>
            <a:endParaRPr lang="en-US" dirty="0"/>
          </a:p>
        </p:txBody>
      </p:sp>
    </p:spTree>
    <p:extLst>
      <p:ext uri="{BB962C8B-B14F-4D97-AF65-F5344CB8AC3E}">
        <p14:creationId xmlns:p14="http://schemas.microsoft.com/office/powerpoint/2010/main" val="3270108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Origins of the bronze coinage</a:t>
            </a:r>
            <a:endParaRPr lang="en-US" dirty="0"/>
          </a:p>
        </p:txBody>
      </p:sp>
      <p:sp>
        <p:nvSpPr>
          <p:cNvPr id="3" name="Content Placeholder 2"/>
          <p:cNvSpPr>
            <a:spLocks noGrp="1"/>
          </p:cNvSpPr>
          <p:nvPr>
            <p:ph idx="1"/>
          </p:nvPr>
        </p:nvSpPr>
        <p:spPr/>
        <p:txBody>
          <a:bodyPr/>
          <a:lstStyle/>
          <a:p>
            <a:r>
              <a:rPr lang="en-GB" dirty="0"/>
              <a:t>Sicily. According to Aristotle (</a:t>
            </a:r>
            <a:r>
              <a:rPr lang="en-GB" i="1" dirty="0"/>
              <a:t>Constitution of </a:t>
            </a:r>
            <a:r>
              <a:rPr lang="en-GB" i="1" dirty="0" err="1"/>
              <a:t>Akragas</a:t>
            </a:r>
            <a:r>
              <a:rPr lang="en-GB" i="1" dirty="0"/>
              <a:t> and </a:t>
            </a:r>
            <a:r>
              <a:rPr lang="en-GB" i="1" dirty="0" err="1"/>
              <a:t>Himera</a:t>
            </a:r>
            <a:r>
              <a:rPr lang="en-GB" dirty="0"/>
              <a:t>) the Sicilian </a:t>
            </a:r>
            <a:r>
              <a:rPr lang="en-GB" dirty="0" err="1"/>
              <a:t>litra</a:t>
            </a:r>
            <a:r>
              <a:rPr lang="en-GB" dirty="0"/>
              <a:t> was divided to 12 </a:t>
            </a:r>
            <a:r>
              <a:rPr lang="en-GB" dirty="0" err="1"/>
              <a:t>onces</a:t>
            </a:r>
            <a:r>
              <a:rPr lang="en-GB" dirty="0"/>
              <a:t>. According to a theory the division of the Sicilian </a:t>
            </a:r>
            <a:r>
              <a:rPr lang="en-GB" dirty="0" err="1"/>
              <a:t>litra</a:t>
            </a:r>
            <a:r>
              <a:rPr lang="en-GB" dirty="0"/>
              <a:t> anticipates the division of the </a:t>
            </a:r>
            <a:r>
              <a:rPr lang="en-GB" dirty="0" err="1"/>
              <a:t>Aeginetan</a:t>
            </a:r>
            <a:r>
              <a:rPr lang="en-GB" dirty="0"/>
              <a:t> obol in 12 </a:t>
            </a:r>
            <a:r>
              <a:rPr lang="en-GB" dirty="0" err="1"/>
              <a:t>chalkoi</a:t>
            </a:r>
            <a:r>
              <a:rPr lang="en-GB" dirty="0"/>
              <a:t> (</a:t>
            </a:r>
            <a:r>
              <a:rPr lang="en-GB" dirty="0" err="1"/>
              <a:t>Psoma</a:t>
            </a:r>
            <a:r>
              <a:rPr lang="en-GB" dirty="0"/>
              <a:t> 1998)</a:t>
            </a:r>
          </a:p>
          <a:p>
            <a:r>
              <a:rPr lang="en-GB" dirty="0"/>
              <a:t>Sybaris</a:t>
            </a:r>
            <a:r>
              <a:rPr lang="el-GR" dirty="0"/>
              <a:t>, </a:t>
            </a:r>
            <a:r>
              <a:rPr lang="en-GB" dirty="0"/>
              <a:t>re-founded as </a:t>
            </a:r>
            <a:r>
              <a:rPr lang="en-GB" dirty="0" err="1"/>
              <a:t>Thourioi</a:t>
            </a:r>
            <a:r>
              <a:rPr lang="en-GB" dirty="0"/>
              <a:t> on the Gulf of </a:t>
            </a:r>
            <a:r>
              <a:rPr lang="en-GB" dirty="0" err="1"/>
              <a:t>Tarent</a:t>
            </a:r>
            <a:r>
              <a:rPr lang="en-GB" dirty="0"/>
              <a:t>: a bronze fraction with Athena head on the o. and a bull on the r. inscribed </a:t>
            </a:r>
            <a:r>
              <a:rPr lang="el-GR" dirty="0"/>
              <a:t>ΣΥΒΑ (</a:t>
            </a:r>
            <a:r>
              <a:rPr lang="en-GB" dirty="0" err="1"/>
              <a:t>Brousseau</a:t>
            </a:r>
            <a:r>
              <a:rPr lang="en-GB" dirty="0"/>
              <a:t> 2010)</a:t>
            </a:r>
            <a:endParaRPr lang="en-US" dirty="0"/>
          </a:p>
        </p:txBody>
      </p:sp>
      <p:pic>
        <p:nvPicPr>
          <p:cNvPr id="4" name="Picture 3"/>
          <p:cNvPicPr>
            <a:picLocks noChangeAspect="1"/>
          </p:cNvPicPr>
          <p:nvPr/>
        </p:nvPicPr>
        <p:blipFill>
          <a:blip r:embed="rId2"/>
          <a:stretch>
            <a:fillRect/>
          </a:stretch>
        </p:blipFill>
        <p:spPr>
          <a:xfrm>
            <a:off x="4087130" y="5049091"/>
            <a:ext cx="3231160" cy="1597290"/>
          </a:xfrm>
          <a:prstGeom prst="rect">
            <a:avLst/>
          </a:prstGeom>
        </p:spPr>
      </p:pic>
    </p:spTree>
    <p:extLst>
      <p:ext uri="{BB962C8B-B14F-4D97-AF65-F5344CB8AC3E}">
        <p14:creationId xmlns:p14="http://schemas.microsoft.com/office/powerpoint/2010/main" val="543863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Bronze coinage as the outcome of a long process</a:t>
            </a:r>
            <a:endParaRPr lang="en-US" dirty="0"/>
          </a:p>
        </p:txBody>
      </p:sp>
      <p:sp>
        <p:nvSpPr>
          <p:cNvPr id="3" name="Content Placeholder 2"/>
          <p:cNvSpPr>
            <a:spLocks noGrp="1"/>
          </p:cNvSpPr>
          <p:nvPr>
            <p:ph idx="1"/>
          </p:nvPr>
        </p:nvSpPr>
        <p:spPr/>
        <p:txBody>
          <a:bodyPr/>
          <a:lstStyle/>
          <a:p>
            <a:r>
              <a:rPr lang="en-GB" dirty="0"/>
              <a:t>Proficiency of the Greeks in processing </a:t>
            </a:r>
            <a:r>
              <a:rPr lang="en-GB" dirty="0" err="1"/>
              <a:t>artifacts</a:t>
            </a:r>
            <a:r>
              <a:rPr lang="en-GB" dirty="0"/>
              <a:t> made of bronze</a:t>
            </a:r>
          </a:p>
          <a:p>
            <a:r>
              <a:rPr lang="en-GB" dirty="0"/>
              <a:t>Colonisation 8</a:t>
            </a:r>
            <a:r>
              <a:rPr lang="en-GB" baseline="30000" dirty="0"/>
              <a:t>th</a:t>
            </a:r>
            <a:r>
              <a:rPr lang="en-GB" dirty="0"/>
              <a:t> cent. BCE probably contributed in restoring deficiencies in the metal market of mainland Greece</a:t>
            </a:r>
          </a:p>
          <a:p>
            <a:r>
              <a:rPr lang="en-GB" dirty="0"/>
              <a:t>The losses and the crisis resulting from the Peloponnesian War</a:t>
            </a:r>
          </a:p>
          <a:p>
            <a:r>
              <a:rPr lang="en-GB" dirty="0"/>
              <a:t>Knowledge exchange networks between Greece, Sicily, Italy and the Milesian colonies of the Black Sea</a:t>
            </a:r>
            <a:endParaRPr lang="en-US" dirty="0"/>
          </a:p>
        </p:txBody>
      </p:sp>
    </p:spTree>
    <p:extLst>
      <p:ext uri="{BB962C8B-B14F-4D97-AF65-F5344CB8AC3E}">
        <p14:creationId xmlns:p14="http://schemas.microsoft.com/office/powerpoint/2010/main" val="3010886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Bronge</a:t>
            </a:r>
            <a:r>
              <a:rPr lang="en-GB" dirty="0"/>
              <a:t> coinage on Sicily</a:t>
            </a:r>
            <a:endParaRPr lang="en-US" dirty="0"/>
          </a:p>
        </p:txBody>
      </p:sp>
      <p:sp>
        <p:nvSpPr>
          <p:cNvPr id="3" name="Content Placeholder 2"/>
          <p:cNvSpPr>
            <a:spLocks noGrp="1"/>
          </p:cNvSpPr>
          <p:nvPr>
            <p:ph idx="1"/>
          </p:nvPr>
        </p:nvSpPr>
        <p:spPr/>
        <p:txBody>
          <a:bodyPr>
            <a:normAutofit lnSpcReduction="10000"/>
          </a:bodyPr>
          <a:lstStyle/>
          <a:p>
            <a:r>
              <a:rPr lang="en-GB" dirty="0"/>
              <a:t>The coins are cast and not struck</a:t>
            </a:r>
          </a:p>
          <a:p>
            <a:r>
              <a:rPr lang="en-GB" dirty="0"/>
              <a:t>Bronze coinages are inaugurated in the second half of the 5th cent. BCE</a:t>
            </a:r>
          </a:p>
          <a:p>
            <a:r>
              <a:rPr lang="en-GB" dirty="0"/>
              <a:t>Bullets as marks of value</a:t>
            </a:r>
          </a:p>
          <a:p>
            <a:r>
              <a:rPr lang="en-GB" dirty="0"/>
              <a:t>Iconography inspired from the iconography of the silver coinage</a:t>
            </a:r>
          </a:p>
          <a:p>
            <a:r>
              <a:rPr lang="en-GB" b="1" dirty="0" err="1"/>
              <a:t>Agrigentum</a:t>
            </a:r>
            <a:r>
              <a:rPr lang="en-GB" dirty="0"/>
              <a:t> strikes in four denominations: Once (</a:t>
            </a:r>
            <a:r>
              <a:rPr lang="en-GB" dirty="0" err="1"/>
              <a:t>onkion</a:t>
            </a:r>
            <a:r>
              <a:rPr lang="en-GB" dirty="0"/>
              <a:t>), </a:t>
            </a:r>
            <a:r>
              <a:rPr lang="en-GB" dirty="0" err="1"/>
              <a:t>Hexas</a:t>
            </a:r>
            <a:r>
              <a:rPr lang="en-GB" dirty="0"/>
              <a:t>, Tetras, </a:t>
            </a:r>
            <a:r>
              <a:rPr lang="en-GB" dirty="0" err="1"/>
              <a:t>Trias</a:t>
            </a:r>
            <a:endParaRPr lang="en-GB" dirty="0"/>
          </a:p>
          <a:p>
            <a:r>
              <a:rPr lang="en-GB" b="1" dirty="0" err="1"/>
              <a:t>Selinus</a:t>
            </a:r>
            <a:r>
              <a:rPr lang="en-GB" dirty="0"/>
              <a:t> strikes two series: a heavy one with </a:t>
            </a:r>
            <a:r>
              <a:rPr lang="en-GB" dirty="0" err="1"/>
              <a:t>onkion</a:t>
            </a:r>
            <a:r>
              <a:rPr lang="en-GB" dirty="0"/>
              <a:t>, </a:t>
            </a:r>
            <a:r>
              <a:rPr lang="en-GB" dirty="0" err="1"/>
              <a:t>Hexas</a:t>
            </a:r>
            <a:r>
              <a:rPr lang="en-GB" dirty="0"/>
              <a:t>, tetras, </a:t>
            </a:r>
            <a:r>
              <a:rPr lang="en-GB" dirty="0" err="1"/>
              <a:t>trias</a:t>
            </a:r>
            <a:r>
              <a:rPr lang="en-GB" dirty="0"/>
              <a:t> and a light one with two issues for tetras (a male head and a female head) and a </a:t>
            </a:r>
            <a:r>
              <a:rPr lang="en-GB" dirty="0" err="1"/>
              <a:t>pentokion</a:t>
            </a:r>
            <a:r>
              <a:rPr lang="en-GB" dirty="0"/>
              <a:t> (</a:t>
            </a:r>
            <a:r>
              <a:rPr lang="en-GB" dirty="0" err="1"/>
              <a:t>Lazzarini</a:t>
            </a:r>
            <a:r>
              <a:rPr lang="en-GB" dirty="0"/>
              <a:t> 2009; Gkikaki 2017-18)</a:t>
            </a:r>
            <a:endParaRPr lang="en-US" dirty="0"/>
          </a:p>
        </p:txBody>
      </p:sp>
    </p:spTree>
    <p:extLst>
      <p:ext uri="{BB962C8B-B14F-4D97-AF65-F5344CB8AC3E}">
        <p14:creationId xmlns:p14="http://schemas.microsoft.com/office/powerpoint/2010/main" val="1248342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8348" y="1052052"/>
            <a:ext cx="5395451" cy="3352800"/>
          </a:xfrm>
        </p:spPr>
        <p:txBody>
          <a:bodyPr>
            <a:normAutofit fontScale="90000"/>
          </a:bodyPr>
          <a:lstStyle/>
          <a:p>
            <a:r>
              <a:rPr lang="en-GB" dirty="0"/>
              <a:t>One of the classic problems of monetary history: t</a:t>
            </a:r>
            <a:r>
              <a:rPr lang="en-US" dirty="0"/>
              <a:t>he recurring scarcity and depreciation of small change</a:t>
            </a:r>
          </a:p>
        </p:txBody>
      </p:sp>
      <p:pic>
        <p:nvPicPr>
          <p:cNvPr id="3" name="Picture 2"/>
          <p:cNvPicPr>
            <a:picLocks noChangeAspect="1"/>
          </p:cNvPicPr>
          <p:nvPr/>
        </p:nvPicPr>
        <p:blipFill>
          <a:blip r:embed="rId2"/>
          <a:stretch>
            <a:fillRect/>
          </a:stretch>
        </p:blipFill>
        <p:spPr>
          <a:xfrm>
            <a:off x="1017553" y="678424"/>
            <a:ext cx="4245637" cy="5874775"/>
          </a:xfrm>
          <a:prstGeom prst="rect">
            <a:avLst/>
          </a:prstGeom>
        </p:spPr>
      </p:pic>
    </p:spTree>
    <p:extLst>
      <p:ext uri="{BB962C8B-B14F-4D97-AF65-F5344CB8AC3E}">
        <p14:creationId xmlns:p14="http://schemas.microsoft.com/office/powerpoint/2010/main" val="3539234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Agrigentum</a:t>
            </a:r>
            <a:endParaRPr lang="en-US" dirty="0"/>
          </a:p>
        </p:txBody>
      </p:sp>
      <p:pic>
        <p:nvPicPr>
          <p:cNvPr id="3" name="Picture 2"/>
          <p:cNvPicPr>
            <a:picLocks noChangeAspect="1"/>
          </p:cNvPicPr>
          <p:nvPr/>
        </p:nvPicPr>
        <p:blipFill>
          <a:blip r:embed="rId2"/>
          <a:stretch>
            <a:fillRect/>
          </a:stretch>
        </p:blipFill>
        <p:spPr>
          <a:xfrm>
            <a:off x="1386348" y="2195667"/>
            <a:ext cx="3015121" cy="1900502"/>
          </a:xfrm>
          <a:prstGeom prst="rect">
            <a:avLst/>
          </a:prstGeom>
        </p:spPr>
      </p:pic>
      <p:sp>
        <p:nvSpPr>
          <p:cNvPr id="4" name="TextBox 3"/>
          <p:cNvSpPr txBox="1"/>
          <p:nvPr/>
        </p:nvSpPr>
        <p:spPr>
          <a:xfrm>
            <a:off x="484240" y="5348747"/>
            <a:ext cx="5464278" cy="1200329"/>
          </a:xfrm>
          <a:prstGeom prst="rect">
            <a:avLst/>
          </a:prstGeom>
          <a:noFill/>
        </p:spPr>
        <p:txBody>
          <a:bodyPr wrap="square" rtlCol="0">
            <a:spAutoFit/>
          </a:bodyPr>
          <a:lstStyle/>
          <a:p>
            <a:r>
              <a:rPr lang="en-GB" dirty="0"/>
              <a:t>Ex Solidus </a:t>
            </a:r>
            <a:r>
              <a:rPr lang="en-GB" dirty="0" err="1"/>
              <a:t>Numismatik</a:t>
            </a:r>
            <a:r>
              <a:rPr lang="en-GB" dirty="0"/>
              <a:t> - Auction 101, Lot 1018</a:t>
            </a:r>
          </a:p>
          <a:p>
            <a:r>
              <a:rPr lang="en-GB" dirty="0" err="1"/>
              <a:t>Sizilien</a:t>
            </a:r>
            <a:r>
              <a:rPr lang="en-GB" dirty="0"/>
              <a:t>. </a:t>
            </a:r>
            <a:r>
              <a:rPr lang="en-GB" dirty="0" err="1"/>
              <a:t>Akragas</a:t>
            </a:r>
            <a:r>
              <a:rPr lang="en-GB" dirty="0"/>
              <a:t>. Bronze (</a:t>
            </a:r>
            <a:r>
              <a:rPr lang="en-GB" dirty="0" err="1"/>
              <a:t>Hexas</a:t>
            </a:r>
            <a:r>
              <a:rPr lang="en-GB" dirty="0"/>
              <a:t>). Um 450 v. Chr. Vs: Adler </a:t>
            </a:r>
            <a:r>
              <a:rPr lang="en-GB" dirty="0" err="1"/>
              <a:t>nach</a:t>
            </a:r>
            <a:r>
              <a:rPr lang="en-GB" dirty="0"/>
              <a:t> links </a:t>
            </a:r>
            <a:r>
              <a:rPr lang="en-GB" dirty="0" err="1"/>
              <a:t>stehend</a:t>
            </a:r>
            <a:r>
              <a:rPr lang="en-GB" dirty="0"/>
              <a:t>. </a:t>
            </a:r>
            <a:r>
              <a:rPr lang="en-GB" dirty="0" err="1"/>
              <a:t>Rs</a:t>
            </a:r>
            <a:r>
              <a:rPr lang="en-GB" dirty="0"/>
              <a:t>: </a:t>
            </a:r>
            <a:r>
              <a:rPr lang="en-GB" dirty="0" err="1"/>
              <a:t>Krabbe</a:t>
            </a:r>
            <a:r>
              <a:rPr lang="en-GB" dirty="0"/>
              <a:t>. Us: </a:t>
            </a:r>
            <a:r>
              <a:rPr lang="en-GB" dirty="0" err="1"/>
              <a:t>Zwei</a:t>
            </a:r>
            <a:r>
              <a:rPr lang="en-GB" dirty="0"/>
              <a:t> </a:t>
            </a:r>
            <a:r>
              <a:rPr lang="en-GB" dirty="0" err="1"/>
              <a:t>Wertkugeln</a:t>
            </a:r>
            <a:r>
              <a:rPr lang="en-GB" dirty="0"/>
              <a:t>. 16 mm. 6,24 g. </a:t>
            </a:r>
            <a:endParaRPr lang="en-US" dirty="0"/>
          </a:p>
        </p:txBody>
      </p:sp>
      <p:pic>
        <p:nvPicPr>
          <p:cNvPr id="5" name="Picture 4"/>
          <p:cNvPicPr>
            <a:picLocks noChangeAspect="1"/>
          </p:cNvPicPr>
          <p:nvPr/>
        </p:nvPicPr>
        <p:blipFill>
          <a:blip r:embed="rId3"/>
          <a:stretch>
            <a:fillRect/>
          </a:stretch>
        </p:blipFill>
        <p:spPr>
          <a:xfrm>
            <a:off x="7274733" y="2287692"/>
            <a:ext cx="3283898" cy="2066924"/>
          </a:xfrm>
          <a:prstGeom prst="rect">
            <a:avLst/>
          </a:prstGeom>
        </p:spPr>
      </p:pic>
      <p:sp>
        <p:nvSpPr>
          <p:cNvPr id="6" name="TextBox 5"/>
          <p:cNvSpPr txBox="1"/>
          <p:nvPr/>
        </p:nvSpPr>
        <p:spPr>
          <a:xfrm>
            <a:off x="6339709" y="4610536"/>
            <a:ext cx="5664264" cy="1200329"/>
          </a:xfrm>
          <a:prstGeom prst="rect">
            <a:avLst/>
          </a:prstGeom>
          <a:noFill/>
        </p:spPr>
        <p:txBody>
          <a:bodyPr wrap="square" rtlCol="0">
            <a:spAutoFit/>
          </a:bodyPr>
          <a:lstStyle/>
          <a:p>
            <a:r>
              <a:rPr lang="en-GB" dirty="0"/>
              <a:t>Ex Solidus </a:t>
            </a:r>
            <a:r>
              <a:rPr lang="en-GB" dirty="0" err="1"/>
              <a:t>Numismatik</a:t>
            </a:r>
            <a:r>
              <a:rPr lang="en-GB" dirty="0"/>
              <a:t> - Auction 97, Lot 14</a:t>
            </a:r>
          </a:p>
          <a:p>
            <a:r>
              <a:rPr lang="en-GB" dirty="0" err="1"/>
              <a:t>Sizilien</a:t>
            </a:r>
            <a:r>
              <a:rPr lang="en-GB" dirty="0"/>
              <a:t>. </a:t>
            </a:r>
            <a:r>
              <a:rPr lang="en-GB" dirty="0" err="1"/>
              <a:t>Akragas</a:t>
            </a:r>
            <a:r>
              <a:rPr lang="en-GB" dirty="0"/>
              <a:t>. Bronze (</a:t>
            </a:r>
            <a:r>
              <a:rPr lang="en-GB" dirty="0" err="1"/>
              <a:t>Hexas</a:t>
            </a:r>
            <a:r>
              <a:rPr lang="en-GB" dirty="0"/>
              <a:t>). Um 450 v. Chr. Vs: Adler </a:t>
            </a:r>
            <a:r>
              <a:rPr lang="en-GB" dirty="0" err="1"/>
              <a:t>nach</a:t>
            </a:r>
            <a:r>
              <a:rPr lang="en-GB" dirty="0"/>
              <a:t> links </a:t>
            </a:r>
            <a:r>
              <a:rPr lang="en-GB" dirty="0" err="1"/>
              <a:t>stehend</a:t>
            </a:r>
            <a:r>
              <a:rPr lang="en-GB" dirty="0"/>
              <a:t>. </a:t>
            </a:r>
            <a:r>
              <a:rPr lang="en-GB" dirty="0" err="1"/>
              <a:t>Rs</a:t>
            </a:r>
            <a:r>
              <a:rPr lang="en-GB" dirty="0"/>
              <a:t>: </a:t>
            </a:r>
            <a:r>
              <a:rPr lang="en-GB" dirty="0" err="1"/>
              <a:t>Krabbe</a:t>
            </a:r>
            <a:r>
              <a:rPr lang="en-GB" dirty="0"/>
              <a:t>. Us: </a:t>
            </a:r>
            <a:r>
              <a:rPr lang="en-GB" dirty="0" err="1"/>
              <a:t>Zwei</a:t>
            </a:r>
            <a:r>
              <a:rPr lang="en-GB" dirty="0"/>
              <a:t> </a:t>
            </a:r>
            <a:r>
              <a:rPr lang="en-GB" dirty="0" err="1"/>
              <a:t>Wertkugeln</a:t>
            </a:r>
            <a:r>
              <a:rPr lang="en-GB" dirty="0"/>
              <a:t>. 16 mm. 7,20 g. </a:t>
            </a:r>
            <a:endParaRPr lang="en-US" dirty="0"/>
          </a:p>
        </p:txBody>
      </p:sp>
    </p:spTree>
    <p:extLst>
      <p:ext uri="{BB962C8B-B14F-4D97-AF65-F5344CB8AC3E}">
        <p14:creationId xmlns:p14="http://schemas.microsoft.com/office/powerpoint/2010/main" val="657465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1268361" y="2454223"/>
            <a:ext cx="3048000" cy="1438275"/>
          </a:xfrm>
          <a:prstGeom prst="rect">
            <a:avLst/>
          </a:prstGeom>
        </p:spPr>
      </p:pic>
      <p:sp>
        <p:nvSpPr>
          <p:cNvPr id="4" name="TextBox 3"/>
          <p:cNvSpPr txBox="1"/>
          <p:nvPr/>
        </p:nvSpPr>
        <p:spPr>
          <a:xfrm>
            <a:off x="924233" y="4257367"/>
            <a:ext cx="5028236" cy="646331"/>
          </a:xfrm>
          <a:prstGeom prst="rect">
            <a:avLst/>
          </a:prstGeom>
          <a:noFill/>
        </p:spPr>
        <p:txBody>
          <a:bodyPr wrap="none" rtlCol="0">
            <a:spAutoFit/>
          </a:bodyPr>
          <a:lstStyle/>
          <a:p>
            <a:r>
              <a:rPr lang="en-GB" dirty="0" err="1"/>
              <a:t>Agrigentum</a:t>
            </a:r>
            <a:r>
              <a:rPr lang="en-GB" dirty="0"/>
              <a:t>, </a:t>
            </a:r>
            <a:r>
              <a:rPr lang="en-GB" dirty="0" err="1"/>
              <a:t>trias</a:t>
            </a:r>
            <a:r>
              <a:rPr lang="en-GB" dirty="0"/>
              <a:t>, AE, cast, 13,70g</a:t>
            </a:r>
          </a:p>
          <a:p>
            <a:r>
              <a:rPr lang="de-DE" dirty="0"/>
              <a:t>Dr. Busso Peus Nachfolger - E-Auction 420, Lot 5012</a:t>
            </a:r>
            <a:endParaRPr lang="en-US" dirty="0"/>
          </a:p>
        </p:txBody>
      </p:sp>
      <p:pic>
        <p:nvPicPr>
          <p:cNvPr id="5" name="Picture 4"/>
          <p:cNvPicPr>
            <a:picLocks noChangeAspect="1"/>
          </p:cNvPicPr>
          <p:nvPr/>
        </p:nvPicPr>
        <p:blipFill>
          <a:blip r:embed="rId3"/>
          <a:stretch>
            <a:fillRect/>
          </a:stretch>
        </p:blipFill>
        <p:spPr>
          <a:xfrm>
            <a:off x="6889244" y="2209875"/>
            <a:ext cx="3483788" cy="1926970"/>
          </a:xfrm>
          <a:prstGeom prst="rect">
            <a:avLst/>
          </a:prstGeom>
        </p:spPr>
      </p:pic>
      <p:sp>
        <p:nvSpPr>
          <p:cNvPr id="6" name="TextBox 5"/>
          <p:cNvSpPr txBox="1"/>
          <p:nvPr/>
        </p:nvSpPr>
        <p:spPr>
          <a:xfrm>
            <a:off x="7472516" y="4580532"/>
            <a:ext cx="3519553" cy="646331"/>
          </a:xfrm>
          <a:prstGeom prst="rect">
            <a:avLst/>
          </a:prstGeom>
          <a:noFill/>
        </p:spPr>
        <p:txBody>
          <a:bodyPr wrap="none" rtlCol="0">
            <a:spAutoFit/>
          </a:bodyPr>
          <a:lstStyle/>
          <a:p>
            <a:r>
              <a:rPr lang="fr-FR" dirty="0" err="1"/>
              <a:t>Agrigentum</a:t>
            </a:r>
            <a:r>
              <a:rPr lang="fr-FR" dirty="0"/>
              <a:t>, </a:t>
            </a:r>
            <a:r>
              <a:rPr lang="fr-FR" dirty="0" err="1"/>
              <a:t>tetras</a:t>
            </a:r>
            <a:r>
              <a:rPr lang="fr-FR" dirty="0"/>
              <a:t>, AE, </a:t>
            </a:r>
            <a:r>
              <a:rPr lang="fr-FR" dirty="0" err="1"/>
              <a:t>cast</a:t>
            </a:r>
            <a:r>
              <a:rPr lang="fr-FR" dirty="0"/>
              <a:t>, 12.63g</a:t>
            </a:r>
          </a:p>
          <a:p>
            <a:r>
              <a:rPr lang="fr-FR" dirty="0"/>
              <a:t>Tauler &amp; Fau - </a:t>
            </a:r>
            <a:r>
              <a:rPr lang="fr-FR" dirty="0" err="1"/>
              <a:t>Auction</a:t>
            </a:r>
            <a:r>
              <a:rPr lang="fr-FR" dirty="0"/>
              <a:t> 152, Lot 148</a:t>
            </a:r>
            <a:endParaRPr lang="en-US" dirty="0"/>
          </a:p>
        </p:txBody>
      </p:sp>
    </p:spTree>
    <p:extLst>
      <p:ext uri="{BB962C8B-B14F-4D97-AF65-F5344CB8AC3E}">
        <p14:creationId xmlns:p14="http://schemas.microsoft.com/office/powerpoint/2010/main" val="3923487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Selinous</a:t>
            </a:r>
            <a:r>
              <a:rPr lang="en-GB" dirty="0"/>
              <a:t>, Bronze, 450-440BCE</a:t>
            </a:r>
            <a:br>
              <a:rPr lang="en-GB" dirty="0"/>
            </a:br>
            <a:r>
              <a:rPr lang="en-GB" dirty="0"/>
              <a:t>Heavy series</a:t>
            </a:r>
            <a:endParaRPr lang="en-US" dirty="0"/>
          </a:p>
        </p:txBody>
      </p:sp>
      <p:pic>
        <p:nvPicPr>
          <p:cNvPr id="3" name="Picture 2"/>
          <p:cNvPicPr>
            <a:picLocks noChangeAspect="1"/>
          </p:cNvPicPr>
          <p:nvPr/>
        </p:nvPicPr>
        <p:blipFill>
          <a:blip r:embed="rId2"/>
          <a:stretch>
            <a:fillRect/>
          </a:stretch>
        </p:blipFill>
        <p:spPr>
          <a:xfrm>
            <a:off x="7507363" y="3849504"/>
            <a:ext cx="3476565" cy="1868654"/>
          </a:xfrm>
          <a:prstGeom prst="rect">
            <a:avLst/>
          </a:prstGeom>
        </p:spPr>
      </p:pic>
      <p:sp>
        <p:nvSpPr>
          <p:cNvPr id="4" name="TextBox 3"/>
          <p:cNvSpPr txBox="1"/>
          <p:nvPr/>
        </p:nvSpPr>
        <p:spPr>
          <a:xfrm>
            <a:off x="6585734" y="5887092"/>
            <a:ext cx="5002212" cy="646331"/>
          </a:xfrm>
          <a:prstGeom prst="rect">
            <a:avLst/>
          </a:prstGeom>
          <a:noFill/>
        </p:spPr>
        <p:txBody>
          <a:bodyPr wrap="square" rtlCol="0">
            <a:spAutoFit/>
          </a:bodyPr>
          <a:lstStyle/>
          <a:p>
            <a:r>
              <a:rPr lang="en-GB" dirty="0"/>
              <a:t>E x</a:t>
            </a:r>
            <a:r>
              <a:rPr lang="de-DE" dirty="0"/>
              <a:t>Dr. Busso Peus Nachfolger &gt; Auction 430, lot 23. Hexas, AE, 4.56g</a:t>
            </a:r>
            <a:endParaRPr lang="en-US" dirty="0"/>
          </a:p>
        </p:txBody>
      </p:sp>
      <p:pic>
        <p:nvPicPr>
          <p:cNvPr id="5" name="Picture 4"/>
          <p:cNvPicPr>
            <a:picLocks noChangeAspect="1"/>
          </p:cNvPicPr>
          <p:nvPr/>
        </p:nvPicPr>
        <p:blipFill>
          <a:blip r:embed="rId3"/>
          <a:stretch>
            <a:fillRect/>
          </a:stretch>
        </p:blipFill>
        <p:spPr>
          <a:xfrm>
            <a:off x="583481" y="3512451"/>
            <a:ext cx="4241433" cy="2205707"/>
          </a:xfrm>
          <a:prstGeom prst="rect">
            <a:avLst/>
          </a:prstGeom>
        </p:spPr>
      </p:pic>
      <p:sp>
        <p:nvSpPr>
          <p:cNvPr id="6" name="TextBox 5"/>
          <p:cNvSpPr txBox="1"/>
          <p:nvPr/>
        </p:nvSpPr>
        <p:spPr>
          <a:xfrm>
            <a:off x="145727" y="5887092"/>
            <a:ext cx="5709935" cy="646331"/>
          </a:xfrm>
          <a:prstGeom prst="rect">
            <a:avLst/>
          </a:prstGeom>
          <a:noFill/>
        </p:spPr>
        <p:txBody>
          <a:bodyPr wrap="square" rtlCol="0">
            <a:spAutoFit/>
          </a:bodyPr>
          <a:lstStyle/>
          <a:p>
            <a:r>
              <a:rPr lang="en-GB" dirty="0"/>
              <a:t>Ex </a:t>
            </a:r>
            <a:r>
              <a:rPr lang="de-DE" dirty="0"/>
              <a:t>Münzen &amp; Medaillen Deutschland GmbH - E-Auction 2, Lot 23. </a:t>
            </a:r>
            <a:r>
              <a:rPr lang="en-US" dirty="0"/>
              <a:t>Once,  450-440 v. Chr. AE, 4.07g</a:t>
            </a:r>
          </a:p>
        </p:txBody>
      </p:sp>
      <p:pic>
        <p:nvPicPr>
          <p:cNvPr id="7" name="Picture 6"/>
          <p:cNvPicPr>
            <a:picLocks noChangeAspect="1"/>
          </p:cNvPicPr>
          <p:nvPr/>
        </p:nvPicPr>
        <p:blipFill>
          <a:blip r:embed="rId4"/>
          <a:stretch>
            <a:fillRect/>
          </a:stretch>
        </p:blipFill>
        <p:spPr>
          <a:xfrm>
            <a:off x="6932959" y="252279"/>
            <a:ext cx="4420841" cy="2192970"/>
          </a:xfrm>
          <a:prstGeom prst="rect">
            <a:avLst/>
          </a:prstGeom>
        </p:spPr>
      </p:pic>
      <p:sp>
        <p:nvSpPr>
          <p:cNvPr id="8" name="TextBox 7"/>
          <p:cNvSpPr txBox="1"/>
          <p:nvPr/>
        </p:nvSpPr>
        <p:spPr>
          <a:xfrm>
            <a:off x="6440474" y="2725611"/>
            <a:ext cx="5292731" cy="646331"/>
          </a:xfrm>
          <a:prstGeom prst="rect">
            <a:avLst/>
          </a:prstGeom>
          <a:noFill/>
        </p:spPr>
        <p:txBody>
          <a:bodyPr wrap="none" rtlCol="0">
            <a:spAutoFit/>
          </a:bodyPr>
          <a:lstStyle/>
          <a:p>
            <a:r>
              <a:rPr lang="en-GB" dirty="0"/>
              <a:t>Ex </a:t>
            </a:r>
            <a:r>
              <a:rPr lang="en-GB" dirty="0" err="1"/>
              <a:t>Dr.</a:t>
            </a:r>
            <a:r>
              <a:rPr lang="en-GB" dirty="0"/>
              <a:t> </a:t>
            </a:r>
            <a:r>
              <a:rPr lang="en-GB" dirty="0" err="1"/>
              <a:t>Busso</a:t>
            </a:r>
            <a:r>
              <a:rPr lang="en-GB" dirty="0"/>
              <a:t> </a:t>
            </a:r>
            <a:r>
              <a:rPr lang="en-GB" dirty="0" err="1"/>
              <a:t>Peus</a:t>
            </a:r>
            <a:r>
              <a:rPr lang="en-GB" dirty="0"/>
              <a:t> </a:t>
            </a:r>
            <a:r>
              <a:rPr lang="en-GB" dirty="0" err="1"/>
              <a:t>Nachfolger</a:t>
            </a:r>
            <a:r>
              <a:rPr lang="en-GB" dirty="0"/>
              <a:t> - E-Auction 420, Lot 5016</a:t>
            </a:r>
          </a:p>
          <a:p>
            <a:r>
              <a:rPr lang="en-GB" dirty="0"/>
              <a:t>Tetras, AE, 10.62g</a:t>
            </a:r>
            <a:endParaRPr lang="en-US" dirty="0"/>
          </a:p>
        </p:txBody>
      </p:sp>
    </p:spTree>
    <p:extLst>
      <p:ext uri="{BB962C8B-B14F-4D97-AF65-F5344CB8AC3E}">
        <p14:creationId xmlns:p14="http://schemas.microsoft.com/office/powerpoint/2010/main" val="837130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Selinous</a:t>
            </a:r>
            <a:r>
              <a:rPr lang="en-GB" dirty="0"/>
              <a:t>, Bronze</a:t>
            </a:r>
            <a:br>
              <a:rPr lang="en-GB" dirty="0"/>
            </a:br>
            <a:r>
              <a:rPr lang="en-GB" dirty="0"/>
              <a:t>light series</a:t>
            </a:r>
            <a:endParaRPr lang="en-US" dirty="0"/>
          </a:p>
        </p:txBody>
      </p:sp>
      <p:pic>
        <p:nvPicPr>
          <p:cNvPr id="3" name="Picture 2"/>
          <p:cNvPicPr>
            <a:picLocks noChangeAspect="1"/>
          </p:cNvPicPr>
          <p:nvPr/>
        </p:nvPicPr>
        <p:blipFill>
          <a:blip r:embed="rId2"/>
          <a:stretch>
            <a:fillRect/>
          </a:stretch>
        </p:blipFill>
        <p:spPr>
          <a:xfrm>
            <a:off x="838200" y="2687281"/>
            <a:ext cx="5011233" cy="2531991"/>
          </a:xfrm>
          <a:prstGeom prst="rect">
            <a:avLst/>
          </a:prstGeom>
        </p:spPr>
      </p:pic>
      <p:sp>
        <p:nvSpPr>
          <p:cNvPr id="4" name="TextBox 3"/>
          <p:cNvSpPr txBox="1"/>
          <p:nvPr/>
        </p:nvSpPr>
        <p:spPr>
          <a:xfrm>
            <a:off x="838200" y="5569534"/>
            <a:ext cx="5909054" cy="646331"/>
          </a:xfrm>
          <a:prstGeom prst="rect">
            <a:avLst/>
          </a:prstGeom>
          <a:noFill/>
        </p:spPr>
        <p:txBody>
          <a:bodyPr wrap="none" rtlCol="0">
            <a:spAutoFit/>
          </a:bodyPr>
          <a:lstStyle/>
          <a:p>
            <a:r>
              <a:rPr lang="en-GB" dirty="0"/>
              <a:t>Tetras, Ex </a:t>
            </a:r>
            <a:r>
              <a:rPr lang="de-DE" dirty="0"/>
              <a:t>Dr. Busso Peus Nachfolger - E-Auction 420, Lot 5014</a:t>
            </a:r>
          </a:p>
          <a:p>
            <a:r>
              <a:rPr lang="en-US" dirty="0"/>
              <a:t>AE, 8.41g </a:t>
            </a:r>
          </a:p>
        </p:txBody>
      </p:sp>
      <p:pic>
        <p:nvPicPr>
          <p:cNvPr id="5" name="Picture 4"/>
          <p:cNvPicPr>
            <a:picLocks noChangeAspect="1"/>
          </p:cNvPicPr>
          <p:nvPr/>
        </p:nvPicPr>
        <p:blipFill>
          <a:blip r:embed="rId3"/>
          <a:stretch>
            <a:fillRect/>
          </a:stretch>
        </p:blipFill>
        <p:spPr>
          <a:xfrm>
            <a:off x="7447082" y="2526165"/>
            <a:ext cx="4074788" cy="2693107"/>
          </a:xfrm>
          <a:prstGeom prst="rect">
            <a:avLst/>
          </a:prstGeom>
        </p:spPr>
      </p:pic>
      <p:sp>
        <p:nvSpPr>
          <p:cNvPr id="6" name="Rectangle 5"/>
          <p:cNvSpPr/>
          <p:nvPr/>
        </p:nvSpPr>
        <p:spPr>
          <a:xfrm>
            <a:off x="7160500" y="5708033"/>
            <a:ext cx="4363695" cy="369332"/>
          </a:xfrm>
          <a:prstGeom prst="rect">
            <a:avLst/>
          </a:prstGeom>
        </p:spPr>
        <p:txBody>
          <a:bodyPr wrap="none">
            <a:spAutoFit/>
          </a:bodyPr>
          <a:lstStyle/>
          <a:p>
            <a:r>
              <a:rPr lang="en-US" dirty="0" err="1"/>
              <a:t>Naville</a:t>
            </a:r>
            <a:r>
              <a:rPr lang="en-US" dirty="0"/>
              <a:t> Numismatics Ltd. - Auction 43, Lot 25</a:t>
            </a:r>
          </a:p>
        </p:txBody>
      </p:sp>
    </p:spTree>
    <p:extLst>
      <p:ext uri="{BB962C8B-B14F-4D97-AF65-F5344CB8AC3E}">
        <p14:creationId xmlns:p14="http://schemas.microsoft.com/office/powerpoint/2010/main" val="2913437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619" y="1710813"/>
            <a:ext cx="4286864" cy="2251586"/>
          </a:xfrm>
        </p:spPr>
        <p:txBody>
          <a:bodyPr/>
          <a:lstStyle/>
          <a:p>
            <a:r>
              <a:rPr lang="en-GB" dirty="0" err="1"/>
              <a:t>Selinous</a:t>
            </a:r>
            <a:r>
              <a:rPr lang="en-GB" dirty="0"/>
              <a:t>, the heavy series </a:t>
            </a:r>
            <a:endParaRPr lang="en-US" dirty="0"/>
          </a:p>
        </p:txBody>
      </p:sp>
      <p:pic>
        <p:nvPicPr>
          <p:cNvPr id="3" name="Picture 2"/>
          <p:cNvPicPr>
            <a:picLocks noChangeAspect="1"/>
          </p:cNvPicPr>
          <p:nvPr/>
        </p:nvPicPr>
        <p:blipFill>
          <a:blip r:embed="rId2"/>
          <a:stretch>
            <a:fillRect/>
          </a:stretch>
        </p:blipFill>
        <p:spPr>
          <a:xfrm>
            <a:off x="6164826" y="387490"/>
            <a:ext cx="5062230" cy="6186258"/>
          </a:xfrm>
          <a:prstGeom prst="rect">
            <a:avLst/>
          </a:prstGeom>
        </p:spPr>
      </p:pic>
    </p:spTree>
    <p:extLst>
      <p:ext uri="{BB962C8B-B14F-4D97-AF65-F5344CB8AC3E}">
        <p14:creationId xmlns:p14="http://schemas.microsoft.com/office/powerpoint/2010/main" val="38220774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258" y="412955"/>
            <a:ext cx="2871019" cy="3087329"/>
          </a:xfrm>
        </p:spPr>
        <p:txBody>
          <a:bodyPr/>
          <a:lstStyle/>
          <a:p>
            <a:r>
              <a:rPr lang="en-GB" dirty="0" err="1"/>
              <a:t>Selinous</a:t>
            </a:r>
            <a:r>
              <a:rPr lang="en-GB" dirty="0"/>
              <a:t>, the light series</a:t>
            </a:r>
            <a:endParaRPr lang="en-US" dirty="0"/>
          </a:p>
        </p:txBody>
      </p:sp>
      <p:pic>
        <p:nvPicPr>
          <p:cNvPr id="3" name="Picture 2"/>
          <p:cNvPicPr>
            <a:picLocks noChangeAspect="1"/>
          </p:cNvPicPr>
          <p:nvPr/>
        </p:nvPicPr>
        <p:blipFill>
          <a:blip r:embed="rId2"/>
          <a:stretch>
            <a:fillRect/>
          </a:stretch>
        </p:blipFill>
        <p:spPr>
          <a:xfrm>
            <a:off x="2915615" y="2278025"/>
            <a:ext cx="1383968" cy="2748305"/>
          </a:xfrm>
          <a:prstGeom prst="rect">
            <a:avLst/>
          </a:prstGeom>
        </p:spPr>
      </p:pic>
      <p:pic>
        <p:nvPicPr>
          <p:cNvPr id="4" name="Picture 3"/>
          <p:cNvPicPr>
            <a:picLocks noChangeAspect="1"/>
          </p:cNvPicPr>
          <p:nvPr/>
        </p:nvPicPr>
        <p:blipFill>
          <a:blip r:embed="rId3"/>
          <a:stretch>
            <a:fillRect/>
          </a:stretch>
        </p:blipFill>
        <p:spPr>
          <a:xfrm>
            <a:off x="4191625" y="2484712"/>
            <a:ext cx="1395888" cy="2309743"/>
          </a:xfrm>
          <a:prstGeom prst="rect">
            <a:avLst/>
          </a:prstGeom>
        </p:spPr>
      </p:pic>
      <p:pic>
        <p:nvPicPr>
          <p:cNvPr id="5" name="Picture 4"/>
          <p:cNvPicPr>
            <a:picLocks noChangeAspect="1"/>
          </p:cNvPicPr>
          <p:nvPr/>
        </p:nvPicPr>
        <p:blipFill>
          <a:blip r:embed="rId4"/>
          <a:stretch>
            <a:fillRect/>
          </a:stretch>
        </p:blipFill>
        <p:spPr>
          <a:xfrm>
            <a:off x="5635835" y="2403680"/>
            <a:ext cx="1388795" cy="2725379"/>
          </a:xfrm>
          <a:prstGeom prst="rect">
            <a:avLst/>
          </a:prstGeom>
        </p:spPr>
      </p:pic>
      <p:pic>
        <p:nvPicPr>
          <p:cNvPr id="6" name="Picture 5"/>
          <p:cNvPicPr>
            <a:picLocks noChangeAspect="1"/>
          </p:cNvPicPr>
          <p:nvPr/>
        </p:nvPicPr>
        <p:blipFill>
          <a:blip r:embed="rId5"/>
          <a:stretch>
            <a:fillRect/>
          </a:stretch>
        </p:blipFill>
        <p:spPr>
          <a:xfrm>
            <a:off x="6975468" y="2403680"/>
            <a:ext cx="1183391" cy="2622650"/>
          </a:xfrm>
          <a:prstGeom prst="rect">
            <a:avLst/>
          </a:prstGeom>
        </p:spPr>
      </p:pic>
      <p:pic>
        <p:nvPicPr>
          <p:cNvPr id="7" name="Picture 6"/>
          <p:cNvPicPr>
            <a:picLocks noChangeAspect="1"/>
          </p:cNvPicPr>
          <p:nvPr/>
        </p:nvPicPr>
        <p:blipFill>
          <a:blip r:embed="rId6"/>
          <a:stretch>
            <a:fillRect/>
          </a:stretch>
        </p:blipFill>
        <p:spPr>
          <a:xfrm>
            <a:off x="8158859" y="2603705"/>
            <a:ext cx="1125866" cy="2311513"/>
          </a:xfrm>
          <a:prstGeom prst="rect">
            <a:avLst/>
          </a:prstGeom>
        </p:spPr>
      </p:pic>
      <p:pic>
        <p:nvPicPr>
          <p:cNvPr id="8" name="Picture 7"/>
          <p:cNvPicPr>
            <a:picLocks noChangeAspect="1"/>
          </p:cNvPicPr>
          <p:nvPr/>
        </p:nvPicPr>
        <p:blipFill>
          <a:blip r:embed="rId7"/>
          <a:stretch>
            <a:fillRect/>
          </a:stretch>
        </p:blipFill>
        <p:spPr>
          <a:xfrm>
            <a:off x="9333047" y="2632280"/>
            <a:ext cx="1123950" cy="2133600"/>
          </a:xfrm>
          <a:prstGeom prst="rect">
            <a:avLst/>
          </a:prstGeom>
        </p:spPr>
      </p:pic>
    </p:spTree>
    <p:extLst>
      <p:ext uri="{BB962C8B-B14F-4D97-AF65-F5344CB8AC3E}">
        <p14:creationId xmlns:p14="http://schemas.microsoft.com/office/powerpoint/2010/main" val="467734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Euxinus</a:t>
            </a:r>
            <a:r>
              <a:rPr lang="en-GB" dirty="0"/>
              <a:t> Pontus/ The Black Sea</a:t>
            </a:r>
            <a:endParaRPr lang="en-US" dirty="0"/>
          </a:p>
        </p:txBody>
      </p:sp>
      <p:sp>
        <p:nvSpPr>
          <p:cNvPr id="3" name="Content Placeholder 2"/>
          <p:cNvSpPr>
            <a:spLocks noGrp="1"/>
          </p:cNvSpPr>
          <p:nvPr>
            <p:ph idx="1"/>
          </p:nvPr>
        </p:nvSpPr>
        <p:spPr/>
        <p:txBody>
          <a:bodyPr/>
          <a:lstStyle/>
          <a:p>
            <a:r>
              <a:rPr lang="en-GB" dirty="0"/>
              <a:t>First appeared in </a:t>
            </a:r>
            <a:r>
              <a:rPr lang="en-GB" dirty="0" err="1"/>
              <a:t>Borysthenes</a:t>
            </a:r>
            <a:r>
              <a:rPr lang="en-GB" dirty="0"/>
              <a:t>/</a:t>
            </a:r>
            <a:r>
              <a:rPr lang="en-GB" dirty="0" err="1"/>
              <a:t>Berezan</a:t>
            </a:r>
            <a:r>
              <a:rPr lang="en-GB" dirty="0"/>
              <a:t> and later in Olbia, </a:t>
            </a:r>
            <a:r>
              <a:rPr lang="en-GB" dirty="0" err="1"/>
              <a:t>Kerkinitis</a:t>
            </a:r>
            <a:r>
              <a:rPr lang="en-GB" dirty="0"/>
              <a:t>, </a:t>
            </a:r>
            <a:r>
              <a:rPr lang="en-GB" dirty="0" err="1"/>
              <a:t>Nikonion</a:t>
            </a:r>
            <a:r>
              <a:rPr lang="en-GB" dirty="0"/>
              <a:t>, </a:t>
            </a:r>
            <a:r>
              <a:rPr lang="en-GB" dirty="0" err="1"/>
              <a:t>Histros</a:t>
            </a:r>
            <a:endParaRPr lang="en-GB" dirty="0"/>
          </a:p>
          <a:p>
            <a:r>
              <a:rPr lang="en-GB" dirty="0"/>
              <a:t>Cast shapes/coins, struck coins</a:t>
            </a:r>
          </a:p>
          <a:p>
            <a:r>
              <a:rPr lang="en-GB" dirty="0"/>
              <a:t>Arrow heads dated 7</a:t>
            </a:r>
            <a:r>
              <a:rPr lang="en-GB" baseline="30000" dirty="0"/>
              <a:t>th</a:t>
            </a:r>
            <a:r>
              <a:rPr lang="en-GB" dirty="0"/>
              <a:t> c. / early 6</a:t>
            </a:r>
            <a:r>
              <a:rPr lang="en-GB" baseline="30000" dirty="0"/>
              <a:t>th</a:t>
            </a:r>
            <a:r>
              <a:rPr lang="en-GB" dirty="0"/>
              <a:t> c. BCH</a:t>
            </a:r>
          </a:p>
          <a:p>
            <a:endParaRPr lang="en-GB" dirty="0"/>
          </a:p>
          <a:p>
            <a:pPr marL="0" indent="0">
              <a:buNone/>
            </a:pPr>
            <a:endParaRPr lang="en-GB" dirty="0"/>
          </a:p>
        </p:txBody>
      </p:sp>
    </p:spTree>
    <p:extLst>
      <p:ext uri="{BB962C8B-B14F-4D97-AF65-F5344CB8AC3E}">
        <p14:creationId xmlns:p14="http://schemas.microsoft.com/office/powerpoint/2010/main" val="14220345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a:t>Arrowheads: early forms of currency which remained at use even after the invention of coinage (</a:t>
            </a:r>
            <a:r>
              <a:rPr lang="en-GB" sz="3600" b="1" dirty="0" err="1"/>
              <a:t>Stringl</a:t>
            </a:r>
            <a:r>
              <a:rPr lang="en-GB" sz="3600" b="1" dirty="0"/>
              <a:t> 2005)</a:t>
            </a:r>
            <a:endParaRPr lang="en-US" sz="3600" b="1" dirty="0"/>
          </a:p>
        </p:txBody>
      </p:sp>
      <p:pic>
        <p:nvPicPr>
          <p:cNvPr id="3" name="Picture 2"/>
          <p:cNvPicPr>
            <a:picLocks noChangeAspect="1"/>
          </p:cNvPicPr>
          <p:nvPr/>
        </p:nvPicPr>
        <p:blipFill>
          <a:blip r:embed="rId2"/>
          <a:stretch>
            <a:fillRect/>
          </a:stretch>
        </p:blipFill>
        <p:spPr>
          <a:xfrm>
            <a:off x="838200" y="2782528"/>
            <a:ext cx="10321347" cy="2533891"/>
          </a:xfrm>
          <a:prstGeom prst="rect">
            <a:avLst/>
          </a:prstGeom>
        </p:spPr>
      </p:pic>
      <p:sp>
        <p:nvSpPr>
          <p:cNvPr id="4" name="TextBox 3"/>
          <p:cNvSpPr txBox="1"/>
          <p:nvPr/>
        </p:nvSpPr>
        <p:spPr>
          <a:xfrm>
            <a:off x="634734" y="4852273"/>
            <a:ext cx="11557266" cy="1477328"/>
          </a:xfrm>
          <a:prstGeom prst="rect">
            <a:avLst/>
          </a:prstGeom>
          <a:noFill/>
        </p:spPr>
        <p:txBody>
          <a:bodyPr wrap="none" rtlCol="0">
            <a:spAutoFit/>
          </a:bodyPr>
          <a:lstStyle/>
          <a:p>
            <a:r>
              <a:rPr lang="en-US" dirty="0"/>
              <a:t>Coins.ee OY &gt; Auction 55, lot 177</a:t>
            </a:r>
          </a:p>
          <a:p>
            <a:endParaRPr lang="en-US" dirty="0"/>
          </a:p>
          <a:p>
            <a:r>
              <a:rPr lang="en-US" dirty="0" err="1"/>
              <a:t>Skythia</a:t>
            </a:r>
            <a:r>
              <a:rPr lang="en-US" dirty="0"/>
              <a:t>, Olbia Æ Arrowhead. Circa 550-450/25 BC.</a:t>
            </a:r>
          </a:p>
          <a:p>
            <a:r>
              <a:rPr lang="en-US" dirty="0"/>
              <a:t>4.61g. 43x10mm. VF/VF </a:t>
            </a:r>
            <a:r>
              <a:rPr lang="en-US" dirty="0" err="1"/>
              <a:t>Bilobate</a:t>
            </a:r>
            <a:r>
              <a:rPr lang="en-US" dirty="0"/>
              <a:t> arrowhead with axial spine and ribs. / </a:t>
            </a:r>
            <a:r>
              <a:rPr lang="en-US" dirty="0" err="1"/>
              <a:t>Bilobate</a:t>
            </a:r>
            <a:r>
              <a:rPr lang="en-US" dirty="0"/>
              <a:t> arrowhead with axial spine. HGC 3, 1875.</a:t>
            </a:r>
          </a:p>
          <a:p>
            <a:endParaRPr lang="en-US" dirty="0"/>
          </a:p>
        </p:txBody>
      </p:sp>
    </p:spTree>
    <p:extLst>
      <p:ext uri="{BB962C8B-B14F-4D97-AF65-F5344CB8AC3E}">
        <p14:creationId xmlns:p14="http://schemas.microsoft.com/office/powerpoint/2010/main" val="19372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Olbia, </a:t>
            </a:r>
            <a:r>
              <a:rPr lang="en-GB" dirty="0" err="1"/>
              <a:t>Skythia</a:t>
            </a:r>
            <a:endParaRPr lang="en-US" dirty="0"/>
          </a:p>
        </p:txBody>
      </p:sp>
      <p:pic>
        <p:nvPicPr>
          <p:cNvPr id="3" name="Picture 2"/>
          <p:cNvPicPr>
            <a:picLocks noChangeAspect="1"/>
          </p:cNvPicPr>
          <p:nvPr/>
        </p:nvPicPr>
        <p:blipFill>
          <a:blip r:embed="rId2"/>
          <a:stretch>
            <a:fillRect/>
          </a:stretch>
        </p:blipFill>
        <p:spPr>
          <a:xfrm>
            <a:off x="1662168" y="1690688"/>
            <a:ext cx="9125697" cy="2025905"/>
          </a:xfrm>
          <a:prstGeom prst="rect">
            <a:avLst/>
          </a:prstGeom>
        </p:spPr>
      </p:pic>
      <p:sp>
        <p:nvSpPr>
          <p:cNvPr id="4" name="TextBox 3"/>
          <p:cNvSpPr txBox="1"/>
          <p:nvPr/>
        </p:nvSpPr>
        <p:spPr>
          <a:xfrm>
            <a:off x="2370871" y="3716593"/>
            <a:ext cx="3442161" cy="923330"/>
          </a:xfrm>
          <a:prstGeom prst="rect">
            <a:avLst/>
          </a:prstGeom>
          <a:noFill/>
        </p:spPr>
        <p:txBody>
          <a:bodyPr wrap="none" rtlCol="0">
            <a:spAutoFit/>
          </a:bodyPr>
          <a:lstStyle/>
          <a:p>
            <a:r>
              <a:rPr lang="en-GB" dirty="0"/>
              <a:t>Ex Coins.ee OY &gt; Auction 58, lot 54</a:t>
            </a:r>
          </a:p>
          <a:p>
            <a:r>
              <a:rPr lang="en-US" dirty="0"/>
              <a:t> Æ Dolphin 5th century BC</a:t>
            </a:r>
          </a:p>
          <a:p>
            <a:r>
              <a:rPr lang="en-US" dirty="0"/>
              <a:t>2.92g. 32x12mm.</a:t>
            </a:r>
          </a:p>
        </p:txBody>
      </p:sp>
      <p:pic>
        <p:nvPicPr>
          <p:cNvPr id="5" name="Picture 4"/>
          <p:cNvPicPr>
            <a:picLocks noChangeAspect="1"/>
          </p:cNvPicPr>
          <p:nvPr/>
        </p:nvPicPr>
        <p:blipFill>
          <a:blip r:embed="rId3"/>
          <a:stretch>
            <a:fillRect/>
          </a:stretch>
        </p:blipFill>
        <p:spPr>
          <a:xfrm>
            <a:off x="1661652" y="4847727"/>
            <a:ext cx="7184244" cy="1336965"/>
          </a:xfrm>
          <a:prstGeom prst="rect">
            <a:avLst/>
          </a:prstGeom>
        </p:spPr>
      </p:pic>
      <p:sp>
        <p:nvSpPr>
          <p:cNvPr id="6" name="TextBox 5"/>
          <p:cNvSpPr txBox="1"/>
          <p:nvPr/>
        </p:nvSpPr>
        <p:spPr>
          <a:xfrm>
            <a:off x="1661652" y="6392496"/>
            <a:ext cx="10939085" cy="369332"/>
          </a:xfrm>
          <a:prstGeom prst="rect">
            <a:avLst/>
          </a:prstGeom>
          <a:noFill/>
        </p:spPr>
        <p:txBody>
          <a:bodyPr wrap="none" rtlCol="0">
            <a:spAutoFit/>
          </a:bodyPr>
          <a:lstStyle/>
          <a:p>
            <a:r>
              <a:rPr lang="en-GB" dirty="0"/>
              <a:t>Ex </a:t>
            </a:r>
            <a:r>
              <a:rPr lang="en-US" dirty="0"/>
              <a:t>Classical Numismatic Group &gt; Electronic Auction 531, lot 61. O</a:t>
            </a:r>
            <a:r>
              <a:rPr lang="en-GB" dirty="0" err="1"/>
              <a:t>lbia</a:t>
            </a:r>
            <a:r>
              <a:rPr lang="en-GB" dirty="0"/>
              <a:t>. Circa 437-410 BC. Cast Æ (26.5mm, 1.54 </a:t>
            </a:r>
            <a:r>
              <a:rPr lang="en-GB"/>
              <a:t>g).</a:t>
            </a:r>
            <a:endParaRPr lang="en-US" dirty="0"/>
          </a:p>
        </p:txBody>
      </p:sp>
    </p:spTree>
    <p:extLst>
      <p:ext uri="{BB962C8B-B14F-4D97-AF65-F5344CB8AC3E}">
        <p14:creationId xmlns:p14="http://schemas.microsoft.com/office/powerpoint/2010/main" val="2960565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Aristophanes, </a:t>
            </a:r>
            <a:r>
              <a:rPr lang="en-GB" i="1" dirty="0" err="1"/>
              <a:t>Ranae</a:t>
            </a:r>
            <a:r>
              <a:rPr lang="en-GB" i="1" dirty="0"/>
              <a:t> 724-26</a:t>
            </a:r>
            <a:r>
              <a:rPr lang="en-GB" dirty="0"/>
              <a:t> (425 BCE)</a:t>
            </a:r>
            <a:br>
              <a:rPr lang="en-GB" dirty="0"/>
            </a:br>
            <a:r>
              <a:rPr lang="en-GB" dirty="0"/>
              <a:t>‘Cunning Bronzes’</a:t>
            </a:r>
            <a:endParaRPr lang="en-US" dirty="0"/>
          </a:p>
        </p:txBody>
      </p:sp>
      <p:sp>
        <p:nvSpPr>
          <p:cNvPr id="3" name="Content Placeholder 2"/>
          <p:cNvSpPr>
            <a:spLocks noGrp="1"/>
          </p:cNvSpPr>
          <p:nvPr>
            <p:ph idx="1"/>
          </p:nvPr>
        </p:nvSpPr>
        <p:spPr>
          <a:xfrm>
            <a:off x="580103" y="1825625"/>
            <a:ext cx="10773697" cy="4840646"/>
          </a:xfrm>
        </p:spPr>
        <p:txBody>
          <a:bodyPr>
            <a:normAutofit fontScale="70000" lnSpcReduction="20000"/>
          </a:bodyPr>
          <a:lstStyle/>
          <a:p>
            <a:pPr marL="0" indent="0">
              <a:buNone/>
            </a:pPr>
            <a:r>
              <a:rPr lang="el-GR" dirty="0"/>
              <a:t>ἔν τε τοῖς Ἕλλησι καὶ τοῖς βαρβάροισι πανταχοῦ</a:t>
            </a:r>
          </a:p>
          <a:p>
            <a:pPr marL="0" indent="0">
              <a:buNone/>
            </a:pPr>
            <a:r>
              <a:rPr lang="el-GR" dirty="0"/>
              <a:t>χρώμεθ' οὐδέν, ἀλλὰ τούτοις τοῖς πονηροῖς χαλκίοις</a:t>
            </a:r>
          </a:p>
          <a:p>
            <a:pPr marL="0" indent="0">
              <a:buNone/>
            </a:pPr>
            <a:r>
              <a:rPr lang="el-GR" dirty="0"/>
              <a:t>χθές τε καὶ πρώην κοπεῖσι τῷ κακίστῳ κόμματι. </a:t>
            </a:r>
            <a:endParaRPr lang="en-GB" dirty="0"/>
          </a:p>
          <a:p>
            <a:pPr marL="0" indent="0">
              <a:buNone/>
            </a:pPr>
            <a:endParaRPr lang="en-GB" dirty="0"/>
          </a:p>
          <a:p>
            <a:pPr marL="0" indent="0">
              <a:buNone/>
            </a:pPr>
            <a:r>
              <a:rPr lang="en-US" dirty="0"/>
              <a:t>Transl. of the lines 718-726</a:t>
            </a:r>
          </a:p>
          <a:p>
            <a:pPr marL="0" indent="0">
              <a:buNone/>
            </a:pPr>
            <a:r>
              <a:rPr lang="en-US" dirty="0"/>
              <a:t>Many times it seems to us the city has done</a:t>
            </a:r>
          </a:p>
          <a:p>
            <a:pPr marL="0" indent="0">
              <a:buNone/>
            </a:pPr>
            <a:r>
              <a:rPr lang="en-US" dirty="0"/>
              <a:t>the same thing with the best and the brightest of its citizens</a:t>
            </a:r>
          </a:p>
          <a:p>
            <a:pPr marL="0" indent="0">
              <a:buNone/>
            </a:pPr>
            <a:r>
              <a:rPr lang="en-US" dirty="0"/>
              <a:t>as with the old coinage and the new gold currency.</a:t>
            </a:r>
          </a:p>
          <a:p>
            <a:pPr marL="0" indent="0">
              <a:buNone/>
            </a:pPr>
            <a:r>
              <a:rPr lang="en-US" dirty="0"/>
              <a:t>For these, not counterfeit at all,</a:t>
            </a:r>
          </a:p>
          <a:p>
            <a:pPr marL="0" indent="0">
              <a:buNone/>
            </a:pPr>
            <a:r>
              <a:rPr lang="en-US" dirty="0"/>
              <a:t>but the finest it seems of all coins,</a:t>
            </a:r>
          </a:p>
          <a:p>
            <a:pPr marL="0" indent="0">
              <a:buNone/>
            </a:pPr>
            <a:r>
              <a:rPr lang="en-US" dirty="0"/>
              <a:t>and the only ones of the proper stamp, of resounding metal</a:t>
            </a:r>
          </a:p>
          <a:p>
            <a:pPr marL="0" indent="0">
              <a:buNone/>
            </a:pPr>
            <a:r>
              <a:rPr lang="en-US" dirty="0"/>
              <a:t>amongst Greeks and foreigners everywhere,</a:t>
            </a:r>
          </a:p>
          <a:p>
            <a:pPr marL="0" indent="0">
              <a:buNone/>
            </a:pPr>
            <a:r>
              <a:rPr lang="en-US" dirty="0"/>
              <a:t>we never use, but the inferior bronze ones instead,</a:t>
            </a:r>
          </a:p>
          <a:p>
            <a:pPr marL="0" indent="0">
              <a:buNone/>
            </a:pPr>
            <a:r>
              <a:rPr lang="en-US" dirty="0"/>
              <a:t>minted just yesterday or the day before with the basest stamp.</a:t>
            </a:r>
          </a:p>
        </p:txBody>
      </p:sp>
    </p:spTree>
    <p:extLst>
      <p:ext uri="{BB962C8B-B14F-4D97-AF65-F5344CB8AC3E}">
        <p14:creationId xmlns:p14="http://schemas.microsoft.com/office/powerpoint/2010/main" val="3515900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910" y="806245"/>
            <a:ext cx="3628104" cy="5211097"/>
          </a:xfrm>
        </p:spPr>
        <p:txBody>
          <a:bodyPr>
            <a:normAutofit fontScale="90000"/>
          </a:bodyPr>
          <a:lstStyle/>
          <a:p>
            <a:r>
              <a:rPr lang="en-GB" dirty="0"/>
              <a:t>Athens</a:t>
            </a:r>
            <a:br>
              <a:rPr lang="en-GB" dirty="0"/>
            </a:br>
            <a:r>
              <a:rPr lang="en-GB" dirty="0"/>
              <a:t>third quarter of the fifth c. BCE</a:t>
            </a:r>
            <a:br>
              <a:rPr lang="en-GB" dirty="0"/>
            </a:br>
            <a:br>
              <a:rPr lang="en-GB" dirty="0"/>
            </a:br>
            <a:r>
              <a:rPr lang="en-GB" sz="3100" dirty="0"/>
              <a:t>B. </a:t>
            </a:r>
            <a:r>
              <a:rPr lang="en-GB" sz="3100" dirty="0" err="1"/>
              <a:t>Weisser</a:t>
            </a:r>
            <a:r>
              <a:rPr lang="en-GB" sz="3100" dirty="0"/>
              <a:t> in the</a:t>
            </a:r>
            <a:br>
              <a:rPr lang="en-GB" sz="3100" dirty="0"/>
            </a:br>
            <a:r>
              <a:rPr lang="en-GB" sz="3100" dirty="0" err="1"/>
              <a:t>exh</a:t>
            </a:r>
            <a:r>
              <a:rPr lang="en-GB" sz="3100" dirty="0"/>
              <a:t>. Cat.</a:t>
            </a:r>
            <a:br>
              <a:rPr lang="en-GB" sz="3100" dirty="0"/>
            </a:br>
            <a:r>
              <a:rPr lang="en-GB" sz="3100" i="1" dirty="0"/>
              <a:t>Die </a:t>
            </a:r>
            <a:r>
              <a:rPr lang="en-GB" sz="3100" i="1" dirty="0" err="1"/>
              <a:t>griechische</a:t>
            </a:r>
            <a:r>
              <a:rPr lang="en-GB" sz="3100" i="1" dirty="0"/>
              <a:t> </a:t>
            </a:r>
            <a:r>
              <a:rPr lang="en-GB" sz="3100" i="1" dirty="0" err="1"/>
              <a:t>Klassik</a:t>
            </a:r>
            <a:r>
              <a:rPr lang="en-GB" sz="3100" i="1" dirty="0"/>
              <a:t>, </a:t>
            </a:r>
            <a:r>
              <a:rPr lang="en-GB" sz="3100" i="1" dirty="0" err="1"/>
              <a:t>Idee</a:t>
            </a:r>
            <a:r>
              <a:rPr lang="en-GB" sz="3100" i="1" dirty="0"/>
              <a:t> </a:t>
            </a:r>
            <a:r>
              <a:rPr lang="en-GB" sz="3100" i="1" dirty="0" err="1"/>
              <a:t>oder</a:t>
            </a:r>
            <a:r>
              <a:rPr lang="en-GB" sz="3100" i="1" dirty="0"/>
              <a:t> </a:t>
            </a:r>
            <a:r>
              <a:rPr lang="en-GB" sz="3100" i="1" dirty="0" err="1"/>
              <a:t>Wirklichkeit</a:t>
            </a:r>
            <a:r>
              <a:rPr lang="en-GB" sz="3100" i="1" dirty="0"/>
              <a:t> </a:t>
            </a:r>
            <a:endParaRPr lang="en-US" sz="3100" i="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515335" y="2314511"/>
            <a:ext cx="6566639" cy="2291584"/>
          </a:xfrm>
          <a:prstGeom prst="rect">
            <a:avLst/>
          </a:prstGeom>
        </p:spPr>
      </p:pic>
    </p:spTree>
    <p:extLst>
      <p:ext uri="{BB962C8B-B14F-4D97-AF65-F5344CB8AC3E}">
        <p14:creationId xmlns:p14="http://schemas.microsoft.com/office/powerpoint/2010/main" val="15163691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Demos of the </a:t>
            </a:r>
            <a:r>
              <a:rPr lang="en-GB" dirty="0" err="1"/>
              <a:t>Salaminioi</a:t>
            </a:r>
            <a:r>
              <a:rPr lang="en-GB" dirty="0"/>
              <a:t> or Demos the Athenians on the Salamis</a:t>
            </a:r>
            <a:endParaRPr lang="en-US" dirty="0"/>
          </a:p>
        </p:txBody>
      </p:sp>
      <p:sp>
        <p:nvSpPr>
          <p:cNvPr id="3" name="Content Placeholder 2"/>
          <p:cNvSpPr>
            <a:spLocks noGrp="1"/>
          </p:cNvSpPr>
          <p:nvPr>
            <p:ph idx="1"/>
          </p:nvPr>
        </p:nvSpPr>
        <p:spPr/>
        <p:txBody>
          <a:bodyPr/>
          <a:lstStyle/>
          <a:p>
            <a:r>
              <a:rPr lang="en-GB" dirty="0"/>
              <a:t>Archaeological evidence (the child burial HS 12 and floor beneath the destruction debris of ca. 420 BCE) that the Demos of the </a:t>
            </a:r>
            <a:r>
              <a:rPr lang="en-GB" dirty="0" err="1"/>
              <a:t>Salaminioi</a:t>
            </a:r>
            <a:r>
              <a:rPr lang="en-GB" dirty="0"/>
              <a:t> minted bronze coins probably in the 430s</a:t>
            </a:r>
          </a:p>
          <a:p>
            <a:r>
              <a:rPr lang="en-GB" dirty="0"/>
              <a:t>The Demos of the </a:t>
            </a:r>
            <a:r>
              <a:rPr lang="en-GB" dirty="0" err="1"/>
              <a:t>Salaminioi</a:t>
            </a:r>
            <a:r>
              <a:rPr lang="en-GB" dirty="0"/>
              <a:t> was a unique political entity within the state of Athens &gt;&gt; idiosyncratic and slightly detached status within the Athenian state</a:t>
            </a:r>
            <a:endParaRPr lang="en-US" dirty="0"/>
          </a:p>
        </p:txBody>
      </p:sp>
    </p:spTree>
    <p:extLst>
      <p:ext uri="{BB962C8B-B14F-4D97-AF65-F5344CB8AC3E}">
        <p14:creationId xmlns:p14="http://schemas.microsoft.com/office/powerpoint/2010/main" val="5110084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Demos of the </a:t>
            </a:r>
            <a:r>
              <a:rPr lang="en-GB" dirty="0" err="1"/>
              <a:t>Salaminioi</a:t>
            </a:r>
            <a:endParaRPr lang="en-US" dirty="0"/>
          </a:p>
        </p:txBody>
      </p:sp>
      <p:pic>
        <p:nvPicPr>
          <p:cNvPr id="3" name="Picture 2"/>
          <p:cNvPicPr>
            <a:picLocks noChangeAspect="1"/>
          </p:cNvPicPr>
          <p:nvPr/>
        </p:nvPicPr>
        <p:blipFill>
          <a:blip r:embed="rId2"/>
          <a:stretch>
            <a:fillRect/>
          </a:stretch>
        </p:blipFill>
        <p:spPr>
          <a:xfrm>
            <a:off x="1125794" y="1690688"/>
            <a:ext cx="7620000" cy="3724275"/>
          </a:xfrm>
          <a:prstGeom prst="rect">
            <a:avLst/>
          </a:prstGeom>
        </p:spPr>
      </p:pic>
      <p:sp>
        <p:nvSpPr>
          <p:cNvPr id="4" name="TextBox 3"/>
          <p:cNvSpPr txBox="1"/>
          <p:nvPr/>
        </p:nvSpPr>
        <p:spPr>
          <a:xfrm>
            <a:off x="1602658" y="5958348"/>
            <a:ext cx="10158935" cy="646331"/>
          </a:xfrm>
          <a:prstGeom prst="rect">
            <a:avLst/>
          </a:prstGeom>
          <a:noFill/>
        </p:spPr>
        <p:txBody>
          <a:bodyPr wrap="none" rtlCol="0">
            <a:spAutoFit/>
          </a:bodyPr>
          <a:lstStyle/>
          <a:p>
            <a:r>
              <a:rPr lang="en-US" dirty="0"/>
              <a:t>Salamis. 4th century BC. Æ 16mm (3.15 g). Ex Classical Numismatic Group - Electronic Auction 173, Lot 189</a:t>
            </a:r>
          </a:p>
          <a:p>
            <a:r>
              <a:rPr lang="en-GB" dirty="0"/>
              <a:t>From the Christopher </a:t>
            </a:r>
            <a:r>
              <a:rPr lang="en-GB" dirty="0" err="1"/>
              <a:t>Morcom</a:t>
            </a:r>
            <a:r>
              <a:rPr lang="en-GB" dirty="0"/>
              <a:t> Collection of Greek coins</a:t>
            </a:r>
            <a:endParaRPr lang="en-US" dirty="0"/>
          </a:p>
        </p:txBody>
      </p:sp>
    </p:spTree>
    <p:extLst>
      <p:ext uri="{BB962C8B-B14F-4D97-AF65-F5344CB8AC3E}">
        <p14:creationId xmlns:p14="http://schemas.microsoft.com/office/powerpoint/2010/main" val="42670487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a:t>
            </a:r>
            <a:r>
              <a:rPr lang="el-GR" dirty="0"/>
              <a:t>ΕΛΕΥΣΙ </a:t>
            </a:r>
            <a:r>
              <a:rPr lang="en-GB" dirty="0"/>
              <a:t>bronze coins</a:t>
            </a:r>
            <a:endParaRPr lang="en-US" dirty="0"/>
          </a:p>
        </p:txBody>
      </p:sp>
      <p:sp>
        <p:nvSpPr>
          <p:cNvPr id="3" name="Content Placeholder 2"/>
          <p:cNvSpPr>
            <a:spLocks noGrp="1"/>
          </p:cNvSpPr>
          <p:nvPr>
            <p:ph idx="1"/>
          </p:nvPr>
        </p:nvSpPr>
        <p:spPr/>
        <p:txBody>
          <a:bodyPr/>
          <a:lstStyle/>
          <a:p>
            <a:r>
              <a:rPr lang="en-GB" dirty="0"/>
              <a:t>The </a:t>
            </a:r>
            <a:r>
              <a:rPr lang="el-GR" dirty="0"/>
              <a:t>ΕΛΕΥΣΙ </a:t>
            </a:r>
            <a:r>
              <a:rPr lang="en-GB" dirty="0"/>
              <a:t>bronze coins were struck in a central Athenian mint alongside Athenian </a:t>
            </a:r>
            <a:r>
              <a:rPr lang="el-GR" dirty="0"/>
              <a:t>ΑΘΕ </a:t>
            </a:r>
            <a:r>
              <a:rPr lang="en-GB" dirty="0"/>
              <a:t>bronze coins with owl types.</a:t>
            </a:r>
          </a:p>
          <a:p>
            <a:r>
              <a:rPr lang="en-GB" dirty="0"/>
              <a:t>The striking of the </a:t>
            </a:r>
            <a:r>
              <a:rPr lang="el-GR" dirty="0"/>
              <a:t>ΕΛΕΥΣΙ </a:t>
            </a:r>
            <a:r>
              <a:rPr lang="en-GB" dirty="0"/>
              <a:t>bronze coins was an affaire of the state</a:t>
            </a:r>
            <a:endParaRPr lang="en-US" dirty="0"/>
          </a:p>
        </p:txBody>
      </p:sp>
    </p:spTree>
    <p:extLst>
      <p:ext uri="{BB962C8B-B14F-4D97-AF65-F5344CB8AC3E}">
        <p14:creationId xmlns:p14="http://schemas.microsoft.com/office/powerpoint/2010/main" val="17752246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a:t>
            </a:r>
            <a:r>
              <a:rPr lang="el-GR" dirty="0"/>
              <a:t>ΕΛΕΥΣΙ </a:t>
            </a:r>
            <a:r>
              <a:rPr lang="en-GB" dirty="0"/>
              <a:t>coinage</a:t>
            </a:r>
            <a:endParaRPr lang="en-US" dirty="0"/>
          </a:p>
        </p:txBody>
      </p:sp>
      <p:pic>
        <p:nvPicPr>
          <p:cNvPr id="3" name="Picture 2"/>
          <p:cNvPicPr>
            <a:picLocks noChangeAspect="1"/>
          </p:cNvPicPr>
          <p:nvPr/>
        </p:nvPicPr>
        <p:blipFill>
          <a:blip r:embed="rId2"/>
          <a:stretch>
            <a:fillRect/>
          </a:stretch>
        </p:blipFill>
        <p:spPr>
          <a:xfrm>
            <a:off x="1648440" y="2472658"/>
            <a:ext cx="5276850" cy="2581275"/>
          </a:xfrm>
          <a:prstGeom prst="rect">
            <a:avLst/>
          </a:prstGeom>
        </p:spPr>
      </p:pic>
      <p:sp>
        <p:nvSpPr>
          <p:cNvPr id="5" name="TextBox 4"/>
          <p:cNvSpPr txBox="1"/>
          <p:nvPr/>
        </p:nvSpPr>
        <p:spPr>
          <a:xfrm>
            <a:off x="1648440" y="5565058"/>
            <a:ext cx="10082888" cy="369332"/>
          </a:xfrm>
          <a:prstGeom prst="rect">
            <a:avLst/>
          </a:prstGeom>
          <a:noFill/>
        </p:spPr>
        <p:txBody>
          <a:bodyPr wrap="none" rtlCol="0">
            <a:spAutoFit/>
          </a:bodyPr>
          <a:lstStyle/>
          <a:p>
            <a:r>
              <a:rPr lang="pt-BR" dirty="0"/>
              <a:t>Athens. Circa 340-335 BC. Æ 15mm (3.17 g, 7h), </a:t>
            </a:r>
            <a:r>
              <a:rPr lang="en-GB" dirty="0"/>
              <a:t>Ex </a:t>
            </a:r>
            <a:r>
              <a:rPr lang="en-US" dirty="0"/>
              <a:t>Classical Numismatic Group &gt; Mail Bid Sale 76, Lot 484</a:t>
            </a:r>
          </a:p>
        </p:txBody>
      </p:sp>
    </p:spTree>
    <p:extLst>
      <p:ext uri="{BB962C8B-B14F-4D97-AF65-F5344CB8AC3E}">
        <p14:creationId xmlns:p14="http://schemas.microsoft.com/office/powerpoint/2010/main" val="2761895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285750" y="738187"/>
            <a:ext cx="11620500" cy="5381625"/>
          </a:xfrm>
          <a:prstGeom prst="rect">
            <a:avLst/>
          </a:prstGeom>
        </p:spPr>
      </p:pic>
    </p:spTree>
    <p:extLst>
      <p:ext uri="{BB962C8B-B14F-4D97-AF65-F5344CB8AC3E}">
        <p14:creationId xmlns:p14="http://schemas.microsoft.com/office/powerpoint/2010/main" val="1055001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Bronze coinage - References</a:t>
            </a:r>
            <a:endParaRPr lang="en-US" dirty="0"/>
          </a:p>
        </p:txBody>
      </p:sp>
      <p:sp>
        <p:nvSpPr>
          <p:cNvPr id="3" name="Content Placeholder 2"/>
          <p:cNvSpPr>
            <a:spLocks noGrp="1"/>
          </p:cNvSpPr>
          <p:nvPr>
            <p:ph idx="1"/>
          </p:nvPr>
        </p:nvSpPr>
        <p:spPr>
          <a:xfrm>
            <a:off x="629265" y="1356852"/>
            <a:ext cx="10724535" cy="5250425"/>
          </a:xfrm>
        </p:spPr>
        <p:txBody>
          <a:bodyPr>
            <a:normAutofit fontScale="92500" lnSpcReduction="10000"/>
          </a:bodyPr>
          <a:lstStyle/>
          <a:p>
            <a:r>
              <a:rPr lang="en-GB" sz="2000" dirty="0" err="1"/>
              <a:t>Brousseau</a:t>
            </a:r>
            <a:r>
              <a:rPr lang="en-GB" sz="2000" dirty="0"/>
              <a:t>, A., 2010, ‘Sybaris et </a:t>
            </a:r>
            <a:r>
              <a:rPr lang="en-GB" sz="2000" dirty="0" err="1"/>
              <a:t>l’origine</a:t>
            </a:r>
            <a:r>
              <a:rPr lang="en-GB" sz="2000" dirty="0"/>
              <a:t> de la </a:t>
            </a:r>
            <a:r>
              <a:rPr lang="en-GB" sz="2000" dirty="0" err="1"/>
              <a:t>monnaie</a:t>
            </a:r>
            <a:r>
              <a:rPr lang="en-GB" sz="2000" dirty="0"/>
              <a:t> de bronze, </a:t>
            </a:r>
            <a:r>
              <a:rPr lang="en-GB" sz="2000" i="1" dirty="0"/>
              <a:t>RBN</a:t>
            </a:r>
            <a:r>
              <a:rPr lang="en-GB" sz="2000" dirty="0"/>
              <a:t> 156, 23-34.</a:t>
            </a:r>
          </a:p>
          <a:p>
            <a:r>
              <a:rPr lang="en-GB" sz="2000" dirty="0" err="1"/>
              <a:t>Gatzolis</a:t>
            </a:r>
            <a:r>
              <a:rPr lang="en-GB" sz="2000" dirty="0"/>
              <a:t>, C. 2013, New Evidence on the Beginning of Bronze coinage in Northern Greece, in </a:t>
            </a:r>
            <a:r>
              <a:rPr lang="fr-FR" sz="2000" dirty="0"/>
              <a:t>in C. Grandjean and A. Moustaka (</a:t>
            </a:r>
            <a:r>
              <a:rPr lang="fr-FR" sz="2000" dirty="0" err="1"/>
              <a:t>eds</a:t>
            </a:r>
            <a:r>
              <a:rPr lang="fr-FR" sz="2000" dirty="0"/>
              <a:t>.) Aux origines de la monnaie fiduciaire, Bordeaux  (2013), 117-127</a:t>
            </a:r>
            <a:endParaRPr lang="en-GB" sz="2000" dirty="0"/>
          </a:p>
          <a:p>
            <a:r>
              <a:rPr lang="en-GB" sz="2000" dirty="0"/>
              <a:t>Gkikaki, M., 2017/18, Some New Cast Bronze Coins from </a:t>
            </a:r>
            <a:r>
              <a:rPr lang="en-GB" sz="2000" dirty="0" err="1"/>
              <a:t>Selinus</a:t>
            </a:r>
            <a:r>
              <a:rPr lang="en-GB" sz="2000" dirty="0"/>
              <a:t> in </a:t>
            </a:r>
            <a:r>
              <a:rPr lang="en-GB" sz="2000" dirty="0" err="1"/>
              <a:t>Wuerzburg</a:t>
            </a:r>
            <a:r>
              <a:rPr lang="en-GB" sz="2000" dirty="0"/>
              <a:t>, </a:t>
            </a:r>
            <a:r>
              <a:rPr lang="en-GB" sz="2000" i="1" dirty="0"/>
              <a:t>Revue Suisse de </a:t>
            </a:r>
            <a:r>
              <a:rPr lang="en-GB" sz="2000" i="1" dirty="0" err="1"/>
              <a:t>Numismatique</a:t>
            </a:r>
            <a:r>
              <a:rPr lang="en-GB" sz="2000" i="1" dirty="0"/>
              <a:t> </a:t>
            </a:r>
            <a:r>
              <a:rPr lang="en-GB" sz="2000" dirty="0"/>
              <a:t>96, 5-15</a:t>
            </a:r>
          </a:p>
          <a:p>
            <a:r>
              <a:rPr lang="en-GB" sz="2000" dirty="0" err="1"/>
              <a:t>Grandjean</a:t>
            </a:r>
            <a:r>
              <a:rPr lang="en-GB" sz="2000" dirty="0"/>
              <a:t>, C., 2013, </a:t>
            </a:r>
            <a:r>
              <a:rPr lang="en-GB" sz="2000" dirty="0" err="1"/>
              <a:t>Une</a:t>
            </a:r>
            <a:r>
              <a:rPr lang="en-GB" sz="2000" dirty="0"/>
              <a:t> </a:t>
            </a:r>
            <a:r>
              <a:rPr lang="en-GB" sz="2000" dirty="0" err="1"/>
              <a:t>monnaie</a:t>
            </a:r>
            <a:r>
              <a:rPr lang="en-GB" sz="2000" dirty="0"/>
              <a:t> </a:t>
            </a:r>
            <a:r>
              <a:rPr lang="en-GB" sz="2000" dirty="0" err="1"/>
              <a:t>fiduciaire</a:t>
            </a:r>
            <a:r>
              <a:rPr lang="en-GB" sz="2000" dirty="0"/>
              <a:t>, issued du monde colonial,</a:t>
            </a:r>
            <a:r>
              <a:rPr lang="fr-FR" sz="2000" dirty="0"/>
              <a:t> in C. Grandjean and A. Moustaka (</a:t>
            </a:r>
            <a:r>
              <a:rPr lang="fr-FR" sz="2000" dirty="0" err="1"/>
              <a:t>eds</a:t>
            </a:r>
            <a:r>
              <a:rPr lang="fr-FR" sz="2000" dirty="0"/>
              <a:t>.) Aux origines de la monnaie fiduciaire, Bordeaux</a:t>
            </a:r>
            <a:r>
              <a:rPr lang="en-GB" sz="2000" dirty="0"/>
              <a:t> </a:t>
            </a:r>
            <a:r>
              <a:rPr lang="fr-FR" sz="2000" dirty="0"/>
              <a:t> (2013), 97-107.</a:t>
            </a:r>
            <a:endParaRPr lang="en-GB" sz="2000" dirty="0"/>
          </a:p>
          <a:p>
            <a:r>
              <a:rPr lang="en-GB" sz="2000" dirty="0" err="1"/>
              <a:t>Psoma</a:t>
            </a:r>
            <a:r>
              <a:rPr lang="en-GB" sz="2000" dirty="0"/>
              <a:t>, S. 1998, ‘Le </a:t>
            </a:r>
            <a:r>
              <a:rPr lang="en-GB" sz="2000" dirty="0" err="1"/>
              <a:t>nombre</a:t>
            </a:r>
            <a:r>
              <a:rPr lang="en-GB" sz="2000" dirty="0"/>
              <a:t> de </a:t>
            </a:r>
            <a:r>
              <a:rPr lang="en-GB" sz="2000" dirty="0" err="1"/>
              <a:t>Chalques</a:t>
            </a:r>
            <a:r>
              <a:rPr lang="en-GB" sz="2000" dirty="0"/>
              <a:t> </a:t>
            </a:r>
            <a:r>
              <a:rPr lang="en-GB" sz="2000" dirty="0" err="1"/>
              <a:t>dans</a:t>
            </a:r>
            <a:r>
              <a:rPr lang="en-GB" sz="2000" dirty="0"/>
              <a:t> </a:t>
            </a:r>
            <a:r>
              <a:rPr lang="en-GB" sz="2000" dirty="0" err="1"/>
              <a:t>l’obol</a:t>
            </a:r>
            <a:r>
              <a:rPr lang="en-GB" sz="2000" dirty="0"/>
              <a:t>, Revue </a:t>
            </a:r>
            <a:r>
              <a:rPr lang="en-GB" sz="2000" dirty="0" err="1"/>
              <a:t>Numismatique</a:t>
            </a:r>
            <a:r>
              <a:rPr lang="en-GB" sz="2000" dirty="0"/>
              <a:t> 19-29.</a:t>
            </a:r>
          </a:p>
          <a:p>
            <a:r>
              <a:rPr lang="en-GB" sz="2000" dirty="0"/>
              <a:t>Kroll, J.H., 1993, The Greek Coins. The Athenian Agora vol. XXVI, Princeton, NJ.</a:t>
            </a:r>
          </a:p>
          <a:p>
            <a:r>
              <a:rPr lang="en-GB" sz="2000" dirty="0"/>
              <a:t>Kroll, J.H., 2013, ‘</a:t>
            </a:r>
            <a:r>
              <a:rPr lang="fr-FR" sz="2000" dirty="0"/>
              <a:t>Salamis </a:t>
            </a:r>
            <a:r>
              <a:rPr lang="fr-FR" sz="2000" dirty="0" err="1"/>
              <a:t>Again</a:t>
            </a:r>
            <a:r>
              <a:rPr lang="fr-FR" sz="2000" dirty="0"/>
              <a:t>’, in C. Grandjean and A. Moustaka (</a:t>
            </a:r>
            <a:r>
              <a:rPr lang="fr-FR" sz="2000" dirty="0" err="1"/>
              <a:t>eds</a:t>
            </a:r>
            <a:r>
              <a:rPr lang="fr-FR" sz="2000" dirty="0"/>
              <a:t>.) </a:t>
            </a:r>
            <a:r>
              <a:rPr lang="fr-FR" sz="2000" i="1" dirty="0"/>
              <a:t>Aux origines de la monnaie fiduciaire</a:t>
            </a:r>
            <a:r>
              <a:rPr lang="fr-FR" sz="2000" dirty="0"/>
              <a:t>, Bordeaux, 109-115</a:t>
            </a:r>
          </a:p>
          <a:p>
            <a:r>
              <a:rPr lang="fr-FR" sz="2000" dirty="0" err="1"/>
              <a:t>Sheedy</a:t>
            </a:r>
            <a:r>
              <a:rPr lang="fr-FR" sz="2000" dirty="0"/>
              <a:t>, K., ‘The Emergency </a:t>
            </a:r>
            <a:r>
              <a:rPr lang="fr-FR" sz="2000" dirty="0" err="1"/>
              <a:t>Coinage</a:t>
            </a:r>
            <a:r>
              <a:rPr lang="fr-FR" sz="2000" dirty="0"/>
              <a:t> of </a:t>
            </a:r>
            <a:r>
              <a:rPr lang="fr-FR" sz="2000" dirty="0" err="1"/>
              <a:t>Timotheus</a:t>
            </a:r>
            <a:r>
              <a:rPr lang="fr-FR" sz="2000" dirty="0"/>
              <a:t>’, in U. </a:t>
            </a:r>
            <a:r>
              <a:rPr lang="fr-FR" sz="2000" dirty="0" err="1"/>
              <a:t>Wartenberg</a:t>
            </a:r>
            <a:r>
              <a:rPr lang="fr-FR" sz="2000" dirty="0"/>
              <a:t> and M. </a:t>
            </a:r>
            <a:r>
              <a:rPr lang="fr-FR" sz="2000" dirty="0" err="1"/>
              <a:t>Amandry</a:t>
            </a:r>
            <a:r>
              <a:rPr lang="fr-FR" sz="2000" dirty="0"/>
              <a:t> (</a:t>
            </a:r>
            <a:r>
              <a:rPr lang="fr-FR" sz="2000" dirty="0" err="1"/>
              <a:t>eds</a:t>
            </a:r>
            <a:r>
              <a:rPr lang="fr-FR" sz="2000" dirty="0"/>
              <a:t>.) </a:t>
            </a:r>
            <a:r>
              <a:rPr lang="fr-FR" sz="2000" i="1" dirty="0"/>
              <a:t>KAIROS. Contributions to </a:t>
            </a:r>
            <a:r>
              <a:rPr lang="fr-FR" sz="2000" i="1" dirty="0" err="1"/>
              <a:t>Numismatics</a:t>
            </a:r>
            <a:r>
              <a:rPr lang="fr-FR" sz="2000" i="1" dirty="0"/>
              <a:t> in Honor of Basil C. </a:t>
            </a:r>
            <a:r>
              <a:rPr lang="fr-FR" sz="2000" i="1" dirty="0" err="1"/>
              <a:t>Demetriadi</a:t>
            </a:r>
            <a:r>
              <a:rPr lang="fr-FR" sz="2000" dirty="0"/>
              <a:t>, 203-223.</a:t>
            </a:r>
            <a:endParaRPr lang="en-GB" sz="2000" dirty="0"/>
          </a:p>
          <a:p>
            <a:r>
              <a:rPr lang="en-US" sz="2000" dirty="0" err="1"/>
              <a:t>Stingl</a:t>
            </a:r>
            <a:r>
              <a:rPr lang="en-US" sz="2000" dirty="0"/>
              <a:t>, T. 2005. ‘</a:t>
            </a:r>
            <a:r>
              <a:rPr lang="en-US" sz="2000" dirty="0" err="1"/>
              <a:t>Frühe</a:t>
            </a:r>
            <a:r>
              <a:rPr lang="en-US" sz="2000" dirty="0"/>
              <a:t> </a:t>
            </a:r>
            <a:r>
              <a:rPr lang="en-US" sz="2000" dirty="0" err="1"/>
              <a:t>bronzene</a:t>
            </a:r>
            <a:r>
              <a:rPr lang="en-US" sz="2000" dirty="0"/>
              <a:t> </a:t>
            </a:r>
            <a:r>
              <a:rPr lang="en-US" sz="2000" dirty="0" err="1"/>
              <a:t>Geldformen</a:t>
            </a:r>
            <a:r>
              <a:rPr lang="en-US" sz="2000" dirty="0"/>
              <a:t> </a:t>
            </a:r>
            <a:r>
              <a:rPr lang="en-US" sz="2000" dirty="0" err="1"/>
              <a:t>im</a:t>
            </a:r>
            <a:r>
              <a:rPr lang="en-US" sz="2000" dirty="0"/>
              <a:t> </a:t>
            </a:r>
            <a:r>
              <a:rPr lang="en-US" sz="2000" dirty="0" err="1"/>
              <a:t>nordwestlichen</a:t>
            </a:r>
            <a:r>
              <a:rPr lang="en-US" sz="2000" dirty="0"/>
              <a:t> </a:t>
            </a:r>
            <a:r>
              <a:rPr lang="en-US" sz="2000" dirty="0" err="1"/>
              <a:t>Schwarzmeerraum</a:t>
            </a:r>
            <a:r>
              <a:rPr lang="en-US" sz="2000" dirty="0"/>
              <a:t>’, in F. </a:t>
            </a:r>
            <a:r>
              <a:rPr lang="en-US" sz="2000" dirty="0" err="1"/>
              <a:t>Fless</a:t>
            </a:r>
            <a:r>
              <a:rPr lang="en-US" sz="2000" dirty="0"/>
              <a:t> and M. </a:t>
            </a:r>
            <a:r>
              <a:rPr lang="en-US" sz="2000" dirty="0" err="1"/>
              <a:t>Treister</a:t>
            </a:r>
            <a:r>
              <a:rPr lang="en-US" sz="2000" dirty="0"/>
              <a:t> (</a:t>
            </a:r>
            <a:r>
              <a:rPr lang="en-US" sz="2000" dirty="0" err="1"/>
              <a:t>eds</a:t>
            </a:r>
            <a:r>
              <a:rPr lang="en-US" sz="2000" dirty="0"/>
              <a:t>) </a:t>
            </a:r>
            <a:r>
              <a:rPr lang="en-US" sz="2000" i="1" dirty="0" err="1"/>
              <a:t>Bilder</a:t>
            </a:r>
            <a:r>
              <a:rPr lang="en-US" sz="2000" i="1" dirty="0"/>
              <a:t> und </a:t>
            </a:r>
            <a:r>
              <a:rPr lang="en-US" sz="2000" i="1" dirty="0" err="1"/>
              <a:t>Objekte</a:t>
            </a:r>
            <a:r>
              <a:rPr lang="en-US" sz="2000" i="1" dirty="0"/>
              <a:t> </a:t>
            </a:r>
            <a:r>
              <a:rPr lang="en-US" sz="2000" i="1" dirty="0" err="1"/>
              <a:t>als</a:t>
            </a:r>
            <a:r>
              <a:rPr lang="en-US" sz="2000" i="1" dirty="0"/>
              <a:t> </a:t>
            </a:r>
            <a:r>
              <a:rPr lang="en-US" sz="2000" i="1" dirty="0" err="1"/>
              <a:t>Träger</a:t>
            </a:r>
            <a:r>
              <a:rPr lang="en-US" sz="2000" i="1" dirty="0"/>
              <a:t> </a:t>
            </a:r>
            <a:r>
              <a:rPr lang="en-US" sz="2000" i="1" dirty="0" err="1"/>
              <a:t>kultureller</a:t>
            </a:r>
            <a:r>
              <a:rPr lang="en-US" sz="2000" i="1" dirty="0"/>
              <a:t> </a:t>
            </a:r>
            <a:r>
              <a:rPr lang="en-US" sz="2000" i="1" dirty="0" err="1"/>
              <a:t>Identität</a:t>
            </a:r>
            <a:r>
              <a:rPr lang="en-US" sz="2000" i="1" dirty="0"/>
              <a:t> und </a:t>
            </a:r>
            <a:r>
              <a:rPr lang="en-US" sz="2000" i="1" dirty="0" err="1"/>
              <a:t>interkultureller</a:t>
            </a:r>
            <a:r>
              <a:rPr lang="en-US" sz="2000" i="1" dirty="0"/>
              <a:t> </a:t>
            </a:r>
            <a:r>
              <a:rPr lang="en-US" sz="2000" i="1" dirty="0" err="1"/>
              <a:t>Kommunikation</a:t>
            </a:r>
            <a:r>
              <a:rPr lang="en-US" sz="2000" i="1" dirty="0"/>
              <a:t> </a:t>
            </a:r>
            <a:r>
              <a:rPr lang="en-US" sz="2000" i="1" dirty="0" err="1"/>
              <a:t>im</a:t>
            </a:r>
            <a:r>
              <a:rPr lang="en-US" sz="2000" i="1" dirty="0"/>
              <a:t> </a:t>
            </a:r>
            <a:r>
              <a:rPr lang="en-US" sz="2000" i="1" dirty="0" err="1"/>
              <a:t>Schwarzmeergebiet</a:t>
            </a:r>
            <a:r>
              <a:rPr lang="en-US" sz="2000" i="1" dirty="0"/>
              <a:t>. </a:t>
            </a:r>
            <a:r>
              <a:rPr lang="en-US" sz="2000" i="1" dirty="0" err="1"/>
              <a:t>Kolloquium</a:t>
            </a:r>
            <a:r>
              <a:rPr lang="en-US" sz="2000" i="1" dirty="0"/>
              <a:t> in </a:t>
            </a:r>
            <a:r>
              <a:rPr lang="en-US" sz="2000" i="1" dirty="0" err="1"/>
              <a:t>Zschortau</a:t>
            </a:r>
            <a:r>
              <a:rPr lang="en-US" sz="2000" i="1" dirty="0"/>
              <a:t>/Sachsen </a:t>
            </a:r>
            <a:r>
              <a:rPr lang="en-US" sz="2000" i="1" dirty="0" err="1"/>
              <a:t>vom</a:t>
            </a:r>
            <a:r>
              <a:rPr lang="en-US" sz="2000" i="1" dirty="0"/>
              <a:t> 13.2.–15.2.2003.</a:t>
            </a:r>
            <a:r>
              <a:rPr lang="en-US" sz="2000" dirty="0"/>
              <a:t> </a:t>
            </a:r>
            <a:r>
              <a:rPr lang="en-US" sz="2000" dirty="0" err="1"/>
              <a:t>Internationale</a:t>
            </a:r>
            <a:r>
              <a:rPr lang="en-US" sz="2000" dirty="0"/>
              <a:t> </a:t>
            </a:r>
            <a:r>
              <a:rPr lang="en-US" sz="2000" dirty="0" err="1"/>
              <a:t>Archäologie</a:t>
            </a:r>
            <a:r>
              <a:rPr lang="en-US" sz="2000" dirty="0"/>
              <a:t>, </a:t>
            </a:r>
            <a:r>
              <a:rPr lang="en-US" sz="2000" dirty="0" err="1"/>
              <a:t>Arbeitsgemeinschaft</a:t>
            </a:r>
            <a:r>
              <a:rPr lang="en-US" sz="2000" dirty="0"/>
              <a:t>, Symposium, </a:t>
            </a:r>
            <a:r>
              <a:rPr lang="en-US" sz="2000" dirty="0" err="1"/>
              <a:t>Tagung</a:t>
            </a:r>
            <a:r>
              <a:rPr lang="en-US" sz="2000" dirty="0"/>
              <a:t>, </a:t>
            </a:r>
            <a:r>
              <a:rPr lang="en-US" sz="2000" dirty="0" err="1"/>
              <a:t>Kongress</a:t>
            </a:r>
            <a:r>
              <a:rPr lang="en-US" sz="2000" dirty="0"/>
              <a:t>, Band 6. </a:t>
            </a:r>
            <a:r>
              <a:rPr lang="en-US" sz="2000" dirty="0" err="1"/>
              <a:t>Rahden</a:t>
            </a:r>
            <a:r>
              <a:rPr lang="en-US" sz="2000" dirty="0"/>
              <a:t>/</a:t>
            </a:r>
            <a:r>
              <a:rPr lang="en-US" sz="2000" dirty="0" err="1"/>
              <a:t>Westfalen</a:t>
            </a:r>
            <a:r>
              <a:rPr lang="en-US" sz="2000" dirty="0"/>
              <a:t>: Marie </a:t>
            </a:r>
            <a:r>
              <a:rPr lang="en-US" sz="2000" dirty="0" err="1"/>
              <a:t>Leidorf</a:t>
            </a:r>
            <a:r>
              <a:rPr lang="en-US" sz="2000" dirty="0"/>
              <a:t>, 119–23.</a:t>
            </a:r>
          </a:p>
        </p:txBody>
      </p:sp>
    </p:spTree>
    <p:extLst>
      <p:ext uri="{BB962C8B-B14F-4D97-AF65-F5344CB8AC3E}">
        <p14:creationId xmlns:p14="http://schemas.microsoft.com/office/powerpoint/2010/main" val="551083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Κόλλυβος = </a:t>
            </a:r>
            <a:r>
              <a:rPr lang="en-GB" dirty="0"/>
              <a:t>grain of wheat</a:t>
            </a:r>
            <a:br>
              <a:rPr lang="el-GR" dirty="0"/>
            </a:br>
            <a:r>
              <a:rPr lang="el-GR" dirty="0"/>
              <a:t>Κριθόκοκκον</a:t>
            </a:r>
            <a:r>
              <a:rPr lang="en-GB" dirty="0"/>
              <a:t> = grain of barley</a:t>
            </a:r>
            <a:endParaRPr lang="en-US" dirty="0"/>
          </a:p>
        </p:txBody>
      </p:sp>
      <p:sp>
        <p:nvSpPr>
          <p:cNvPr id="3" name="Text Placeholder 2"/>
          <p:cNvSpPr>
            <a:spLocks noGrp="1"/>
          </p:cNvSpPr>
          <p:nvPr>
            <p:ph type="body" idx="1"/>
          </p:nvPr>
        </p:nvSpPr>
        <p:spPr/>
        <p:txBody>
          <a:bodyPr/>
          <a:lstStyle/>
          <a:p>
            <a:r>
              <a:rPr lang="en-GB" b="1" dirty="0">
                <a:solidFill>
                  <a:schemeClr val="tx1"/>
                </a:solidFill>
              </a:rPr>
              <a:t>As a standard of weight</a:t>
            </a:r>
            <a:endParaRPr lang="en-US" b="1" dirty="0">
              <a:solidFill>
                <a:schemeClr val="tx1"/>
              </a:solidFill>
            </a:endParaRPr>
          </a:p>
        </p:txBody>
      </p:sp>
    </p:spTree>
    <p:extLst>
      <p:ext uri="{BB962C8B-B14F-4D97-AF65-F5344CB8AC3E}">
        <p14:creationId xmlns:p14="http://schemas.microsoft.com/office/powerpoint/2010/main" val="1491746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Chalkous</a:t>
            </a:r>
            <a:r>
              <a:rPr lang="en-GB" dirty="0"/>
              <a:t> (pl. </a:t>
            </a:r>
            <a:r>
              <a:rPr lang="en-GB" dirty="0" err="1"/>
              <a:t>Chalkoi</a:t>
            </a:r>
            <a:r>
              <a:rPr lang="en-GB" dirty="0"/>
              <a:t>) </a:t>
            </a:r>
            <a:endParaRPr lang="en-US" dirty="0"/>
          </a:p>
        </p:txBody>
      </p:sp>
      <p:sp>
        <p:nvSpPr>
          <p:cNvPr id="3" name="Content Placeholder 2"/>
          <p:cNvSpPr>
            <a:spLocks noGrp="1"/>
          </p:cNvSpPr>
          <p:nvPr>
            <p:ph idx="1"/>
          </p:nvPr>
        </p:nvSpPr>
        <p:spPr/>
        <p:txBody>
          <a:bodyPr/>
          <a:lstStyle/>
          <a:p>
            <a:r>
              <a:rPr lang="en-GB" dirty="0" err="1"/>
              <a:t>Chalkous</a:t>
            </a:r>
            <a:r>
              <a:rPr lang="en-GB" dirty="0"/>
              <a:t> weights 1,5-2 g in the weight standards of most Greek cities</a:t>
            </a:r>
          </a:p>
          <a:p>
            <a:r>
              <a:rPr lang="en-GB" dirty="0"/>
              <a:t>1/12 of the obol in the </a:t>
            </a:r>
            <a:r>
              <a:rPr lang="en-GB" dirty="0" err="1"/>
              <a:t>Aeginetan</a:t>
            </a:r>
            <a:r>
              <a:rPr lang="en-GB" dirty="0"/>
              <a:t> weight standard</a:t>
            </a:r>
          </a:p>
          <a:p>
            <a:r>
              <a:rPr lang="en-GB" dirty="0"/>
              <a:t>1/8 of the obol in the Attic weight standard</a:t>
            </a:r>
            <a:endParaRPr lang="en-US" dirty="0"/>
          </a:p>
        </p:txBody>
      </p:sp>
    </p:spTree>
    <p:extLst>
      <p:ext uri="{BB962C8B-B14F-4D97-AF65-F5344CB8AC3E}">
        <p14:creationId xmlns:p14="http://schemas.microsoft.com/office/powerpoint/2010/main" val="1755263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Chalkous</a:t>
            </a:r>
            <a:endParaRPr lang="en-US" dirty="0"/>
          </a:p>
        </p:txBody>
      </p:sp>
      <p:sp>
        <p:nvSpPr>
          <p:cNvPr id="3" name="Content Placeholder 2"/>
          <p:cNvSpPr>
            <a:spLocks noGrp="1"/>
          </p:cNvSpPr>
          <p:nvPr>
            <p:ph idx="1"/>
          </p:nvPr>
        </p:nvSpPr>
        <p:spPr>
          <a:xfrm>
            <a:off x="838200" y="1825625"/>
            <a:ext cx="10515600" cy="3995072"/>
          </a:xfrm>
        </p:spPr>
        <p:txBody>
          <a:bodyPr/>
          <a:lstStyle/>
          <a:p>
            <a:r>
              <a:rPr lang="en-GB" dirty="0" err="1"/>
              <a:t>Chalkous</a:t>
            </a:r>
            <a:r>
              <a:rPr lang="en-GB" dirty="0"/>
              <a:t> approx. the weight of a silver obol. However its value was significantly inferior.</a:t>
            </a:r>
          </a:p>
          <a:p>
            <a:r>
              <a:rPr lang="en-GB" dirty="0"/>
              <a:t>Ratio bronze: silver was 100 or 120 to 1 according to IG I</a:t>
            </a:r>
            <a:r>
              <a:rPr lang="en-GB" baseline="30000" dirty="0"/>
              <a:t>2</a:t>
            </a:r>
            <a:r>
              <a:rPr lang="en-GB" dirty="0"/>
              <a:t> 371</a:t>
            </a:r>
          </a:p>
          <a:p>
            <a:r>
              <a:rPr lang="en-GB" dirty="0"/>
              <a:t>Nominal value of the bronze coins was much more superior than their metallic value</a:t>
            </a:r>
          </a:p>
          <a:p>
            <a:r>
              <a:rPr lang="en-GB" dirty="0"/>
              <a:t>The huge bronzes of </a:t>
            </a:r>
            <a:r>
              <a:rPr lang="en-GB" dirty="0" err="1"/>
              <a:t>Lipara</a:t>
            </a:r>
            <a:r>
              <a:rPr lang="en-GB" dirty="0"/>
              <a:t> suggest that the ancients were aware of the ratio</a:t>
            </a:r>
            <a:endParaRPr lang="en-US" dirty="0"/>
          </a:p>
        </p:txBody>
      </p:sp>
    </p:spTree>
    <p:extLst>
      <p:ext uri="{BB962C8B-B14F-4D97-AF65-F5344CB8AC3E}">
        <p14:creationId xmlns:p14="http://schemas.microsoft.com/office/powerpoint/2010/main" val="375782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introduction of the bronze coinage</a:t>
            </a:r>
            <a:endParaRPr lang="en-US" dirty="0"/>
          </a:p>
        </p:txBody>
      </p:sp>
      <p:sp>
        <p:nvSpPr>
          <p:cNvPr id="3" name="Content Placeholder 2"/>
          <p:cNvSpPr>
            <a:spLocks noGrp="1"/>
          </p:cNvSpPr>
          <p:nvPr>
            <p:ph idx="1"/>
          </p:nvPr>
        </p:nvSpPr>
        <p:spPr/>
        <p:txBody>
          <a:bodyPr/>
          <a:lstStyle/>
          <a:p>
            <a:r>
              <a:rPr lang="en-GB" dirty="0"/>
              <a:t>Not a linear development</a:t>
            </a:r>
          </a:p>
          <a:p>
            <a:r>
              <a:rPr lang="en-GB" dirty="0"/>
              <a:t>A whole phenomenon which appears sooner or later and at different points in time in various parts of the Greek world in a period covering roughly two centuries (fifth-fourth cent BCE): Black Sea (Sinope, </a:t>
            </a:r>
            <a:r>
              <a:rPr lang="en-GB" dirty="0" err="1"/>
              <a:t>Histria</a:t>
            </a:r>
            <a:r>
              <a:rPr lang="en-GB" dirty="0"/>
              <a:t>, Olbia), Magna Graecia, Sicily, Athens (Salamis and </a:t>
            </a:r>
            <a:r>
              <a:rPr lang="el-GR" dirty="0"/>
              <a:t>ΕΛΕΥΣΙ)</a:t>
            </a:r>
            <a:endParaRPr lang="en-GB" dirty="0"/>
          </a:p>
          <a:p>
            <a:r>
              <a:rPr lang="en-GB" dirty="0"/>
              <a:t>The phenomenon of experimental minting in bronze of a token coinage with not continuation: The coinage of the Athenians in Sybaris (446-444 BCE), the emergency coinage of Timotheus 364-362 BCE</a:t>
            </a:r>
            <a:endParaRPr lang="en-US" dirty="0"/>
          </a:p>
        </p:txBody>
      </p:sp>
    </p:spTree>
    <p:extLst>
      <p:ext uri="{BB962C8B-B14F-4D97-AF65-F5344CB8AC3E}">
        <p14:creationId xmlns:p14="http://schemas.microsoft.com/office/powerpoint/2010/main" val="232417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Sybaris and </a:t>
            </a:r>
            <a:r>
              <a:rPr lang="en-GB" dirty="0" err="1"/>
              <a:t>Thurii</a:t>
            </a:r>
            <a:r>
              <a:rPr lang="en-GB" dirty="0"/>
              <a:t>, Timotheus and Athens</a:t>
            </a:r>
            <a:endParaRPr lang="en-US" dirty="0"/>
          </a:p>
        </p:txBody>
      </p:sp>
      <p:pic>
        <p:nvPicPr>
          <p:cNvPr id="4" name="Picture 3"/>
          <p:cNvPicPr>
            <a:picLocks noChangeAspect="1"/>
          </p:cNvPicPr>
          <p:nvPr/>
        </p:nvPicPr>
        <p:blipFill>
          <a:blip r:embed="rId2"/>
          <a:stretch>
            <a:fillRect/>
          </a:stretch>
        </p:blipFill>
        <p:spPr>
          <a:xfrm>
            <a:off x="1451889" y="4253138"/>
            <a:ext cx="3194621" cy="1526929"/>
          </a:xfrm>
          <a:prstGeom prst="rect">
            <a:avLst/>
          </a:prstGeom>
        </p:spPr>
      </p:pic>
      <p:sp>
        <p:nvSpPr>
          <p:cNvPr id="5" name="Rectangle 4"/>
          <p:cNvSpPr/>
          <p:nvPr/>
        </p:nvSpPr>
        <p:spPr>
          <a:xfrm>
            <a:off x="1711690" y="3606807"/>
            <a:ext cx="3294172" cy="646331"/>
          </a:xfrm>
          <a:prstGeom prst="rect">
            <a:avLst/>
          </a:prstGeom>
        </p:spPr>
        <p:txBody>
          <a:bodyPr wrap="none">
            <a:spAutoFit/>
          </a:bodyPr>
          <a:lstStyle/>
          <a:p>
            <a:r>
              <a:rPr lang="en-US" dirty="0"/>
              <a:t>AE Sybaris, 1.6g, NAC (Zürich), 52</a:t>
            </a:r>
          </a:p>
          <a:p>
            <a:r>
              <a:rPr lang="fr-FR" dirty="0"/>
              <a:t>(7 octobre 2009) lot 35.</a:t>
            </a:r>
            <a:endParaRPr lang="en-US" dirty="0"/>
          </a:p>
        </p:txBody>
      </p:sp>
      <p:sp>
        <p:nvSpPr>
          <p:cNvPr id="6" name="TextBox 5"/>
          <p:cNvSpPr txBox="1"/>
          <p:nvPr/>
        </p:nvSpPr>
        <p:spPr>
          <a:xfrm>
            <a:off x="1829361" y="5780067"/>
            <a:ext cx="3764525" cy="923330"/>
          </a:xfrm>
          <a:prstGeom prst="rect">
            <a:avLst/>
          </a:prstGeom>
          <a:noFill/>
        </p:spPr>
        <p:txBody>
          <a:bodyPr wrap="square" rtlCol="0">
            <a:spAutoFit/>
          </a:bodyPr>
          <a:lstStyle/>
          <a:p>
            <a:r>
              <a:rPr lang="en-US" dirty="0"/>
              <a:t>AE 1.45g, 6h, Timotheus</a:t>
            </a:r>
          </a:p>
          <a:p>
            <a:r>
              <a:rPr lang="en-US" dirty="0"/>
              <a:t>British Museum 1845,0414.23</a:t>
            </a:r>
          </a:p>
          <a:p>
            <a:endParaRPr lang="en-US" dirty="0"/>
          </a:p>
        </p:txBody>
      </p:sp>
      <p:pic>
        <p:nvPicPr>
          <p:cNvPr id="7" name="Picture 6"/>
          <p:cNvPicPr>
            <a:picLocks noChangeAspect="1"/>
          </p:cNvPicPr>
          <p:nvPr/>
        </p:nvPicPr>
        <p:blipFill>
          <a:blip r:embed="rId3"/>
          <a:stretch>
            <a:fillRect/>
          </a:stretch>
        </p:blipFill>
        <p:spPr>
          <a:xfrm>
            <a:off x="6459793" y="1275357"/>
            <a:ext cx="4376725" cy="2105260"/>
          </a:xfrm>
          <a:prstGeom prst="rect">
            <a:avLst/>
          </a:prstGeom>
        </p:spPr>
      </p:pic>
      <p:sp>
        <p:nvSpPr>
          <p:cNvPr id="8" name="TextBox 7"/>
          <p:cNvSpPr txBox="1"/>
          <p:nvPr/>
        </p:nvSpPr>
        <p:spPr>
          <a:xfrm>
            <a:off x="7202000" y="3292957"/>
            <a:ext cx="3090783" cy="923330"/>
          </a:xfrm>
          <a:prstGeom prst="rect">
            <a:avLst/>
          </a:prstGeom>
          <a:noFill/>
        </p:spPr>
        <p:txBody>
          <a:bodyPr wrap="none" rtlCol="0">
            <a:spAutoFit/>
          </a:bodyPr>
          <a:lstStyle/>
          <a:p>
            <a:r>
              <a:rPr lang="en-US" dirty="0"/>
              <a:t>AE </a:t>
            </a:r>
            <a:r>
              <a:rPr lang="en-US" dirty="0" err="1"/>
              <a:t>Thurii</a:t>
            </a:r>
            <a:endParaRPr lang="en-US" dirty="0"/>
          </a:p>
          <a:p>
            <a:r>
              <a:rPr lang="en-US" dirty="0"/>
              <a:t>CNG (Lancaster and London),</a:t>
            </a:r>
          </a:p>
          <a:p>
            <a:r>
              <a:rPr lang="en-US" dirty="0"/>
              <a:t>73 (13 </a:t>
            </a:r>
            <a:r>
              <a:rPr lang="en-US" dirty="0" err="1"/>
              <a:t>septembre</a:t>
            </a:r>
            <a:r>
              <a:rPr lang="en-US" dirty="0"/>
              <a:t> 2006), n° 35.</a:t>
            </a:r>
          </a:p>
        </p:txBody>
      </p:sp>
      <p:pic>
        <p:nvPicPr>
          <p:cNvPr id="9" name="Picture 8"/>
          <p:cNvPicPr>
            <a:picLocks noChangeAspect="1"/>
          </p:cNvPicPr>
          <p:nvPr/>
        </p:nvPicPr>
        <p:blipFill>
          <a:blip r:embed="rId4"/>
          <a:stretch>
            <a:fillRect/>
          </a:stretch>
        </p:blipFill>
        <p:spPr>
          <a:xfrm>
            <a:off x="7063077" y="4452872"/>
            <a:ext cx="1444637" cy="1692289"/>
          </a:xfrm>
          <a:prstGeom prst="rect">
            <a:avLst/>
          </a:prstGeom>
        </p:spPr>
      </p:pic>
      <p:pic>
        <p:nvPicPr>
          <p:cNvPr id="10" name="Picture 9"/>
          <p:cNvPicPr>
            <a:picLocks noChangeAspect="1"/>
          </p:cNvPicPr>
          <p:nvPr/>
        </p:nvPicPr>
        <p:blipFill>
          <a:blip r:embed="rId5"/>
          <a:stretch>
            <a:fillRect/>
          </a:stretch>
        </p:blipFill>
        <p:spPr>
          <a:xfrm>
            <a:off x="8736423" y="4509557"/>
            <a:ext cx="1724724" cy="1458624"/>
          </a:xfrm>
          <a:prstGeom prst="rect">
            <a:avLst/>
          </a:prstGeom>
        </p:spPr>
      </p:pic>
      <p:sp>
        <p:nvSpPr>
          <p:cNvPr id="11" name="TextBox 10"/>
          <p:cNvSpPr txBox="1"/>
          <p:nvPr/>
        </p:nvSpPr>
        <p:spPr>
          <a:xfrm>
            <a:off x="7590503" y="6213987"/>
            <a:ext cx="2604559" cy="646331"/>
          </a:xfrm>
          <a:prstGeom prst="rect">
            <a:avLst/>
          </a:prstGeom>
          <a:noFill/>
        </p:spPr>
        <p:txBody>
          <a:bodyPr wrap="none" rtlCol="0">
            <a:spAutoFit/>
          </a:bodyPr>
          <a:lstStyle/>
          <a:p>
            <a:r>
              <a:rPr lang="en-GB" dirty="0"/>
              <a:t>AR-</a:t>
            </a:r>
            <a:r>
              <a:rPr lang="en-GB" dirty="0" err="1"/>
              <a:t>triobol</a:t>
            </a:r>
            <a:r>
              <a:rPr lang="en-GB" dirty="0"/>
              <a:t> Athens</a:t>
            </a:r>
          </a:p>
          <a:p>
            <a:r>
              <a:rPr lang="en-GB" dirty="0"/>
              <a:t>ANS1968.34.69, 2.03g, 9h</a:t>
            </a:r>
            <a:endParaRPr lang="en-US" dirty="0"/>
          </a:p>
        </p:txBody>
      </p:sp>
      <p:pic>
        <p:nvPicPr>
          <p:cNvPr id="12" name="Picture 11"/>
          <p:cNvPicPr>
            <a:picLocks noChangeAspect="1"/>
          </p:cNvPicPr>
          <p:nvPr/>
        </p:nvPicPr>
        <p:blipFill>
          <a:blip r:embed="rId6"/>
          <a:stretch>
            <a:fillRect/>
          </a:stretch>
        </p:blipFill>
        <p:spPr>
          <a:xfrm>
            <a:off x="1811237" y="1447904"/>
            <a:ext cx="3227858" cy="1600096"/>
          </a:xfrm>
          <a:prstGeom prst="rect">
            <a:avLst/>
          </a:prstGeom>
        </p:spPr>
      </p:pic>
    </p:spTree>
    <p:extLst>
      <p:ext uri="{BB962C8B-B14F-4D97-AF65-F5344CB8AC3E}">
        <p14:creationId xmlns:p14="http://schemas.microsoft.com/office/powerpoint/2010/main" val="239594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7" y="2693886"/>
            <a:ext cx="5157787" cy="823912"/>
          </a:xfrm>
        </p:spPr>
        <p:txBody>
          <a:bodyPr/>
          <a:lstStyle/>
          <a:p>
            <a:r>
              <a:rPr lang="en-GB" dirty="0"/>
              <a:t>Sybaris</a:t>
            </a:r>
            <a:endParaRPr lang="en-US" dirty="0"/>
          </a:p>
        </p:txBody>
      </p:sp>
      <p:sp>
        <p:nvSpPr>
          <p:cNvPr id="4" name="Content Placeholder 3"/>
          <p:cNvSpPr>
            <a:spLocks noGrp="1"/>
          </p:cNvSpPr>
          <p:nvPr>
            <p:ph sz="half" idx="2"/>
          </p:nvPr>
        </p:nvSpPr>
        <p:spPr>
          <a:xfrm>
            <a:off x="462116" y="4001728"/>
            <a:ext cx="5535458" cy="3093502"/>
          </a:xfrm>
        </p:spPr>
        <p:txBody>
          <a:bodyPr/>
          <a:lstStyle/>
          <a:p>
            <a:r>
              <a:rPr lang="en-GB" dirty="0" err="1"/>
              <a:t>Dionysiouc</a:t>
            </a:r>
            <a:r>
              <a:rPr lang="en-GB" dirty="0"/>
              <a:t> </a:t>
            </a:r>
            <a:r>
              <a:rPr lang="en-GB" dirty="0" err="1"/>
              <a:t>Chalkous</a:t>
            </a:r>
            <a:r>
              <a:rPr lang="en-GB" dirty="0"/>
              <a:t> (* 490/480 BCE advocated the minting and use of bronze coinage, participated in the re-foundation of Sybaris 446-444BCE)</a:t>
            </a:r>
          </a:p>
          <a:p>
            <a:r>
              <a:rPr lang="en-US" dirty="0" err="1"/>
              <a:t>Ath</a:t>
            </a:r>
            <a:r>
              <a:rPr lang="en-US" dirty="0"/>
              <a:t>. </a:t>
            </a:r>
            <a:r>
              <a:rPr lang="fr-FR" dirty="0"/>
              <a:t>X, 443; XIII, 602c; XV, 669d. </a:t>
            </a:r>
            <a:endParaRPr lang="en-US" dirty="0"/>
          </a:p>
        </p:txBody>
      </p:sp>
      <p:sp>
        <p:nvSpPr>
          <p:cNvPr id="5" name="Text Placeholder 4"/>
          <p:cNvSpPr>
            <a:spLocks noGrp="1"/>
          </p:cNvSpPr>
          <p:nvPr>
            <p:ph type="body" sz="quarter" idx="3"/>
          </p:nvPr>
        </p:nvSpPr>
        <p:spPr>
          <a:xfrm>
            <a:off x="6675038" y="2998686"/>
            <a:ext cx="5183188" cy="823912"/>
          </a:xfrm>
        </p:spPr>
        <p:txBody>
          <a:bodyPr/>
          <a:lstStyle/>
          <a:p>
            <a:r>
              <a:rPr lang="en-GB" dirty="0"/>
              <a:t>Timotheus’ coinage</a:t>
            </a:r>
            <a:endParaRPr lang="en-US" dirty="0"/>
          </a:p>
        </p:txBody>
      </p:sp>
      <p:sp>
        <p:nvSpPr>
          <p:cNvPr id="6" name="Content Placeholder 5"/>
          <p:cNvSpPr>
            <a:spLocks noGrp="1"/>
          </p:cNvSpPr>
          <p:nvPr>
            <p:ph sz="quarter" idx="4"/>
          </p:nvPr>
        </p:nvSpPr>
        <p:spPr>
          <a:xfrm>
            <a:off x="6617109" y="4001728"/>
            <a:ext cx="5712543" cy="2534193"/>
          </a:xfrm>
        </p:spPr>
        <p:txBody>
          <a:bodyPr>
            <a:normAutofit/>
          </a:bodyPr>
          <a:lstStyle/>
          <a:p>
            <a:r>
              <a:rPr lang="it-IT" dirty="0"/>
              <a:t>Aristotle, Oeconomica 2. 2. 23 (1350a)</a:t>
            </a:r>
          </a:p>
          <a:p>
            <a:r>
              <a:rPr lang="en-US" dirty="0" err="1"/>
              <a:t>Polyaenus</a:t>
            </a:r>
            <a:r>
              <a:rPr lang="en-US" dirty="0"/>
              <a:t>, </a:t>
            </a:r>
            <a:r>
              <a:rPr lang="en-US" dirty="0" err="1"/>
              <a:t>Strategemata</a:t>
            </a:r>
            <a:r>
              <a:rPr lang="en-US" dirty="0"/>
              <a:t> in the second century A.D (3.10.1)</a:t>
            </a:r>
          </a:p>
          <a:p>
            <a:r>
              <a:rPr lang="en-US" dirty="0" err="1"/>
              <a:t>Polyaenus</a:t>
            </a:r>
            <a:r>
              <a:rPr lang="en-US" dirty="0"/>
              <a:t>, </a:t>
            </a:r>
            <a:r>
              <a:rPr lang="en-US" dirty="0" err="1"/>
              <a:t>Strategemata</a:t>
            </a:r>
            <a:r>
              <a:rPr lang="en-US" dirty="0"/>
              <a:t> 3.10.14</a:t>
            </a:r>
          </a:p>
        </p:txBody>
      </p:sp>
      <p:pic>
        <p:nvPicPr>
          <p:cNvPr id="7" name="Picture 6"/>
          <p:cNvPicPr>
            <a:picLocks noChangeAspect="1"/>
          </p:cNvPicPr>
          <p:nvPr/>
        </p:nvPicPr>
        <p:blipFill>
          <a:blip r:embed="rId2"/>
          <a:stretch>
            <a:fillRect/>
          </a:stretch>
        </p:blipFill>
        <p:spPr>
          <a:xfrm>
            <a:off x="1497587" y="767964"/>
            <a:ext cx="2739784" cy="1441992"/>
          </a:xfrm>
          <a:prstGeom prst="rect">
            <a:avLst/>
          </a:prstGeom>
        </p:spPr>
      </p:pic>
      <p:pic>
        <p:nvPicPr>
          <p:cNvPr id="8" name="Picture 7"/>
          <p:cNvPicPr>
            <a:picLocks noChangeAspect="1"/>
          </p:cNvPicPr>
          <p:nvPr/>
        </p:nvPicPr>
        <p:blipFill>
          <a:blip r:embed="rId3"/>
          <a:stretch>
            <a:fillRect/>
          </a:stretch>
        </p:blipFill>
        <p:spPr>
          <a:xfrm>
            <a:off x="6779342" y="922948"/>
            <a:ext cx="3194581" cy="1524132"/>
          </a:xfrm>
          <a:prstGeom prst="rect">
            <a:avLst/>
          </a:prstGeom>
        </p:spPr>
      </p:pic>
    </p:spTree>
    <p:extLst>
      <p:ext uri="{BB962C8B-B14F-4D97-AF65-F5344CB8AC3E}">
        <p14:creationId xmlns:p14="http://schemas.microsoft.com/office/powerpoint/2010/main" val="34379631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509</TotalTime>
  <Words>2061</Words>
  <Application>Microsoft Office PowerPoint</Application>
  <PresentationFormat>Widescreen</PresentationFormat>
  <Paragraphs>157</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Small change and the beginnings of bronze coinage</vt:lpstr>
      <vt:lpstr>One of the classic problems of monetary history: the recurring scarcity and depreciation of small change</vt:lpstr>
      <vt:lpstr>Athens third quarter of the fifth c. BCE  B. Weisser in the exh. Cat. Die griechische Klassik, Idee oder Wirklichkeit </vt:lpstr>
      <vt:lpstr>Κόλλυβος = grain of wheat Κριθόκοκκον = grain of barley</vt:lpstr>
      <vt:lpstr>Chalkous (pl. Chalkoi) </vt:lpstr>
      <vt:lpstr>Chalkous</vt:lpstr>
      <vt:lpstr>The introduction of the bronze coinage</vt:lpstr>
      <vt:lpstr>Sybaris and Thurii, Timotheus and Athens</vt:lpstr>
      <vt:lpstr>PowerPoint Presentation</vt:lpstr>
      <vt:lpstr>Timotheus’ coinage</vt:lpstr>
      <vt:lpstr>Bronze coins and historical considerations</vt:lpstr>
      <vt:lpstr>Bronze coinage in South Italy</vt:lpstr>
      <vt:lpstr>South Italian bronze coinages of the 5th c. BCE</vt:lpstr>
      <vt:lpstr>Metapontum</vt:lpstr>
      <vt:lpstr>Bronze denominations of Poseidonia, fourth c. BCE</vt:lpstr>
      <vt:lpstr>Croton, AE1, fourth cent. BCE</vt:lpstr>
      <vt:lpstr>Origins of the bronze coinage</vt:lpstr>
      <vt:lpstr>Bronze coinage as the outcome of a long process</vt:lpstr>
      <vt:lpstr>Bronge coinage on Sicily</vt:lpstr>
      <vt:lpstr>Agrigentum</vt:lpstr>
      <vt:lpstr>PowerPoint Presentation</vt:lpstr>
      <vt:lpstr>Selinous, Bronze, 450-440BCE Heavy series</vt:lpstr>
      <vt:lpstr>Selinous, Bronze light series</vt:lpstr>
      <vt:lpstr>Selinous, the heavy series </vt:lpstr>
      <vt:lpstr>Selinous, the light series</vt:lpstr>
      <vt:lpstr>Euxinus Pontus/ The Black Sea</vt:lpstr>
      <vt:lpstr>Arrowheads: early forms of currency which remained at use even after the invention of coinage (Stringl 2005)</vt:lpstr>
      <vt:lpstr>Olbia, Skythia</vt:lpstr>
      <vt:lpstr>Aristophanes, Ranae 724-26 (425 BCE) ‘Cunning Bronzes’</vt:lpstr>
      <vt:lpstr>Demos of the Salaminioi or Demos the Athenians on the Salamis</vt:lpstr>
      <vt:lpstr>Demos of the Salaminioi</vt:lpstr>
      <vt:lpstr>The ΕΛΕΥΣΙ bronze coins</vt:lpstr>
      <vt:lpstr>The ΕΛΕΥΣΙ coinage</vt:lpstr>
      <vt:lpstr>PowerPoint Presentation</vt:lpstr>
      <vt:lpstr>Bronze coinage - 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Small change and the beginnings of coinage</dc:title>
  <dc:creator>Dell</dc:creator>
  <cp:lastModifiedBy>Dell</cp:lastModifiedBy>
  <cp:revision>57</cp:revision>
  <dcterms:created xsi:type="dcterms:W3CDTF">2023-03-14T11:47:55Z</dcterms:created>
  <dcterms:modified xsi:type="dcterms:W3CDTF">2025-03-12T11:48:58Z</dcterms:modified>
</cp:coreProperties>
</file>