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5.xml" ContentType="application/vnd.openxmlformats-officedocument.theme+xml"/>
  <Override PartName="/ppt/slideLayouts/slideLayout23.xml" ContentType="application/vnd.openxmlformats-officedocument.presentationml.slideLayout+xml"/>
  <Override PartName="/ppt/theme/theme6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7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8.xml" ContentType="application/vnd.openxmlformats-officedocument.theme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theme/theme10.xml" ContentType="application/vnd.openxmlformats-officedocument.theme+xml"/>
  <Override PartName="/ppt/slideLayouts/slideLayout30.xml" ContentType="application/vnd.openxmlformats-officedocument.presentationml.slideLayout+xml"/>
  <Override PartName="/ppt/theme/theme11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1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15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16.xml" ContentType="application/vnd.openxmlformats-officedocument.theme+xml"/>
  <Override PartName="/ppt/slideLayouts/slideLayout46.xml" ContentType="application/vnd.openxmlformats-officedocument.presentationml.slideLayout+xml"/>
  <Override PartName="/ppt/theme/theme17.xml" ContentType="application/vnd.openxmlformats-officedocument.theme+xml"/>
  <Override PartName="/ppt/slideLayouts/slideLayout47.xml" ContentType="application/vnd.openxmlformats-officedocument.presentationml.slideLayout+xml"/>
  <Override PartName="/ppt/theme/theme18.xml" ContentType="application/vnd.openxmlformats-officedocument.theme+xml"/>
  <Override PartName="/ppt/slideLayouts/slideLayout48.xml" ContentType="application/vnd.openxmlformats-officedocument.presentationml.slideLayout+xml"/>
  <Override PartName="/ppt/theme/theme19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20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64" r:id="rId1"/>
    <p:sldMasterId id="2147483776" r:id="rId2"/>
    <p:sldMasterId id="2147483782" r:id="rId3"/>
    <p:sldMasterId id="2147483785" r:id="rId4"/>
    <p:sldMasterId id="2147483788" r:id="rId5"/>
    <p:sldMasterId id="2147483791" r:id="rId6"/>
    <p:sldMasterId id="2147483793" r:id="rId7"/>
    <p:sldMasterId id="2147483796" r:id="rId8"/>
    <p:sldMasterId id="2147483799" r:id="rId9"/>
    <p:sldMasterId id="2147483801" r:id="rId10"/>
    <p:sldMasterId id="2147483803" r:id="rId11"/>
    <p:sldMasterId id="2147483805" r:id="rId12"/>
    <p:sldMasterId id="2147483808" r:id="rId13"/>
    <p:sldMasterId id="2147483811" r:id="rId14"/>
    <p:sldMasterId id="2147483814" r:id="rId15"/>
    <p:sldMasterId id="2147483817" r:id="rId16"/>
    <p:sldMasterId id="2147483821" r:id="rId17"/>
    <p:sldMasterId id="2147483823" r:id="rId18"/>
    <p:sldMasterId id="2147483825" r:id="rId19"/>
    <p:sldMasterId id="2147483827" r:id="rId20"/>
    <p:sldMasterId id="2147483843" r:id="rId21"/>
  </p:sldMasterIdLst>
  <p:notesMasterIdLst>
    <p:notesMasterId r:id="rId55"/>
  </p:notesMasterIdLst>
  <p:handoutMasterIdLst>
    <p:handoutMasterId r:id="rId56"/>
  </p:handoutMasterIdLst>
  <p:sldIdLst>
    <p:sldId id="257" r:id="rId22"/>
    <p:sldId id="394" r:id="rId23"/>
    <p:sldId id="409" r:id="rId24"/>
    <p:sldId id="398" r:id="rId25"/>
    <p:sldId id="399" r:id="rId26"/>
    <p:sldId id="387" r:id="rId27"/>
    <p:sldId id="272" r:id="rId28"/>
    <p:sldId id="338" r:id="rId29"/>
    <p:sldId id="339" r:id="rId30"/>
    <p:sldId id="340" r:id="rId31"/>
    <p:sldId id="290" r:id="rId32"/>
    <p:sldId id="332" r:id="rId33"/>
    <p:sldId id="341" r:id="rId34"/>
    <p:sldId id="342" r:id="rId35"/>
    <p:sldId id="343" r:id="rId36"/>
    <p:sldId id="326" r:id="rId37"/>
    <p:sldId id="403" r:id="rId38"/>
    <p:sldId id="404" r:id="rId39"/>
    <p:sldId id="405" r:id="rId40"/>
    <p:sldId id="406" r:id="rId41"/>
    <p:sldId id="408" r:id="rId42"/>
    <p:sldId id="400" r:id="rId43"/>
    <p:sldId id="407" r:id="rId44"/>
    <p:sldId id="382" r:id="rId45"/>
    <p:sldId id="361" r:id="rId46"/>
    <p:sldId id="362" r:id="rId47"/>
    <p:sldId id="363" r:id="rId48"/>
    <p:sldId id="268" r:id="rId49"/>
    <p:sldId id="391" r:id="rId50"/>
    <p:sldId id="402" r:id="rId51"/>
    <p:sldId id="390" r:id="rId52"/>
    <p:sldId id="392" r:id="rId53"/>
    <p:sldId id="388" r:id="rId54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4" autoAdjust="0"/>
    <p:restoredTop sz="94718" autoAdjust="0"/>
  </p:normalViewPr>
  <p:slideViewPr>
    <p:cSldViewPr>
      <p:cViewPr varScale="1">
        <p:scale>
          <a:sx n="107" d="100"/>
          <a:sy n="107" d="100"/>
        </p:scale>
        <p:origin x="9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39" Type="http://schemas.openxmlformats.org/officeDocument/2006/relationships/slide" Target="slides/slide18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3.xml"/><Relationship Id="rId42" Type="http://schemas.openxmlformats.org/officeDocument/2006/relationships/slide" Target="slides/slide21.xml"/><Relationship Id="rId47" Type="http://schemas.openxmlformats.org/officeDocument/2006/relationships/slide" Target="slides/slide26.xml"/><Relationship Id="rId50" Type="http://schemas.openxmlformats.org/officeDocument/2006/relationships/slide" Target="slides/slide29.xml"/><Relationship Id="rId55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slide" Target="slides/slide12.xml"/><Relationship Id="rId38" Type="http://schemas.openxmlformats.org/officeDocument/2006/relationships/slide" Target="slides/slide17.xml"/><Relationship Id="rId46" Type="http://schemas.openxmlformats.org/officeDocument/2006/relationships/slide" Target="slides/slide25.xml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41" Type="http://schemas.openxmlformats.org/officeDocument/2006/relationships/slide" Target="slides/slide20.xml"/><Relationship Id="rId54" Type="http://schemas.openxmlformats.org/officeDocument/2006/relationships/slide" Target="slides/slide3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slide" Target="slides/slide11.xml"/><Relationship Id="rId37" Type="http://schemas.openxmlformats.org/officeDocument/2006/relationships/slide" Target="slides/slide16.xml"/><Relationship Id="rId40" Type="http://schemas.openxmlformats.org/officeDocument/2006/relationships/slide" Target="slides/slide19.xml"/><Relationship Id="rId45" Type="http://schemas.openxmlformats.org/officeDocument/2006/relationships/slide" Target="slides/slide24.xml"/><Relationship Id="rId53" Type="http://schemas.openxmlformats.org/officeDocument/2006/relationships/slide" Target="slides/slide32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slide" Target="slides/slide15.xml"/><Relationship Id="rId49" Type="http://schemas.openxmlformats.org/officeDocument/2006/relationships/slide" Target="slides/slide28.xml"/><Relationship Id="rId57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4" Type="http://schemas.openxmlformats.org/officeDocument/2006/relationships/slide" Target="slides/slide23.xml"/><Relationship Id="rId52" Type="http://schemas.openxmlformats.org/officeDocument/2006/relationships/slide" Target="slides/slide31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slide" Target="slides/slide14.xml"/><Relationship Id="rId43" Type="http://schemas.openxmlformats.org/officeDocument/2006/relationships/slide" Target="slides/slide22.xml"/><Relationship Id="rId48" Type="http://schemas.openxmlformats.org/officeDocument/2006/relationships/slide" Target="slides/slide27.xml"/><Relationship Id="rId56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0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443" cy="4966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66" y="1"/>
            <a:ext cx="2946443" cy="4966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495C3-DBE2-4C51-9164-152F8C7CB303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273"/>
            <a:ext cx="2946443" cy="4966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66" y="9428273"/>
            <a:ext cx="2946443" cy="4966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BD5554-4A60-4FDC-9119-FAEDACC940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5331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65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7" y="0"/>
            <a:ext cx="294565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4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30308"/>
            <a:ext cx="294565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7" y="9430308"/>
            <a:ext cx="294565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1BD23C3-6D3E-4542-BA86-AD559C4D5E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4224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9F559E-7B9C-4A34-A832-1BCECCDFF2EC}" type="slidenum">
              <a:rPr lang="en-US"/>
              <a:pPr/>
              <a:t>1</a:t>
            </a:fld>
            <a:endParaRPr lang="en-US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67020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17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42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7763" y="838200"/>
            <a:ext cx="1422400" cy="500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4119563" cy="500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624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725144"/>
            <a:ext cx="656851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5301952"/>
            <a:ext cx="656851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133793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6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6400800" cy="914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6400800" cy="3865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542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836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6400800" cy="914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9438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292352"/>
            <a:ext cx="842488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869160"/>
            <a:ext cx="842488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88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88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7883408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292352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869160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3543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3861930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2231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7917158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610" y="2276474"/>
            <a:ext cx="8424862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5" y="1412776"/>
            <a:ext cx="842494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3347975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276474"/>
            <a:ext cx="5976664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1412776"/>
            <a:ext cx="842493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614769" y="4293096"/>
            <a:ext cx="2205480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5883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67494" y="4725144"/>
            <a:ext cx="655277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5301952"/>
            <a:ext cx="655277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67544" y="5949280"/>
            <a:ext cx="835292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6237312"/>
            <a:ext cx="835292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806093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4365104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5586" y="4941912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320384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365104"/>
            <a:ext cx="60486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4941912"/>
            <a:ext cx="6048672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486" y="5949280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486" y="6237312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8583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40282775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4 University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612633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725144"/>
            <a:ext cx="656851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5301952"/>
            <a:ext cx="656851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881297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725144"/>
            <a:ext cx="656846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5301952"/>
            <a:ext cx="656846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087146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33015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725144"/>
            <a:ext cx="656846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5301952"/>
            <a:ext cx="656846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669174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348880"/>
            <a:ext cx="8424936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1484784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23040810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348880"/>
            <a:ext cx="6048672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1484784"/>
            <a:ext cx="6048729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509120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7374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4365104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5586" y="4941912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2778534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365104"/>
            <a:ext cx="60486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4941912"/>
            <a:ext cx="6048672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486" y="5949280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486" y="6237312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0613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8714906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4 departmental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132619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348880"/>
            <a:ext cx="8424936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1484784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86218370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348880"/>
            <a:ext cx="6048672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1484784"/>
            <a:ext cx="6048729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509120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58517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81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2770188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388" y="1981200"/>
            <a:ext cx="2771775" cy="386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56079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6400800" cy="914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6400800" cy="3865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628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83586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6400800" cy="914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4277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1340370"/>
            <a:ext cx="8424936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47667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3168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7" y="1340370"/>
            <a:ext cx="5976664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7" y="476672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588224" y="1340768"/>
            <a:ext cx="2232025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52763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47667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395536" y="1340768"/>
            <a:ext cx="8424936" cy="4248472"/>
          </a:xfrm>
          <a:prstGeom prst="rect">
            <a:avLst/>
          </a:prstGeom>
        </p:spPr>
        <p:txBody>
          <a:bodyPr vert="horz"/>
          <a:lstStyle>
            <a:lvl1pPr marL="284400" indent="-284400">
              <a:buFontTx/>
              <a:buBlip>
                <a:blip r:embed="rId2"/>
              </a:buBlip>
              <a:defRPr sz="2000" b="0" i="0"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68765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Warwick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725144"/>
            <a:ext cx="656851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5301952"/>
            <a:ext cx="656851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3724325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University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725144"/>
            <a:ext cx="656851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5301952"/>
            <a:ext cx="656851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14403114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departmental lockup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725144"/>
            <a:ext cx="656851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5301952"/>
            <a:ext cx="656851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6242921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436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86700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95495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98557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80419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53611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44943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74369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51607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41873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79769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087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29250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348882"/>
            <a:ext cx="8424936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4" y="1484784"/>
            <a:ext cx="5526687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455898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348882"/>
            <a:ext cx="6048672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4" y="1484784"/>
            <a:ext cx="6048729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4" y="4509122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15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97213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0918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6400800" cy="914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6400800" cy="3865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2108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51403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6400800" cy="914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542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3062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9141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1305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9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30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3.jp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4.jp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theme" Target="../theme/theme1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5.jp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slideLayout" Target="../slideLayouts/slideLayout39.xml"/><Relationship Id="rId7" Type="http://schemas.openxmlformats.org/officeDocument/2006/relationships/theme" Target="../theme/theme15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17.jpg"/><Relationship Id="rId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46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47.xml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48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3.jp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slideLayout" Target="../slideLayouts/slideLayout62.xml"/><Relationship Id="rId7" Type="http://schemas.openxmlformats.org/officeDocument/2006/relationships/theme" Target="../theme/theme2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5" Type="http://schemas.openxmlformats.org/officeDocument/2006/relationships/slideLayout" Target="../slideLayouts/slideLayout64.xml"/><Relationship Id="rId4" Type="http://schemas.openxmlformats.org/officeDocument/2006/relationships/slideLayout" Target="../slideLayouts/slideLayout6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jp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.jp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3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jp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9.jp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40080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075363"/>
            <a:ext cx="9144000" cy="8588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9" name="Picture 9" descr="The-Warwick-Uni_whit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15200" y="6248400"/>
            <a:ext cx="148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85800" y="6172200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FFFF"/>
                </a:solidFill>
                <a:latin typeface="Helvetica"/>
              </a:rPr>
              <a:t>connecting you with information, </a:t>
            </a:r>
            <a:br>
              <a:rPr lang="en-US" sz="1400" b="1">
                <a:solidFill>
                  <a:srgbClr val="FFFFFF"/>
                </a:solidFill>
                <a:latin typeface="Helvetica"/>
              </a:rPr>
            </a:br>
            <a:r>
              <a:rPr lang="en-US" sz="1400" b="1">
                <a:solidFill>
                  <a:srgbClr val="FFFFFF"/>
                </a:solidFill>
                <a:latin typeface="Helvetica"/>
              </a:rPr>
              <a:t>support and your community</a:t>
            </a:r>
          </a:p>
        </p:txBody>
      </p:sp>
      <p:pic>
        <p:nvPicPr>
          <p:cNvPr id="1031" name="Picture 10" descr="Dept Logos6.pdf"/>
          <p:cNvPicPr>
            <a:picLocks noChangeAspect="1"/>
          </p:cNvPicPr>
          <p:nvPr/>
        </p:nvPicPr>
        <p:blipFill>
          <a:blip r:embed="rId14"/>
          <a:srcRect l="72501" t="9904" r="10001" b="67690"/>
          <a:stretch>
            <a:fillRect/>
          </a:stretch>
        </p:blipFill>
        <p:spPr bwMode="auto">
          <a:xfrm>
            <a:off x="7239000" y="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6393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16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111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006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7"/>
            <a:ext cx="9144000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118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93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618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39" r:id="rId3"/>
    <p:sldLayoutId id="2147483840" r:id="rId4"/>
    <p:sldLayoutId id="2147483841" r:id="rId5"/>
    <p:sldLayoutId id="2147483842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-3_W_line_burnt_orang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7272"/>
            <a:ext cx="9144000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047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00"/>
            <a:ext cx="9144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923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00"/>
            <a:ext cx="9144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6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00"/>
            <a:ext cx="9144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125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392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CA201-851C-4A84-8383-767573C30328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95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" b="24701"/>
          <a:stretch/>
        </p:blipFill>
        <p:spPr>
          <a:xfrm>
            <a:off x="-18510" y="0"/>
            <a:ext cx="916251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55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964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605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338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734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022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198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337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.ireland@warwick.ac.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links.jstor.org/sici?sici=0075-4358(1992)82%3c1:TSAUOM%3e2.0.CO;2-0" TargetMode="External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2.warwick.ac.uk/services/library/students/referencing" TargetMode="External"/><Relationship Id="rId1" Type="http://schemas.openxmlformats.org/officeDocument/2006/relationships/slideLayout" Target="../slideLayouts/slideLayout6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4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studyblog.warwick.ac.uk/" TargetMode="External"/><Relationship Id="rId1" Type="http://schemas.openxmlformats.org/officeDocument/2006/relationships/slideLayout" Target="../slideLayouts/slideLayout4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mailto:h.ireland@warwick.ac.uk" TargetMode="External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sz="2400" dirty="0" smtClean="0"/>
              <a:t>Classics First Year Students</a:t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dirty="0" smtClean="0"/>
              <a:t>Welcome to the Library!</a:t>
            </a:r>
            <a:endParaRPr lang="en-US" dirty="0" smtClean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400" dirty="0" smtClean="0"/>
              <a:t>University of Warwick Library Introduction</a:t>
            </a:r>
          </a:p>
          <a:p>
            <a:r>
              <a:rPr lang="en-GB" sz="2400" dirty="0" smtClean="0"/>
              <a:t>October 2016</a:t>
            </a:r>
          </a:p>
          <a:p>
            <a:r>
              <a:rPr lang="en-GB" sz="2400" dirty="0" smtClean="0"/>
              <a:t>Helen Ireland, Academic Support Librarian</a:t>
            </a:r>
          </a:p>
          <a:p>
            <a:r>
              <a:rPr lang="en-GB" sz="2400" dirty="0" smtClean="0">
                <a:hlinkClick r:id="rId3"/>
              </a:rPr>
              <a:t>h.ireland@warwick.ac.uk</a:t>
            </a:r>
            <a:endParaRPr lang="en-GB" sz="2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86900" cy="619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511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Finding Journal Articles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Howgego</a:t>
            </a:r>
            <a:r>
              <a:rPr lang="en-US" b="1" dirty="0" smtClean="0"/>
              <a:t>, C. (1992)</a:t>
            </a:r>
            <a:r>
              <a:rPr lang="en-US" dirty="0" smtClean="0"/>
              <a:t> ‘</a:t>
            </a:r>
            <a:r>
              <a:rPr lang="en-US" dirty="0" smtClean="0">
                <a:hlinkClick r:id="rId2"/>
              </a:rPr>
              <a:t>The supply and use of money in the Roman world 200 B.C. to A.D. 300</a:t>
            </a:r>
            <a:r>
              <a:rPr lang="en-US" dirty="0" smtClean="0"/>
              <a:t>’, </a:t>
            </a:r>
            <a:r>
              <a:rPr lang="en-US" i="1" dirty="0" smtClean="0"/>
              <a:t>Journal of Roman Studies</a:t>
            </a:r>
            <a:r>
              <a:rPr lang="en-US" dirty="0" smtClean="0"/>
              <a:t> 82: 1-31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Print Journals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Mobile </a:t>
            </a:r>
            <a:r>
              <a:rPr lang="en-GB" dirty="0"/>
              <a:t>shelving in Floor </a:t>
            </a:r>
            <a:r>
              <a:rPr lang="en-GB" dirty="0" smtClean="0"/>
              <a:t>3 </a:t>
            </a:r>
            <a:r>
              <a:rPr lang="en-GB" dirty="0"/>
              <a:t>Extension</a:t>
            </a:r>
          </a:p>
          <a:p>
            <a:r>
              <a:rPr lang="en-GB" dirty="0"/>
              <a:t>A-Z by title of journal or publisher</a:t>
            </a:r>
          </a:p>
          <a:p>
            <a:r>
              <a:rPr lang="en-GB" dirty="0" smtClean="0"/>
              <a:t>Some early volumes in Store </a:t>
            </a:r>
            <a:r>
              <a:rPr lang="en-GB" dirty="0"/>
              <a:t>– fetched on request</a:t>
            </a:r>
          </a:p>
          <a:p>
            <a:r>
              <a:rPr lang="en-GB" dirty="0"/>
              <a:t>Online request form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Placeholder 6" descr="lib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500694" y="4028237"/>
            <a:ext cx="2714644" cy="1839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96425" cy="620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036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05950" cy="621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250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91650" cy="611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253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67875" cy="62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836712"/>
            <a:ext cx="9380929" cy="749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59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5" y="1196752"/>
            <a:ext cx="8208913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66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204864"/>
            <a:ext cx="8458200" cy="4769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46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96752"/>
            <a:ext cx="6400800" cy="1368152"/>
          </a:xfrm>
        </p:spPr>
        <p:txBody>
          <a:bodyPr/>
          <a:lstStyle/>
          <a:p>
            <a:r>
              <a:rPr lang="en-GB" sz="3200" dirty="0" smtClean="0"/>
              <a:t>Finding Information in the Library – the Old and the New</a:t>
            </a:r>
            <a:br>
              <a:rPr lang="en-GB" sz="3200" dirty="0" smtClean="0"/>
            </a:br>
            <a:endParaRPr lang="en-GB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41407" y="2996952"/>
            <a:ext cx="3889585" cy="253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391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69" y="1700808"/>
            <a:ext cx="9113774" cy="5579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20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204864"/>
            <a:ext cx="8277225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03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8800"/>
            <a:ext cx="9212807" cy="540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05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807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0"/>
            <a:ext cx="9096375" cy="859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602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944350" cy="808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910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505950" cy="612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406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Evaluating Internet Resources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Aft>
                <a:spcPct val="40000"/>
              </a:spcAft>
            </a:pPr>
            <a:endParaRPr lang="en-GB" dirty="0" smtClean="0"/>
          </a:p>
          <a:p>
            <a:pPr>
              <a:lnSpc>
                <a:spcPct val="90000"/>
              </a:lnSpc>
              <a:spcAft>
                <a:spcPct val="40000"/>
              </a:spcAft>
            </a:pPr>
            <a:r>
              <a:rPr lang="en-GB" dirty="0" smtClean="0"/>
              <a:t>Who has written it? Bias and authority. </a:t>
            </a:r>
          </a:p>
          <a:p>
            <a:pPr>
              <a:lnSpc>
                <a:spcPct val="90000"/>
              </a:lnSpc>
              <a:spcAft>
                <a:spcPct val="40000"/>
              </a:spcAft>
            </a:pPr>
            <a:r>
              <a:rPr lang="en-GB" dirty="0" smtClean="0"/>
              <a:t>When was it written?</a:t>
            </a:r>
          </a:p>
          <a:p>
            <a:pPr>
              <a:lnSpc>
                <a:spcPct val="90000"/>
              </a:lnSpc>
              <a:spcAft>
                <a:spcPct val="40000"/>
              </a:spcAft>
            </a:pPr>
            <a:r>
              <a:rPr lang="en-GB" dirty="0" smtClean="0"/>
              <a:t>Are there contact details on the site? </a:t>
            </a:r>
          </a:p>
          <a:p>
            <a:pPr>
              <a:lnSpc>
                <a:spcPct val="90000"/>
              </a:lnSpc>
              <a:spcAft>
                <a:spcPct val="40000"/>
              </a:spcAft>
            </a:pPr>
            <a:r>
              <a:rPr lang="en-GB" dirty="0" smtClean="0"/>
              <a:t>Is there any way of validating the information?</a:t>
            </a:r>
          </a:p>
          <a:p>
            <a:pPr marL="0" indent="0">
              <a:lnSpc>
                <a:spcPct val="90000"/>
              </a:lnSpc>
              <a:spcAft>
                <a:spcPct val="40000"/>
              </a:spcAft>
              <a:buNone/>
            </a:pPr>
            <a:endParaRPr lang="en-GB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39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1800" dirty="0" smtClean="0"/>
          </a:p>
          <a:p>
            <a:r>
              <a:rPr lang="en-GB" sz="1800" dirty="0" smtClean="0"/>
              <a:t>Departmental guidelines</a:t>
            </a:r>
          </a:p>
          <a:p>
            <a:pPr>
              <a:buNone/>
            </a:pPr>
            <a:endParaRPr lang="en-GB" sz="1800" dirty="0" smtClean="0"/>
          </a:p>
          <a:p>
            <a:r>
              <a:rPr lang="en-GB" sz="1800" dirty="0" smtClean="0"/>
              <a:t>Library online tutorial on referencing</a:t>
            </a:r>
          </a:p>
          <a:p>
            <a:pPr marL="0" indent="0">
              <a:buNone/>
            </a:pPr>
            <a:r>
              <a:rPr lang="en-GB" sz="1400" dirty="0" smtClean="0"/>
              <a:t>       </a:t>
            </a:r>
            <a:r>
              <a:rPr lang="en-GB" sz="1400" dirty="0" smtClean="0">
                <a:hlinkClick r:id="rId2"/>
              </a:rPr>
              <a:t>http</a:t>
            </a:r>
            <a:r>
              <a:rPr lang="en-GB" sz="1400" dirty="0">
                <a:hlinkClick r:id="rId2"/>
              </a:rPr>
              <a:t>://</a:t>
            </a:r>
            <a:r>
              <a:rPr lang="en-GB" sz="1400" dirty="0" smtClean="0">
                <a:hlinkClick r:id="rId2"/>
              </a:rPr>
              <a:t>www2.warwick.ac.uk/services/library/students/referencing</a:t>
            </a:r>
            <a:endParaRPr lang="en-GB" sz="1400" dirty="0" smtClean="0"/>
          </a:p>
          <a:p>
            <a:pPr marL="0" indent="0">
              <a:buNone/>
            </a:pPr>
            <a:endParaRPr lang="en-GB" sz="1600" dirty="0"/>
          </a:p>
          <a:p>
            <a:r>
              <a:rPr lang="en-GB" sz="1800" dirty="0" err="1" smtClean="0"/>
              <a:t>GetWISE</a:t>
            </a:r>
            <a:r>
              <a:rPr lang="en-GB" sz="1800" dirty="0" smtClean="0"/>
              <a:t> module on Referencing and Avoiding </a:t>
            </a:r>
            <a:r>
              <a:rPr lang="en-GB" sz="1800" dirty="0"/>
              <a:t>P</a:t>
            </a:r>
            <a:r>
              <a:rPr lang="en-GB" sz="1800" dirty="0" smtClean="0"/>
              <a:t>lagiarism</a:t>
            </a:r>
            <a:endParaRPr lang="en-GB" sz="1800" dirty="0"/>
          </a:p>
          <a:p>
            <a:endParaRPr lang="en-GB" sz="1600" dirty="0" smtClean="0"/>
          </a:p>
          <a:p>
            <a:r>
              <a:rPr lang="en-GB" sz="1800" dirty="0" smtClean="0"/>
              <a:t>Reference Manager software such as EndNote Online</a:t>
            </a:r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90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Further Help</a:t>
            </a:r>
            <a:endParaRPr lang="en-US" sz="28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864396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Help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4637" y="2113756"/>
            <a:ext cx="2143125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19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6" name="Picture 4" descr="MPj04004920000[1]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092825"/>
          </a:xfrm>
          <a:noFill/>
          <a:ln/>
        </p:spPr>
      </p:pic>
      <p:sp>
        <p:nvSpPr>
          <p:cNvPr id="187397" name="Rectangle 5"/>
          <p:cNvSpPr>
            <a:spLocks noGrp="1" noChangeArrowheads="1"/>
          </p:cNvSpPr>
          <p:nvPr>
            <p:ph type="title"/>
          </p:nvPr>
        </p:nvSpPr>
        <p:spPr>
          <a:xfrm>
            <a:off x="611188" y="3429000"/>
            <a:ext cx="7989887" cy="2408238"/>
          </a:xfrm>
        </p:spPr>
        <p:txBody>
          <a:bodyPr/>
          <a:lstStyle/>
          <a:p>
            <a:r>
              <a:rPr lang="en-GB" sz="3600" dirty="0">
                <a:solidFill>
                  <a:schemeClr val="bg1"/>
                </a:solidFill>
              </a:rPr>
              <a:t>Most of an iceberg is below the water…so the Library has more than what you see on the shelves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9779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73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2492896"/>
            <a:ext cx="329565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7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-414338"/>
            <a:ext cx="9134475" cy="768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62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 smtClean="0"/>
              <a:t>GetWISE</a:t>
            </a:r>
            <a:r>
              <a:rPr lang="en-GB" dirty="0" smtClean="0"/>
              <a:t> and Study blog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err="1" smtClean="0"/>
              <a:t>GetWISE</a:t>
            </a:r>
            <a:r>
              <a:rPr lang="en-GB" sz="2400" dirty="0" smtClean="0"/>
              <a:t> is a Moodle course, designed to cover finding information beyond the basics, including advice on developing your research skills, referencing and avoiding plagiarism</a:t>
            </a:r>
          </a:p>
          <a:p>
            <a:endParaRPr lang="en-GB" dirty="0" smtClean="0"/>
          </a:p>
          <a:p>
            <a:r>
              <a:rPr lang="en-GB" sz="2400" dirty="0" smtClean="0"/>
              <a:t>The Study Blog offers tips and advice to enhance your study experience at Warwick</a:t>
            </a:r>
          </a:p>
          <a:p>
            <a:pPr marL="0" indent="0">
              <a:buNone/>
            </a:pPr>
            <a:r>
              <a:rPr lang="en-GB" dirty="0" smtClean="0"/>
              <a:t>     </a:t>
            </a:r>
            <a:r>
              <a:rPr lang="en-GB" sz="2400" dirty="0" smtClean="0">
                <a:hlinkClick r:id="rId2"/>
              </a:rPr>
              <a:t>http</a:t>
            </a:r>
            <a:r>
              <a:rPr lang="en-GB" sz="2400" dirty="0">
                <a:hlinkClick r:id="rId2"/>
              </a:rPr>
              <a:t>://studyblog.warwick.ac.uk</a:t>
            </a:r>
            <a:r>
              <a:rPr lang="en-GB" sz="2400" dirty="0" smtClean="0">
                <a:hlinkClick r:id="rId2"/>
              </a:rPr>
              <a:t>/</a:t>
            </a:r>
            <a:endParaRPr lang="en-GB" sz="2400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64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Specific queries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Email </a:t>
            </a:r>
            <a:r>
              <a:rPr lang="en-GB" dirty="0" smtClean="0">
                <a:hlinkClick r:id="rId2"/>
              </a:rPr>
              <a:t>h.ireland@warwick.ac.uk</a:t>
            </a:r>
            <a:endParaRPr lang="en-GB" dirty="0" smtClean="0"/>
          </a:p>
          <a:p>
            <a:pPr lvl="0"/>
            <a:r>
              <a:rPr lang="en-GB" dirty="0">
                <a:solidFill>
                  <a:srgbClr val="000000"/>
                </a:solidFill>
              </a:rPr>
              <a:t>Phone: 024 76 524474</a:t>
            </a:r>
          </a:p>
          <a:p>
            <a:pPr lvl="0">
              <a:buNone/>
            </a:pPr>
            <a:endParaRPr lang="en-GB" dirty="0">
              <a:solidFill>
                <a:srgbClr val="000000"/>
              </a:solidFill>
            </a:endParaRPr>
          </a:p>
          <a:p>
            <a:pPr lvl="0"/>
            <a:r>
              <a:rPr lang="en-GB" b="1" dirty="0">
                <a:solidFill>
                  <a:srgbClr val="000000"/>
                </a:solidFill>
              </a:rPr>
              <a:t>Good Luck!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559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938" y="2636912"/>
            <a:ext cx="9175938" cy="383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19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8720"/>
            <a:ext cx="9144000" cy="594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58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Books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Reading lists or supplementary reading</a:t>
            </a:r>
          </a:p>
          <a:p>
            <a:r>
              <a:rPr lang="en-GB" dirty="0" smtClean="0"/>
              <a:t>Use Encore, the Library catalogue, to find them</a:t>
            </a:r>
          </a:p>
          <a:p>
            <a:r>
              <a:rPr lang="en-GB" dirty="0" smtClean="0"/>
              <a:t>Increasingly, books are now available electronically (E-books) </a:t>
            </a:r>
          </a:p>
          <a:p>
            <a:r>
              <a:rPr lang="en-GB" dirty="0" smtClean="0"/>
              <a:t>Loeb Digital Library </a:t>
            </a:r>
          </a:p>
          <a:p>
            <a:r>
              <a:rPr lang="en-GB" dirty="0" smtClean="0"/>
              <a:t>Buy books which you are going to need to refer to regularly – be guided by your tutors.</a:t>
            </a:r>
          </a:p>
          <a:p>
            <a:r>
              <a:rPr lang="en-GB" dirty="0" smtClean="0"/>
              <a:t>Look for books in other libraries.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67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Books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PA Latin and Greek Literature</a:t>
            </a:r>
          </a:p>
          <a:p>
            <a:r>
              <a:rPr lang="en-GB" sz="1800" dirty="0" smtClean="0"/>
              <a:t>DE-DG Greek and Roman History</a:t>
            </a:r>
          </a:p>
          <a:p>
            <a:r>
              <a:rPr lang="en-GB" sz="1800" dirty="0" smtClean="0"/>
              <a:t>N-NX History of Art</a:t>
            </a:r>
          </a:p>
          <a:p>
            <a:r>
              <a:rPr lang="en-GB" sz="1800" dirty="0" smtClean="0"/>
              <a:t>B-BJ Philosophy</a:t>
            </a:r>
          </a:p>
          <a:p>
            <a:r>
              <a:rPr lang="en-GB" sz="1800" dirty="0" smtClean="0"/>
              <a:t>C-CN Archaeology, Numismatics, Epigraphy</a:t>
            </a:r>
            <a:endParaRPr lang="en-GB" sz="1800" dirty="0"/>
          </a:p>
          <a:p>
            <a:endParaRPr lang="en-GB" sz="1800" dirty="0" smtClean="0"/>
          </a:p>
          <a:p>
            <a:r>
              <a:rPr lang="en-GB" sz="1800" dirty="0" smtClean="0"/>
              <a:t>Floor 3 and Floor 3 Extension</a:t>
            </a:r>
            <a:endParaRPr lang="en-GB" sz="1800" dirty="0"/>
          </a:p>
          <a:p>
            <a:r>
              <a:rPr lang="en-GB" sz="1800" dirty="0"/>
              <a:t>Reference books (Mobile shelving)</a:t>
            </a:r>
          </a:p>
          <a:p>
            <a:r>
              <a:rPr lang="en-GB" sz="1800" dirty="0"/>
              <a:t>Oversize books (Mobile shelving</a:t>
            </a:r>
            <a:r>
              <a:rPr lang="en-GB" sz="1800" dirty="0" smtClean="0"/>
              <a:t>)</a:t>
            </a:r>
          </a:p>
          <a:p>
            <a:r>
              <a:rPr lang="en-GB" sz="1800" dirty="0" smtClean="0"/>
              <a:t>Short Loan Collection and Learning Grid</a:t>
            </a:r>
            <a:endParaRPr lang="en-GB" sz="1800" dirty="0"/>
          </a:p>
          <a:p>
            <a:r>
              <a:rPr lang="en-GB" sz="1800" dirty="0"/>
              <a:t>Electronic books (E-books)</a:t>
            </a:r>
            <a:endParaRPr lang="en-US" sz="1800" dirty="0"/>
          </a:p>
        </p:txBody>
      </p:sp>
      <p:pic>
        <p:nvPicPr>
          <p:cNvPr id="4" name="Picture Placeholder 6" descr="lib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500694" y="4028237"/>
            <a:ext cx="2714644" cy="1839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39275" cy="617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846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86900" cy="614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577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Library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1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8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2_8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6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4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_1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W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8/12 Warwick emp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8/12 University emp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8/12 departmental lockup emp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8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2_1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Library_Template</Template>
  <TotalTime>2911</TotalTime>
  <Words>345</Words>
  <Application>Microsoft Office PowerPoint</Application>
  <PresentationFormat>On-screen Show (4:3)</PresentationFormat>
  <Paragraphs>65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33</vt:i4>
      </vt:variant>
    </vt:vector>
  </HeadingPairs>
  <TitlesOfParts>
    <vt:vector size="58" baseType="lpstr">
      <vt:lpstr>ＭＳ Ｐゴシック</vt:lpstr>
      <vt:lpstr>Arial</vt:lpstr>
      <vt:lpstr>Calibri</vt:lpstr>
      <vt:lpstr>Helvetica</vt:lpstr>
      <vt:lpstr>2_Library_Template</vt:lpstr>
      <vt:lpstr>3_8/12 departmental lockup</vt:lpstr>
      <vt:lpstr>6/12 Warwick</vt:lpstr>
      <vt:lpstr>4/12 Warwick</vt:lpstr>
      <vt:lpstr>1/12 Warwick</vt:lpstr>
      <vt:lpstr>8/12 Warwick</vt:lpstr>
      <vt:lpstr>6/12 University lockup</vt:lpstr>
      <vt:lpstr>4/12 university lockup</vt:lpstr>
      <vt:lpstr>8/12 University lockup</vt:lpstr>
      <vt:lpstr>1_8/12 Warwick</vt:lpstr>
      <vt:lpstr>2_8/12 University lockup</vt:lpstr>
      <vt:lpstr>1/12 University lockup</vt:lpstr>
      <vt:lpstr>6/12 departmental lockup</vt:lpstr>
      <vt:lpstr>4/12 departmental lockup</vt:lpstr>
      <vt:lpstr>1_1/12 departmental lockup</vt:lpstr>
      <vt:lpstr>W line</vt:lpstr>
      <vt:lpstr>8/12 Warwick empty</vt:lpstr>
      <vt:lpstr>8/12 University empty</vt:lpstr>
      <vt:lpstr>8/12 departmental lockup empty</vt:lpstr>
      <vt:lpstr>Custom Design</vt:lpstr>
      <vt:lpstr>2_1/12 departmental lockup</vt:lpstr>
      <vt:lpstr>Classics First Year Students  Welcome to the Library!</vt:lpstr>
      <vt:lpstr>Finding Information in the Library – the Old and the New </vt:lpstr>
      <vt:lpstr>Most of an iceberg is below the water…so the Library has more than what you see on the shelves</vt:lpstr>
      <vt:lpstr>PowerPoint Presentation</vt:lpstr>
      <vt:lpstr>PowerPoint Presentation</vt:lpstr>
      <vt:lpstr>Books</vt:lpstr>
      <vt:lpstr>Books</vt:lpstr>
      <vt:lpstr>PowerPoint Presentation</vt:lpstr>
      <vt:lpstr>PowerPoint Presentation</vt:lpstr>
      <vt:lpstr>PowerPoint Presentation</vt:lpstr>
      <vt:lpstr>Finding Journal Articles</vt:lpstr>
      <vt:lpstr>Print Journals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Evaluating Internet Resources</vt:lpstr>
      <vt:lpstr>Referencing</vt:lpstr>
      <vt:lpstr>Further Help</vt:lpstr>
      <vt:lpstr>Further Help</vt:lpstr>
      <vt:lpstr>PowerPoint Presentation</vt:lpstr>
      <vt:lpstr>PowerPoint Presentation</vt:lpstr>
      <vt:lpstr>GetWISE and Study blog</vt:lpstr>
      <vt:lpstr>Specific queries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Psychology Doctorate First Year students</dc:title>
  <dc:creator>Library</dc:creator>
  <cp:lastModifiedBy>Ireland, Helen</cp:lastModifiedBy>
  <cp:revision>136</cp:revision>
  <cp:lastPrinted>2016-10-06T13:45:27Z</cp:lastPrinted>
  <dcterms:created xsi:type="dcterms:W3CDTF">2009-09-25T15:11:02Z</dcterms:created>
  <dcterms:modified xsi:type="dcterms:W3CDTF">2016-10-12T08:57:59Z</dcterms:modified>
</cp:coreProperties>
</file>