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8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9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0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1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2.xml" ContentType="application/vnd.openxmlformats-officedocument.theme+xml"/>
  <Override PartName="/ppt/slideLayouts/slideLayout77.xml" ContentType="application/vnd.openxmlformats-officedocument.presentationml.slideLayout+xml"/>
  <Override PartName="/ppt/theme/theme13.xml" ContentType="application/vnd.openxmlformats-officedocument.theme+xml"/>
  <Override PartName="/ppt/slideLayouts/slideLayout78.xml" ContentType="application/vnd.openxmlformats-officedocument.presentationml.slideLayout+xml"/>
  <Override PartName="/ppt/theme/theme14.xml" ContentType="application/vnd.openxmlformats-officedocument.theme+xml"/>
  <Override PartName="/ppt/slideLayouts/slideLayout79.xml" ContentType="application/vnd.openxmlformats-officedocument.presentationml.slideLayout+xml"/>
  <Override PartName="/ppt/theme/theme1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84" r:id="rId2"/>
    <p:sldMasterId id="2147483769" r:id="rId3"/>
    <p:sldMasterId id="2147483841" r:id="rId4"/>
    <p:sldMasterId id="2147483877" r:id="rId5"/>
    <p:sldMasterId id="2147483887" r:id="rId6"/>
    <p:sldMasterId id="2147483890" r:id="rId7"/>
    <p:sldMasterId id="2147483893" r:id="rId8"/>
    <p:sldMasterId id="2147483896" r:id="rId9"/>
    <p:sldMasterId id="2147483899" r:id="rId10"/>
    <p:sldMasterId id="2147483902" r:id="rId11"/>
    <p:sldMasterId id="2147483905" r:id="rId12"/>
    <p:sldMasterId id="2147483909" r:id="rId13"/>
    <p:sldMasterId id="2147483911" r:id="rId14"/>
    <p:sldMasterId id="2147483913" r:id="rId15"/>
    <p:sldMasterId id="2147483915" r:id="rId16"/>
  </p:sldMasterIdLst>
  <p:notesMasterIdLst>
    <p:notesMasterId r:id="rId58"/>
  </p:notesMasterIdLst>
  <p:handoutMasterIdLst>
    <p:handoutMasterId r:id="rId59"/>
  </p:handoutMasterIdLst>
  <p:sldIdLst>
    <p:sldId id="257" r:id="rId17"/>
    <p:sldId id="345" r:id="rId18"/>
    <p:sldId id="343" r:id="rId19"/>
    <p:sldId id="371" r:id="rId20"/>
    <p:sldId id="373" r:id="rId21"/>
    <p:sldId id="374" r:id="rId22"/>
    <p:sldId id="372" r:id="rId23"/>
    <p:sldId id="272" r:id="rId24"/>
    <p:sldId id="331" r:id="rId25"/>
    <p:sldId id="342" r:id="rId26"/>
    <p:sldId id="304" r:id="rId27"/>
    <p:sldId id="290" r:id="rId28"/>
    <p:sldId id="318" r:id="rId29"/>
    <p:sldId id="319" r:id="rId30"/>
    <p:sldId id="320" r:id="rId31"/>
    <p:sldId id="321" r:id="rId32"/>
    <p:sldId id="273" r:id="rId33"/>
    <p:sldId id="355" r:id="rId34"/>
    <p:sldId id="356" r:id="rId35"/>
    <p:sldId id="375" r:id="rId36"/>
    <p:sldId id="376" r:id="rId37"/>
    <p:sldId id="305" r:id="rId38"/>
    <p:sldId id="357" r:id="rId39"/>
    <p:sldId id="358" r:id="rId40"/>
    <p:sldId id="307" r:id="rId41"/>
    <p:sldId id="359" r:id="rId42"/>
    <p:sldId id="379" r:id="rId43"/>
    <p:sldId id="380" r:id="rId44"/>
    <p:sldId id="330" r:id="rId45"/>
    <p:sldId id="308" r:id="rId46"/>
    <p:sldId id="309" r:id="rId47"/>
    <p:sldId id="367" r:id="rId48"/>
    <p:sldId id="366" r:id="rId49"/>
    <p:sldId id="311" r:id="rId50"/>
    <p:sldId id="363" r:id="rId51"/>
    <p:sldId id="348" r:id="rId52"/>
    <p:sldId id="268" r:id="rId53"/>
    <p:sldId id="378" r:id="rId54"/>
    <p:sldId id="368" r:id="rId55"/>
    <p:sldId id="364" r:id="rId56"/>
    <p:sldId id="286" r:id="rId57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1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slide" Target="slides/slide39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54" Type="http://schemas.openxmlformats.org/officeDocument/2006/relationships/slide" Target="slides/slide38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slide" Target="slides/slide37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slide" Target="slides/slide41.xml"/><Relationship Id="rId61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slide" Target="slides/slide4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5" y="0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495C3-DBE2-4C51-9164-152F8C7CB303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72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5" y="9428272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D5554-4A60-4FDC-9119-FAEDACC940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3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4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307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7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1BD23C3-6D3E-4542-BA86-AD559C4D5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1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F559E-7B9C-4A34-A832-1BCECCDFF2EC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8732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38D285-3F23-4CC5-A25A-F16102E1A59C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357" y="4717527"/>
            <a:ext cx="4984962" cy="4180173"/>
          </a:xfrm>
          <a:noFill/>
          <a:ln/>
        </p:spPr>
        <p:txBody>
          <a:bodyPr lIns="90488" tIns="44450" rIns="90488" bIns="44450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68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5188"/>
            <a:ext cx="4638675" cy="3479800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873575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80F58B-8DE9-44E8-85A3-AEF991267F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9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8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4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85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14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97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674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79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74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66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295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4059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902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0706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76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35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689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27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375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62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3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915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2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4895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5913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15275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325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06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646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166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19969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81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17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25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510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5874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08602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3710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893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704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1147594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653138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34062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7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7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7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692845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74214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653138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7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113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346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027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405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971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780532"/>
            <a:ext cx="8424862" cy="38888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1916832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29435473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2780532"/>
            <a:ext cx="5976664" cy="37445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916833"/>
            <a:ext cx="8424935" cy="5718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8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372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43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51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5959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0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803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600148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653138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753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537291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653138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338047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53106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41919119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509122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272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8899437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653138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17643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552668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6933495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509122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0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6132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952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461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61353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785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2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449351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8" y="1340372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5" y="1340770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0490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213300" indent="-213300">
              <a:buFontTx/>
              <a:buBlip>
                <a:blip r:embed="rId2"/>
              </a:buBlip>
              <a:defRPr sz="15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1214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7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7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7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911254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7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7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7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958366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7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7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7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8998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38064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132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206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6982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93318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0422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16691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23538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7197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119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85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6769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4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8.jp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slideLayout" Target="../slideLayouts/slideLayout70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0.jp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7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78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7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4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56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5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6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7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884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/>
        </p:blipFill>
        <p:spPr>
          <a:xfrm>
            <a:off x="0" y="0"/>
            <a:ext cx="9144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7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18510" y="0"/>
            <a:ext cx="916251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01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31" r:id="rId3"/>
    <p:sldLayoutId id="2147483932" r:id="rId4"/>
    <p:sldLayoutId id="2147483933" r:id="rId5"/>
    <p:sldLayoutId id="2147483934" r:id="rId6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9144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5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914324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3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914324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7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914324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74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9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57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37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888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3"/>
          <a:stretch/>
        </p:blipFill>
        <p:spPr>
          <a:xfrm>
            <a:off x="0" y="-387424"/>
            <a:ext cx="9144000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4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18510" y="0"/>
            <a:ext cx="916251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0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927" r:id="rId3"/>
    <p:sldLayoutId id="2147483928" r:id="rId4"/>
    <p:sldLayoutId id="2147483929" r:id="rId5"/>
    <p:sldLayoutId id="2147483930" r:id="rId6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>
          <a:xfrm>
            <a:off x="0" y="-1323528"/>
            <a:ext cx="9144000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6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18101"/>
          <a:stretch/>
        </p:blipFill>
        <p:spPr>
          <a:xfrm>
            <a:off x="-18510" y="-603448"/>
            <a:ext cx="9162510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8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18510" y="0"/>
            <a:ext cx="916251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2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.ireland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inks.jstor.org/sici?sici=0075-4358(1992)82%3c1:TSAUOM%3e2.0.CO;2-0" TargetMode="External"/><Relationship Id="rId1" Type="http://schemas.openxmlformats.org/officeDocument/2006/relationships/slideLayout" Target="../slideLayouts/slideLayout7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library/students/referencing" TargetMode="External"/><Relationship Id="rId1" Type="http://schemas.openxmlformats.org/officeDocument/2006/relationships/slideLayout" Target="../slideLayouts/slideLayout7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blog.warwick.ac.uk/" TargetMode="External"/><Relationship Id="rId1" Type="http://schemas.openxmlformats.org/officeDocument/2006/relationships/slideLayout" Target="../slideLayouts/slideLayout7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h.ireland@warwick.ac.uk" TargetMode="External"/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Classics Third Year Students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Dissertation Resources</a:t>
            </a: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University of Warwick Library</a:t>
            </a:r>
          </a:p>
          <a:p>
            <a:r>
              <a:rPr lang="en-GB" dirty="0" smtClean="0"/>
              <a:t>October 2016</a:t>
            </a:r>
          </a:p>
          <a:p>
            <a:r>
              <a:rPr lang="en-GB" dirty="0" smtClean="0"/>
              <a:t>Helen Ireland, Academic Support Librarian</a:t>
            </a:r>
          </a:p>
          <a:p>
            <a:r>
              <a:rPr lang="en-GB" dirty="0" smtClean="0">
                <a:hlinkClick r:id="rId3"/>
              </a:rPr>
              <a:t>h.ireland@warwick.ac.uk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6900" cy="619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6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Brill’s New </a:t>
            </a:r>
            <a:r>
              <a:rPr lang="en-GB" dirty="0" err="1" smtClean="0"/>
              <a:t>Pauly</a:t>
            </a:r>
            <a:endParaRPr lang="en-GB" dirty="0" smtClean="0"/>
          </a:p>
          <a:p>
            <a:r>
              <a:rPr lang="en-GB" dirty="0" smtClean="0"/>
              <a:t>Cambridge Books Online</a:t>
            </a:r>
          </a:p>
          <a:p>
            <a:r>
              <a:rPr lang="en-GB" dirty="0" smtClean="0"/>
              <a:t>Cambridge Collections Online</a:t>
            </a:r>
          </a:p>
          <a:p>
            <a:r>
              <a:rPr lang="en-GB" dirty="0" smtClean="0"/>
              <a:t>Cambridge Histories Online</a:t>
            </a:r>
          </a:p>
          <a:p>
            <a:r>
              <a:rPr lang="en-GB" dirty="0" smtClean="0"/>
              <a:t>Loeb Digital Library</a:t>
            </a:r>
          </a:p>
          <a:p>
            <a:r>
              <a:rPr lang="en-GB" dirty="0" smtClean="0"/>
              <a:t>Oxford Scholarship Online</a:t>
            </a:r>
          </a:p>
          <a:p>
            <a:r>
              <a:rPr lang="en-GB" dirty="0" smtClean="0"/>
              <a:t>Taylor and Francis e-book collection</a:t>
            </a:r>
          </a:p>
          <a:p>
            <a:r>
              <a:rPr lang="en-GB" dirty="0" smtClean="0"/>
              <a:t>Translated texts for historians</a:t>
            </a:r>
          </a:p>
          <a:p>
            <a:r>
              <a:rPr lang="en-GB" dirty="0" smtClean="0"/>
              <a:t>Wiley-Blackwell Companions to the Ancient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Journal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Howgego</a:t>
            </a:r>
            <a:r>
              <a:rPr lang="en-US" b="1" dirty="0" smtClean="0"/>
              <a:t>, C. (1992)</a:t>
            </a:r>
            <a:r>
              <a:rPr lang="en-US" dirty="0" smtClean="0"/>
              <a:t> ‘</a:t>
            </a:r>
            <a:r>
              <a:rPr lang="en-US" dirty="0" smtClean="0">
                <a:hlinkClick r:id="rId2"/>
              </a:rPr>
              <a:t>The supply and use of money in the Roman world 200 B.C. to A.D. 300</a:t>
            </a:r>
            <a:r>
              <a:rPr lang="en-US" dirty="0" smtClean="0"/>
              <a:t>’, </a:t>
            </a:r>
            <a:r>
              <a:rPr lang="en-US" i="1" dirty="0" smtClean="0"/>
              <a:t>Journal of Roman Studies</a:t>
            </a:r>
            <a:r>
              <a:rPr lang="en-US" dirty="0" smtClean="0"/>
              <a:t> 82: 1-31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405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1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631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678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Print Journals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Mobile </a:t>
            </a:r>
            <a:r>
              <a:rPr lang="en-GB" dirty="0"/>
              <a:t>shelving in Floor </a:t>
            </a:r>
            <a:r>
              <a:rPr lang="en-GB" dirty="0" smtClean="0"/>
              <a:t>3 </a:t>
            </a:r>
            <a:r>
              <a:rPr lang="en-GB" dirty="0"/>
              <a:t>Extension</a:t>
            </a:r>
          </a:p>
          <a:p>
            <a:r>
              <a:rPr lang="en-GB" dirty="0"/>
              <a:t>A-Z by title of journal or publisher</a:t>
            </a:r>
          </a:p>
          <a:p>
            <a:r>
              <a:rPr lang="en-GB" dirty="0" smtClean="0"/>
              <a:t>Some early volumes in Store </a:t>
            </a:r>
            <a:r>
              <a:rPr lang="en-GB" dirty="0"/>
              <a:t>– fetched on request</a:t>
            </a:r>
          </a:p>
          <a:p>
            <a:r>
              <a:rPr lang="en-GB" dirty="0"/>
              <a:t>Online request form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57883" y="4071942"/>
            <a:ext cx="2286017" cy="15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2800" dirty="0" smtClean="0"/>
              <a:t>Google Scholar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Better quality research information than Google</a:t>
            </a:r>
          </a:p>
          <a:p>
            <a:r>
              <a:rPr lang="en-GB" dirty="0" smtClean="0"/>
              <a:t>Scholar preferences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Click on Library Links and enter “Warwick” to get access to all our full text journal subscriptions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Click on Settings and then on Bibliography Manager to import references into EndNote or other reference management packages</a:t>
            </a: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Scholar Advanced Search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7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Evaluating Internet Resources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40000"/>
              </a:spcAft>
            </a:pPr>
            <a:endParaRPr lang="en-GB" dirty="0" smtClean="0"/>
          </a:p>
          <a:p>
            <a:pPr>
              <a:spcAft>
                <a:spcPct val="40000"/>
              </a:spcAft>
            </a:pPr>
            <a:r>
              <a:rPr lang="en-GB" dirty="0" smtClean="0"/>
              <a:t>Who has written it? Bias and authority. 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When was it written?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Are there contact details on the site? </a:t>
            </a:r>
          </a:p>
          <a:p>
            <a:pPr>
              <a:spcAft>
                <a:spcPct val="40000"/>
              </a:spcAft>
            </a:pPr>
            <a:r>
              <a:rPr lang="en-GB" dirty="0" smtClean="0"/>
              <a:t>Is there any way of validating the information?</a:t>
            </a:r>
          </a:p>
          <a:p>
            <a:pPr>
              <a:lnSpc>
                <a:spcPct val="90000"/>
              </a:lnSpc>
              <a:spcAft>
                <a:spcPct val="40000"/>
              </a:spcAft>
              <a:buNone/>
            </a:pP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568952" cy="4021013"/>
          </a:xfrm>
        </p:spPr>
        <p:txBody>
          <a:bodyPr/>
          <a:lstStyle/>
          <a:p>
            <a:r>
              <a:rPr lang="en-US" sz="2400" b="1" dirty="0">
                <a:solidFill>
                  <a:srgbClr val="1F18A8"/>
                </a:solidFill>
              </a:rPr>
              <a:t>Information</a:t>
            </a:r>
            <a:r>
              <a:rPr lang="en-US" sz="2400" dirty="0">
                <a:solidFill>
                  <a:srgbClr val="1F18A8"/>
                </a:solidFill>
              </a:rPr>
              <a:t> is </a:t>
            </a:r>
            <a:r>
              <a:rPr lang="en-US" sz="2400" b="1" dirty="0">
                <a:solidFill>
                  <a:srgbClr val="1F18A8"/>
                </a:solidFill>
              </a:rPr>
              <a:t>passive</a:t>
            </a:r>
            <a:r>
              <a:rPr lang="en-US" sz="2400" dirty="0">
                <a:solidFill>
                  <a:srgbClr val="1F18A8"/>
                </a:solidFill>
              </a:rPr>
              <a:t> – what you do with </a:t>
            </a:r>
            <a:r>
              <a:rPr lang="en-US" sz="2400" dirty="0" smtClean="0">
                <a:solidFill>
                  <a:srgbClr val="1F18A8"/>
                </a:solidFill>
              </a:rPr>
              <a:t>it can </a:t>
            </a:r>
            <a:r>
              <a:rPr lang="en-US" sz="2400" dirty="0">
                <a:solidFill>
                  <a:srgbClr val="1F18A8"/>
                </a:solidFill>
              </a:rPr>
              <a:t>turn it into </a:t>
            </a:r>
            <a:r>
              <a:rPr lang="en-US" sz="2400" b="1" dirty="0">
                <a:solidFill>
                  <a:srgbClr val="1F18A8"/>
                </a:solidFill>
              </a:rPr>
              <a:t>knowledge</a:t>
            </a:r>
            <a:r>
              <a:rPr lang="en-US" sz="2400" b="1" dirty="0" smtClean="0">
                <a:solidFill>
                  <a:srgbClr val="1F18A8"/>
                </a:solidFill>
              </a:rPr>
              <a:t>.</a:t>
            </a:r>
          </a:p>
          <a:p>
            <a:pPr marL="0" indent="0">
              <a:buNone/>
            </a:pPr>
            <a:endParaRPr lang="en-US" sz="2400" b="1" dirty="0" smtClean="0">
              <a:solidFill>
                <a:srgbClr val="1F18A8"/>
              </a:solidFill>
            </a:endParaRPr>
          </a:p>
          <a:p>
            <a:r>
              <a:rPr lang="en-US" sz="2400" b="1" dirty="0" smtClean="0">
                <a:solidFill>
                  <a:srgbClr val="1F18A8"/>
                </a:solidFill>
              </a:rPr>
              <a:t>But </a:t>
            </a:r>
            <a:r>
              <a:rPr lang="en-US" sz="2400" b="1" dirty="0">
                <a:solidFill>
                  <a:srgbClr val="1F18A8"/>
                </a:solidFill>
              </a:rPr>
              <a:t>first you need to find the </a:t>
            </a:r>
            <a:r>
              <a:rPr lang="en-US" sz="2400" b="1" dirty="0" smtClean="0">
                <a:solidFill>
                  <a:srgbClr val="1F18A8"/>
                </a:solidFill>
              </a:rPr>
              <a:t>information….</a:t>
            </a:r>
          </a:p>
          <a:p>
            <a:endParaRPr lang="en-US" sz="2400" b="1" dirty="0">
              <a:solidFill>
                <a:srgbClr val="1F18A8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1F18A8"/>
                </a:solidFill>
              </a:rPr>
              <a:t/>
            </a:r>
            <a:br>
              <a:rPr lang="en-US" sz="2400" b="1" dirty="0">
                <a:solidFill>
                  <a:srgbClr val="1F18A8"/>
                </a:solidFill>
              </a:rPr>
            </a:br>
            <a:r>
              <a:rPr lang="en-US" sz="2400" b="1" dirty="0">
                <a:solidFill>
                  <a:srgbClr val="0070C0"/>
                </a:solidFill>
              </a:rPr>
              <a:t/>
            </a:r>
            <a:br>
              <a:rPr lang="en-US" sz="2400" b="1" dirty="0">
                <a:solidFill>
                  <a:srgbClr val="0070C0"/>
                </a:solidFill>
              </a:rPr>
            </a:br>
            <a:r>
              <a:rPr lang="en-US" sz="2400" b="1" dirty="0">
                <a:solidFill>
                  <a:srgbClr val="1F18A8"/>
                </a:solidFill>
              </a:rPr>
              <a:t/>
            </a:r>
            <a:br>
              <a:rPr lang="en-US" sz="2400" b="1" dirty="0">
                <a:solidFill>
                  <a:srgbClr val="1F18A8"/>
                </a:solidFill>
              </a:rPr>
            </a:b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547937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98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9" y="2204864"/>
            <a:ext cx="9072000" cy="724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6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76872"/>
            <a:ext cx="8208913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use databases?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Saves you searching through individual journal titles looking for relevant articles</a:t>
            </a:r>
          </a:p>
          <a:p>
            <a:r>
              <a:rPr lang="en-GB" dirty="0" smtClean="0"/>
              <a:t>Search by keyword or subject area</a:t>
            </a:r>
          </a:p>
          <a:p>
            <a:r>
              <a:rPr lang="en-GB" dirty="0" smtClean="0"/>
              <a:t>Regularly updated with most current research</a:t>
            </a:r>
          </a:p>
          <a:p>
            <a:r>
              <a:rPr lang="en-GB" dirty="0" smtClean="0"/>
              <a:t>Sometimes will give a link to the full text article if the library has a subscription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a Search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 clear about your topic / objectives</a:t>
            </a:r>
          </a:p>
          <a:p>
            <a:r>
              <a:rPr lang="en-GB" dirty="0" smtClean="0"/>
              <a:t>Think about the best databases to use first</a:t>
            </a:r>
          </a:p>
          <a:p>
            <a:r>
              <a:rPr lang="en-GB" dirty="0" smtClean="0"/>
              <a:t>Be systematic, recording which databases you use and the value (or limitations) of each one</a:t>
            </a:r>
          </a:p>
          <a:p>
            <a:r>
              <a:rPr lang="en-GB" dirty="0" smtClean="0"/>
              <a:t>Be flexible!</a:t>
            </a:r>
          </a:p>
          <a:p>
            <a:r>
              <a:rPr lang="en-GB" dirty="0" smtClean="0"/>
              <a:t>Keep track of your references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8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Planning Your Search</a:t>
            </a:r>
            <a:endParaRPr lang="en-US" dirty="0" smtClean="0"/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611188" y="2492896"/>
            <a:ext cx="7847012" cy="331259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Think about the different ideas / concepts covered by your topic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Identify keywords or phrases 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Think about any synonyms or alternative spellings</a:t>
            </a:r>
          </a:p>
          <a:p>
            <a:pPr lvl="0"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0000"/>
                </a:solidFill>
              </a:rPr>
              <a:t>Use truncation symbols or wildcards for different word endings and spellings</a:t>
            </a:r>
          </a:p>
          <a:p>
            <a:pPr lvl="0" eaLnBrk="1" hangingPunct="1">
              <a:spcAft>
                <a:spcPct val="30000"/>
              </a:spcAft>
            </a:pPr>
            <a:r>
              <a:rPr lang="en-GB" sz="2000" dirty="0">
                <a:solidFill>
                  <a:srgbClr val="000000"/>
                </a:solidFill>
              </a:rPr>
              <a:t>Phrases can often be placed in “speech </a:t>
            </a:r>
            <a:r>
              <a:rPr lang="en-GB" sz="2000" dirty="0" smtClean="0">
                <a:solidFill>
                  <a:srgbClr val="000000"/>
                </a:solidFill>
              </a:rPr>
              <a:t>marks”</a:t>
            </a:r>
          </a:p>
          <a:p>
            <a:pPr lvl="0" eaLnBrk="1" hangingPunct="1">
              <a:spcAft>
                <a:spcPct val="30000"/>
              </a:spcAft>
            </a:pPr>
            <a:r>
              <a:rPr lang="en-GB" sz="2000" dirty="0" smtClean="0"/>
              <a:t>Decide how to combine the search terms together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Do you need to limit your search?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 smtClean="0"/>
              <a:t>specific dates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 smtClean="0"/>
              <a:t>types of publications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806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8200"/>
            <a:ext cx="6400800" cy="914400"/>
          </a:xfrm>
          <a:prstGeom prst="rect">
            <a:avLst/>
          </a:prstGeom>
        </p:spPr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GB" dirty="0" smtClean="0"/>
              <a:t>Basic Database Searching</a:t>
            </a:r>
            <a:br>
              <a:rPr lang="en-GB" dirty="0" smtClean="0"/>
            </a:br>
            <a:r>
              <a:rPr lang="en-GB" dirty="0" smtClean="0"/>
              <a:t>Combining your Search Terms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66925"/>
            <a:ext cx="6045200" cy="3514725"/>
          </a:xfrm>
          <a:prstGeom prst="rect">
            <a:avLst/>
          </a:prstGeom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dirty="0" smtClean="0"/>
              <a:t>Boolean operators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OR</a:t>
            </a:r>
            <a:r>
              <a:rPr lang="en-GB" sz="1800" dirty="0" smtClean="0"/>
              <a:t> 		Will find articles containing either word 		             OR broadens a search 	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AND</a:t>
            </a:r>
            <a:r>
              <a:rPr lang="en-GB" sz="1800" dirty="0" smtClean="0"/>
              <a:t>	Will find articles containing both words		             AND narrows your search.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GB" sz="1800" dirty="0" smtClean="0"/>
              <a:t>	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800" b="1" dirty="0" smtClean="0"/>
              <a:t>NOT</a:t>
            </a:r>
            <a:r>
              <a:rPr lang="en-GB" sz="1800" dirty="0" smtClean="0"/>
              <a:t>	          	Will exclude a term from your 			             search. Use Not with caution! 			             You might exclude something useful!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Keeping Up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Create a personal account or register with a database</a:t>
            </a:r>
          </a:p>
          <a:p>
            <a:r>
              <a:rPr lang="en-GB" dirty="0" smtClean="0"/>
              <a:t>Save searches, to return to, edit and re-run later</a:t>
            </a:r>
          </a:p>
          <a:p>
            <a:r>
              <a:rPr lang="en-GB" dirty="0" smtClean="0"/>
              <a:t>Set up alerts on individual databases for newly-published articles</a:t>
            </a:r>
          </a:p>
          <a:p>
            <a:r>
              <a:rPr lang="en-GB" dirty="0" smtClean="0"/>
              <a:t>Use general alerting services such as </a:t>
            </a:r>
            <a:r>
              <a:rPr lang="en-GB" dirty="0" err="1"/>
              <a:t>Z</a:t>
            </a:r>
            <a:r>
              <a:rPr lang="en-GB" dirty="0" err="1" smtClean="0"/>
              <a:t>etoc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4" y="2276872"/>
            <a:ext cx="9144000" cy="516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972000" cy="362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582150" cy="618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22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Information in the Library – the Old and the New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1407" y="2645903"/>
            <a:ext cx="3889585" cy="253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38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6400800" cy="914400"/>
          </a:xfrm>
        </p:spPr>
        <p:txBody>
          <a:bodyPr/>
          <a:lstStyle/>
          <a:p>
            <a:r>
              <a:rPr lang="en-GB" sz="2800" dirty="0" smtClean="0"/>
              <a:t>Reviewing the Search</a:t>
            </a:r>
            <a:endParaRPr lang="en-US" sz="2800" dirty="0" smtClean="0"/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684213" y="1773238"/>
            <a:ext cx="7772400" cy="41148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Review results and identify possible additional keywords which could be used</a:t>
            </a:r>
          </a:p>
          <a:p>
            <a:r>
              <a:rPr lang="en-GB" dirty="0" smtClean="0"/>
              <a:t>Consider alternative spellings, word endings or broader or narrower terms</a:t>
            </a:r>
          </a:p>
          <a:p>
            <a:r>
              <a:rPr lang="en-GB" dirty="0" smtClean="0"/>
              <a:t>Edit and re-run the search </a:t>
            </a:r>
          </a:p>
          <a:p>
            <a:r>
              <a:rPr lang="en-GB" dirty="0" smtClean="0"/>
              <a:t>Re-run the search in alternative databases / resources</a:t>
            </a:r>
          </a:p>
          <a:p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6400800" cy="914400"/>
          </a:xfrm>
          <a:prstGeom prst="rect">
            <a:avLst/>
          </a:prstGeom>
        </p:spPr>
        <p:txBody>
          <a:bodyPr anchor="b"/>
          <a:lstStyle/>
          <a:p>
            <a:pPr eaLnBrk="1" hangingPunct="1">
              <a:defRPr/>
            </a:pPr>
            <a:r>
              <a:rPr lang="en-GB" sz="2800" dirty="0" smtClean="0"/>
              <a:t>Search Results</a:t>
            </a:r>
            <a:endParaRPr lang="en-US" sz="28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en-GB" dirty="0" smtClean="0"/>
          </a:p>
          <a:p>
            <a:pPr eaLnBrk="1" hangingPunct="1"/>
            <a:r>
              <a:rPr lang="en-GB" sz="2400" dirty="0" smtClean="0"/>
              <a:t>Link to full text if available</a:t>
            </a:r>
          </a:p>
          <a:p>
            <a:pPr eaLnBrk="1" hangingPunct="1"/>
            <a:r>
              <a:rPr lang="en-GB" sz="2400" dirty="0" smtClean="0"/>
              <a:t>Mark useful references</a:t>
            </a:r>
          </a:p>
          <a:p>
            <a:pPr eaLnBrk="1" hangingPunct="1"/>
            <a:r>
              <a:rPr lang="en-GB" sz="2400" dirty="0" smtClean="0"/>
              <a:t>Email, download or print references</a:t>
            </a:r>
          </a:p>
          <a:p>
            <a:pPr eaLnBrk="1" hangingPunct="1">
              <a:buNone/>
            </a:pPr>
            <a:endParaRPr lang="en-GB" sz="2400" dirty="0" smtClean="0"/>
          </a:p>
          <a:p>
            <a:pPr eaLnBrk="1" hangingPunct="1"/>
            <a:r>
              <a:rPr lang="en-GB" sz="2400" b="1" dirty="0" smtClean="0"/>
              <a:t>Always</a:t>
            </a:r>
            <a:r>
              <a:rPr lang="en-GB" sz="2400" dirty="0" smtClean="0"/>
              <a:t> keep a note of your references!</a:t>
            </a:r>
          </a:p>
          <a:p>
            <a:pPr eaLnBrk="1" hangingPunct="1">
              <a:buFontTx/>
              <a:buNone/>
            </a:pPr>
            <a:endParaRPr lang="en-GB" sz="2400" dirty="0" smtClean="0"/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Departmental guidelines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1800" dirty="0" smtClean="0"/>
              <a:t>Library online tutorial on referencing</a:t>
            </a:r>
          </a:p>
          <a:p>
            <a:pPr marL="0" indent="0">
              <a:buNone/>
            </a:pPr>
            <a:r>
              <a:rPr lang="en-GB" sz="1600" dirty="0" smtClean="0">
                <a:hlinkClick r:id="rId2"/>
              </a:rPr>
              <a:t>http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www2.warwick.ac.uk/services/library/students/referencing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err="1" smtClean="0"/>
              <a:t>GetWISE</a:t>
            </a:r>
            <a:r>
              <a:rPr lang="en-GB" sz="1600" dirty="0" smtClean="0"/>
              <a:t> module on Referencing and avoiding plagiarism</a:t>
            </a:r>
            <a:endParaRPr lang="en-GB" sz="1600" dirty="0"/>
          </a:p>
          <a:p>
            <a:endParaRPr lang="en-GB" sz="1200" dirty="0" smtClean="0"/>
          </a:p>
          <a:p>
            <a:r>
              <a:rPr lang="en-GB" sz="1800" dirty="0" smtClean="0"/>
              <a:t>Reference Manager software such as EndNote Online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7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Finding, using and attributing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If </a:t>
            </a:r>
            <a:r>
              <a:rPr lang="en-GB" sz="1600" dirty="0"/>
              <a:t>you are using someone else’s image, the least amount of information you will need to include is: </a:t>
            </a:r>
          </a:p>
          <a:p>
            <a:r>
              <a:rPr lang="en-GB" sz="1600" dirty="0"/>
              <a:t>–The creator’s information </a:t>
            </a:r>
          </a:p>
          <a:p>
            <a:r>
              <a:rPr lang="en-GB" sz="1600" dirty="0"/>
              <a:t>–The title </a:t>
            </a:r>
          </a:p>
          <a:p>
            <a:r>
              <a:rPr lang="en-GB" sz="1600" dirty="0"/>
              <a:t>–A link to the original source </a:t>
            </a:r>
          </a:p>
          <a:p>
            <a:r>
              <a:rPr lang="en-GB" sz="1600" dirty="0"/>
              <a:t>–The date accessed </a:t>
            </a:r>
          </a:p>
          <a:p>
            <a:r>
              <a:rPr lang="en-GB" sz="1600" dirty="0"/>
              <a:t>I</a:t>
            </a:r>
            <a:r>
              <a:rPr lang="en-GB" sz="1600" dirty="0" smtClean="0"/>
              <a:t>f </a:t>
            </a:r>
            <a:r>
              <a:rPr lang="en-GB" sz="1600" dirty="0"/>
              <a:t>you found the image in a book or journal (either electronic or in print), you need to include details of the publication you took the image from </a:t>
            </a:r>
          </a:p>
          <a:p>
            <a:r>
              <a:rPr lang="en-GB" sz="1600" dirty="0" smtClean="0"/>
              <a:t>If </a:t>
            </a:r>
            <a:r>
              <a:rPr lang="en-GB" sz="1600" dirty="0"/>
              <a:t>the image is licensed under Creative Commons, you should also include the licence type, e.g. used under a Creative Commons Attribution 3.0 (http://creativecommons.org/licenses/by/3.0/)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72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8200"/>
            <a:ext cx="6400800" cy="914400"/>
          </a:xfrm>
          <a:prstGeom prst="rect">
            <a:avLst/>
          </a:prstGeom>
        </p:spPr>
        <p:txBody>
          <a:bodyPr anchor="b"/>
          <a:lstStyle/>
          <a:p>
            <a:pPr eaLnBrk="1" hangingPunct="1">
              <a:defRPr/>
            </a:pPr>
            <a:r>
              <a:rPr lang="en-GB" dirty="0" smtClean="0"/>
              <a:t>No Link to Full-Text?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28838"/>
            <a:ext cx="6045200" cy="351472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r>
              <a:rPr lang="en-GB" dirty="0" smtClean="0"/>
              <a:t>Check the Library Catalogue for a paper or electronic copy – search for the journal title</a:t>
            </a:r>
          </a:p>
          <a:p>
            <a:pPr eaLnBrk="1" hangingPunct="1">
              <a:lnSpc>
                <a:spcPct val="80000"/>
              </a:lnSpc>
              <a:spcAft>
                <a:spcPct val="60000"/>
              </a:spcAft>
              <a:defRPr/>
            </a:pPr>
            <a:r>
              <a:rPr lang="en-GB" dirty="0" smtClean="0"/>
              <a:t>Check the A-Z list of titles on the Electronic Journals webpage for an electronic copy.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dirty="0" smtClean="0"/>
              <a:t>Not in the Library?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dirty="0" smtClean="0"/>
              <a:t>Ask for the article through </a:t>
            </a:r>
            <a:r>
              <a:rPr lang="en-GB" dirty="0" err="1" smtClean="0"/>
              <a:t>ArticleReach</a:t>
            </a:r>
            <a:r>
              <a:rPr lang="en-GB" dirty="0" smtClean="0"/>
              <a:t> or Document Supply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dirty="0" smtClean="0"/>
              <a:t>Visit another local library.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Document Supply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lvl="0"/>
            <a:r>
              <a:rPr lang="en-GB" dirty="0">
                <a:solidFill>
                  <a:srgbClr val="000000"/>
                </a:solidFill>
              </a:rPr>
              <a:t>For students working on </a:t>
            </a:r>
            <a:r>
              <a:rPr lang="en-GB" dirty="0" smtClean="0">
                <a:solidFill>
                  <a:srgbClr val="000000"/>
                </a:solidFill>
              </a:rPr>
              <a:t>dissertations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or projects</a:t>
            </a:r>
            <a:endParaRPr lang="en-GB" dirty="0" smtClean="0"/>
          </a:p>
          <a:p>
            <a:r>
              <a:rPr lang="en-GB" dirty="0" smtClean="0"/>
              <a:t>For material not available through </a:t>
            </a:r>
            <a:r>
              <a:rPr lang="en-GB" dirty="0" err="1" smtClean="0"/>
              <a:t>ArticleReach</a:t>
            </a:r>
            <a:endParaRPr lang="en-GB" dirty="0"/>
          </a:p>
          <a:p>
            <a:r>
              <a:rPr lang="en-GB" dirty="0" smtClean="0"/>
              <a:t>Forms are available from the Library.</a:t>
            </a:r>
          </a:p>
          <a:p>
            <a:r>
              <a:rPr lang="en-GB" dirty="0" smtClean="0"/>
              <a:t>No charge.</a:t>
            </a:r>
          </a:p>
          <a:p>
            <a:pPr lvl="0"/>
            <a:r>
              <a:rPr lang="en-GB" dirty="0">
                <a:solidFill>
                  <a:srgbClr val="000000"/>
                </a:solidFill>
              </a:rPr>
              <a:t>Your supervisor needs to countersign the form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en-GB" dirty="0">
                <a:solidFill>
                  <a:srgbClr val="000000"/>
                </a:solidFill>
              </a:rPr>
              <a:t>You need to sign the copyright declaration.</a:t>
            </a:r>
            <a:endParaRPr lang="en-GB" i="1" dirty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096375" cy="859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9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Further Help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43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492896"/>
            <a:ext cx="32956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GetWISE</a:t>
            </a:r>
            <a:r>
              <a:rPr lang="en-GB" dirty="0" smtClean="0"/>
              <a:t> and Study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GetWISE</a:t>
            </a:r>
            <a:r>
              <a:rPr lang="en-GB" dirty="0" smtClean="0"/>
              <a:t> is a Moodle course, designed to cover finding information beyond the basics, including advice on developing your research skills, referencing and avoiding plagiarism</a:t>
            </a:r>
          </a:p>
          <a:p>
            <a:endParaRPr lang="en-GB" dirty="0" smtClean="0"/>
          </a:p>
          <a:p>
            <a:r>
              <a:rPr lang="en-GB" dirty="0" smtClean="0"/>
              <a:t>The Study Blog offers tips and advice to enhance your study experience at Warwick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://studyblog.warwick.ac.uk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0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61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to help your studies</a:t>
            </a:r>
            <a:endParaRPr lang="en-US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Library </a:t>
            </a:r>
            <a:r>
              <a:rPr lang="en-GB" dirty="0" err="1" smtClean="0"/>
              <a:t>webpages</a:t>
            </a:r>
            <a:endParaRPr lang="en-GB" dirty="0" smtClean="0"/>
          </a:p>
          <a:p>
            <a:r>
              <a:rPr lang="en-GB" dirty="0"/>
              <a:t>L</a:t>
            </a:r>
            <a:r>
              <a:rPr lang="en-GB" dirty="0" smtClean="0"/>
              <a:t>ibrary online tutorials</a:t>
            </a:r>
          </a:p>
          <a:p>
            <a:r>
              <a:rPr lang="en-GB" dirty="0" smtClean="0"/>
              <a:t>Academic Support Librarians</a:t>
            </a:r>
          </a:p>
          <a:p>
            <a:r>
              <a:rPr lang="en-GB" dirty="0" smtClean="0"/>
              <a:t>Library Helpdesk</a:t>
            </a:r>
          </a:p>
          <a:p>
            <a:r>
              <a:rPr lang="en-GB" dirty="0" smtClean="0"/>
              <a:t>Enquire (online enquiry service)</a:t>
            </a:r>
          </a:p>
        </p:txBody>
      </p:sp>
    </p:spTree>
    <p:extLst>
      <p:ext uri="{BB962C8B-B14F-4D97-AF65-F5344CB8AC3E}">
        <p14:creationId xmlns:p14="http://schemas.microsoft.com/office/powerpoint/2010/main" val="1323417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Email: </a:t>
            </a:r>
            <a:r>
              <a:rPr lang="en-GB" dirty="0" smtClean="0">
                <a:hlinkClick r:id="rId2"/>
              </a:rPr>
              <a:t>h.ireland@warwick.ac.uk</a:t>
            </a:r>
            <a:endParaRPr lang="en-GB" dirty="0" smtClean="0"/>
          </a:p>
          <a:p>
            <a:r>
              <a:rPr lang="en-GB" dirty="0" smtClean="0"/>
              <a:t>Phone: 024 76 524474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Good Luck!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2276872"/>
            <a:ext cx="7277100" cy="363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419100"/>
            <a:ext cx="9096375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9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6" name="Picture 4" descr="MPj0400492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2825"/>
          </a:xfrm>
          <a:noFill/>
          <a:ln/>
        </p:spPr>
      </p:pic>
      <p:sp>
        <p:nvSpPr>
          <p:cNvPr id="187397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429000"/>
            <a:ext cx="7989887" cy="2408238"/>
          </a:xfrm>
        </p:spPr>
        <p:txBody>
          <a:bodyPr/>
          <a:lstStyle/>
          <a:p>
            <a:r>
              <a:rPr lang="en-GB" sz="3600" dirty="0">
                <a:solidFill>
                  <a:schemeClr val="bg1"/>
                </a:solidFill>
              </a:rPr>
              <a:t>Most of an iceberg is below the water…so the Library has more than what you see on the shelves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276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Books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 Latin and Greek Literature</a:t>
            </a:r>
          </a:p>
          <a:p>
            <a:r>
              <a:rPr lang="en-GB" dirty="0" smtClean="0"/>
              <a:t>DE-DG Greek and Roman History</a:t>
            </a:r>
          </a:p>
          <a:p>
            <a:r>
              <a:rPr lang="en-GB" dirty="0" smtClean="0"/>
              <a:t>N-NX History of Art</a:t>
            </a:r>
          </a:p>
          <a:p>
            <a:r>
              <a:rPr lang="en-GB" dirty="0" smtClean="0"/>
              <a:t>B-BJ Philosophy</a:t>
            </a:r>
          </a:p>
          <a:p>
            <a:r>
              <a:rPr lang="en-GB" dirty="0" smtClean="0"/>
              <a:t>C-CN Archaeology, Numismatics, Epigraphy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Floor 3 and Floor 3 Extension</a:t>
            </a:r>
            <a:endParaRPr lang="en-GB" dirty="0"/>
          </a:p>
          <a:p>
            <a:r>
              <a:rPr lang="en-GB" dirty="0"/>
              <a:t>Reference books (Mobile shelving)</a:t>
            </a:r>
          </a:p>
          <a:p>
            <a:r>
              <a:rPr lang="en-GB" dirty="0"/>
              <a:t>Oversize books (Mobile shelving)</a:t>
            </a:r>
          </a:p>
          <a:p>
            <a:r>
              <a:rPr lang="en-GB" dirty="0"/>
              <a:t>Electronic books (E-books)</a:t>
            </a:r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57883" y="4071942"/>
            <a:ext cx="2286017" cy="15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Search, Scholarly Results</a:t>
            </a:r>
          </a:p>
          <a:p>
            <a:r>
              <a:rPr lang="en-GB" dirty="0" smtClean="0"/>
              <a:t>Searches content of e-books, e-journals and databases </a:t>
            </a:r>
          </a:p>
          <a:p>
            <a:r>
              <a:rPr lang="en-GB" dirty="0" smtClean="0"/>
              <a:t>“Quick &amp; Dirty” search</a:t>
            </a:r>
          </a:p>
          <a:p>
            <a:r>
              <a:rPr lang="en-GB" dirty="0" smtClean="0"/>
              <a:t>Doesn’t cover all the Library’s e-resources</a:t>
            </a:r>
          </a:p>
          <a:p>
            <a:r>
              <a:rPr lang="en-GB" dirty="0" smtClean="0"/>
              <a:t>For a systematic and thorough search, use the advanced search option on individual databases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4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</Template>
  <TotalTime>1642</TotalTime>
  <Words>919</Words>
  <Application>Microsoft Office PowerPoint</Application>
  <PresentationFormat>On-screen Show (4:3)</PresentationFormat>
  <Paragraphs>169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41</vt:i4>
      </vt:variant>
    </vt:vector>
  </HeadingPairs>
  <TitlesOfParts>
    <vt:vector size="62" baseType="lpstr">
      <vt:lpstr>ＭＳ Ｐゴシック</vt:lpstr>
      <vt:lpstr>Arial</vt:lpstr>
      <vt:lpstr>Calibri</vt:lpstr>
      <vt:lpstr>Helvetica</vt:lpstr>
      <vt:lpstr>Wingdings</vt:lpstr>
      <vt:lpstr>2_Library_Template</vt:lpstr>
      <vt:lpstr>3_Library_Template</vt:lpstr>
      <vt:lpstr>10_Library_Template</vt:lpstr>
      <vt:lpstr>11_Library_Template</vt:lpstr>
      <vt:lpstr>4/12 Warwick</vt:lpstr>
      <vt:lpstr>1/12 Warwick</vt:lpstr>
      <vt:lpstr>6/12 University lockup</vt:lpstr>
      <vt:lpstr>4/12 university lockup</vt:lpstr>
      <vt:lpstr>1/12 University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Classics Third Year Students  Dissertation Resources</vt:lpstr>
      <vt:lpstr> </vt:lpstr>
      <vt:lpstr>Finding Information in the Library – the Old and the New</vt:lpstr>
      <vt:lpstr>PowerPoint Presentation</vt:lpstr>
      <vt:lpstr>PowerPoint Presentation</vt:lpstr>
      <vt:lpstr>PowerPoint Presentation</vt:lpstr>
      <vt:lpstr>Most of an iceberg is below the water…so the Library has more than what you see on the shelves</vt:lpstr>
      <vt:lpstr>Books</vt:lpstr>
      <vt:lpstr>Encore</vt:lpstr>
      <vt:lpstr>PowerPoint Presentation</vt:lpstr>
      <vt:lpstr>E-books</vt:lpstr>
      <vt:lpstr>Finding Journal Articles</vt:lpstr>
      <vt:lpstr>PowerPoint Presentation</vt:lpstr>
      <vt:lpstr>PowerPoint Presentation</vt:lpstr>
      <vt:lpstr>PowerPoint Presentation</vt:lpstr>
      <vt:lpstr>PowerPoint Presentation</vt:lpstr>
      <vt:lpstr>Print Journals</vt:lpstr>
      <vt:lpstr>Google Scholar</vt:lpstr>
      <vt:lpstr>Evaluating Internet Resources</vt:lpstr>
      <vt:lpstr>PowerPoint Presentation</vt:lpstr>
      <vt:lpstr>PowerPoint Presentation</vt:lpstr>
      <vt:lpstr>Why use databases?</vt:lpstr>
      <vt:lpstr>Developing a Search Strategy</vt:lpstr>
      <vt:lpstr>Planning Your Search</vt:lpstr>
      <vt:lpstr>Basic Database Searching Combining your Search Terms</vt:lpstr>
      <vt:lpstr>Keeping Up to Date</vt:lpstr>
      <vt:lpstr>PowerPoint Presentation</vt:lpstr>
      <vt:lpstr>PowerPoint Presentation</vt:lpstr>
      <vt:lpstr>PowerPoint Presentation</vt:lpstr>
      <vt:lpstr>Reviewing the Search</vt:lpstr>
      <vt:lpstr>Search Results</vt:lpstr>
      <vt:lpstr>Referencing</vt:lpstr>
      <vt:lpstr>Finding, using and attributing images</vt:lpstr>
      <vt:lpstr>No Link to Full-Text?</vt:lpstr>
      <vt:lpstr>Document Supply</vt:lpstr>
      <vt:lpstr>PowerPoint Presentation</vt:lpstr>
      <vt:lpstr>Further Help</vt:lpstr>
      <vt:lpstr>PowerPoint Presentation</vt:lpstr>
      <vt:lpstr>GetWISE and Study blog</vt:lpstr>
      <vt:lpstr>Things to help your studies</vt:lpstr>
      <vt:lpstr>Specific Queries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Psychology Doctorate First Year students</dc:title>
  <dc:creator>Library</dc:creator>
  <cp:lastModifiedBy>Ireland, Helen</cp:lastModifiedBy>
  <cp:revision>96</cp:revision>
  <cp:lastPrinted>2016-10-12T12:48:55Z</cp:lastPrinted>
  <dcterms:created xsi:type="dcterms:W3CDTF">2009-09-25T15:11:02Z</dcterms:created>
  <dcterms:modified xsi:type="dcterms:W3CDTF">2016-10-12T14:54:57Z</dcterms:modified>
</cp:coreProperties>
</file>