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3"/>
  </p:notesMasterIdLst>
  <p:sldIdLst>
    <p:sldId id="256" r:id="rId3"/>
    <p:sldId id="430" r:id="rId4"/>
    <p:sldId id="427" r:id="rId5"/>
    <p:sldId id="258" r:id="rId6"/>
    <p:sldId id="259" r:id="rId7"/>
    <p:sldId id="431" r:id="rId8"/>
    <p:sldId id="261" r:id="rId9"/>
    <p:sldId id="438" r:id="rId10"/>
    <p:sldId id="439" r:id="rId11"/>
    <p:sldId id="432" r:id="rId12"/>
    <p:sldId id="442" r:id="rId13"/>
    <p:sldId id="433" r:id="rId14"/>
    <p:sldId id="413" r:id="rId15"/>
    <p:sldId id="323" r:id="rId16"/>
    <p:sldId id="262" r:id="rId17"/>
    <p:sldId id="263" r:id="rId18"/>
    <p:sldId id="365" r:id="rId19"/>
    <p:sldId id="434" r:id="rId20"/>
    <p:sldId id="435" r:id="rId21"/>
    <p:sldId id="352" r:id="rId22"/>
    <p:sldId id="436" r:id="rId23"/>
    <p:sldId id="354" r:id="rId24"/>
    <p:sldId id="268" r:id="rId25"/>
    <p:sldId id="357" r:id="rId26"/>
    <p:sldId id="358" r:id="rId27"/>
    <p:sldId id="360" r:id="rId28"/>
    <p:sldId id="384" r:id="rId29"/>
    <p:sldId id="440" r:id="rId30"/>
    <p:sldId id="441" r:id="rId31"/>
    <p:sldId id="36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745"/>
  </p:normalViewPr>
  <p:slideViewPr>
    <p:cSldViewPr snapToGrid="0">
      <p:cViewPr varScale="1">
        <p:scale>
          <a:sx n="76" d="100"/>
          <a:sy n="76" d="100"/>
        </p:scale>
        <p:origin x="216" y="7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DC02CD-72B0-0D48-8DF8-EA777577FFD3}" type="datetimeFigureOut">
              <a:rPr lang="en-US" smtClean="0"/>
              <a:t>10/5/26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DE4EAA-988F-7D45-B7ED-DA6ADDF26CD7}" type="slidenum">
              <a:rPr lang="en-US" smtClean="0"/>
              <a:t>‹#›</a:t>
            </a:fld>
            <a:endParaRPr lang="en-US"/>
          </a:p>
        </p:txBody>
      </p:sp>
    </p:spTree>
    <p:extLst>
      <p:ext uri="{BB962C8B-B14F-4D97-AF65-F5344CB8AC3E}">
        <p14:creationId xmlns:p14="http://schemas.microsoft.com/office/powerpoint/2010/main" val="3115063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DE4EAA-988F-7D45-B7ED-DA6ADDF26CD7}" type="slidenum">
              <a:rPr lang="en-US" smtClean="0"/>
              <a:t>8</a:t>
            </a:fld>
            <a:endParaRPr lang="en-US"/>
          </a:p>
        </p:txBody>
      </p:sp>
    </p:spTree>
    <p:extLst>
      <p:ext uri="{BB962C8B-B14F-4D97-AF65-F5344CB8AC3E}">
        <p14:creationId xmlns:p14="http://schemas.microsoft.com/office/powerpoint/2010/main" val="2907213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A8E46A-6FE9-9B43-A177-05EFC2A80E2A}" type="slidenum">
              <a:rPr lang="en-US" smtClean="0"/>
              <a:t>19</a:t>
            </a:fld>
            <a:endParaRPr lang="en-US"/>
          </a:p>
        </p:txBody>
      </p:sp>
    </p:spTree>
    <p:extLst>
      <p:ext uri="{BB962C8B-B14F-4D97-AF65-F5344CB8AC3E}">
        <p14:creationId xmlns:p14="http://schemas.microsoft.com/office/powerpoint/2010/main" val="3300115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3BA83-D6A8-4A04-4130-CEE611FAE92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ECEDB95-7F99-4F47-9E14-F1891868A9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E7DC63B-3CC5-E4D1-80FA-32944681032A}"/>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5" name="Footer Placeholder 4">
            <a:extLst>
              <a:ext uri="{FF2B5EF4-FFF2-40B4-BE49-F238E27FC236}">
                <a16:creationId xmlns:a16="http://schemas.microsoft.com/office/drawing/2014/main" id="{075FF78A-96AA-B443-3EE6-C76BD8B462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F0368B-5EE9-1DEE-332C-71ACC3A21367}"/>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3424223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22A2-5E90-D88C-DECF-6BCB5D97AAA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DC3ED4D-5289-6AA5-584F-0BF508517F2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0E0F22D-A7AC-8CC5-80DA-E7859501429B}"/>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5" name="Footer Placeholder 4">
            <a:extLst>
              <a:ext uri="{FF2B5EF4-FFF2-40B4-BE49-F238E27FC236}">
                <a16:creationId xmlns:a16="http://schemas.microsoft.com/office/drawing/2014/main" id="{20FE0FB8-D33A-3FB6-8E5B-2235D8486D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DCDFE6-5E72-C38B-3C6A-28DC812DD4B2}"/>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332669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7C3B4-C27B-B607-292E-8011B01BFDA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DE46133-FBE5-4227-2BF8-C4EA62E741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CAB3AEF-2F27-E329-F188-9F5A60851E4E}"/>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5" name="Footer Placeholder 4">
            <a:extLst>
              <a:ext uri="{FF2B5EF4-FFF2-40B4-BE49-F238E27FC236}">
                <a16:creationId xmlns:a16="http://schemas.microsoft.com/office/drawing/2014/main" id="{BFC04EA8-A4FF-45F7-7E6B-024B0C279B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BEC484-1E44-452B-C264-2D2789528340}"/>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3470721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17E8C-0E3D-7B38-5F18-A791A02520F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C3D4FD7-7553-472B-A21D-B2194531198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D4E5056-BC68-3482-5B1F-1A8EBD5F1E3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C256C97-19D0-79AE-969B-E79C686BFEC4}"/>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6" name="Footer Placeholder 5">
            <a:extLst>
              <a:ext uri="{FF2B5EF4-FFF2-40B4-BE49-F238E27FC236}">
                <a16:creationId xmlns:a16="http://schemas.microsoft.com/office/drawing/2014/main" id="{97409BCA-B549-12B6-532A-79B3BFB7B8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045EA2-ADEA-885C-1A17-A187606C8A3E}"/>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2334123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92AA4-0ED4-B792-3823-1BA1B0DC431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518D636-FD3E-E465-2BC1-FE1E869864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518575B-2673-7A6F-5916-525B818F387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E869FA0-523D-38FE-A15C-C368E7BBB2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C3576C5-DA6A-92B0-86F0-7E1DAA1A170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8CA3714-B2CB-F68B-3BBC-01AF335DD81E}"/>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8" name="Footer Placeholder 7">
            <a:extLst>
              <a:ext uri="{FF2B5EF4-FFF2-40B4-BE49-F238E27FC236}">
                <a16:creationId xmlns:a16="http://schemas.microsoft.com/office/drawing/2014/main" id="{E49DEDF6-162F-5FA6-079D-4C69EB1703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0DEB01-998F-AC0C-3724-4689E871F1C2}"/>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2835510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B2600-524E-11AE-AC8E-90EC07C4973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CECB60B-2590-052B-367C-98730443EA07}"/>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4" name="Footer Placeholder 3">
            <a:extLst>
              <a:ext uri="{FF2B5EF4-FFF2-40B4-BE49-F238E27FC236}">
                <a16:creationId xmlns:a16="http://schemas.microsoft.com/office/drawing/2014/main" id="{B3801EC0-C039-39FB-E1D0-8AD5DA083D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4401DC-30D6-E930-1D5E-CE5B2743ACDD}"/>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2010048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140709-F96F-BC9C-09B1-30E1E3A7AFC7}"/>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3" name="Footer Placeholder 2">
            <a:extLst>
              <a:ext uri="{FF2B5EF4-FFF2-40B4-BE49-F238E27FC236}">
                <a16:creationId xmlns:a16="http://schemas.microsoft.com/office/drawing/2014/main" id="{7FB4B64E-B51D-5B48-8921-061C3B4056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F5D49E-9A64-1D9C-C8D3-EC010031AA73}"/>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2358154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40377-7944-0449-AFF7-D49AFDD08FB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C319A91-D52A-060D-5B8A-1380E4755B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3232AA8-38B8-F384-CBC8-B25EE6899E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0A92471-4C93-DF23-4CA0-041AB47F1CE7}"/>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6" name="Footer Placeholder 5">
            <a:extLst>
              <a:ext uri="{FF2B5EF4-FFF2-40B4-BE49-F238E27FC236}">
                <a16:creationId xmlns:a16="http://schemas.microsoft.com/office/drawing/2014/main" id="{1DAC2AD2-D301-1A5B-D612-4CF006FC29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F5B73B-67B1-F30B-B4DD-B3C2199A3681}"/>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754589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F956E-6C65-9BC7-E3D4-1B69E283B9C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3D2F4A0-7394-E170-C018-591F55EFC1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BA0D7A-3142-AFD7-251D-9151D189AE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D218F61-F56D-04D3-A0D9-D540BBA223FC}"/>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6" name="Footer Placeholder 5">
            <a:extLst>
              <a:ext uri="{FF2B5EF4-FFF2-40B4-BE49-F238E27FC236}">
                <a16:creationId xmlns:a16="http://schemas.microsoft.com/office/drawing/2014/main" id="{AB93EAD0-91CA-6BF1-3284-ACC872DA96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87CC31-B749-AC8F-0DB6-BE9B3002B4BE}"/>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636120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8ED91-78BA-E098-A69B-A08F09CA55C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131BDC3-8BE7-7741-7AF9-26BC938CC96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B49EF67-6CE8-B522-8208-BA19F4354A83}"/>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5" name="Footer Placeholder 4">
            <a:extLst>
              <a:ext uri="{FF2B5EF4-FFF2-40B4-BE49-F238E27FC236}">
                <a16:creationId xmlns:a16="http://schemas.microsoft.com/office/drawing/2014/main" id="{47AB5DFA-476A-F730-DEE1-C70326CF38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FEA13E-2D88-B406-7BC4-81B4CD273B25}"/>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1836824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AA9B58-20AB-2F8D-6580-0698C47076D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C5B783D-9561-ACAF-34E4-1093021E7E8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3724467-0EAF-CFDA-3906-2C383A9D1F2C}"/>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5" name="Footer Placeholder 4">
            <a:extLst>
              <a:ext uri="{FF2B5EF4-FFF2-40B4-BE49-F238E27FC236}">
                <a16:creationId xmlns:a16="http://schemas.microsoft.com/office/drawing/2014/main" id="{0D1265EA-CA27-991E-6CDA-8DAF0EB874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081959-D6A1-27A8-BFBB-250DE3037ACB}"/>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152834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9BE374B3-9BB3-3993-5205-DACD8521FF6A}"/>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5ADBAF59-55AD-BB20-0854-4F00E3D183B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37F7BC55-3BC8-B89D-7919-0E86A543B57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B247D0FD-6198-AED6-8BFB-68FF711B434D}"/>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DEF2CC0D-E565-F017-AE91-CB0C2E441F2F}"/>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C84566B0-775F-522F-5694-0E110C51522C}"/>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864856EA-8ADC-3DB3-F2A2-2F26B84865DC}"/>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0F27F0CE-9DAF-4D31-CA8F-A32C049CAE8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2060463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DEC3A-74F9-853C-7CCB-FA4F211210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0BAA02D-A630-55C1-8363-8B8F25E8CD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4558999-DA0A-C380-4B92-2C192B2DD468}"/>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5" name="Footer Placeholder 4">
            <a:extLst>
              <a:ext uri="{FF2B5EF4-FFF2-40B4-BE49-F238E27FC236}">
                <a16:creationId xmlns:a16="http://schemas.microsoft.com/office/drawing/2014/main" id="{4DEAC2F2-DB2E-7AAE-C253-AC058A82DB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B61D95-E268-8E7D-1127-65AB450045A0}"/>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2671162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A3DCC-3233-DA6A-8928-EE53919C09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2ACEF9-9CE1-4F93-6B0F-C867DEB0ED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72855E6-819E-6922-842A-F34031FBF15B}"/>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5" name="Footer Placeholder 4">
            <a:extLst>
              <a:ext uri="{FF2B5EF4-FFF2-40B4-BE49-F238E27FC236}">
                <a16:creationId xmlns:a16="http://schemas.microsoft.com/office/drawing/2014/main" id="{27935D9D-9178-9440-19C1-1507B1599D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9C46D6-22E9-D76F-26F3-425C85DA9641}"/>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8367947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DDB17-D635-ED28-40F8-97BF99724C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757A75D-1839-13A0-246F-19292479009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FCB251-D8EA-1FF9-6767-EA9D94C5E4FB}"/>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5" name="Footer Placeholder 4">
            <a:extLst>
              <a:ext uri="{FF2B5EF4-FFF2-40B4-BE49-F238E27FC236}">
                <a16:creationId xmlns:a16="http://schemas.microsoft.com/office/drawing/2014/main" id="{B71B24D8-1D0F-627D-4ACF-ED29D2EAC3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DD4093-A56F-EA0C-097C-B1EB9F1BE667}"/>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3762949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A70F7-32A7-3748-AE0A-93035D431E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2575A03-42F8-EC89-B9E4-27817F77E3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B79B0ED-8CA2-D77D-2BCA-17E75E4EB9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EB10D32-8B24-0990-BCF5-AEEB2CAEDB43}"/>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6" name="Footer Placeholder 5">
            <a:extLst>
              <a:ext uri="{FF2B5EF4-FFF2-40B4-BE49-F238E27FC236}">
                <a16:creationId xmlns:a16="http://schemas.microsoft.com/office/drawing/2014/main" id="{8B0DD2BC-C2A6-F0DB-8308-ABC584C186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BCCCCE-A771-CED2-3E2B-08728CC64FB6}"/>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1000612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32852-7F34-371E-2A83-B36B7621F68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C126DFD-B772-1D1F-7A32-2A3693264A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6259F7-98C8-6398-93CD-2F77137EC3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E40A95C-3A5D-02D4-3E3E-FAFA6C6D46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BF497E-8864-F339-9FB2-2B59EC6330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3F101F5-5F77-3572-704E-DE12F7CCD728}"/>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8" name="Footer Placeholder 7">
            <a:extLst>
              <a:ext uri="{FF2B5EF4-FFF2-40B4-BE49-F238E27FC236}">
                <a16:creationId xmlns:a16="http://schemas.microsoft.com/office/drawing/2014/main" id="{341F92A4-9691-DEF8-8522-7E673534974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6EE7AF4-579A-1709-74F0-F84A2FD08DAE}"/>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1945087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4A7CB-AE34-1FBB-9927-3A40B3362B7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33D4AE1-C747-DB42-51C4-E13895D3033A}"/>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4" name="Footer Placeholder 3">
            <a:extLst>
              <a:ext uri="{FF2B5EF4-FFF2-40B4-BE49-F238E27FC236}">
                <a16:creationId xmlns:a16="http://schemas.microsoft.com/office/drawing/2014/main" id="{9EFCDF10-96EF-106E-4F0F-F9D9F3E6C26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7694C74-4799-C1BA-7E48-9EAE71AFFBF3}"/>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2221947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5BADA8-1FAB-BA2E-EC73-C2E17ADE4C7D}"/>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3" name="Footer Placeholder 2">
            <a:extLst>
              <a:ext uri="{FF2B5EF4-FFF2-40B4-BE49-F238E27FC236}">
                <a16:creationId xmlns:a16="http://schemas.microsoft.com/office/drawing/2014/main" id="{D614F004-FF46-B644-C551-B7D940E4F94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CC8AF63-B338-4D8F-82BC-81A935AE57ED}"/>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1569149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2852-8CF7-A399-C19F-9465420E4B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438A444-396A-1D51-2636-3B934E8717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483D24D-E830-B9AB-AACE-5AABE5FCD5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0C8661-A6F1-4CA7-0A8F-D610036A27E8}"/>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6" name="Footer Placeholder 5">
            <a:extLst>
              <a:ext uri="{FF2B5EF4-FFF2-40B4-BE49-F238E27FC236}">
                <a16:creationId xmlns:a16="http://schemas.microsoft.com/office/drawing/2014/main" id="{50742058-8D7E-FAA2-6079-7A6D59E87C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D69D75-342D-2852-6891-7882A39E0A10}"/>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17253301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4EB34-58C1-F325-EFC6-D88145E44F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EF10E3B-B7E7-1F36-B5B7-3A334302C1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E2C405E-6A1A-1AE5-14A1-9BAC35DDAA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8FE06F-296E-3151-C5D4-9D87D9FED0C7}"/>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6" name="Footer Placeholder 5">
            <a:extLst>
              <a:ext uri="{FF2B5EF4-FFF2-40B4-BE49-F238E27FC236}">
                <a16:creationId xmlns:a16="http://schemas.microsoft.com/office/drawing/2014/main" id="{F3DE811E-A260-F431-858A-E5490C8A74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D98EF8-1C1B-E011-3450-B3F5FBF9D0EA}"/>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38839248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B670-E6DD-0161-7AD4-BB669C16169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C5C8B3B-36DD-63ED-2627-5422A24B58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E775E5-550E-9CE9-7360-CDF1C964D8EF}"/>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5" name="Footer Placeholder 4">
            <a:extLst>
              <a:ext uri="{FF2B5EF4-FFF2-40B4-BE49-F238E27FC236}">
                <a16:creationId xmlns:a16="http://schemas.microsoft.com/office/drawing/2014/main" id="{214C81B0-647D-2816-0C28-4BA1FC1540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5BB272-8212-CDBA-E317-AD3C9FE89300}"/>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18648055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25162E-74F6-7EDB-C13E-2A6619F5C29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746B96C-834D-A3B0-B897-8A865B665C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5AA5FF-644C-57B9-23C5-60373CC1272A}"/>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5" name="Footer Placeholder 4">
            <a:extLst>
              <a:ext uri="{FF2B5EF4-FFF2-40B4-BE49-F238E27FC236}">
                <a16:creationId xmlns:a16="http://schemas.microsoft.com/office/drawing/2014/main" id="{F603FD59-0F99-5C93-14FF-357D5C5984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B8A42B-DBD4-3B17-36FB-593E0ADFBDC8}"/>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2179102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793835-FB5A-3C05-B42F-18606F6271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8B55DB4-17B6-1204-43AA-AB903B5ADE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11E7202-1BBA-15BE-7022-2DBFC0C30E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21FF126-B59E-2B4E-BA29-0EA051124603}" type="datetimeFigureOut">
              <a:rPr lang="en-US" smtClean="0"/>
              <a:t>10/5/26</a:t>
            </a:fld>
            <a:endParaRPr lang="en-US"/>
          </a:p>
        </p:txBody>
      </p:sp>
      <p:sp>
        <p:nvSpPr>
          <p:cNvPr id="5" name="Footer Placeholder 4">
            <a:extLst>
              <a:ext uri="{FF2B5EF4-FFF2-40B4-BE49-F238E27FC236}">
                <a16:creationId xmlns:a16="http://schemas.microsoft.com/office/drawing/2014/main" id="{0C2F174F-7BE9-599C-04FE-E5BE903BA0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5EE5C7A-F377-DBC8-B21A-BED7E4E261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499DB3B-4D00-6E40-9578-97A311CA8C49}" type="slidenum">
              <a:rPr lang="en-US" smtClean="0"/>
              <a:t>‹#›</a:t>
            </a:fld>
            <a:endParaRPr lang="en-US"/>
          </a:p>
        </p:txBody>
      </p:sp>
    </p:spTree>
    <p:extLst>
      <p:ext uri="{BB962C8B-B14F-4D97-AF65-F5344CB8AC3E}">
        <p14:creationId xmlns:p14="http://schemas.microsoft.com/office/powerpoint/2010/main" val="2770846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1FC7DE-139D-D950-9A18-D5FFF9AF96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D35FA2-B683-8575-8DDF-27481C9A19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3C9AB4-EF75-8DB6-D14A-B635BF4EA2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AA38AB5-AEB2-46F7-9288-FCEA8606784D}" type="datetimeFigureOut">
              <a:rPr lang="en-GB" smtClean="0"/>
              <a:t>05/10/2026</a:t>
            </a:fld>
            <a:endParaRPr lang="en-GB"/>
          </a:p>
        </p:txBody>
      </p:sp>
      <p:sp>
        <p:nvSpPr>
          <p:cNvPr id="5" name="Footer Placeholder 4">
            <a:extLst>
              <a:ext uri="{FF2B5EF4-FFF2-40B4-BE49-F238E27FC236}">
                <a16:creationId xmlns:a16="http://schemas.microsoft.com/office/drawing/2014/main" id="{D4660790-D06E-137C-B93E-9796E52D18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F017149-7CCF-4267-1053-F54A5AFA06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B4DD276-123C-42CE-9332-BFAE4470193C}" type="slidenum">
              <a:rPr lang="en-GB" smtClean="0"/>
              <a:t>‹#›</a:t>
            </a:fld>
            <a:endParaRPr lang="en-GB"/>
          </a:p>
        </p:txBody>
      </p:sp>
    </p:spTree>
    <p:extLst>
      <p:ext uri="{BB962C8B-B14F-4D97-AF65-F5344CB8AC3E}">
        <p14:creationId xmlns:p14="http://schemas.microsoft.com/office/powerpoint/2010/main" val="36814657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arwick.ac.uk/fac/arts/classics/staf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mailto:C.M.Halldron@warwick.ac.uk"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mailto:classics@warwick.ac.uk"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arwick.ac.uk/fac/arts/classics/intranets/students/modules/dissertation/structur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arwick.ac.uk/fac/arts/classics/news/events/?tag=mmue&amp;view=agenda"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arwick.ac.uk/fac/arts/classics/intranets/students/sslc/"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mailto:C.Rowan@warwick.ac.uk"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arwick.ac.uk/fac/arts/classics/students/guidance/personaltutors/" TargetMode="External"/><Relationship Id="rId2" Type="http://schemas.openxmlformats.org/officeDocument/2006/relationships/hyperlink" Target="mailto:E.Bakola@warwick.ac.uk"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nightline@warwick.ac.uk" TargetMode="External"/><Relationship Id="rId2" Type="http://schemas.openxmlformats.org/officeDocument/2006/relationships/hyperlink" Target="https://warwick.ac.uk/services/ws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arwick.ac.uk/services/wss/students/disability/" TargetMode="External"/><Relationship Id="rId2" Type="http://schemas.openxmlformats.org/officeDocument/2006/relationships/hyperlink" Target="https://warwick.ac.uk/services/wss/students/counselling/" TargetMode="Externa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warwick.ac.uk/services/wss/funding/hardshipfunding/" TargetMode="External"/><Relationship Id="rId2" Type="http://schemas.openxmlformats.org/officeDocument/2006/relationships/hyperlink" Target="https://warwick.ac.uk/services/wss/funding/bursariesandscholarships" TargetMode="External"/><Relationship Id="rId1" Type="http://schemas.openxmlformats.org/officeDocument/2006/relationships/slideLayout" Target="../slideLayouts/slideLayout2.xml"/><Relationship Id="rId4" Type="http://schemas.openxmlformats.org/officeDocument/2006/relationships/hyperlink" Target="mailto:studentfunding@warwick.ac.uk" TargetMode="External"/></Relationships>
</file>

<file path=ppt/slides/_rels/slide25.xml.rels><?xml version="1.0" encoding="UTF-8" standalone="yes"?>
<Relationships xmlns="http://schemas.openxmlformats.org/package/2006/relationships"><Relationship Id="rId2" Type="http://schemas.openxmlformats.org/officeDocument/2006/relationships/hyperlink" Target="https://moodle.warwick.ac.uk/course/view.php?id=51959"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arwick.ac.uk/services/studentopportunity/"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Medea Final scene">
            <a:extLst>
              <a:ext uri="{FF2B5EF4-FFF2-40B4-BE49-F238E27FC236}">
                <a16:creationId xmlns:a16="http://schemas.microsoft.com/office/drawing/2014/main" id="{8C18ABE3-174C-5231-ECCF-03E74BC795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466" r="19646" b="1"/>
          <a:stretch>
            <a:fillRect/>
          </a:stretch>
        </p:blipFill>
        <p:spPr bwMode="auto">
          <a:xfrm>
            <a:off x="-3047" y="10"/>
            <a:ext cx="12191999" cy="6857990"/>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4F0E23-A75A-107F-5C60-5BA358754748}"/>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a:solidFill>
                  <a:srgbClr val="FFFFFF"/>
                </a:solidFill>
              </a:rPr>
              <a:t>Welcome back!</a:t>
            </a:r>
          </a:p>
        </p:txBody>
      </p:sp>
    </p:spTree>
    <p:extLst>
      <p:ext uri="{BB962C8B-B14F-4D97-AF65-F5344CB8AC3E}">
        <p14:creationId xmlns:p14="http://schemas.microsoft.com/office/powerpoint/2010/main" val="1235359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AF660-42D4-5772-0A62-8C469DFCDDAF}"/>
              </a:ext>
            </a:extLst>
          </p:cNvPr>
          <p:cNvSpPr>
            <a:spLocks noGrp="1"/>
          </p:cNvSpPr>
          <p:nvPr>
            <p:ph type="title"/>
          </p:nvPr>
        </p:nvSpPr>
        <p:spPr/>
        <p:txBody>
          <a:bodyPr/>
          <a:lstStyle/>
          <a:p>
            <a:r>
              <a:rPr lang="en-US" b="1" dirty="0"/>
              <a:t>Introductions</a:t>
            </a:r>
          </a:p>
        </p:txBody>
      </p:sp>
      <p:sp>
        <p:nvSpPr>
          <p:cNvPr id="3" name="Content Placeholder 2">
            <a:extLst>
              <a:ext uri="{FF2B5EF4-FFF2-40B4-BE49-F238E27FC236}">
                <a16:creationId xmlns:a16="http://schemas.microsoft.com/office/drawing/2014/main" id="{5C996A9D-4979-5501-FBCD-F1BA57ACA252}"/>
              </a:ext>
            </a:extLst>
          </p:cNvPr>
          <p:cNvSpPr>
            <a:spLocks noGrp="1"/>
          </p:cNvSpPr>
          <p:nvPr>
            <p:ph idx="1"/>
          </p:nvPr>
        </p:nvSpPr>
        <p:spPr>
          <a:xfrm>
            <a:off x="838200" y="1690689"/>
            <a:ext cx="10515600" cy="4486274"/>
          </a:xfrm>
        </p:spPr>
        <p:txBody>
          <a:bodyPr>
            <a:normAutofit fontScale="92500" lnSpcReduction="20000"/>
          </a:bodyPr>
          <a:lstStyle/>
          <a:p>
            <a:r>
              <a:rPr lang="en-US" dirty="0"/>
              <a:t>New staff:</a:t>
            </a:r>
          </a:p>
          <a:p>
            <a:pPr marL="0" indent="0">
              <a:buNone/>
            </a:pPr>
            <a:r>
              <a:rPr lang="en-US" dirty="0"/>
              <a:t>Jack </a:t>
            </a:r>
            <a:r>
              <a:rPr lang="en-US" dirty="0" err="1"/>
              <a:t>Nurpetlian</a:t>
            </a:r>
            <a:endParaRPr lang="en-US" dirty="0"/>
          </a:p>
          <a:p>
            <a:pPr marL="0" indent="0">
              <a:buNone/>
            </a:pPr>
            <a:r>
              <a:rPr lang="en-US" dirty="0"/>
              <a:t>Alex Antoniou</a:t>
            </a:r>
          </a:p>
          <a:p>
            <a:pPr marL="0" indent="0">
              <a:buNone/>
            </a:pPr>
            <a:r>
              <a:rPr lang="en-US" dirty="0"/>
              <a:t>Robert Rohland</a:t>
            </a:r>
          </a:p>
          <a:p>
            <a:pPr marL="0" indent="0">
              <a:buNone/>
            </a:pPr>
            <a:endParaRPr lang="en-US" dirty="0"/>
          </a:p>
          <a:p>
            <a:pPr marL="0" indent="0">
              <a:buNone/>
            </a:pPr>
            <a:r>
              <a:rPr lang="en-US" dirty="0"/>
              <a:t>Elena Claudi</a:t>
            </a:r>
          </a:p>
          <a:p>
            <a:pPr marL="0" indent="0">
              <a:buNone/>
            </a:pPr>
            <a:r>
              <a:rPr lang="en-US" dirty="0"/>
              <a:t>Cynthia Liu</a:t>
            </a:r>
          </a:p>
          <a:p>
            <a:pPr marL="0" indent="0">
              <a:buNone/>
            </a:pPr>
            <a:endParaRPr lang="en-US" dirty="0"/>
          </a:p>
          <a:p>
            <a:r>
              <a:rPr lang="en-US" dirty="0"/>
              <a:t>Staff on leave</a:t>
            </a:r>
          </a:p>
          <a:p>
            <a:pPr marL="0" indent="0">
              <a:buNone/>
            </a:pPr>
            <a:r>
              <a:rPr lang="en-US" dirty="0"/>
              <a:t>Caroline Petit (</a:t>
            </a:r>
            <a:r>
              <a:rPr lang="en-US" dirty="0" err="1"/>
              <a:t>Wellcome</a:t>
            </a:r>
            <a:r>
              <a:rPr lang="en-US" dirty="0"/>
              <a:t> grant, all year)</a:t>
            </a:r>
          </a:p>
          <a:p>
            <a:pPr marL="0" indent="0">
              <a:buNone/>
            </a:pPr>
            <a:r>
              <a:rPr lang="en-US" dirty="0"/>
              <a:t>Victoria </a:t>
            </a:r>
            <a:r>
              <a:rPr lang="en-US" dirty="0" err="1"/>
              <a:t>Rimell</a:t>
            </a:r>
            <a:r>
              <a:rPr lang="en-US" dirty="0"/>
              <a:t> (Term 2)</a:t>
            </a:r>
          </a:p>
        </p:txBody>
      </p:sp>
    </p:spTree>
    <p:extLst>
      <p:ext uri="{BB962C8B-B14F-4D97-AF65-F5344CB8AC3E}">
        <p14:creationId xmlns:p14="http://schemas.microsoft.com/office/powerpoint/2010/main" val="377473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64DB4-5AA8-D41B-9A0B-D4D89BE5C548}"/>
              </a:ext>
            </a:extLst>
          </p:cNvPr>
          <p:cNvSpPr>
            <a:spLocks noGrp="1"/>
          </p:cNvSpPr>
          <p:nvPr>
            <p:ph type="title"/>
          </p:nvPr>
        </p:nvSpPr>
        <p:spPr/>
        <p:txBody>
          <a:bodyPr/>
          <a:lstStyle/>
          <a:p>
            <a:r>
              <a:rPr lang="en-US" dirty="0"/>
              <a:t>Time for a little ceremony…..</a:t>
            </a:r>
          </a:p>
        </p:txBody>
      </p:sp>
      <p:sp>
        <p:nvSpPr>
          <p:cNvPr id="3" name="Content Placeholder 2">
            <a:extLst>
              <a:ext uri="{FF2B5EF4-FFF2-40B4-BE49-F238E27FC236}">
                <a16:creationId xmlns:a16="http://schemas.microsoft.com/office/drawing/2014/main" id="{35DDE555-09C7-CF01-28F4-9185C8B4CBC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38134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349E3-DF7D-B2C5-2F8C-9D3E939FF9E6}"/>
              </a:ext>
            </a:extLst>
          </p:cNvPr>
          <p:cNvSpPr>
            <a:spLocks noGrp="1"/>
          </p:cNvSpPr>
          <p:nvPr>
            <p:ph type="title"/>
          </p:nvPr>
        </p:nvSpPr>
        <p:spPr/>
        <p:txBody>
          <a:bodyPr/>
          <a:lstStyle/>
          <a:p>
            <a:r>
              <a:rPr lang="en-US" b="1" dirty="0"/>
              <a:t>Staff roles (also in the handbook </a:t>
            </a:r>
            <a:r>
              <a:rPr lang="en-US" b="1" dirty="0">
                <a:sym typeface="Wingdings" pitchFamily="2" charset="2"/>
              </a:rPr>
              <a:t>)</a:t>
            </a:r>
            <a:endParaRPr lang="en-US" b="1" dirty="0"/>
          </a:p>
        </p:txBody>
      </p:sp>
      <p:sp>
        <p:nvSpPr>
          <p:cNvPr id="3" name="Content Placeholder 2">
            <a:extLst>
              <a:ext uri="{FF2B5EF4-FFF2-40B4-BE49-F238E27FC236}">
                <a16:creationId xmlns:a16="http://schemas.microsoft.com/office/drawing/2014/main" id="{E90B692C-C88B-97E2-D5DC-11934FE4F6FE}"/>
              </a:ext>
            </a:extLst>
          </p:cNvPr>
          <p:cNvSpPr>
            <a:spLocks noGrp="1"/>
          </p:cNvSpPr>
          <p:nvPr>
            <p:ph idx="1"/>
          </p:nvPr>
        </p:nvSpPr>
        <p:spPr>
          <a:xfrm>
            <a:off x="585537" y="1515979"/>
            <a:ext cx="10515600" cy="4781300"/>
          </a:xfrm>
        </p:spPr>
        <p:txBody>
          <a:bodyPr>
            <a:normAutofit fontScale="62500" lnSpcReduction="20000"/>
          </a:bodyPr>
          <a:lstStyle/>
          <a:p>
            <a:r>
              <a:rPr lang="en-GB" dirty="0">
                <a:hlinkClick r:id="rId2"/>
              </a:rPr>
              <a:t>https://warwick.ac.uk/fac/arts/classics/staff/</a:t>
            </a:r>
            <a:endParaRPr lang="en-GB" dirty="0"/>
          </a:p>
          <a:p>
            <a:r>
              <a:rPr lang="en-GB" dirty="0"/>
              <a:t>Contact during drop-in hours, online or on campus (check with staff member where/When) or email for appointment. NB working hours and research days. </a:t>
            </a:r>
          </a:p>
          <a:p>
            <a:r>
              <a:rPr lang="en-GB" dirty="0"/>
              <a:t>Head of Dept: David Fearn</a:t>
            </a:r>
          </a:p>
          <a:p>
            <a:r>
              <a:rPr lang="en-GB" dirty="0"/>
              <a:t>Deputy Head of Department: Victoria </a:t>
            </a:r>
            <a:r>
              <a:rPr lang="en-GB" dirty="0" err="1"/>
              <a:t>Rimell</a:t>
            </a:r>
            <a:r>
              <a:rPr lang="en-GB" dirty="0"/>
              <a:t> (Zahra in Term 2)</a:t>
            </a:r>
          </a:p>
          <a:p>
            <a:r>
              <a:rPr lang="en-GB" dirty="0"/>
              <a:t>Director of Education / SSLC: Clare Rowan</a:t>
            </a:r>
          </a:p>
          <a:p>
            <a:r>
              <a:rPr lang="en-GB" dirty="0"/>
              <a:t>Senior Tutor: Emmanuela Bakola</a:t>
            </a:r>
          </a:p>
          <a:p>
            <a:r>
              <a:rPr lang="en-GB" dirty="0"/>
              <a:t>Director of Undergraduate studies: James Davidson</a:t>
            </a:r>
          </a:p>
          <a:p>
            <a:r>
              <a:rPr lang="en-GB" dirty="0"/>
              <a:t>Study Abroad: Victoria </a:t>
            </a:r>
            <a:r>
              <a:rPr lang="en-GB" dirty="0" err="1"/>
              <a:t>Rimell</a:t>
            </a:r>
            <a:r>
              <a:rPr lang="en-GB" dirty="0"/>
              <a:t> (Keri in Term 2)</a:t>
            </a:r>
          </a:p>
          <a:p>
            <a:r>
              <a:rPr lang="en-GB" dirty="0"/>
              <a:t>Widening Participation Coordinator: Paul Grigsby</a:t>
            </a:r>
          </a:p>
          <a:p>
            <a:r>
              <a:rPr lang="en-GB" dirty="0"/>
              <a:t>Diversity and Inclusion</a:t>
            </a:r>
            <a:r>
              <a:rPr lang="en-GB"/>
              <a:t>: Emily Clifford</a:t>
            </a:r>
            <a:endParaRPr lang="en-GB" dirty="0"/>
          </a:p>
          <a:p>
            <a:r>
              <a:rPr lang="en-GB" dirty="0"/>
              <a:t>Library: Andy Calvert</a:t>
            </a:r>
          </a:p>
          <a:p>
            <a:r>
              <a:rPr lang="en-GB" dirty="0"/>
              <a:t>Programmes Manager: Donna Davies</a:t>
            </a:r>
          </a:p>
          <a:p>
            <a:r>
              <a:rPr lang="en-GB" dirty="0"/>
              <a:t>Administrator: Keri Husband</a:t>
            </a:r>
          </a:p>
          <a:p>
            <a:r>
              <a:rPr lang="en-GB" dirty="0"/>
              <a:t>Careers: Clare </a:t>
            </a:r>
            <a:r>
              <a:rPr lang="en-GB" dirty="0" err="1"/>
              <a:t>Halldron</a:t>
            </a:r>
            <a:endParaRPr lang="en-GB" dirty="0"/>
          </a:p>
          <a:p>
            <a:endParaRPr lang="en-GB" dirty="0"/>
          </a:p>
          <a:p>
            <a:endParaRPr lang="en-GB" dirty="0"/>
          </a:p>
          <a:p>
            <a:endParaRPr lang="en-GB" dirty="0"/>
          </a:p>
          <a:p>
            <a:pPr marL="0" indent="0">
              <a:buNone/>
            </a:pPr>
            <a:endParaRPr lang="en-US" dirty="0"/>
          </a:p>
        </p:txBody>
      </p:sp>
    </p:spTree>
    <p:extLst>
      <p:ext uri="{BB962C8B-B14F-4D97-AF65-F5344CB8AC3E}">
        <p14:creationId xmlns:p14="http://schemas.microsoft.com/office/powerpoint/2010/main" val="2247633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6A403-707A-8F05-2045-35DF8018F73F}"/>
              </a:ext>
            </a:extLst>
          </p:cNvPr>
          <p:cNvSpPr>
            <a:spLocks noGrp="1"/>
          </p:cNvSpPr>
          <p:nvPr>
            <p:ph type="title"/>
          </p:nvPr>
        </p:nvSpPr>
        <p:spPr/>
        <p:txBody>
          <a:bodyPr/>
          <a:lstStyle/>
          <a:p>
            <a:r>
              <a:rPr lang="en-US" b="1" dirty="0"/>
              <a:t>Careers</a:t>
            </a:r>
          </a:p>
        </p:txBody>
      </p:sp>
      <p:sp>
        <p:nvSpPr>
          <p:cNvPr id="3" name="Content Placeholder 2">
            <a:extLst>
              <a:ext uri="{FF2B5EF4-FFF2-40B4-BE49-F238E27FC236}">
                <a16:creationId xmlns:a16="http://schemas.microsoft.com/office/drawing/2014/main" id="{08182C42-E46A-B8B9-8288-9403DEE20FA7}"/>
              </a:ext>
            </a:extLst>
          </p:cNvPr>
          <p:cNvSpPr>
            <a:spLocks noGrp="1"/>
          </p:cNvSpPr>
          <p:nvPr>
            <p:ph idx="1"/>
          </p:nvPr>
        </p:nvSpPr>
        <p:spPr/>
        <p:txBody>
          <a:bodyPr/>
          <a:lstStyle/>
          <a:p>
            <a:r>
              <a:rPr lang="en-GB" dirty="0"/>
              <a:t>Clare </a:t>
            </a:r>
            <a:r>
              <a:rPr lang="en-GB" dirty="0" err="1"/>
              <a:t>Halldron</a:t>
            </a:r>
            <a:r>
              <a:rPr lang="en-GB" dirty="0"/>
              <a:t>: Classics Careers Consultant</a:t>
            </a:r>
          </a:p>
          <a:p>
            <a:r>
              <a:rPr lang="en-GB" dirty="0">
                <a:hlinkClick r:id="rId2"/>
              </a:rPr>
              <a:t>C.M.Halldron@warwick.ac.uk</a:t>
            </a:r>
            <a:endParaRPr lang="en-GB" dirty="0"/>
          </a:p>
          <a:p>
            <a:endParaRPr lang="en-GB" dirty="0"/>
          </a:p>
          <a:p>
            <a:r>
              <a:rPr lang="en-GB" dirty="0"/>
              <a:t>Careers sessions for Honours students will be advertised throughout the year – check your emails!</a:t>
            </a:r>
            <a:endParaRPr lang="en-US" dirty="0">
              <a:highlight>
                <a:srgbClr val="FFFF00"/>
              </a:highlight>
            </a:endParaRPr>
          </a:p>
        </p:txBody>
      </p:sp>
    </p:spTree>
    <p:extLst>
      <p:ext uri="{BB962C8B-B14F-4D97-AF65-F5344CB8AC3E}">
        <p14:creationId xmlns:p14="http://schemas.microsoft.com/office/powerpoint/2010/main" val="3219914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80610-D966-F2FE-19B8-703DB0824612}"/>
              </a:ext>
            </a:extLst>
          </p:cNvPr>
          <p:cNvSpPr>
            <a:spLocks noGrp="1"/>
          </p:cNvSpPr>
          <p:nvPr>
            <p:ph type="title"/>
          </p:nvPr>
        </p:nvSpPr>
        <p:spPr/>
        <p:txBody>
          <a:bodyPr/>
          <a:lstStyle/>
          <a:p>
            <a:r>
              <a:rPr lang="en-US" b="1" dirty="0"/>
              <a:t>Timetable and Modules</a:t>
            </a:r>
          </a:p>
        </p:txBody>
      </p:sp>
      <p:sp>
        <p:nvSpPr>
          <p:cNvPr id="3" name="Content Placeholder 2">
            <a:extLst>
              <a:ext uri="{FF2B5EF4-FFF2-40B4-BE49-F238E27FC236}">
                <a16:creationId xmlns:a16="http://schemas.microsoft.com/office/drawing/2014/main" id="{558581B1-5973-88D4-B19A-F2BC3FCA5ABB}"/>
              </a:ext>
            </a:extLst>
          </p:cNvPr>
          <p:cNvSpPr>
            <a:spLocks noGrp="1"/>
          </p:cNvSpPr>
          <p:nvPr>
            <p:ph idx="1"/>
          </p:nvPr>
        </p:nvSpPr>
        <p:spPr/>
        <p:txBody>
          <a:bodyPr/>
          <a:lstStyle/>
          <a:p>
            <a:r>
              <a:rPr lang="en-US" dirty="0"/>
              <a:t>Make sure you sign up for seminar slots </a:t>
            </a:r>
            <a:r>
              <a:rPr lang="en-US" dirty="0">
                <a:sym typeface="Wingdings" pitchFamily="2" charset="2"/>
              </a:rPr>
              <a:t></a:t>
            </a:r>
            <a:endParaRPr lang="en-US" dirty="0"/>
          </a:p>
          <a:p>
            <a:r>
              <a:rPr lang="en-US" dirty="0"/>
              <a:t>Any problems or changes needed contact the office staff at </a:t>
            </a:r>
            <a:r>
              <a:rPr lang="en-US" dirty="0">
                <a:hlinkClick r:id="rId2"/>
              </a:rPr>
              <a:t>classics@warwick.ac.uk</a:t>
            </a:r>
            <a:r>
              <a:rPr lang="en-US" dirty="0"/>
              <a:t> </a:t>
            </a:r>
          </a:p>
          <a:p>
            <a:r>
              <a:rPr lang="en-US" dirty="0"/>
              <a:t>Latest date for changes is end of Week 2.</a:t>
            </a:r>
            <a:endParaRPr lang="en-US" dirty="0">
              <a:highlight>
                <a:srgbClr val="FFFF00"/>
              </a:highlight>
            </a:endParaRPr>
          </a:p>
          <a:p>
            <a:r>
              <a:rPr lang="en-US" dirty="0"/>
              <a:t>Resources on </a:t>
            </a:r>
            <a:r>
              <a:rPr lang="en-US" dirty="0" err="1"/>
              <a:t>moodle</a:t>
            </a:r>
            <a:r>
              <a:rPr lang="en-US" dirty="0"/>
              <a:t>, audio lecture capture, as last year</a:t>
            </a:r>
          </a:p>
          <a:p>
            <a:endParaRPr lang="en-US" dirty="0"/>
          </a:p>
          <a:p>
            <a:r>
              <a:rPr lang="en-US" dirty="0"/>
              <a:t>Attendance is now done through card scanners</a:t>
            </a:r>
          </a:p>
        </p:txBody>
      </p:sp>
    </p:spTree>
    <p:extLst>
      <p:ext uri="{BB962C8B-B14F-4D97-AF65-F5344CB8AC3E}">
        <p14:creationId xmlns:p14="http://schemas.microsoft.com/office/powerpoint/2010/main" val="2094751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3EF52-2D3C-BF0A-062C-62F5D530CE24}"/>
              </a:ext>
            </a:extLst>
          </p:cNvPr>
          <p:cNvSpPr>
            <a:spLocks noGrp="1"/>
          </p:cNvSpPr>
          <p:nvPr>
            <p:ph type="title"/>
          </p:nvPr>
        </p:nvSpPr>
        <p:spPr/>
        <p:txBody>
          <a:bodyPr/>
          <a:lstStyle/>
          <a:p>
            <a:r>
              <a:rPr lang="en-US" b="1" dirty="0"/>
              <a:t>Assessment and exams</a:t>
            </a:r>
          </a:p>
        </p:txBody>
      </p:sp>
      <p:sp>
        <p:nvSpPr>
          <p:cNvPr id="3" name="Content Placeholder 2">
            <a:extLst>
              <a:ext uri="{FF2B5EF4-FFF2-40B4-BE49-F238E27FC236}">
                <a16:creationId xmlns:a16="http://schemas.microsoft.com/office/drawing/2014/main" id="{5058CE5D-0524-5B3D-EC9B-C36640947C4D}"/>
              </a:ext>
            </a:extLst>
          </p:cNvPr>
          <p:cNvSpPr>
            <a:spLocks noGrp="1"/>
          </p:cNvSpPr>
          <p:nvPr>
            <p:ph idx="1"/>
          </p:nvPr>
        </p:nvSpPr>
        <p:spPr>
          <a:xfrm>
            <a:off x="838200" y="1690688"/>
            <a:ext cx="10515600" cy="4938712"/>
          </a:xfrm>
        </p:spPr>
        <p:txBody>
          <a:bodyPr>
            <a:normAutofit/>
          </a:bodyPr>
          <a:lstStyle/>
          <a:p>
            <a:r>
              <a:rPr lang="en-US" dirty="0"/>
              <a:t>Do check your various assignments and their due dates, and then make a plan accordingly. </a:t>
            </a:r>
            <a:r>
              <a:rPr lang="en-US" dirty="0">
                <a:sym typeface="Wingdings" pitchFamily="2" charset="2"/>
              </a:rPr>
              <a:t></a:t>
            </a:r>
          </a:p>
          <a:p>
            <a:r>
              <a:rPr lang="en-US" dirty="0">
                <a:sym typeface="Wingdings" pitchFamily="2" charset="2"/>
              </a:rPr>
              <a:t>Exams in the summer term run </a:t>
            </a:r>
            <a:r>
              <a:rPr lang="en-GB" dirty="0"/>
              <a:t>17th May – 24</a:t>
            </a:r>
            <a:r>
              <a:rPr lang="en-GB" baseline="30000" dirty="0"/>
              <a:t>th</a:t>
            </a:r>
            <a:r>
              <a:rPr lang="en-GB" dirty="0"/>
              <a:t> June 2027 (includes Saturdays). We have no control over the timetable </a:t>
            </a:r>
            <a:r>
              <a:rPr lang="en-GB" dirty="0">
                <a:sym typeface="Wingdings" pitchFamily="2" charset="2"/>
              </a:rPr>
              <a:t></a:t>
            </a:r>
          </a:p>
          <a:p>
            <a:r>
              <a:rPr lang="en-GB" dirty="0">
                <a:sym typeface="Wingdings" pitchFamily="2" charset="2"/>
              </a:rPr>
              <a:t>Do look at the assessment criteria for your assignments with essay criteria set out in the handbook. Ask your module tutors what they want to see!  (NB: second-year criteria)</a:t>
            </a:r>
          </a:p>
          <a:p>
            <a:endParaRPr lang="en-GB" dirty="0">
              <a:sym typeface="Wingdings" pitchFamily="2" charset="2"/>
            </a:endParaRPr>
          </a:p>
          <a:p>
            <a:r>
              <a:rPr lang="en-GB" dirty="0">
                <a:sym typeface="Wingdings" pitchFamily="2" charset="2"/>
              </a:rPr>
              <a:t>NB: there is a new (hopefully clearer) assignment cover sheet. Please make sure you use this rather than reusing an old file on your computer </a:t>
            </a:r>
          </a:p>
        </p:txBody>
      </p:sp>
    </p:spTree>
    <p:extLst>
      <p:ext uri="{BB962C8B-B14F-4D97-AF65-F5344CB8AC3E}">
        <p14:creationId xmlns:p14="http://schemas.microsoft.com/office/powerpoint/2010/main" val="3280215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4CFEB-4976-BDF5-3461-63BE167B9629}"/>
              </a:ext>
            </a:extLst>
          </p:cNvPr>
          <p:cNvSpPr>
            <a:spLocks noGrp="1"/>
          </p:cNvSpPr>
          <p:nvPr>
            <p:ph type="title"/>
          </p:nvPr>
        </p:nvSpPr>
        <p:spPr>
          <a:xfrm>
            <a:off x="448733" y="18255"/>
            <a:ext cx="10515600" cy="1325563"/>
          </a:xfrm>
        </p:spPr>
        <p:txBody>
          <a:bodyPr/>
          <a:lstStyle/>
          <a:p>
            <a:r>
              <a:rPr lang="en-US" b="1" dirty="0"/>
              <a:t>New faculty level policies/wording</a:t>
            </a:r>
          </a:p>
        </p:txBody>
      </p:sp>
      <p:sp>
        <p:nvSpPr>
          <p:cNvPr id="3" name="Content Placeholder 2">
            <a:extLst>
              <a:ext uri="{FF2B5EF4-FFF2-40B4-BE49-F238E27FC236}">
                <a16:creationId xmlns:a16="http://schemas.microsoft.com/office/drawing/2014/main" id="{82E9C4D6-245A-0446-606A-2EA6FDDEBEA7}"/>
              </a:ext>
            </a:extLst>
          </p:cNvPr>
          <p:cNvSpPr>
            <a:spLocks noGrp="1"/>
          </p:cNvSpPr>
          <p:nvPr>
            <p:ph idx="1"/>
          </p:nvPr>
        </p:nvSpPr>
        <p:spPr>
          <a:xfrm>
            <a:off x="838200" y="1520825"/>
            <a:ext cx="10515600" cy="4351338"/>
          </a:xfrm>
        </p:spPr>
        <p:txBody>
          <a:bodyPr>
            <a:normAutofit fontScale="92500"/>
          </a:bodyPr>
          <a:lstStyle/>
          <a:p>
            <a:r>
              <a:rPr lang="en-US" dirty="0"/>
              <a:t>Now in the handbook</a:t>
            </a:r>
          </a:p>
          <a:p>
            <a:pPr>
              <a:buFontTx/>
              <a:buChar char="-"/>
            </a:pPr>
            <a:r>
              <a:rPr lang="en-US" b="1" dirty="0"/>
              <a:t>Wrong file submission </a:t>
            </a:r>
            <a:r>
              <a:rPr lang="en-US" dirty="0"/>
              <a:t>(if you need to swap the file after the deadline you will incur normal late penalties): </a:t>
            </a:r>
            <a:r>
              <a:rPr lang="en-GB" i="1" dirty="0"/>
              <a:t>Your submission will be treated as late. Late penalties will apply from the original deadline until the correct file is submitted, unless these are waived through approved mitigating circumstances. </a:t>
            </a:r>
          </a:p>
          <a:p>
            <a:r>
              <a:rPr lang="en-GB" i="1" dirty="0"/>
              <a:t>Work that has been submitted will normally be marked as submitted.</a:t>
            </a:r>
          </a:p>
          <a:p>
            <a:r>
              <a:rPr lang="en-GB" i="1" dirty="0"/>
              <a:t>Staff are not expected to identify incorrect file submissions.</a:t>
            </a:r>
          </a:p>
          <a:p>
            <a:r>
              <a:rPr lang="en-GB" i="1" dirty="0"/>
              <a:t>If you do not report an issue, your submitted file will be marked as it stands.</a:t>
            </a:r>
          </a:p>
          <a:p>
            <a:pPr>
              <a:buFontTx/>
              <a:buChar char="-"/>
            </a:pPr>
            <a:endParaRPr lang="en-GB" i="1" dirty="0"/>
          </a:p>
          <a:p>
            <a:pPr>
              <a:buFontTx/>
              <a:buChar char="-"/>
            </a:pPr>
            <a:endParaRPr lang="en-GB" i="1" dirty="0"/>
          </a:p>
          <a:p>
            <a:pPr marL="0" indent="0">
              <a:buNone/>
            </a:pPr>
            <a:endParaRPr lang="en-GB" i="1" dirty="0"/>
          </a:p>
          <a:p>
            <a:pPr marL="0" indent="0">
              <a:buNone/>
            </a:pPr>
            <a:endParaRPr lang="en-US" dirty="0"/>
          </a:p>
        </p:txBody>
      </p:sp>
    </p:spTree>
    <p:extLst>
      <p:ext uri="{BB962C8B-B14F-4D97-AF65-F5344CB8AC3E}">
        <p14:creationId xmlns:p14="http://schemas.microsoft.com/office/powerpoint/2010/main" val="640959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B9BCA-5564-419F-33C3-244195B2E742}"/>
              </a:ext>
            </a:extLst>
          </p:cNvPr>
          <p:cNvSpPr>
            <a:spLocks noGrp="1"/>
          </p:cNvSpPr>
          <p:nvPr>
            <p:ph type="title"/>
          </p:nvPr>
        </p:nvSpPr>
        <p:spPr>
          <a:xfrm>
            <a:off x="448734" y="186267"/>
            <a:ext cx="10515600" cy="1325563"/>
          </a:xfrm>
        </p:spPr>
        <p:txBody>
          <a:bodyPr/>
          <a:lstStyle/>
          <a:p>
            <a:r>
              <a:rPr lang="en-US" b="1" dirty="0"/>
              <a:t>Word length</a:t>
            </a:r>
          </a:p>
        </p:txBody>
      </p:sp>
      <p:sp>
        <p:nvSpPr>
          <p:cNvPr id="3" name="Content Placeholder 2">
            <a:extLst>
              <a:ext uri="{FF2B5EF4-FFF2-40B4-BE49-F238E27FC236}">
                <a16:creationId xmlns:a16="http://schemas.microsoft.com/office/drawing/2014/main" id="{23EF61C6-9C0C-6C9F-F1A1-2B9947BF206C}"/>
              </a:ext>
            </a:extLst>
          </p:cNvPr>
          <p:cNvSpPr>
            <a:spLocks noGrp="1"/>
          </p:cNvSpPr>
          <p:nvPr>
            <p:ph idx="1"/>
          </p:nvPr>
        </p:nvSpPr>
        <p:spPr>
          <a:xfrm>
            <a:off x="448734" y="1325563"/>
            <a:ext cx="10515600" cy="4351338"/>
          </a:xfrm>
        </p:spPr>
        <p:txBody>
          <a:bodyPr/>
          <a:lstStyle/>
          <a:p>
            <a:r>
              <a:rPr lang="en-GB" dirty="0"/>
              <a:t>Assessments are set with a defined word count range (for example, 1,250–1,500 words).</a:t>
            </a:r>
          </a:p>
          <a:p>
            <a:r>
              <a:rPr lang="en-GB" dirty="0"/>
              <a:t>Students must submit work within the stated lower and upper limits.</a:t>
            </a:r>
          </a:p>
          <a:p>
            <a:r>
              <a:rPr lang="en-GB" dirty="0"/>
              <a:t>There is no additional tolerance beyond this range.</a:t>
            </a:r>
          </a:p>
          <a:p>
            <a:endParaRPr lang="en-US" dirty="0"/>
          </a:p>
        </p:txBody>
      </p:sp>
      <p:sp>
        <p:nvSpPr>
          <p:cNvPr id="4" name="Title 1">
            <a:extLst>
              <a:ext uri="{FF2B5EF4-FFF2-40B4-BE49-F238E27FC236}">
                <a16:creationId xmlns:a16="http://schemas.microsoft.com/office/drawing/2014/main" id="{BBBD7206-FFAA-10EE-0E7D-D7243489FECB}"/>
              </a:ext>
            </a:extLst>
          </p:cNvPr>
          <p:cNvSpPr txBox="1">
            <a:spLocks/>
          </p:cNvSpPr>
          <p:nvPr/>
        </p:nvSpPr>
        <p:spPr>
          <a:xfrm>
            <a:off x="448734" y="4385733"/>
            <a:ext cx="10515600" cy="18288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Aptos" panose="020B0004020202020204" pitchFamily="34" charset="0"/>
              </a:rPr>
              <a:t>Technical problems</a:t>
            </a:r>
          </a:p>
          <a:p>
            <a:r>
              <a:rPr lang="en-GB" sz="2800" dirty="0">
                <a:latin typeface="Aptos" panose="020B0004020202020204" pitchFamily="34" charset="0"/>
              </a:rPr>
              <a:t>Technical problems (including upload failures, incorrect file submissions, or IT issues) are not accepted as valid reasons for late submission.</a:t>
            </a:r>
          </a:p>
          <a:p>
            <a:r>
              <a:rPr lang="en-GB" sz="2800" dirty="0">
                <a:latin typeface="Aptos" panose="020B0004020202020204" pitchFamily="34" charset="0"/>
              </a:rPr>
              <a:t>Students are responsible for allowing sufficient time to submit their work and for checking that submission has been successful. </a:t>
            </a:r>
          </a:p>
          <a:p>
            <a:endParaRPr lang="en-US" sz="2800" b="1" dirty="0">
              <a:latin typeface="Aptos" panose="020B0004020202020204" pitchFamily="34" charset="0"/>
            </a:endParaRPr>
          </a:p>
        </p:txBody>
      </p:sp>
    </p:spTree>
    <p:extLst>
      <p:ext uri="{BB962C8B-B14F-4D97-AF65-F5344CB8AC3E}">
        <p14:creationId xmlns:p14="http://schemas.microsoft.com/office/powerpoint/2010/main" val="2076476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7CFFD-9DC3-83CC-D749-872D71BB5342}"/>
              </a:ext>
            </a:extLst>
          </p:cNvPr>
          <p:cNvSpPr>
            <a:spLocks noGrp="1"/>
          </p:cNvSpPr>
          <p:nvPr>
            <p:ph type="title"/>
          </p:nvPr>
        </p:nvSpPr>
        <p:spPr>
          <a:xfrm>
            <a:off x="683405" y="1057852"/>
            <a:ext cx="4883727" cy="1325563"/>
          </a:xfrm>
        </p:spPr>
        <p:txBody>
          <a:bodyPr>
            <a:normAutofit fontScale="90000"/>
          </a:bodyPr>
          <a:lstStyle/>
          <a:p>
            <a:r>
              <a:rPr lang="en-US" b="1" dirty="0"/>
              <a:t>New method for requesting extensions (thanks to the SSLC and </a:t>
            </a:r>
            <a:r>
              <a:rPr lang="en-US" b="1" dirty="0" err="1"/>
              <a:t>Unitu</a:t>
            </a:r>
            <a:r>
              <a:rPr lang="en-US" b="1" dirty="0"/>
              <a:t>!)</a:t>
            </a:r>
          </a:p>
        </p:txBody>
      </p:sp>
      <p:pic>
        <p:nvPicPr>
          <p:cNvPr id="8" name="Picture 7">
            <a:extLst>
              <a:ext uri="{FF2B5EF4-FFF2-40B4-BE49-F238E27FC236}">
                <a16:creationId xmlns:a16="http://schemas.microsoft.com/office/drawing/2014/main" id="{C4806382-BEBE-97C0-A5FF-DE5C28D77B16}"/>
              </a:ext>
            </a:extLst>
          </p:cNvPr>
          <p:cNvPicPr>
            <a:picLocks noChangeAspect="1"/>
          </p:cNvPicPr>
          <p:nvPr/>
        </p:nvPicPr>
        <p:blipFill>
          <a:blip r:embed="rId2"/>
          <a:srcRect b="17797"/>
          <a:stretch>
            <a:fillRect/>
          </a:stretch>
        </p:blipFill>
        <p:spPr>
          <a:xfrm>
            <a:off x="6330202" y="1"/>
            <a:ext cx="5612416" cy="6664036"/>
          </a:xfrm>
          <a:prstGeom prst="rect">
            <a:avLst/>
          </a:prstGeom>
        </p:spPr>
      </p:pic>
      <p:sp>
        <p:nvSpPr>
          <p:cNvPr id="9" name="TextBox 8">
            <a:extLst>
              <a:ext uri="{FF2B5EF4-FFF2-40B4-BE49-F238E27FC236}">
                <a16:creationId xmlns:a16="http://schemas.microsoft.com/office/drawing/2014/main" id="{C2042D49-B269-0FA4-43B5-6DF11B4E16D1}"/>
              </a:ext>
            </a:extLst>
          </p:cNvPr>
          <p:cNvSpPr txBox="1"/>
          <p:nvPr/>
        </p:nvSpPr>
        <p:spPr>
          <a:xfrm>
            <a:off x="683405" y="4474586"/>
            <a:ext cx="5412595" cy="1569660"/>
          </a:xfrm>
          <a:prstGeom prst="rect">
            <a:avLst/>
          </a:prstGeom>
          <a:noFill/>
        </p:spPr>
        <p:txBody>
          <a:bodyPr wrap="square" rtlCol="0">
            <a:spAutoFit/>
          </a:bodyPr>
          <a:lstStyle/>
          <a:p>
            <a:r>
              <a:rPr lang="en-US" sz="2400" dirty="0"/>
              <a:t>NB: if you want to participate in student voice via </a:t>
            </a:r>
            <a:r>
              <a:rPr lang="en-US" sz="2400" dirty="0" err="1"/>
              <a:t>Unitu</a:t>
            </a:r>
            <a:r>
              <a:rPr lang="en-US" sz="2400" dirty="0"/>
              <a:t>, please respond to the emails as they get sent around later this term. :-)</a:t>
            </a:r>
          </a:p>
        </p:txBody>
      </p:sp>
    </p:spTree>
    <p:extLst>
      <p:ext uri="{BB962C8B-B14F-4D97-AF65-F5344CB8AC3E}">
        <p14:creationId xmlns:p14="http://schemas.microsoft.com/office/powerpoint/2010/main" val="681044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FEB343A-EA76-3A8B-C3B1-949588E92E0F}"/>
              </a:ext>
            </a:extLst>
          </p:cNvPr>
          <p:cNvPicPr>
            <a:picLocks noGrp="1" noChangeAspect="1"/>
          </p:cNvPicPr>
          <p:nvPr>
            <p:ph idx="1"/>
          </p:nvPr>
        </p:nvPicPr>
        <p:blipFill>
          <a:blip r:embed="rId2"/>
          <a:stretch>
            <a:fillRect/>
          </a:stretch>
        </p:blipFill>
        <p:spPr>
          <a:xfrm>
            <a:off x="643467" y="789951"/>
            <a:ext cx="10905066" cy="5278096"/>
          </a:xfrm>
          <a:prstGeom prst="rect">
            <a:avLst/>
          </a:prstGeom>
        </p:spPr>
      </p:pic>
    </p:spTree>
    <p:extLst>
      <p:ext uri="{BB962C8B-B14F-4D97-AF65-F5344CB8AC3E}">
        <p14:creationId xmlns:p14="http://schemas.microsoft.com/office/powerpoint/2010/main" val="2862288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AA224-19CA-95FA-FAB5-CADB43F2B0C5}"/>
              </a:ext>
            </a:extLst>
          </p:cNvPr>
          <p:cNvSpPr>
            <a:spLocks noGrp="1"/>
          </p:cNvSpPr>
          <p:nvPr>
            <p:ph type="title"/>
          </p:nvPr>
        </p:nvSpPr>
        <p:spPr/>
        <p:txBody>
          <a:bodyPr/>
          <a:lstStyle/>
          <a:p>
            <a:r>
              <a:rPr lang="en-US" b="1" dirty="0"/>
              <a:t>Rewritten AI policy</a:t>
            </a:r>
          </a:p>
        </p:txBody>
      </p:sp>
      <p:sp>
        <p:nvSpPr>
          <p:cNvPr id="3" name="Content Placeholder 2">
            <a:extLst>
              <a:ext uri="{FF2B5EF4-FFF2-40B4-BE49-F238E27FC236}">
                <a16:creationId xmlns:a16="http://schemas.microsoft.com/office/drawing/2014/main" id="{8AB1C8DA-ACE6-6314-ED83-57B02F6A7162}"/>
              </a:ext>
            </a:extLst>
          </p:cNvPr>
          <p:cNvSpPr>
            <a:spLocks noGrp="1"/>
          </p:cNvSpPr>
          <p:nvPr>
            <p:ph idx="1"/>
          </p:nvPr>
        </p:nvSpPr>
        <p:spPr>
          <a:xfrm>
            <a:off x="838200" y="1690688"/>
            <a:ext cx="11035145" cy="4351338"/>
          </a:xfrm>
        </p:spPr>
        <p:txBody>
          <a:bodyPr>
            <a:normAutofit/>
          </a:bodyPr>
          <a:lstStyle/>
          <a:p>
            <a:r>
              <a:rPr lang="en-US" dirty="0"/>
              <a:t>In response to SSLC request and </a:t>
            </a:r>
            <a:r>
              <a:rPr lang="en-US" dirty="0" err="1"/>
              <a:t>Unitu</a:t>
            </a:r>
            <a:endParaRPr lang="en-US" dirty="0"/>
          </a:p>
          <a:p>
            <a:r>
              <a:rPr lang="en-US" dirty="0"/>
              <a:t>Updated Tabula notification when submitting assignments declaring that you have read the policy and that your submission conforms to the guidelines</a:t>
            </a:r>
          </a:p>
          <a:p>
            <a:r>
              <a:rPr lang="en-US" dirty="0"/>
              <a:t>The new policy (hopefully clearer) can be found in the handbook. Make sure you read it before submitting your first assignment this term.</a:t>
            </a:r>
          </a:p>
        </p:txBody>
      </p:sp>
    </p:spTree>
    <p:extLst>
      <p:ext uri="{BB962C8B-B14F-4D97-AF65-F5344CB8AC3E}">
        <p14:creationId xmlns:p14="http://schemas.microsoft.com/office/powerpoint/2010/main" val="3805488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b="1" dirty="0">
                <a:latin typeface="+mn-lt"/>
              </a:rPr>
              <a:t>Dissertation</a:t>
            </a:r>
          </a:p>
        </p:txBody>
      </p:sp>
      <p:sp>
        <p:nvSpPr>
          <p:cNvPr id="3" name="Content Placeholder 2"/>
          <p:cNvSpPr>
            <a:spLocks noGrp="1"/>
          </p:cNvSpPr>
          <p:nvPr>
            <p:ph idx="1"/>
          </p:nvPr>
        </p:nvSpPr>
        <p:spPr/>
        <p:txBody>
          <a:bodyPr/>
          <a:lstStyle/>
          <a:p>
            <a:r>
              <a:rPr lang="en-GB" dirty="0"/>
              <a:t>Convenor: Trevor van Damme</a:t>
            </a:r>
          </a:p>
          <a:p>
            <a:r>
              <a:rPr lang="en-GB" dirty="0"/>
              <a:t>Sessions in T1 Weeks 2-4 </a:t>
            </a:r>
          </a:p>
          <a:p>
            <a:pPr marL="0" indent="0" fontAlgn="base">
              <a:buNone/>
            </a:pPr>
            <a:br>
              <a:rPr lang="en-GB" dirty="0">
                <a:effectLst/>
                <a:hlinkClick r:id="rId2"/>
              </a:rPr>
            </a:br>
            <a:r>
              <a:rPr lang="en-GB" dirty="0">
                <a:effectLst/>
              </a:rPr>
              <a:t>https://</a:t>
            </a:r>
            <a:r>
              <a:rPr lang="en-GB" dirty="0" err="1">
                <a:effectLst/>
              </a:rPr>
              <a:t>warwick.ac.uk</a:t>
            </a:r>
            <a:r>
              <a:rPr lang="en-GB" dirty="0">
                <a:effectLst/>
              </a:rPr>
              <a:t>/</a:t>
            </a:r>
            <a:r>
              <a:rPr lang="en-GB" dirty="0" err="1">
                <a:effectLst/>
              </a:rPr>
              <a:t>fac</a:t>
            </a:r>
            <a:r>
              <a:rPr lang="en-GB" dirty="0">
                <a:effectLst/>
              </a:rPr>
              <a:t>/arts/classics/intranets/students/modules/dissertation</a:t>
            </a:r>
            <a:br>
              <a:rPr lang="en-GB" dirty="0">
                <a:effectLst/>
              </a:rPr>
            </a:br>
            <a:endParaRPr lang="en-GB" dirty="0"/>
          </a:p>
        </p:txBody>
      </p:sp>
    </p:spTree>
    <p:extLst>
      <p:ext uri="{BB962C8B-B14F-4D97-AF65-F5344CB8AC3E}">
        <p14:creationId xmlns:p14="http://schemas.microsoft.com/office/powerpoint/2010/main" val="62976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5F2D9B30-F092-69FE-0510-04EED6EE0F16}"/>
              </a:ext>
            </a:extLst>
          </p:cNvPr>
          <p:cNvSpPr>
            <a:spLocks noGrp="1"/>
          </p:cNvSpPr>
          <p:nvPr>
            <p:ph type="title"/>
          </p:nvPr>
        </p:nvSpPr>
        <p:spPr>
          <a:xfrm>
            <a:off x="499733" y="538538"/>
            <a:ext cx="4860001" cy="383567"/>
          </a:xfrm>
        </p:spPr>
        <p:txBody>
          <a:bodyPr wrap="square" anchor="t">
            <a:normAutofit fontScale="90000"/>
          </a:bodyPr>
          <a:lstStyle/>
          <a:p>
            <a:r>
              <a:rPr lang="en-GB"/>
              <a:t> </a:t>
            </a:r>
          </a:p>
        </p:txBody>
      </p:sp>
      <p:sp>
        <p:nvSpPr>
          <p:cNvPr id="32" name="Content Placeholder 3">
            <a:extLst>
              <a:ext uri="{FF2B5EF4-FFF2-40B4-BE49-F238E27FC236}">
                <a16:creationId xmlns:a16="http://schemas.microsoft.com/office/drawing/2014/main" id="{B39D87C2-6724-482F-1292-7FEFC52C0F8D}"/>
              </a:ext>
            </a:extLst>
          </p:cNvPr>
          <p:cNvSpPr>
            <a:spLocks noGrp="1"/>
          </p:cNvSpPr>
          <p:nvPr>
            <p:ph sz="quarter" idx="20"/>
          </p:nvPr>
        </p:nvSpPr>
        <p:spPr>
          <a:xfrm>
            <a:off x="203199" y="999369"/>
            <a:ext cx="5876773" cy="5740097"/>
          </a:xfrm>
        </p:spPr>
        <p:txBody>
          <a:bodyPr>
            <a:normAutofit fontScale="92500"/>
          </a:bodyPr>
          <a:lstStyle/>
          <a:p>
            <a:r>
              <a:rPr lang="en-US" b="1" dirty="0"/>
              <a:t>Week 2: </a:t>
            </a:r>
            <a:r>
              <a:rPr lang="en-US" u="sng" dirty="0"/>
              <a:t>Monday, October 12 at 12:00 noon: submission of outline plan of your dissertation (no more than 250 words, submitted through Tabula)</a:t>
            </a:r>
            <a:r>
              <a:rPr lang="en-US" dirty="0"/>
              <a:t>. </a:t>
            </a:r>
            <a:r>
              <a:rPr lang="en-US" b="1" dirty="0"/>
              <a:t>Please note that this is a formal MONITORING POINT. </a:t>
            </a:r>
            <a:endParaRPr lang="en-US" dirty="0"/>
          </a:p>
          <a:p>
            <a:r>
              <a:rPr lang="en-US" dirty="0"/>
              <a:t>Supervisors will be allocated this week.</a:t>
            </a:r>
          </a:p>
          <a:p>
            <a:pPr marL="0" indent="0">
              <a:buNone/>
            </a:pPr>
            <a:endParaRPr lang="en-US" dirty="0"/>
          </a:p>
          <a:p>
            <a:r>
              <a:rPr lang="en-US" b="1" dirty="0"/>
              <a:t>Induction Session 1, Tuesday, October 13, OC 0.01, 1:00–2:00 pm: </a:t>
            </a:r>
            <a:r>
              <a:rPr lang="en-US" dirty="0"/>
              <a:t>General guidance on research and </a:t>
            </a:r>
            <a:r>
              <a:rPr lang="en-US" dirty="0" err="1"/>
              <a:t>conceptualisation</a:t>
            </a:r>
            <a:r>
              <a:rPr lang="en-US" dirty="0"/>
              <a:t> of topic – scope; angle; structure; materials. At the end TVD will collect </a:t>
            </a:r>
            <a:r>
              <a:rPr lang="en-US" dirty="0" err="1"/>
              <a:t>anonymised</a:t>
            </a:r>
            <a:r>
              <a:rPr lang="en-US" dirty="0"/>
              <a:t> list of concerns from students, so please bring pen and paper with you! </a:t>
            </a:r>
          </a:p>
          <a:p>
            <a:endParaRPr lang="en-US" b="1" dirty="0"/>
          </a:p>
          <a:p>
            <a:r>
              <a:rPr lang="en-US" b="1" dirty="0"/>
              <a:t>Induction Session 2, Tuesday, October 20, OC 0.01, 1:00–2:00 pm: </a:t>
            </a:r>
            <a:r>
              <a:rPr lang="en-US" dirty="0"/>
              <a:t>Open discussion of anonymous concerns submitted last week, and other matters arising. </a:t>
            </a:r>
            <a:r>
              <a:rPr lang="en-US" b="1" dirty="0"/>
              <a:t>Please note that this is a formal MONITORING POINT. </a:t>
            </a:r>
            <a:endParaRPr lang="en-US" dirty="0"/>
          </a:p>
          <a:p>
            <a:r>
              <a:rPr lang="en-US" dirty="0"/>
              <a:t>Students to arrange a meeting with dissertation supervisor (recorded on dissertation log). </a:t>
            </a:r>
            <a:r>
              <a:rPr lang="en-US" b="1" dirty="0"/>
              <a:t>Please note that this is a formal MONITORING POINT. </a:t>
            </a:r>
            <a:endParaRPr lang="en-US" dirty="0"/>
          </a:p>
          <a:p>
            <a:endParaRPr lang="en-US" b="1" dirty="0"/>
          </a:p>
          <a:p>
            <a:r>
              <a:rPr lang="en-US" b="1" dirty="0"/>
              <a:t>Induction Session 3, Tuesday, October 27, OC 0.01, 1:00–2:00 pm: </a:t>
            </a:r>
            <a:r>
              <a:rPr lang="en-US" dirty="0"/>
              <a:t>Session with Andy Calvert, Subject Librarian, ‘</a:t>
            </a:r>
            <a:r>
              <a:rPr lang="en-US" dirty="0" err="1"/>
              <a:t>Visualising</a:t>
            </a:r>
            <a:r>
              <a:rPr lang="en-US" dirty="0"/>
              <a:t> your research journey’. This is an interactive session in which students explore the stages of research. </a:t>
            </a:r>
            <a:r>
              <a:rPr lang="en-US" b="1" dirty="0"/>
              <a:t>Please bring a laptop with you!</a:t>
            </a:r>
            <a:br>
              <a:rPr lang="en-US" b="1" dirty="0"/>
            </a:br>
            <a:br>
              <a:rPr lang="en-US" b="1" dirty="0"/>
            </a:br>
            <a:r>
              <a:rPr lang="en-US" b="1" dirty="0"/>
              <a:t>AND WATCH THIS SPACE FOR AN EXTRA SESSION AT THE END OF TERM 1!</a:t>
            </a:r>
            <a:endParaRPr lang="en-US" sz="2000" dirty="0"/>
          </a:p>
        </p:txBody>
      </p:sp>
      <p:sp>
        <p:nvSpPr>
          <p:cNvPr id="34" name="Text Placeholder 4">
            <a:extLst>
              <a:ext uri="{FF2B5EF4-FFF2-40B4-BE49-F238E27FC236}">
                <a16:creationId xmlns:a16="http://schemas.microsoft.com/office/drawing/2014/main" id="{B5CD9A73-4546-1E6E-4D54-EF3AC51F7908}"/>
              </a:ext>
            </a:extLst>
          </p:cNvPr>
          <p:cNvSpPr>
            <a:spLocks noGrp="1"/>
          </p:cNvSpPr>
          <p:nvPr>
            <p:ph type="body" sz="quarter" idx="22"/>
          </p:nvPr>
        </p:nvSpPr>
        <p:spPr>
          <a:xfrm>
            <a:off x="499732" y="269765"/>
            <a:ext cx="4258136" cy="564450"/>
          </a:xfrm>
        </p:spPr>
        <p:txBody>
          <a:bodyPr/>
          <a:lstStyle/>
          <a:p>
            <a:r>
              <a:rPr lang="en-US" sz="3000" dirty="0"/>
              <a:t>CX303 Dissertations</a:t>
            </a:r>
          </a:p>
        </p:txBody>
      </p:sp>
      <p:pic>
        <p:nvPicPr>
          <p:cNvPr id="5" name="Picture Placeholder 4">
            <a:extLst>
              <a:ext uri="{FF2B5EF4-FFF2-40B4-BE49-F238E27FC236}">
                <a16:creationId xmlns:a16="http://schemas.microsoft.com/office/drawing/2014/main" id="{BB3B7307-5326-3076-48BA-E3EC95260B3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7861" r="27861"/>
          <a:stretch>
            <a:fillRect/>
          </a:stretch>
        </p:blipFill>
        <p:spPr>
          <a:xfrm>
            <a:off x="6079972"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2213898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7CD13-EC2A-1CA2-60BE-794A87EAA0D9}"/>
              </a:ext>
            </a:extLst>
          </p:cNvPr>
          <p:cNvSpPr>
            <a:spLocks noGrp="1"/>
          </p:cNvSpPr>
          <p:nvPr>
            <p:ph type="title"/>
          </p:nvPr>
        </p:nvSpPr>
        <p:spPr/>
        <p:txBody>
          <a:bodyPr/>
          <a:lstStyle/>
          <a:p>
            <a:r>
              <a:rPr lang="en-US" b="1" dirty="0"/>
              <a:t>Don’t neglect the library!</a:t>
            </a:r>
          </a:p>
        </p:txBody>
      </p:sp>
      <p:sp>
        <p:nvSpPr>
          <p:cNvPr id="3" name="Content Placeholder 2">
            <a:extLst>
              <a:ext uri="{FF2B5EF4-FFF2-40B4-BE49-F238E27FC236}">
                <a16:creationId xmlns:a16="http://schemas.microsoft.com/office/drawing/2014/main" id="{C85124EA-E718-21A1-BA4B-78C11CF45C42}"/>
              </a:ext>
            </a:extLst>
          </p:cNvPr>
          <p:cNvSpPr>
            <a:spLocks noGrp="1"/>
          </p:cNvSpPr>
          <p:nvPr>
            <p:ph idx="1"/>
          </p:nvPr>
        </p:nvSpPr>
        <p:spPr>
          <a:xfrm>
            <a:off x="838200" y="1825625"/>
            <a:ext cx="5829886" cy="4351338"/>
          </a:xfrm>
        </p:spPr>
        <p:txBody>
          <a:bodyPr/>
          <a:lstStyle/>
          <a:p>
            <a:r>
              <a:rPr lang="en-US" dirty="0"/>
              <a:t>Get it for me (</a:t>
            </a:r>
            <a:r>
              <a:rPr lang="en-US" dirty="0">
                <a:sym typeface="Wingdings" pitchFamily="2" charset="2"/>
              </a:rPr>
              <a:t>   )</a:t>
            </a:r>
            <a:endParaRPr lang="en-US" dirty="0"/>
          </a:p>
          <a:p>
            <a:r>
              <a:rPr lang="en-US" dirty="0"/>
              <a:t>Recall books if needed (this can frequently change the due date)</a:t>
            </a:r>
          </a:p>
          <a:p>
            <a:r>
              <a:rPr lang="en-US" dirty="0"/>
              <a:t>Email Andy if you have any queries or suggestions (</a:t>
            </a:r>
            <a:r>
              <a:rPr lang="en-US" dirty="0" err="1"/>
              <a:t>Andrew.Calvert@warwick.ac.uk</a:t>
            </a:r>
            <a:r>
              <a:rPr lang="en-US" dirty="0"/>
              <a:t>)</a:t>
            </a:r>
          </a:p>
        </p:txBody>
      </p:sp>
      <p:pic>
        <p:nvPicPr>
          <p:cNvPr id="1026" name="Picture 2" descr="I Love Libraries">
            <a:extLst>
              <a:ext uri="{FF2B5EF4-FFF2-40B4-BE49-F238E27FC236}">
                <a16:creationId xmlns:a16="http://schemas.microsoft.com/office/drawing/2014/main" id="{5DF9E8AD-F977-A474-2217-D47B4AF43A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9236" y="943781"/>
            <a:ext cx="4546327" cy="5233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8640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34E7D-A6D4-5D59-8A32-B43CF72C4CA3}"/>
              </a:ext>
            </a:extLst>
          </p:cNvPr>
          <p:cNvSpPr>
            <a:spLocks noGrp="1"/>
          </p:cNvSpPr>
          <p:nvPr>
            <p:ph type="title"/>
          </p:nvPr>
        </p:nvSpPr>
        <p:spPr/>
        <p:txBody>
          <a:bodyPr/>
          <a:lstStyle/>
          <a:p>
            <a:r>
              <a:rPr lang="en-US" b="1" dirty="0"/>
              <a:t>Teaching and Learning</a:t>
            </a:r>
          </a:p>
        </p:txBody>
      </p:sp>
      <p:sp>
        <p:nvSpPr>
          <p:cNvPr id="3" name="Content Placeholder 2">
            <a:extLst>
              <a:ext uri="{FF2B5EF4-FFF2-40B4-BE49-F238E27FC236}">
                <a16:creationId xmlns:a16="http://schemas.microsoft.com/office/drawing/2014/main" id="{FAE5795A-BD26-309D-4504-FCBA8C4506A3}"/>
              </a:ext>
            </a:extLst>
          </p:cNvPr>
          <p:cNvSpPr>
            <a:spLocks noGrp="1"/>
          </p:cNvSpPr>
          <p:nvPr>
            <p:ph idx="1"/>
          </p:nvPr>
        </p:nvSpPr>
        <p:spPr/>
        <p:txBody>
          <a:bodyPr/>
          <a:lstStyle/>
          <a:p>
            <a:pPr marL="0" indent="0">
              <a:buNone/>
            </a:pPr>
            <a:r>
              <a:rPr lang="en-GB" b="1" dirty="0"/>
              <a:t>Independent study</a:t>
            </a:r>
            <a:r>
              <a:rPr lang="en-GB" dirty="0"/>
              <a:t>:</a:t>
            </a:r>
          </a:p>
          <a:p>
            <a:pPr marL="0" indent="0">
              <a:buNone/>
            </a:pPr>
            <a:r>
              <a:rPr lang="en-GB" dirty="0"/>
              <a:t>You are expected to do a total of 1200 hours of study per year (300 for a 30 CAT module). Allowing for some work in vacations, this means </a:t>
            </a:r>
            <a:r>
              <a:rPr lang="en-GB" b="1" dirty="0"/>
              <a:t>around 25-30 hours of independent study per week in term-time</a:t>
            </a:r>
            <a:r>
              <a:rPr lang="en-GB" dirty="0"/>
              <a:t>, in addition to contact hours.</a:t>
            </a:r>
            <a:br>
              <a:rPr lang="en-GB" dirty="0"/>
            </a:br>
            <a:br>
              <a:rPr lang="en-GB" dirty="0"/>
            </a:br>
            <a:r>
              <a:rPr lang="en-GB" b="1" dirty="0"/>
              <a:t>You will also be asked to do reading outside of lectures</a:t>
            </a:r>
            <a:r>
              <a:rPr lang="en-GB" dirty="0"/>
              <a:t>, and lecturers will proceed on the understanding that you will have done this.</a:t>
            </a:r>
          </a:p>
          <a:p>
            <a:pPr marL="0" indent="0">
              <a:buNone/>
            </a:pPr>
            <a:endParaRPr lang="en-US" dirty="0"/>
          </a:p>
        </p:txBody>
      </p:sp>
    </p:spTree>
    <p:extLst>
      <p:ext uri="{BB962C8B-B14F-4D97-AF65-F5344CB8AC3E}">
        <p14:creationId xmlns:p14="http://schemas.microsoft.com/office/powerpoint/2010/main" val="2922311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9337B-F1F4-A361-4A76-AEA3B5270C38}"/>
              </a:ext>
            </a:extLst>
          </p:cNvPr>
          <p:cNvSpPr>
            <a:spLocks noGrp="1"/>
          </p:cNvSpPr>
          <p:nvPr>
            <p:ph type="title"/>
          </p:nvPr>
        </p:nvSpPr>
        <p:spPr/>
        <p:txBody>
          <a:bodyPr/>
          <a:lstStyle/>
          <a:p>
            <a:r>
              <a:rPr lang="en-US" b="1" dirty="0"/>
              <a:t>Additional study sessions and support</a:t>
            </a:r>
          </a:p>
        </p:txBody>
      </p:sp>
      <p:sp>
        <p:nvSpPr>
          <p:cNvPr id="3" name="Content Placeholder 2">
            <a:extLst>
              <a:ext uri="{FF2B5EF4-FFF2-40B4-BE49-F238E27FC236}">
                <a16:creationId xmlns:a16="http://schemas.microsoft.com/office/drawing/2014/main" id="{54A7314E-BA9C-CC4B-87F7-A8E852A4CEB5}"/>
              </a:ext>
            </a:extLst>
          </p:cNvPr>
          <p:cNvSpPr>
            <a:spLocks noGrp="1"/>
          </p:cNvSpPr>
          <p:nvPr>
            <p:ph idx="1"/>
          </p:nvPr>
        </p:nvSpPr>
        <p:spPr>
          <a:xfrm>
            <a:off x="838200" y="1825625"/>
            <a:ext cx="10515600" cy="4351338"/>
          </a:xfrm>
        </p:spPr>
        <p:txBody>
          <a:bodyPr/>
          <a:lstStyle/>
          <a:p>
            <a:r>
              <a:rPr lang="en-US" dirty="0"/>
              <a:t>Study Café in the common room (with quiet room) with Chris, Thursdays 11.30am-12.30pm</a:t>
            </a:r>
          </a:p>
          <a:p>
            <a:r>
              <a:rPr lang="en-US" dirty="0"/>
              <a:t>Academic Skills sessions starting later this term, Fridays 12-1 with Chris, H1.49a. Watch out for the emails!</a:t>
            </a:r>
          </a:p>
          <a:p>
            <a:r>
              <a:rPr lang="en-US" dirty="0"/>
              <a:t>Greek and Latin peer mentoring, including additional sessions for GLT and LLT (in response to SSLC) – further details announced soon!</a:t>
            </a:r>
            <a:endParaRPr lang="en-US" dirty="0">
              <a:highlight>
                <a:srgbClr val="FFFF00"/>
              </a:highlight>
            </a:endParaRPr>
          </a:p>
          <a:p>
            <a:pPr marL="0" indent="0">
              <a:buNone/>
            </a:pPr>
            <a:endParaRPr lang="en-US" dirty="0"/>
          </a:p>
          <a:p>
            <a:pPr marL="0" indent="0">
              <a:buNone/>
            </a:pPr>
            <a:endParaRPr lang="en-US" dirty="0">
              <a:highlight>
                <a:srgbClr val="FFFF00"/>
              </a:highlight>
            </a:endParaRPr>
          </a:p>
        </p:txBody>
      </p:sp>
    </p:spTree>
    <p:extLst>
      <p:ext uri="{BB962C8B-B14F-4D97-AF65-F5344CB8AC3E}">
        <p14:creationId xmlns:p14="http://schemas.microsoft.com/office/powerpoint/2010/main" val="4151877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59A2-4476-24C6-AEAC-1050DA0A6BB0}"/>
              </a:ext>
            </a:extLst>
          </p:cNvPr>
          <p:cNvSpPr>
            <a:spLocks noGrp="1"/>
          </p:cNvSpPr>
          <p:nvPr>
            <p:ph type="title"/>
          </p:nvPr>
        </p:nvSpPr>
        <p:spPr>
          <a:xfrm>
            <a:off x="507396" y="0"/>
            <a:ext cx="11177207" cy="1325563"/>
          </a:xfrm>
        </p:spPr>
        <p:txBody>
          <a:bodyPr/>
          <a:lstStyle/>
          <a:p>
            <a:r>
              <a:rPr lang="en-US" b="1" dirty="0"/>
              <a:t>Making the most of your university experience</a:t>
            </a:r>
          </a:p>
        </p:txBody>
      </p:sp>
      <p:sp>
        <p:nvSpPr>
          <p:cNvPr id="3" name="Content Placeholder 2">
            <a:extLst>
              <a:ext uri="{FF2B5EF4-FFF2-40B4-BE49-F238E27FC236}">
                <a16:creationId xmlns:a16="http://schemas.microsoft.com/office/drawing/2014/main" id="{FBE95068-987D-7673-0548-B66EA37C9663}"/>
              </a:ext>
            </a:extLst>
          </p:cNvPr>
          <p:cNvSpPr>
            <a:spLocks noGrp="1"/>
          </p:cNvSpPr>
          <p:nvPr>
            <p:ph idx="1"/>
          </p:nvPr>
        </p:nvSpPr>
        <p:spPr>
          <a:xfrm>
            <a:off x="622071" y="1055413"/>
            <a:ext cx="7484438" cy="4747174"/>
          </a:xfrm>
        </p:spPr>
        <p:txBody>
          <a:bodyPr vert="horz" lIns="91440" tIns="45720" rIns="91440" bIns="45720" rtlCol="0" anchor="t">
            <a:noAutofit/>
          </a:bodyPr>
          <a:lstStyle/>
          <a:p>
            <a:pPr>
              <a:lnSpc>
                <a:spcPct val="120000"/>
              </a:lnSpc>
            </a:pPr>
            <a:r>
              <a:rPr lang="en-US" b="1" dirty="0"/>
              <a:t>Thursdays in Term 1, 12-1pm, JX2.02</a:t>
            </a:r>
          </a:p>
          <a:p>
            <a:pPr marL="0" indent="0">
              <a:lnSpc>
                <a:spcPct val="120000"/>
              </a:lnSpc>
              <a:buNone/>
            </a:pPr>
            <a:r>
              <a:rPr lang="en-US" dirty="0"/>
              <a:t>Different topics each week! Careers, archaeological excavation opportunities, Warwick Classics Network, Warwick Award and more!</a:t>
            </a:r>
          </a:p>
          <a:p>
            <a:pPr marL="0" indent="0">
              <a:lnSpc>
                <a:spcPct val="120000"/>
              </a:lnSpc>
              <a:buNone/>
            </a:pPr>
            <a:r>
              <a:rPr lang="en-US" dirty="0"/>
              <a:t>Watch out for emails advertising each week’s event. </a:t>
            </a:r>
            <a:r>
              <a:rPr lang="en-US" b="1" dirty="0"/>
              <a:t>NB: Masters info session in Week 5.</a:t>
            </a:r>
            <a:endParaRPr lang="en-US" dirty="0"/>
          </a:p>
          <a:p>
            <a:pPr marL="0" indent="0">
              <a:lnSpc>
                <a:spcPct val="120000"/>
              </a:lnSpc>
              <a:buNone/>
            </a:pPr>
            <a:r>
              <a:rPr lang="en-US" dirty="0"/>
              <a:t>Full calendar at </a:t>
            </a:r>
            <a:r>
              <a:rPr lang="en-US" dirty="0">
                <a:hlinkClick r:id="rId2"/>
              </a:rPr>
              <a:t>https://warwick.ac.uk/fac/arts/classics/news/events/?tag=mmue&amp;view=agenda</a:t>
            </a:r>
            <a:r>
              <a:rPr lang="en-US" dirty="0"/>
              <a:t> </a:t>
            </a:r>
          </a:p>
        </p:txBody>
      </p:sp>
      <p:pic>
        <p:nvPicPr>
          <p:cNvPr id="4" name="Picture 3">
            <a:extLst>
              <a:ext uri="{FF2B5EF4-FFF2-40B4-BE49-F238E27FC236}">
                <a16:creationId xmlns:a16="http://schemas.microsoft.com/office/drawing/2014/main" id="{A39BE7E5-6AEE-9EE3-4217-10DE83F433C5}"/>
              </a:ext>
            </a:extLst>
          </p:cNvPr>
          <p:cNvPicPr>
            <a:picLocks noChangeAspect="1"/>
          </p:cNvPicPr>
          <p:nvPr/>
        </p:nvPicPr>
        <p:blipFill>
          <a:blip r:embed="rId3"/>
          <a:stretch>
            <a:fillRect/>
          </a:stretch>
        </p:blipFill>
        <p:spPr>
          <a:xfrm>
            <a:off x="8106509" y="1641490"/>
            <a:ext cx="3845169" cy="3845169"/>
          </a:xfrm>
          <a:prstGeom prst="rect">
            <a:avLst/>
          </a:prstGeom>
        </p:spPr>
      </p:pic>
    </p:spTree>
    <p:extLst>
      <p:ext uri="{BB962C8B-B14F-4D97-AF65-F5344CB8AC3E}">
        <p14:creationId xmlns:p14="http://schemas.microsoft.com/office/powerpoint/2010/main" val="2921531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D55AF-1019-777C-D472-DCE16958E917}"/>
              </a:ext>
            </a:extLst>
          </p:cNvPr>
          <p:cNvSpPr>
            <a:spLocks noGrp="1"/>
          </p:cNvSpPr>
          <p:nvPr>
            <p:ph type="title"/>
          </p:nvPr>
        </p:nvSpPr>
        <p:spPr>
          <a:xfrm>
            <a:off x="565272" y="286483"/>
            <a:ext cx="5888282" cy="1270244"/>
          </a:xfrm>
        </p:spPr>
        <p:txBody>
          <a:bodyPr>
            <a:normAutofit fontScale="90000"/>
          </a:bodyPr>
          <a:lstStyle/>
          <a:p>
            <a:r>
              <a:rPr lang="en-US" b="1" dirty="0"/>
              <a:t>SSLC (Staff-student liaison committee)</a:t>
            </a:r>
          </a:p>
        </p:txBody>
      </p:sp>
      <p:sp>
        <p:nvSpPr>
          <p:cNvPr id="3" name="Content Placeholder 2">
            <a:extLst>
              <a:ext uri="{FF2B5EF4-FFF2-40B4-BE49-F238E27FC236}">
                <a16:creationId xmlns:a16="http://schemas.microsoft.com/office/drawing/2014/main" id="{62C2E0F4-AE99-7D0C-9773-263D0B15F8C6}"/>
              </a:ext>
            </a:extLst>
          </p:cNvPr>
          <p:cNvSpPr>
            <a:spLocks noGrp="1"/>
          </p:cNvSpPr>
          <p:nvPr>
            <p:ph idx="1"/>
          </p:nvPr>
        </p:nvSpPr>
        <p:spPr>
          <a:xfrm>
            <a:off x="442180" y="1843210"/>
            <a:ext cx="7148513" cy="4728307"/>
          </a:xfrm>
        </p:spPr>
        <p:txBody>
          <a:bodyPr>
            <a:normAutofit fontScale="85000" lnSpcReduction="20000"/>
          </a:bodyPr>
          <a:lstStyle/>
          <a:p>
            <a:pPr marL="0" indent="0">
              <a:buNone/>
            </a:pPr>
            <a:r>
              <a:rPr lang="en-US" b="1" dirty="0"/>
              <a:t>In 2025/26 </a:t>
            </a:r>
            <a:r>
              <a:rPr lang="en-US" dirty="0"/>
              <a:t>achieved (among other things):</a:t>
            </a:r>
          </a:p>
          <a:p>
            <a:pPr marL="0" indent="0">
              <a:buNone/>
            </a:pPr>
            <a:endParaRPr lang="en-US" dirty="0"/>
          </a:p>
          <a:p>
            <a:pPr marL="0" indent="0">
              <a:buNone/>
            </a:pPr>
            <a:r>
              <a:rPr lang="en-US" b="1" dirty="0"/>
              <a:t>SSLC OF THE YEAR</a:t>
            </a:r>
            <a:r>
              <a:rPr lang="en-US" dirty="0"/>
              <a:t>!</a:t>
            </a:r>
          </a:p>
          <a:p>
            <a:pPr marL="0" indent="0">
              <a:buNone/>
            </a:pPr>
            <a:endParaRPr lang="en-US" dirty="0"/>
          </a:p>
          <a:p>
            <a:pPr>
              <a:buFontTx/>
              <a:buChar char="-"/>
            </a:pPr>
            <a:r>
              <a:rPr lang="en-US" dirty="0"/>
              <a:t>Change to extension requests</a:t>
            </a:r>
          </a:p>
          <a:p>
            <a:pPr>
              <a:buFontTx/>
              <a:buChar char="-"/>
            </a:pPr>
            <a:r>
              <a:rPr lang="en-US" dirty="0"/>
              <a:t>Adoption of </a:t>
            </a:r>
            <a:r>
              <a:rPr lang="en-US" dirty="0" err="1"/>
              <a:t>Unitu</a:t>
            </a:r>
            <a:endParaRPr lang="en-US" dirty="0"/>
          </a:p>
          <a:p>
            <a:pPr>
              <a:buFontTx/>
              <a:buChar char="-"/>
            </a:pPr>
            <a:r>
              <a:rPr lang="en-US" dirty="0"/>
              <a:t>Introduction of further support for advanced language classes</a:t>
            </a:r>
          </a:p>
          <a:p>
            <a:pPr>
              <a:buFontTx/>
              <a:buChar char="-"/>
            </a:pPr>
            <a:r>
              <a:rPr lang="en-US" dirty="0"/>
              <a:t>Change in wording of departmental AI policy</a:t>
            </a:r>
          </a:p>
          <a:p>
            <a:pPr>
              <a:buFontTx/>
              <a:buChar char="-"/>
            </a:pPr>
            <a:r>
              <a:rPr lang="en-US" dirty="0"/>
              <a:t>Change to module feedback form timing</a:t>
            </a:r>
          </a:p>
          <a:p>
            <a:pPr>
              <a:buFontTx/>
              <a:buChar char="-"/>
            </a:pPr>
            <a:r>
              <a:rPr lang="en-US" dirty="0"/>
              <a:t>Fed into new modules and degree changes</a:t>
            </a:r>
          </a:p>
          <a:p>
            <a:pPr>
              <a:buFontTx/>
              <a:buChar char="-"/>
            </a:pPr>
            <a:r>
              <a:rPr lang="en-US" dirty="0">
                <a:hlinkClick r:id="rId3"/>
              </a:rPr>
              <a:t>https://warwick.ac.uk/fac/arts/classics/intranets/students/sslc/</a:t>
            </a:r>
            <a:r>
              <a:rPr lang="en-US" dirty="0"/>
              <a:t> </a:t>
            </a:r>
          </a:p>
        </p:txBody>
      </p:sp>
      <p:sp>
        <p:nvSpPr>
          <p:cNvPr id="4" name="TextBox 3">
            <a:extLst>
              <a:ext uri="{FF2B5EF4-FFF2-40B4-BE49-F238E27FC236}">
                <a16:creationId xmlns:a16="http://schemas.microsoft.com/office/drawing/2014/main" id="{35A25BA0-8AD5-4838-C9B7-55D98E2B162D}"/>
              </a:ext>
            </a:extLst>
          </p:cNvPr>
          <p:cNvSpPr txBox="1"/>
          <p:nvPr/>
        </p:nvSpPr>
        <p:spPr>
          <a:xfrm>
            <a:off x="7842738" y="3380125"/>
            <a:ext cx="4135132" cy="3477875"/>
          </a:xfrm>
          <a:prstGeom prst="rect">
            <a:avLst/>
          </a:prstGeom>
          <a:solidFill>
            <a:schemeClr val="accent6">
              <a:lumMod val="60000"/>
              <a:lumOff val="40000"/>
            </a:schemeClr>
          </a:solidFill>
        </p:spPr>
        <p:txBody>
          <a:bodyPr wrap="square" rtlCol="0">
            <a:spAutoFit/>
          </a:bodyPr>
          <a:lstStyle/>
          <a:p>
            <a:r>
              <a:rPr lang="en-US" sz="2000" dirty="0"/>
              <a:t>We traditionally have a representative from each degree and year group on our SSLC. If you would like to be a rep, or just learn more about what it involves, please to email Clare</a:t>
            </a:r>
          </a:p>
          <a:p>
            <a:endParaRPr lang="en-US" sz="2000" b="1" dirty="0"/>
          </a:p>
          <a:p>
            <a:r>
              <a:rPr lang="en-US" sz="2000" b="1" dirty="0">
                <a:hlinkClick r:id="rId4"/>
              </a:rPr>
              <a:t>C.Rowan@warwick.ac.uk</a:t>
            </a:r>
            <a:endParaRPr lang="en-US" sz="2000" b="1" dirty="0"/>
          </a:p>
          <a:p>
            <a:endParaRPr lang="en-US" sz="2000" b="1" dirty="0"/>
          </a:p>
          <a:p>
            <a:r>
              <a:rPr lang="en-US" sz="2000" b="1" dirty="0"/>
              <a:t>If you would like to be a rep please let me know by 12</a:t>
            </a:r>
            <a:r>
              <a:rPr lang="en-US" sz="2000" b="1" baseline="30000" dirty="0"/>
              <a:t>th</a:t>
            </a:r>
            <a:r>
              <a:rPr lang="en-US" sz="2000" b="1" dirty="0"/>
              <a:t> October</a:t>
            </a:r>
          </a:p>
        </p:txBody>
      </p:sp>
      <p:pic>
        <p:nvPicPr>
          <p:cNvPr id="5" name="Picture 4">
            <a:extLst>
              <a:ext uri="{FF2B5EF4-FFF2-40B4-BE49-F238E27FC236}">
                <a16:creationId xmlns:a16="http://schemas.microsoft.com/office/drawing/2014/main" id="{44FA1D1E-9AE0-58CF-3237-EB3D02B40ED9}"/>
              </a:ext>
            </a:extLst>
          </p:cNvPr>
          <p:cNvPicPr>
            <a:picLocks noChangeAspect="1"/>
          </p:cNvPicPr>
          <p:nvPr/>
        </p:nvPicPr>
        <p:blipFill>
          <a:blip r:embed="rId5"/>
          <a:stretch>
            <a:fillRect/>
          </a:stretch>
        </p:blipFill>
        <p:spPr>
          <a:xfrm>
            <a:off x="7713785" y="0"/>
            <a:ext cx="4478215" cy="3364462"/>
          </a:xfrm>
          <a:prstGeom prst="rect">
            <a:avLst/>
          </a:prstGeom>
        </p:spPr>
      </p:pic>
    </p:spTree>
    <p:extLst>
      <p:ext uri="{BB962C8B-B14F-4D97-AF65-F5344CB8AC3E}">
        <p14:creationId xmlns:p14="http://schemas.microsoft.com/office/powerpoint/2010/main" val="1099526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20AB-F449-640C-135D-01AD03816162}"/>
              </a:ext>
            </a:extLst>
          </p:cNvPr>
          <p:cNvSpPr>
            <a:spLocks noGrp="1"/>
          </p:cNvSpPr>
          <p:nvPr>
            <p:ph type="title"/>
          </p:nvPr>
        </p:nvSpPr>
        <p:spPr/>
        <p:txBody>
          <a:bodyPr/>
          <a:lstStyle/>
          <a:p>
            <a:r>
              <a:rPr lang="en-US" dirty="0"/>
              <a:t>Drop in hours: what are they for?</a:t>
            </a:r>
          </a:p>
        </p:txBody>
      </p:sp>
      <p:sp>
        <p:nvSpPr>
          <p:cNvPr id="3" name="Content Placeholder 2">
            <a:extLst>
              <a:ext uri="{FF2B5EF4-FFF2-40B4-BE49-F238E27FC236}">
                <a16:creationId xmlns:a16="http://schemas.microsoft.com/office/drawing/2014/main" id="{F57FA62B-0C74-B041-5727-8A4DC4444285}"/>
              </a:ext>
            </a:extLst>
          </p:cNvPr>
          <p:cNvSpPr>
            <a:spLocks noGrp="1"/>
          </p:cNvSpPr>
          <p:nvPr>
            <p:ph idx="1"/>
          </p:nvPr>
        </p:nvSpPr>
        <p:spPr/>
        <p:txBody>
          <a:bodyPr>
            <a:normAutofit lnSpcReduction="10000"/>
          </a:bodyPr>
          <a:lstStyle/>
          <a:p>
            <a:r>
              <a:rPr lang="en-US" dirty="0"/>
              <a:t>Ask module convenor questions about module content or assessments</a:t>
            </a:r>
          </a:p>
          <a:p>
            <a:r>
              <a:rPr lang="en-US" dirty="0"/>
              <a:t>Asking about further study opportunities (e.g. Masters)</a:t>
            </a:r>
          </a:p>
          <a:p>
            <a:r>
              <a:rPr lang="en-US" dirty="0"/>
              <a:t>Asking about support/advice on extra curricular activities (e.g. non-Warwick excavations, </a:t>
            </a:r>
            <a:r>
              <a:rPr lang="en-US" dirty="0" err="1"/>
              <a:t>etc</a:t>
            </a:r>
            <a:r>
              <a:rPr lang="en-US" dirty="0"/>
              <a:t>)</a:t>
            </a:r>
          </a:p>
          <a:p>
            <a:r>
              <a:rPr lang="en-US" dirty="0"/>
              <a:t>Asking about the ancient world more broadly! </a:t>
            </a:r>
          </a:p>
          <a:p>
            <a:r>
              <a:rPr lang="en-US" dirty="0"/>
              <a:t>Asking for support with study or essay writing skills (though don’t forget Chris)</a:t>
            </a:r>
          </a:p>
          <a:p>
            <a:r>
              <a:rPr lang="en-US" dirty="0"/>
              <a:t>Ideas for the department</a:t>
            </a:r>
          </a:p>
          <a:p>
            <a:r>
              <a:rPr lang="en-US" dirty="0"/>
              <a:t>And more….. We want to see you! </a:t>
            </a:r>
            <a:r>
              <a:rPr lang="en-US">
                <a:sym typeface="Wingdings" pitchFamily="2" charset="2"/>
              </a:rPr>
              <a:t></a:t>
            </a:r>
            <a:endParaRPr lang="en-US" dirty="0"/>
          </a:p>
          <a:p>
            <a:endParaRPr lang="en-US" dirty="0"/>
          </a:p>
        </p:txBody>
      </p:sp>
    </p:spTree>
    <p:extLst>
      <p:ext uri="{BB962C8B-B14F-4D97-AF65-F5344CB8AC3E}">
        <p14:creationId xmlns:p14="http://schemas.microsoft.com/office/powerpoint/2010/main" val="1509308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8DB24-B588-C488-B2E1-B65DCFBE2A20}"/>
              </a:ext>
            </a:extLst>
          </p:cNvPr>
          <p:cNvSpPr>
            <a:spLocks noGrp="1"/>
          </p:cNvSpPr>
          <p:nvPr>
            <p:ph type="title"/>
          </p:nvPr>
        </p:nvSpPr>
        <p:spPr/>
        <p:txBody>
          <a:bodyPr/>
          <a:lstStyle/>
          <a:p>
            <a:r>
              <a:rPr lang="en-US" b="1" dirty="0"/>
              <a:t>Personal tutoring</a:t>
            </a:r>
          </a:p>
        </p:txBody>
      </p:sp>
      <p:sp>
        <p:nvSpPr>
          <p:cNvPr id="3" name="Content Placeholder 2">
            <a:extLst>
              <a:ext uri="{FF2B5EF4-FFF2-40B4-BE49-F238E27FC236}">
                <a16:creationId xmlns:a16="http://schemas.microsoft.com/office/drawing/2014/main" id="{5078AFA7-830B-62C7-D15D-77E490AD76F7}"/>
              </a:ext>
            </a:extLst>
          </p:cNvPr>
          <p:cNvSpPr>
            <a:spLocks noGrp="1"/>
          </p:cNvSpPr>
          <p:nvPr>
            <p:ph idx="1"/>
          </p:nvPr>
        </p:nvSpPr>
        <p:spPr>
          <a:xfrm>
            <a:off x="838200" y="1825625"/>
            <a:ext cx="10515600" cy="4667250"/>
          </a:xfrm>
        </p:spPr>
        <p:txBody>
          <a:bodyPr>
            <a:normAutofit fontScale="92500" lnSpcReduction="20000"/>
          </a:bodyPr>
          <a:lstStyle/>
          <a:p>
            <a:r>
              <a:rPr lang="en-US" dirty="0"/>
              <a:t>Senior Tutor: Emmanuela Bakola, </a:t>
            </a:r>
            <a:r>
              <a:rPr lang="en-US" dirty="0">
                <a:hlinkClick r:id="rId2"/>
              </a:rPr>
              <a:t>E.Bakola@warwick.ac.uk</a:t>
            </a:r>
            <a:endParaRPr lang="en-US" dirty="0"/>
          </a:p>
          <a:p>
            <a:r>
              <a:rPr lang="en-GB" dirty="0"/>
              <a:t>Find your personal tutor on Tabula</a:t>
            </a:r>
          </a:p>
          <a:p>
            <a:r>
              <a:rPr lang="en-GB" dirty="0"/>
              <a:t>Your personal tutor is there to support your academic progression, and to signpost you to University services as required</a:t>
            </a:r>
          </a:p>
          <a:p>
            <a:r>
              <a:rPr lang="en-GB" b="1" dirty="0"/>
              <a:t>3 formal meetings a year (start term 1, start Term 2, start  Term 3). These are monitoring points</a:t>
            </a:r>
          </a:p>
          <a:p>
            <a:r>
              <a:rPr lang="en-GB" dirty="0"/>
              <a:t>You can also email for other appointments, or during drop in/ office hours.  </a:t>
            </a:r>
          </a:p>
          <a:p>
            <a:r>
              <a:rPr lang="en-GB" dirty="0"/>
              <a:t>A reminder for those with flexible deadlines to organise this with your PT in Term 1.</a:t>
            </a:r>
          </a:p>
          <a:p>
            <a:r>
              <a:rPr lang="en-GB" dirty="0"/>
              <a:t>The personal tutor contract / PDP form  </a:t>
            </a:r>
          </a:p>
          <a:p>
            <a:pPr marL="0" indent="0">
              <a:buNone/>
            </a:pPr>
            <a:r>
              <a:rPr lang="en-GB" dirty="0">
                <a:hlinkClick r:id="rId3"/>
              </a:rPr>
              <a:t>https://warwick.ac.uk/fac/arts/classics/students/guidance/personaltutors/</a:t>
            </a:r>
            <a:endParaRPr lang="en-GB" dirty="0"/>
          </a:p>
          <a:p>
            <a:endParaRPr lang="en-US" dirty="0"/>
          </a:p>
        </p:txBody>
      </p:sp>
    </p:spTree>
    <p:extLst>
      <p:ext uri="{BB962C8B-B14F-4D97-AF65-F5344CB8AC3E}">
        <p14:creationId xmlns:p14="http://schemas.microsoft.com/office/powerpoint/2010/main" val="3568000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B5883-1674-2D7A-2F89-4285AB3EF0E4}"/>
              </a:ext>
            </a:extLst>
          </p:cNvPr>
          <p:cNvSpPr>
            <a:spLocks noGrp="1"/>
          </p:cNvSpPr>
          <p:nvPr>
            <p:ph type="title"/>
          </p:nvPr>
        </p:nvSpPr>
        <p:spPr/>
        <p:txBody>
          <a:bodyPr/>
          <a:lstStyle/>
          <a:p>
            <a:r>
              <a:rPr lang="en-US" b="1" dirty="0"/>
              <a:t>University Support Services</a:t>
            </a:r>
          </a:p>
        </p:txBody>
      </p:sp>
      <p:sp>
        <p:nvSpPr>
          <p:cNvPr id="3" name="Content Placeholder 2">
            <a:extLst>
              <a:ext uri="{FF2B5EF4-FFF2-40B4-BE49-F238E27FC236}">
                <a16:creationId xmlns:a16="http://schemas.microsoft.com/office/drawing/2014/main" id="{47030C58-674A-BFA2-90AD-8CD03204EA09}"/>
              </a:ext>
            </a:extLst>
          </p:cNvPr>
          <p:cNvSpPr>
            <a:spLocks noGrp="1"/>
          </p:cNvSpPr>
          <p:nvPr>
            <p:ph idx="1"/>
          </p:nvPr>
        </p:nvSpPr>
        <p:spPr/>
        <p:txBody>
          <a:bodyPr>
            <a:normAutofit fontScale="92500" lnSpcReduction="20000"/>
          </a:bodyPr>
          <a:lstStyle/>
          <a:p>
            <a:r>
              <a:rPr lang="en-GB" dirty="0">
                <a:hlinkClick r:id="rId2"/>
              </a:rPr>
              <a:t>https://warwick.ac.uk/services/wss</a:t>
            </a:r>
            <a:r>
              <a:rPr lang="en-GB" dirty="0"/>
              <a:t>/</a:t>
            </a:r>
          </a:p>
          <a:p>
            <a:endParaRPr lang="en-GB" dirty="0"/>
          </a:p>
          <a:p>
            <a:r>
              <a:rPr lang="en-GB" dirty="0"/>
              <a:t>In an Emergency:</a:t>
            </a:r>
          </a:p>
          <a:p>
            <a:r>
              <a:rPr lang="en-GB" dirty="0"/>
              <a:t>Call Campus Community Safety Team: 024 7652 2222 </a:t>
            </a:r>
          </a:p>
          <a:p>
            <a:pPr marL="0" indent="0">
              <a:buNone/>
            </a:pPr>
            <a:r>
              <a:rPr lang="en-GB" dirty="0"/>
              <a:t>or internal extension 22222.</a:t>
            </a:r>
          </a:p>
          <a:p>
            <a:pPr marL="0" indent="0">
              <a:buNone/>
            </a:pPr>
            <a:r>
              <a:rPr lang="en-GB" dirty="0"/>
              <a:t>Non-emergency number: 02476 522083</a:t>
            </a:r>
          </a:p>
          <a:p>
            <a:pPr marL="0" indent="0">
              <a:buNone/>
            </a:pPr>
            <a:endParaRPr lang="en-GB" dirty="0"/>
          </a:p>
          <a:p>
            <a:pPr marL="0" indent="0">
              <a:buNone/>
            </a:pPr>
            <a:r>
              <a:rPr lang="en-GB" dirty="0"/>
              <a:t>Nightline 22199 or 024 7641 7668 or </a:t>
            </a:r>
            <a:r>
              <a:rPr lang="en-GB" dirty="0">
                <a:hlinkClick r:id="rId3"/>
              </a:rPr>
              <a:t>nightline@warwick.ac.uk</a:t>
            </a:r>
            <a:endParaRPr lang="en-GB" dirty="0"/>
          </a:p>
          <a:p>
            <a:pPr marL="0" indent="0">
              <a:buNone/>
            </a:pPr>
            <a:r>
              <a:rPr lang="en-GB" dirty="0"/>
              <a:t>Chaplaincy</a:t>
            </a:r>
          </a:p>
          <a:p>
            <a:pPr marL="0" indent="0">
              <a:buNone/>
            </a:pPr>
            <a:r>
              <a:rPr lang="en-GB" dirty="0"/>
              <a:t>Students Union</a:t>
            </a:r>
          </a:p>
          <a:p>
            <a:pPr marL="0" indent="0">
              <a:buNone/>
            </a:pPr>
            <a:endParaRPr lang="en-GB" dirty="0"/>
          </a:p>
          <a:p>
            <a:endParaRPr lang="en-US" dirty="0"/>
          </a:p>
        </p:txBody>
      </p:sp>
    </p:spTree>
    <p:extLst>
      <p:ext uri="{BB962C8B-B14F-4D97-AF65-F5344CB8AC3E}">
        <p14:creationId xmlns:p14="http://schemas.microsoft.com/office/powerpoint/2010/main" val="2282043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5931" y="1193801"/>
            <a:ext cx="10446869" cy="4832092"/>
          </a:xfrm>
          <a:prstGeom prst="rect">
            <a:avLst/>
          </a:prstGeom>
        </p:spPr>
        <p:txBody>
          <a:bodyPr wrap="square">
            <a:spAutoFit/>
          </a:bodyPr>
          <a:lstStyle/>
          <a:p>
            <a:pPr marL="285743" indent="-285743">
              <a:buFont typeface="Arial" panose="020B0604020202020204" pitchFamily="34" charset="0"/>
              <a:buChar char="•"/>
            </a:pPr>
            <a:r>
              <a:rPr lang="en-GB" sz="2200" b="1" dirty="0"/>
              <a:t>Wellbeing Support</a:t>
            </a:r>
          </a:p>
          <a:p>
            <a:pPr lvl="1"/>
            <a:r>
              <a:rPr lang="en-GB" sz="2200" dirty="0"/>
              <a:t>Practical and emotional support and advice in relation to any wellbeing issue including accommodation concerns , homesickness, experience of sexual violence, disciplinary processes, academic concerns, stress…</a:t>
            </a:r>
          </a:p>
          <a:p>
            <a:endParaRPr lang="en-GB" sz="2200" dirty="0"/>
          </a:p>
          <a:p>
            <a:pPr marL="285743" indent="-285743">
              <a:buFont typeface="Arial" panose="020B0604020202020204" pitchFamily="34" charset="0"/>
              <a:buChar char="•"/>
            </a:pPr>
            <a:r>
              <a:rPr lang="en-GB" sz="2200" b="1" dirty="0">
                <a:hlinkClick r:id="rId2">
                  <a:extLst>
                    <a:ext uri="{A12FA001-AC4F-418D-AE19-62706E023703}">
                      <ahyp:hlinkClr xmlns:ahyp="http://schemas.microsoft.com/office/drawing/2018/hyperlinkcolor" val="tx"/>
                    </a:ext>
                  </a:extLst>
                </a:hlinkClick>
              </a:rPr>
              <a:t>Counselling &amp; Psychology Interventions</a:t>
            </a:r>
            <a:endParaRPr lang="en-GB" sz="2200" b="1" dirty="0"/>
          </a:p>
          <a:p>
            <a:pPr lvl="1"/>
            <a:r>
              <a:rPr lang="en-GB" sz="2200" dirty="0"/>
              <a:t>A broad range of therapeutic interventions with qualified specialists (BACP/BABCP accredited) for students wanting to explore and understand difficulties.</a:t>
            </a:r>
          </a:p>
          <a:p>
            <a:endParaRPr lang="en-GB" sz="2200" dirty="0"/>
          </a:p>
          <a:p>
            <a:pPr marL="285743" indent="-285743">
              <a:buFont typeface="Arial" panose="020B0604020202020204" pitchFamily="34" charset="0"/>
              <a:buChar char="•"/>
            </a:pPr>
            <a:r>
              <a:rPr lang="en-GB" sz="2200" b="1" dirty="0">
                <a:hlinkClick r:id="rId3">
                  <a:extLst>
                    <a:ext uri="{A12FA001-AC4F-418D-AE19-62706E023703}">
                      <ahyp:hlinkClr xmlns:ahyp="http://schemas.microsoft.com/office/drawing/2018/hyperlinkcolor" val="tx"/>
                    </a:ext>
                  </a:extLst>
                </a:hlinkClick>
              </a:rPr>
              <a:t>Disability Services</a:t>
            </a:r>
            <a:endParaRPr lang="en-GB" sz="2200" b="1" dirty="0"/>
          </a:p>
          <a:p>
            <a:pPr lvl="1"/>
            <a:r>
              <a:rPr lang="en-GB" sz="2200" dirty="0"/>
              <a:t>We encourage existing students &amp; applicants to declare any disability or learning difference and make contact in advance to discuss their support requirements to enable us to make reasonable adjustments for the duration of their studies.</a:t>
            </a:r>
          </a:p>
        </p:txBody>
      </p:sp>
      <p:sp>
        <p:nvSpPr>
          <p:cNvPr id="8" name="Rectangle 7"/>
          <p:cNvSpPr/>
          <p:nvPr/>
        </p:nvSpPr>
        <p:spPr>
          <a:xfrm>
            <a:off x="525931" y="308887"/>
            <a:ext cx="8821269" cy="523220"/>
          </a:xfrm>
          <a:prstGeom prst="rect">
            <a:avLst/>
          </a:prstGeom>
        </p:spPr>
        <p:txBody>
          <a:bodyPr wrap="square">
            <a:spAutoFit/>
          </a:bodyPr>
          <a:lstStyle/>
          <a:p>
            <a:r>
              <a:rPr lang="en-GB" sz="2800" b="1" dirty="0">
                <a:solidFill>
                  <a:srgbClr val="447069"/>
                </a:solidFill>
                <a:sym typeface="Wingdings" panose="05000000000000000000" pitchFamily="2" charset="2"/>
              </a:rPr>
              <a:t>Support available for students	</a:t>
            </a:r>
            <a:endParaRPr lang="en-GB" sz="1400" b="1" dirty="0">
              <a:solidFill>
                <a:srgbClr val="447069"/>
              </a:solidFill>
              <a:sym typeface="Wingdings" panose="05000000000000000000" pitchFamily="2" charset="2"/>
            </a:endParaRPr>
          </a:p>
        </p:txBody>
      </p:sp>
    </p:spTree>
    <p:extLst>
      <p:ext uri="{BB962C8B-B14F-4D97-AF65-F5344CB8AC3E}">
        <p14:creationId xmlns:p14="http://schemas.microsoft.com/office/powerpoint/2010/main" val="858221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D0E4-A7BC-B7D8-F76C-3E73C5BCC3AB}"/>
              </a:ext>
            </a:extLst>
          </p:cNvPr>
          <p:cNvSpPr>
            <a:spLocks noGrp="1"/>
          </p:cNvSpPr>
          <p:nvPr>
            <p:ph type="title"/>
          </p:nvPr>
        </p:nvSpPr>
        <p:spPr/>
        <p:txBody>
          <a:bodyPr/>
          <a:lstStyle/>
          <a:p>
            <a:r>
              <a:rPr lang="en-US" b="1" dirty="0"/>
              <a:t>Financial Support</a:t>
            </a:r>
          </a:p>
        </p:txBody>
      </p:sp>
      <p:sp>
        <p:nvSpPr>
          <p:cNvPr id="3" name="Content Placeholder 2">
            <a:extLst>
              <a:ext uri="{FF2B5EF4-FFF2-40B4-BE49-F238E27FC236}">
                <a16:creationId xmlns:a16="http://schemas.microsoft.com/office/drawing/2014/main" id="{72AE75A0-368F-EB3B-63E6-DA38CD58EAE1}"/>
              </a:ext>
            </a:extLst>
          </p:cNvPr>
          <p:cNvSpPr>
            <a:spLocks noGrp="1"/>
          </p:cNvSpPr>
          <p:nvPr>
            <p:ph idx="1"/>
          </p:nvPr>
        </p:nvSpPr>
        <p:spPr>
          <a:xfrm>
            <a:off x="635000" y="1253331"/>
            <a:ext cx="10515600" cy="4351338"/>
          </a:xfrm>
        </p:spPr>
        <p:txBody>
          <a:bodyPr>
            <a:noAutofit/>
          </a:bodyPr>
          <a:lstStyle/>
          <a:p>
            <a:endParaRPr lang="en-GB" sz="2400" b="1" dirty="0"/>
          </a:p>
          <a:p>
            <a:r>
              <a:rPr lang="en-GB" sz="2400" b="1" dirty="0">
                <a:hlinkClick r:id="rId2"/>
              </a:rPr>
              <a:t>https://warwick.ac.uk/services/wss/funding/bursariesandscholarships</a:t>
            </a:r>
            <a:endParaRPr lang="en-GB" sz="2400" b="1" dirty="0"/>
          </a:p>
          <a:p>
            <a:endParaRPr lang="en-GB" sz="2400" dirty="0"/>
          </a:p>
          <a:p>
            <a:pPr marL="0" indent="0">
              <a:buNone/>
            </a:pPr>
            <a:r>
              <a:rPr lang="en-GB" sz="2400" b="1" dirty="0"/>
              <a:t>Hardship/Emergency funding</a:t>
            </a:r>
          </a:p>
          <a:p>
            <a:pPr marL="0" indent="0">
              <a:buNone/>
            </a:pPr>
            <a:r>
              <a:rPr lang="en-GB" sz="2400" dirty="0">
                <a:hlinkClick r:id="rId3"/>
              </a:rPr>
              <a:t>https://warwick.ac.uk/services/wss/funding/hardshipfunding/</a:t>
            </a:r>
            <a:endParaRPr lang="en-GB" sz="2400" dirty="0"/>
          </a:p>
          <a:p>
            <a:endParaRPr lang="en-GB" sz="2400" dirty="0">
              <a:solidFill>
                <a:srgbClr val="383838"/>
              </a:solidFill>
            </a:endParaRPr>
          </a:p>
          <a:p>
            <a:r>
              <a:rPr lang="en-GB" sz="2400" dirty="0">
                <a:solidFill>
                  <a:srgbClr val="383838"/>
                </a:solidFill>
              </a:rPr>
              <a:t>Student Funding Support: (</a:t>
            </a:r>
            <a:r>
              <a:rPr lang="en-GB" sz="2400" dirty="0">
                <a:solidFill>
                  <a:srgbClr val="383838"/>
                </a:solidFill>
                <a:hlinkClick r:id="rId4"/>
              </a:rPr>
              <a:t>studentfunding@warwick.ac.uk</a:t>
            </a:r>
            <a:r>
              <a:rPr lang="en-GB" sz="2400" dirty="0">
                <a:solidFill>
                  <a:srgbClr val="383838"/>
                </a:solidFill>
              </a:rPr>
              <a:t>) or telephone (+44 (0)24 7615 0096 )</a:t>
            </a:r>
            <a:br>
              <a:rPr lang="en-GB" sz="2400" dirty="0">
                <a:solidFill>
                  <a:srgbClr val="383838"/>
                </a:solidFill>
              </a:rPr>
            </a:br>
            <a:r>
              <a:rPr lang="en-GB" sz="2400" b="1" dirty="0">
                <a:solidFill>
                  <a:srgbClr val="383838"/>
                </a:solidFill>
              </a:rPr>
              <a:t>Monday – Thursday: 8:30 am – 5 pm or Friday: 8:30 am – 4 pm.</a:t>
            </a:r>
          </a:p>
          <a:p>
            <a:r>
              <a:rPr lang="en-GB" sz="2400" b="1" dirty="0">
                <a:solidFill>
                  <a:srgbClr val="383838"/>
                </a:solidFill>
              </a:rPr>
              <a:t>I</a:t>
            </a:r>
            <a:r>
              <a:rPr lang="en-GB" sz="2400" dirty="0">
                <a:solidFill>
                  <a:srgbClr val="383838"/>
                </a:solidFill>
              </a:rPr>
              <a:t>n person drop-in hours </a:t>
            </a:r>
            <a:r>
              <a:rPr lang="en-GB" sz="2400" b="1" dirty="0">
                <a:solidFill>
                  <a:srgbClr val="383838"/>
                </a:solidFill>
              </a:rPr>
              <a:t>Monday – Friday: 10 am – 3 pm</a:t>
            </a:r>
            <a:r>
              <a:rPr lang="en-GB" sz="2400" dirty="0">
                <a:solidFill>
                  <a:srgbClr val="383838"/>
                </a:solidFill>
              </a:rPr>
              <a:t> at Senate House</a:t>
            </a:r>
          </a:p>
          <a:p>
            <a:endParaRPr lang="en-GB" sz="2400" dirty="0">
              <a:solidFill>
                <a:srgbClr val="383838"/>
              </a:solidFill>
            </a:endParaRPr>
          </a:p>
          <a:p>
            <a:r>
              <a:rPr lang="en-GB" sz="2400" dirty="0">
                <a:solidFill>
                  <a:srgbClr val="383838"/>
                </a:solidFill>
              </a:rPr>
              <a:t>*REMEMBER* Welfare room with microwaves/kettles, ground floor of FAB</a:t>
            </a:r>
          </a:p>
          <a:p>
            <a:pPr marL="0" indent="0">
              <a:buNone/>
            </a:pPr>
            <a:br>
              <a:rPr lang="en-GB" sz="2400" dirty="0"/>
            </a:br>
            <a:endParaRPr lang="en-GB" sz="2400" dirty="0"/>
          </a:p>
        </p:txBody>
      </p:sp>
    </p:spTree>
    <p:extLst>
      <p:ext uri="{BB962C8B-B14F-4D97-AF65-F5344CB8AC3E}">
        <p14:creationId xmlns:p14="http://schemas.microsoft.com/office/powerpoint/2010/main" val="2167076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81A0-7A2D-2139-E072-D922FA1A99C9}"/>
              </a:ext>
            </a:extLst>
          </p:cNvPr>
          <p:cNvSpPr>
            <a:spLocks noGrp="1"/>
          </p:cNvSpPr>
          <p:nvPr>
            <p:ph type="title"/>
          </p:nvPr>
        </p:nvSpPr>
        <p:spPr/>
        <p:txBody>
          <a:bodyPr/>
          <a:lstStyle/>
          <a:p>
            <a:r>
              <a:rPr lang="en-US" b="1" dirty="0"/>
              <a:t>Tips for success</a:t>
            </a:r>
          </a:p>
        </p:txBody>
      </p:sp>
      <p:sp>
        <p:nvSpPr>
          <p:cNvPr id="3" name="Content Placeholder 2">
            <a:extLst>
              <a:ext uri="{FF2B5EF4-FFF2-40B4-BE49-F238E27FC236}">
                <a16:creationId xmlns:a16="http://schemas.microsoft.com/office/drawing/2014/main" id="{54B9995D-C5DD-11CA-9D57-96229E364D64}"/>
              </a:ext>
            </a:extLst>
          </p:cNvPr>
          <p:cNvSpPr>
            <a:spLocks noGrp="1"/>
          </p:cNvSpPr>
          <p:nvPr>
            <p:ph idx="1"/>
          </p:nvPr>
        </p:nvSpPr>
        <p:spPr/>
        <p:txBody>
          <a:bodyPr/>
          <a:lstStyle/>
          <a:p>
            <a:r>
              <a:rPr lang="en-GB" dirty="0"/>
              <a:t>Attendance</a:t>
            </a:r>
          </a:p>
          <a:p>
            <a:r>
              <a:rPr lang="en-GB" dirty="0"/>
              <a:t>Time planning</a:t>
            </a:r>
          </a:p>
          <a:p>
            <a:r>
              <a:rPr lang="en-GB" dirty="0"/>
              <a:t>Reading for Modules outside class on a weekly basis, for academic immersion in preparation for assessments</a:t>
            </a:r>
          </a:p>
          <a:p>
            <a:r>
              <a:rPr lang="en-GB" dirty="0"/>
              <a:t>Discuss your progress and gaps with personal tutor via the PDP process. </a:t>
            </a:r>
          </a:p>
          <a:p>
            <a:r>
              <a:rPr lang="en-GB" dirty="0"/>
              <a:t>Seek out additional skills training if needed.</a:t>
            </a:r>
          </a:p>
          <a:p>
            <a:r>
              <a:rPr lang="en-GB" dirty="0"/>
              <a:t>Library Course on avoiding plagiarism: </a:t>
            </a:r>
            <a:r>
              <a:rPr lang="en-GB" dirty="0">
                <a:hlinkClick r:id="rId2"/>
              </a:rPr>
              <a:t>https://moodle.warwick.ac.uk/course/view.php?id=51959</a:t>
            </a:r>
            <a:endParaRPr lang="en-GB" dirty="0"/>
          </a:p>
          <a:p>
            <a:pPr marL="0" indent="0">
              <a:buNone/>
            </a:pPr>
            <a:endParaRPr lang="en-GB" dirty="0"/>
          </a:p>
          <a:p>
            <a:endParaRPr lang="en-US" dirty="0"/>
          </a:p>
        </p:txBody>
      </p:sp>
    </p:spTree>
    <p:extLst>
      <p:ext uri="{BB962C8B-B14F-4D97-AF65-F5344CB8AC3E}">
        <p14:creationId xmlns:p14="http://schemas.microsoft.com/office/powerpoint/2010/main" val="27573140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CC7B1-34AA-9063-6E72-2C1D6A351DA7}"/>
              </a:ext>
            </a:extLst>
          </p:cNvPr>
          <p:cNvSpPr>
            <a:spLocks noGrp="1"/>
          </p:cNvSpPr>
          <p:nvPr>
            <p:ph type="title"/>
          </p:nvPr>
        </p:nvSpPr>
        <p:spPr/>
        <p:txBody>
          <a:bodyPr/>
          <a:lstStyle/>
          <a:p>
            <a:r>
              <a:rPr lang="en-US" b="1" dirty="0"/>
              <a:t>Get involved</a:t>
            </a:r>
          </a:p>
        </p:txBody>
      </p:sp>
      <p:sp>
        <p:nvSpPr>
          <p:cNvPr id="3" name="Content Placeholder 2">
            <a:extLst>
              <a:ext uri="{FF2B5EF4-FFF2-40B4-BE49-F238E27FC236}">
                <a16:creationId xmlns:a16="http://schemas.microsoft.com/office/drawing/2014/main" id="{10B033A7-43AC-4461-1DAD-A801E08214EE}"/>
              </a:ext>
            </a:extLst>
          </p:cNvPr>
          <p:cNvSpPr>
            <a:spLocks noGrp="1"/>
          </p:cNvSpPr>
          <p:nvPr>
            <p:ph idx="1"/>
          </p:nvPr>
        </p:nvSpPr>
        <p:spPr/>
        <p:txBody>
          <a:bodyPr>
            <a:noAutofit/>
          </a:bodyPr>
          <a:lstStyle/>
          <a:p>
            <a:r>
              <a:rPr lang="en-GB" dirty="0">
                <a:latin typeface="+mj-lt"/>
              </a:rPr>
              <a:t>Students Union</a:t>
            </a:r>
          </a:p>
          <a:p>
            <a:r>
              <a:rPr lang="en-GB" dirty="0">
                <a:latin typeface="+mj-lt"/>
              </a:rPr>
              <a:t>SSLC: Clare </a:t>
            </a:r>
          </a:p>
          <a:p>
            <a:r>
              <a:rPr lang="en-GB" dirty="0">
                <a:latin typeface="+mj-lt"/>
              </a:rPr>
              <a:t>Classics Society</a:t>
            </a:r>
          </a:p>
          <a:p>
            <a:r>
              <a:rPr lang="en-GB" dirty="0">
                <a:latin typeface="+mj-lt"/>
              </a:rPr>
              <a:t>Student Opportunity:</a:t>
            </a:r>
          </a:p>
          <a:p>
            <a:pPr marL="0" indent="0">
              <a:buNone/>
            </a:pPr>
            <a:r>
              <a:rPr lang="en-GB" dirty="0">
                <a:latin typeface="+mj-lt"/>
                <a:hlinkClick r:id="rId2"/>
              </a:rPr>
              <a:t>https://warwick.ac.uk/services/studentopportunity/</a:t>
            </a:r>
            <a:endParaRPr lang="en-GB" dirty="0">
              <a:latin typeface="+mj-lt"/>
            </a:endParaRPr>
          </a:p>
          <a:p>
            <a:r>
              <a:rPr lang="en-GB" dirty="0">
                <a:latin typeface="+mj-lt"/>
              </a:rPr>
              <a:t>Classics Play</a:t>
            </a:r>
          </a:p>
          <a:p>
            <a:r>
              <a:rPr lang="en-GB" dirty="0">
                <a:latin typeface="+mj-lt"/>
              </a:rPr>
              <a:t>Warwick Classics Network</a:t>
            </a:r>
          </a:p>
          <a:p>
            <a:pPr marL="0" indent="0">
              <a:buNone/>
            </a:pPr>
            <a:br>
              <a:rPr lang="en-GB" dirty="0">
                <a:latin typeface="+mj-lt"/>
              </a:rPr>
            </a:br>
            <a:endParaRPr lang="en-GB" dirty="0">
              <a:solidFill>
                <a:srgbClr val="201F1E"/>
              </a:solidFill>
              <a:latin typeface="+mj-lt"/>
            </a:endParaRPr>
          </a:p>
          <a:p>
            <a:endParaRPr lang="en-GB" dirty="0">
              <a:latin typeface="+mj-lt"/>
            </a:endParaRPr>
          </a:p>
          <a:p>
            <a:endParaRPr lang="en-US" dirty="0">
              <a:latin typeface="+mj-lt"/>
            </a:endParaRPr>
          </a:p>
        </p:txBody>
      </p:sp>
    </p:spTree>
    <p:extLst>
      <p:ext uri="{BB962C8B-B14F-4D97-AF65-F5344CB8AC3E}">
        <p14:creationId xmlns:p14="http://schemas.microsoft.com/office/powerpoint/2010/main" val="3869182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B9DA7-356A-F54F-9626-F0692D944D64}"/>
              </a:ext>
            </a:extLst>
          </p:cNvPr>
          <p:cNvSpPr>
            <a:spLocks noGrp="1"/>
          </p:cNvSpPr>
          <p:nvPr>
            <p:ph type="title"/>
          </p:nvPr>
        </p:nvSpPr>
        <p:spPr>
          <a:xfrm>
            <a:off x="838200" y="365125"/>
            <a:ext cx="10515600" cy="945515"/>
          </a:xfrm>
        </p:spPr>
        <p:txBody>
          <a:bodyPr>
            <a:normAutofit fontScale="90000"/>
          </a:bodyPr>
          <a:lstStyle/>
          <a:p>
            <a:r>
              <a:rPr lang="en-GB" dirty="0"/>
              <a:t>Postgraduate Offerings</a:t>
            </a:r>
            <a:br>
              <a:rPr lang="en-GB" dirty="0"/>
            </a:br>
            <a:endParaRPr lang="en-GB" sz="2700" dirty="0"/>
          </a:p>
        </p:txBody>
      </p:sp>
      <p:sp>
        <p:nvSpPr>
          <p:cNvPr id="3" name="Content Placeholder 2">
            <a:extLst>
              <a:ext uri="{FF2B5EF4-FFF2-40B4-BE49-F238E27FC236}">
                <a16:creationId xmlns:a16="http://schemas.microsoft.com/office/drawing/2014/main" id="{84B2CDA6-0F5B-8C6D-F9CA-7112E3CF298E}"/>
              </a:ext>
            </a:extLst>
          </p:cNvPr>
          <p:cNvSpPr>
            <a:spLocks noGrp="1"/>
          </p:cNvSpPr>
          <p:nvPr>
            <p:ph idx="1"/>
          </p:nvPr>
        </p:nvSpPr>
        <p:spPr>
          <a:xfrm>
            <a:off x="838200" y="1310640"/>
            <a:ext cx="10515600" cy="5224577"/>
          </a:xfrm>
        </p:spPr>
        <p:txBody>
          <a:bodyPr vert="horz" lIns="91440" tIns="45720" rIns="91440" bIns="45720" rtlCol="0" anchor="t">
            <a:normAutofit/>
          </a:bodyPr>
          <a:lstStyle/>
          <a:p>
            <a:r>
              <a:rPr lang="en-GB" sz="2000" b="1" dirty="0">
                <a:solidFill>
                  <a:srgbClr val="3F4246"/>
                </a:solidFill>
                <a:latin typeface="Calibri"/>
                <a:ea typeface="Calibri"/>
                <a:cs typeface="Calibri"/>
              </a:rPr>
              <a:t>Ancient Literature and Thought</a:t>
            </a:r>
            <a:endParaRPr lang="en-GB" dirty="0"/>
          </a:p>
          <a:p>
            <a:r>
              <a:rPr lang="en-GB" sz="2000" dirty="0">
                <a:solidFill>
                  <a:srgbClr val="3F4246"/>
                </a:solidFill>
                <a:latin typeface="Calibri"/>
                <a:ea typeface="Calibri"/>
                <a:cs typeface="Calibri"/>
              </a:rPr>
              <a:t>This MA will foster your ability to read a wide range of Greek and/or Latin texts in the original language and to develop nuanced understanding of the methodologies and critical approaches to the study of these texts within their historical, cultural and political contexts.</a:t>
            </a:r>
            <a:endParaRPr lang="en-GB" dirty="0"/>
          </a:p>
          <a:p>
            <a:r>
              <a:rPr lang="en-GB" sz="2000" b="1" dirty="0">
                <a:solidFill>
                  <a:srgbClr val="3F4246"/>
                </a:solidFill>
                <a:latin typeface="Calibri"/>
                <a:ea typeface="Calibri"/>
                <a:cs typeface="Calibri"/>
              </a:rPr>
              <a:t>Ancient Visual and Material Culture</a:t>
            </a:r>
            <a:endParaRPr lang="en-GB" dirty="0"/>
          </a:p>
          <a:p>
            <a:r>
              <a:rPr lang="en-GB" sz="2000" dirty="0">
                <a:solidFill>
                  <a:srgbClr val="3F4246"/>
                </a:solidFill>
                <a:latin typeface="Calibri"/>
                <a:ea typeface="Calibri"/>
                <a:cs typeface="Calibri"/>
              </a:rPr>
              <a:t>This MA will train you for further research in the fields of art, numismatics or epigraphy. Acquire necessary research techniques and skills at Warwick's Classics and Ancient History department.</a:t>
            </a:r>
            <a:endParaRPr lang="en-GB" dirty="0"/>
          </a:p>
          <a:p>
            <a:r>
              <a:rPr lang="en-GB" sz="2000" b="1" dirty="0">
                <a:solidFill>
                  <a:srgbClr val="3F4246"/>
                </a:solidFill>
                <a:latin typeface="Calibri"/>
                <a:ea typeface="Calibri"/>
                <a:cs typeface="Calibri"/>
              </a:rPr>
              <a:t>MA by Research</a:t>
            </a:r>
            <a:endParaRPr lang="en-GB" dirty="0"/>
          </a:p>
          <a:p>
            <a:r>
              <a:rPr lang="en-GB" sz="2000" dirty="0">
                <a:ea typeface="+mn-lt"/>
                <a:cs typeface="+mn-lt"/>
              </a:rPr>
              <a:t>•</a:t>
            </a:r>
            <a:r>
              <a:rPr lang="en-GB" sz="2000" dirty="0">
                <a:solidFill>
                  <a:srgbClr val="383838"/>
                </a:solidFill>
                <a:latin typeface="Calibri"/>
                <a:ea typeface="Calibri"/>
                <a:cs typeface="Calibri"/>
              </a:rPr>
              <a:t>Route A features a 40,000-word dissertation.</a:t>
            </a:r>
            <a:endParaRPr lang="en-GB" dirty="0"/>
          </a:p>
          <a:p>
            <a:r>
              <a:rPr lang="en-GB" sz="2000" dirty="0">
                <a:ea typeface="+mn-lt"/>
                <a:cs typeface="+mn-lt"/>
              </a:rPr>
              <a:t>•</a:t>
            </a:r>
            <a:r>
              <a:rPr lang="en-GB" sz="2000" dirty="0">
                <a:solidFill>
                  <a:srgbClr val="383838"/>
                </a:solidFill>
                <a:latin typeface="Calibri"/>
                <a:ea typeface="Calibri"/>
                <a:cs typeface="Calibri"/>
              </a:rPr>
              <a:t>Route B is a more flexible course, with a shorter dissertation of up to 25,000 words, two 5,000-word essays, and language training, designed to help you prepare for doctoral work.</a:t>
            </a:r>
            <a:endParaRPr lang="en-GB" dirty="0"/>
          </a:p>
        </p:txBody>
      </p:sp>
    </p:spTree>
    <p:extLst>
      <p:ext uri="{BB962C8B-B14F-4D97-AF65-F5344CB8AC3E}">
        <p14:creationId xmlns:p14="http://schemas.microsoft.com/office/powerpoint/2010/main" val="4264107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0B0FB-44C7-82F0-AE71-2F2EE90FD4DE}"/>
              </a:ext>
            </a:extLst>
          </p:cNvPr>
          <p:cNvSpPr>
            <a:spLocks noGrp="1"/>
          </p:cNvSpPr>
          <p:nvPr>
            <p:ph type="title"/>
          </p:nvPr>
        </p:nvSpPr>
        <p:spPr>
          <a:xfrm>
            <a:off x="8250892" y="741391"/>
            <a:ext cx="3269384" cy="1616203"/>
          </a:xfrm>
        </p:spPr>
        <p:txBody>
          <a:bodyPr anchor="b">
            <a:normAutofit/>
          </a:bodyPr>
          <a:lstStyle/>
          <a:p>
            <a:r>
              <a:rPr lang="en-US" sz="3200"/>
              <a:t>Io Saturnalia Io!</a:t>
            </a:r>
          </a:p>
        </p:txBody>
      </p:sp>
      <p:pic>
        <p:nvPicPr>
          <p:cNvPr id="4" name="Picture 3" descr="A close-up of a coin&#10;&#10;AI-generated content may be incorrect.">
            <a:extLst>
              <a:ext uri="{FF2B5EF4-FFF2-40B4-BE49-F238E27FC236}">
                <a16:creationId xmlns:a16="http://schemas.microsoft.com/office/drawing/2014/main" id="{E1543971-3F0D-2B30-0A25-36C5E9FB1CF0}"/>
              </a:ext>
            </a:extLst>
          </p:cNvPr>
          <p:cNvPicPr>
            <a:picLocks noChangeAspect="1"/>
          </p:cNvPicPr>
          <p:nvPr/>
        </p:nvPicPr>
        <p:blipFill>
          <a:blip r:embed="rId2"/>
          <a:stretch>
            <a:fillRect/>
          </a:stretch>
        </p:blipFill>
        <p:spPr>
          <a:xfrm>
            <a:off x="874088" y="1638777"/>
            <a:ext cx="3343333" cy="3437875"/>
          </a:xfrm>
          <a:prstGeom prst="rect">
            <a:avLst/>
          </a:prstGeom>
        </p:spPr>
      </p:pic>
      <p:pic>
        <p:nvPicPr>
          <p:cNvPr id="6" name="Picture 5">
            <a:extLst>
              <a:ext uri="{FF2B5EF4-FFF2-40B4-BE49-F238E27FC236}">
                <a16:creationId xmlns:a16="http://schemas.microsoft.com/office/drawing/2014/main" id="{E02FA68E-377A-0DA1-D759-4336558F51CD}"/>
              </a:ext>
            </a:extLst>
          </p:cNvPr>
          <p:cNvPicPr>
            <a:picLocks noChangeAspect="1"/>
          </p:cNvPicPr>
          <p:nvPr/>
        </p:nvPicPr>
        <p:blipFill>
          <a:blip r:embed="rId3"/>
          <a:stretch>
            <a:fillRect/>
          </a:stretch>
        </p:blipFill>
        <p:spPr>
          <a:xfrm>
            <a:off x="4403929" y="880971"/>
            <a:ext cx="3071159" cy="4953483"/>
          </a:xfrm>
          <a:prstGeom prst="rect">
            <a:avLst/>
          </a:prstGeom>
        </p:spPr>
      </p:pic>
      <p:sp>
        <p:nvSpPr>
          <p:cNvPr id="3" name="Content Placeholder 2">
            <a:extLst>
              <a:ext uri="{FF2B5EF4-FFF2-40B4-BE49-F238E27FC236}">
                <a16:creationId xmlns:a16="http://schemas.microsoft.com/office/drawing/2014/main" id="{18CC2421-D026-8B77-9167-87FDE9627022}"/>
              </a:ext>
            </a:extLst>
          </p:cNvPr>
          <p:cNvSpPr>
            <a:spLocks noGrp="1"/>
          </p:cNvSpPr>
          <p:nvPr>
            <p:ph idx="1"/>
          </p:nvPr>
        </p:nvSpPr>
        <p:spPr>
          <a:xfrm>
            <a:off x="8250890" y="2533476"/>
            <a:ext cx="3240264" cy="3447832"/>
          </a:xfrm>
        </p:spPr>
        <p:txBody>
          <a:bodyPr anchor="t">
            <a:normAutofit/>
          </a:bodyPr>
          <a:lstStyle/>
          <a:p>
            <a:pPr marL="0" indent="0">
              <a:buNone/>
            </a:pPr>
            <a:r>
              <a:rPr lang="en-US" sz="2000"/>
              <a:t>Come and join in the departmental Saturnalia!</a:t>
            </a:r>
          </a:p>
          <a:p>
            <a:pPr marL="0" indent="0">
              <a:buNone/>
            </a:pPr>
            <a:endParaRPr lang="en-US" sz="2000"/>
          </a:p>
          <a:p>
            <a:pPr marL="0" indent="0">
              <a:buNone/>
            </a:pPr>
            <a:r>
              <a:rPr lang="en-US" sz="2000" b="1"/>
              <a:t>Wednesday 9</a:t>
            </a:r>
            <a:r>
              <a:rPr lang="en-US" sz="2000" b="1" baseline="30000"/>
              <a:t>th</a:t>
            </a:r>
            <a:r>
              <a:rPr lang="en-US" sz="2000" b="1"/>
              <a:t> December, 3-5pm, in the department</a:t>
            </a:r>
          </a:p>
          <a:p>
            <a:pPr marL="0" indent="0">
              <a:buNone/>
            </a:pPr>
            <a:endParaRPr lang="en-US" sz="2000" b="1"/>
          </a:p>
          <a:p>
            <a:pPr marL="0" indent="0">
              <a:buNone/>
            </a:pPr>
            <a:r>
              <a:rPr lang="en-US" sz="2000"/>
              <a:t>Food, festivities and Saturnalian activities!</a:t>
            </a:r>
          </a:p>
          <a:p>
            <a:pPr marL="0" indent="0">
              <a:buNone/>
            </a:pPr>
            <a:endParaRPr lang="en-US" sz="2000"/>
          </a:p>
          <a:p>
            <a:pPr marL="0" indent="0">
              <a:buNone/>
            </a:pPr>
            <a:endParaRPr lang="en-US" sz="2000"/>
          </a:p>
        </p:txBody>
      </p:sp>
    </p:spTree>
    <p:extLst>
      <p:ext uri="{BB962C8B-B14F-4D97-AF65-F5344CB8AC3E}">
        <p14:creationId xmlns:p14="http://schemas.microsoft.com/office/powerpoint/2010/main" val="703144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7A62E-A9A0-0EC8-1DB6-587B6CDE14BB}"/>
              </a:ext>
            </a:extLst>
          </p:cNvPr>
          <p:cNvSpPr>
            <a:spLocks noGrp="1"/>
          </p:cNvSpPr>
          <p:nvPr>
            <p:ph type="title"/>
          </p:nvPr>
        </p:nvSpPr>
        <p:spPr>
          <a:xfrm>
            <a:off x="873405" y="2922498"/>
            <a:ext cx="3734014" cy="3566160"/>
          </a:xfrm>
        </p:spPr>
        <p:txBody>
          <a:bodyPr vert="horz" lIns="91440" tIns="45720" rIns="91440" bIns="45720" rtlCol="0" anchor="b">
            <a:normAutofit fontScale="90000"/>
          </a:bodyPr>
          <a:lstStyle/>
          <a:p>
            <a:r>
              <a:rPr lang="en-US" sz="3800" b="1" dirty="0"/>
              <a:t>Finally</a:t>
            </a:r>
            <a:r>
              <a:rPr lang="en-US" sz="3800" dirty="0"/>
              <a:t>: </a:t>
            </a:r>
            <a:br>
              <a:rPr lang="en-US" sz="3800" dirty="0"/>
            </a:br>
            <a:r>
              <a:rPr lang="en-US" sz="3800" dirty="0"/>
              <a:t>the responsibility to build a community to make a difference</a:t>
            </a:r>
            <a:br>
              <a:rPr lang="en-US" sz="3800" dirty="0"/>
            </a:br>
            <a:br>
              <a:rPr lang="en-US" sz="3800" dirty="0"/>
            </a:br>
            <a:r>
              <a:rPr lang="en-US" sz="3800" dirty="0"/>
              <a:t>Understand that university is a challenge, but that the rewards, to be shared between yourselves and ourselves together, can be </a:t>
            </a:r>
            <a:r>
              <a:rPr lang="en-US" sz="3800" u="sng" dirty="0"/>
              <a:t>massive</a:t>
            </a:r>
            <a:r>
              <a:rPr lang="en-US" sz="3800" dirty="0"/>
              <a:t>.</a:t>
            </a:r>
          </a:p>
        </p:txBody>
      </p:sp>
      <p:pic>
        <p:nvPicPr>
          <p:cNvPr id="5" name="Content Placeholder 4" descr="A white paper with black text&#10;&#10;AI-generated content may be incorrect.">
            <a:extLst>
              <a:ext uri="{FF2B5EF4-FFF2-40B4-BE49-F238E27FC236}">
                <a16:creationId xmlns:a16="http://schemas.microsoft.com/office/drawing/2014/main" id="{4630473D-6FFD-5BC4-D8A5-EDB91C5DF5D6}"/>
              </a:ext>
            </a:extLst>
          </p:cNvPr>
          <p:cNvPicPr>
            <a:picLocks noGrp="1" noChangeAspect="1"/>
          </p:cNvPicPr>
          <p:nvPr>
            <p:ph idx="1"/>
          </p:nvPr>
        </p:nvPicPr>
        <p:blipFill>
          <a:blip r:embed="rId2"/>
          <a:srcRect l="2453" r="4014"/>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TextBox 2">
            <a:extLst>
              <a:ext uri="{FF2B5EF4-FFF2-40B4-BE49-F238E27FC236}">
                <a16:creationId xmlns:a16="http://schemas.microsoft.com/office/drawing/2014/main" id="{3B19AFD3-13B8-54CA-51A4-F87E7FF982F3}"/>
              </a:ext>
            </a:extLst>
          </p:cNvPr>
          <p:cNvSpPr txBox="1"/>
          <p:nvPr/>
        </p:nvSpPr>
        <p:spPr>
          <a:xfrm>
            <a:off x="5960533" y="5657661"/>
            <a:ext cx="6045201" cy="830997"/>
          </a:xfrm>
          <a:prstGeom prst="rect">
            <a:avLst/>
          </a:prstGeom>
          <a:noFill/>
        </p:spPr>
        <p:txBody>
          <a:bodyPr wrap="square" rtlCol="0">
            <a:spAutoFit/>
          </a:bodyPr>
          <a:lstStyle/>
          <a:p>
            <a:r>
              <a:rPr lang="en-US" sz="2400" dirty="0"/>
              <a:t>Internationally renowned primatologist, conservationist, environmentalist.</a:t>
            </a:r>
          </a:p>
        </p:txBody>
      </p:sp>
    </p:spTree>
    <p:extLst>
      <p:ext uri="{BB962C8B-B14F-4D97-AF65-F5344CB8AC3E}">
        <p14:creationId xmlns:p14="http://schemas.microsoft.com/office/powerpoint/2010/main" val="2159508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D8619-A093-8AB8-EC89-C337EE3DF207}"/>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D4BCA2D9-24C5-281A-F66F-5974711302B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660456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809</TotalTime>
  <Words>2142</Words>
  <Application>Microsoft Macintosh PowerPoint</Application>
  <PresentationFormat>Widescreen</PresentationFormat>
  <Paragraphs>202</Paragraphs>
  <Slides>30</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Aptos</vt:lpstr>
      <vt:lpstr>Aptos Display</vt:lpstr>
      <vt:lpstr>Arial</vt:lpstr>
      <vt:lpstr>Calibri</vt:lpstr>
      <vt:lpstr>Wingdings</vt:lpstr>
      <vt:lpstr>Office Theme</vt:lpstr>
      <vt:lpstr>1_Office Theme</vt:lpstr>
      <vt:lpstr>Welcome back!</vt:lpstr>
      <vt:lpstr>Introductions</vt:lpstr>
      <vt:lpstr>Time for a little ceremony…..</vt:lpstr>
      <vt:lpstr>Staff roles (also in the handbook )</vt:lpstr>
      <vt:lpstr>Careers</vt:lpstr>
      <vt:lpstr>Timetable and Modules</vt:lpstr>
      <vt:lpstr>Assessment and exams</vt:lpstr>
      <vt:lpstr>New faculty level policies/wording</vt:lpstr>
      <vt:lpstr>Word length</vt:lpstr>
      <vt:lpstr>New method for requesting extensions (thanks to the SSLC and Unitu!)</vt:lpstr>
      <vt:lpstr>PowerPoint Presentation</vt:lpstr>
      <vt:lpstr>Rewritten AI policy</vt:lpstr>
      <vt:lpstr>Dissertation</vt:lpstr>
      <vt:lpstr> </vt:lpstr>
      <vt:lpstr>Don’t neglect the library!</vt:lpstr>
      <vt:lpstr>Teaching and Learning</vt:lpstr>
      <vt:lpstr>Additional study sessions and support</vt:lpstr>
      <vt:lpstr>Making the most of your university experience</vt:lpstr>
      <vt:lpstr>SSLC (Staff-student liaison committee)</vt:lpstr>
      <vt:lpstr>Drop in hours: what are they for?</vt:lpstr>
      <vt:lpstr>Personal tutoring</vt:lpstr>
      <vt:lpstr>University Support Services</vt:lpstr>
      <vt:lpstr>PowerPoint Presentation</vt:lpstr>
      <vt:lpstr>Financial Support</vt:lpstr>
      <vt:lpstr>Tips for success</vt:lpstr>
      <vt:lpstr>Get involved</vt:lpstr>
      <vt:lpstr>Postgraduate Offerings </vt:lpstr>
      <vt:lpstr>Io Saturnalia Io!</vt:lpstr>
      <vt:lpstr>Finally:  the responsibility to build a community to make a difference  Understand that university is a challenge, but that the rewards, to be shared between yourselves and ourselves together, can be massive.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Rowan, Clare</dc:creator>
  <cp:lastModifiedBy>David Fearn</cp:lastModifiedBy>
  <cp:revision>11</cp:revision>
  <dcterms:created xsi:type="dcterms:W3CDTF">2025-09-17T10:30:08Z</dcterms:created>
  <dcterms:modified xsi:type="dcterms:W3CDTF">2026-10-05T18:12:43Z</dcterms:modified>
</cp:coreProperties>
</file>