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Default Extension="xx&amp;_nc_gid=uC_xOZX33apRpDSaYbUJvQ&amp;_nc_ss=7b2a8&amp;oh=00_AQLDFNdFEFAbL1xFAmJ8mC0BfGYM3YMHfYo_aDpsaq0GCQ&amp;oe=6ABF3624"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6" r:id="rId2"/>
    <p:sldId id="257" r:id="rId3"/>
    <p:sldId id="453" r:id="rId4"/>
    <p:sldId id="477" r:id="rId5"/>
    <p:sldId id="454" r:id="rId6"/>
    <p:sldId id="455" r:id="rId7"/>
    <p:sldId id="465" r:id="rId8"/>
    <p:sldId id="478" r:id="rId9"/>
    <p:sldId id="484" r:id="rId10"/>
    <p:sldId id="483" r:id="rId11"/>
    <p:sldId id="456" r:id="rId12"/>
    <p:sldId id="457" r:id="rId13"/>
    <p:sldId id="258" r:id="rId14"/>
    <p:sldId id="268" r:id="rId15"/>
    <p:sldId id="458" r:id="rId16"/>
    <p:sldId id="443" r:id="rId17"/>
    <p:sldId id="459" r:id="rId18"/>
    <p:sldId id="460" r:id="rId19"/>
    <p:sldId id="279" r:id="rId20"/>
    <p:sldId id="445" r:id="rId21"/>
    <p:sldId id="461" r:id="rId22"/>
    <p:sldId id="479" r:id="rId23"/>
    <p:sldId id="475" r:id="rId24"/>
    <p:sldId id="462" r:id="rId25"/>
    <p:sldId id="464" r:id="rId26"/>
    <p:sldId id="275" r:id="rId27"/>
    <p:sldId id="480" r:id="rId28"/>
    <p:sldId id="481" r:id="rId29"/>
    <p:sldId id="446" r:id="rId30"/>
    <p:sldId id="466" r:id="rId31"/>
    <p:sldId id="482" r:id="rId32"/>
    <p:sldId id="476" r:id="rId33"/>
    <p:sldId id="440" r:id="rId34"/>
    <p:sldId id="467" r:id="rId35"/>
    <p:sldId id="259" r:id="rId36"/>
    <p:sldId id="468" r:id="rId37"/>
    <p:sldId id="469" r:id="rId38"/>
    <p:sldId id="278" r:id="rId39"/>
    <p:sldId id="470" r:id="rId40"/>
    <p:sldId id="277" r:id="rId41"/>
    <p:sldId id="441" r:id="rId42"/>
    <p:sldId id="471" r:id="rId43"/>
    <p:sldId id="449" r:id="rId44"/>
    <p:sldId id="448" r:id="rId45"/>
    <p:sldId id="450" r:id="rId46"/>
    <p:sldId id="447" r:id="rId47"/>
    <p:sldId id="442" r:id="rId48"/>
    <p:sldId id="411" r:id="rId49"/>
    <p:sldId id="274" r:id="rId50"/>
    <p:sldId id="472" r:id="rId51"/>
    <p:sldId id="451" r:id="rId52"/>
    <p:sldId id="473"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F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3641" autoAdjust="0"/>
    <p:restoredTop sz="94660"/>
  </p:normalViewPr>
  <p:slideViewPr>
    <p:cSldViewPr snapToGrid="0">
      <p:cViewPr varScale="1">
        <p:scale>
          <a:sx n="65" d="100"/>
          <a:sy n="65" d="100"/>
        </p:scale>
        <p:origin x="232" y="15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FA1FE1-9CC8-4441-BC94-D866AE77760B}" type="datetimeFigureOut">
              <a:rPr lang="en-GB" smtClean="0"/>
              <a:t>29/09/2026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E1C10-42D8-4E3F-B1D6-EB17795208C2}" type="slidenum">
              <a:rPr lang="en-GB" smtClean="0"/>
              <a:t>‹#›</a:t>
            </a:fld>
            <a:endParaRPr lang="en-GB"/>
          </a:p>
        </p:txBody>
      </p:sp>
    </p:spTree>
    <p:extLst>
      <p:ext uri="{BB962C8B-B14F-4D97-AF65-F5344CB8AC3E}">
        <p14:creationId xmlns:p14="http://schemas.microsoft.com/office/powerpoint/2010/main" val="2463071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AABCF-26AE-F6B4-8F50-191891A71B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7D554CE-B5C4-A661-F853-E3A7CD1E6F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DE0E418-B015-72B3-0313-8BB0D3E32763}"/>
              </a:ext>
            </a:extLst>
          </p:cNvPr>
          <p:cNvSpPr>
            <a:spLocks noGrp="1"/>
          </p:cNvSpPr>
          <p:nvPr>
            <p:ph type="dt" sz="half" idx="10"/>
          </p:nvPr>
        </p:nvSpPr>
        <p:spPr/>
        <p:txBody>
          <a:bodyPr/>
          <a:lstStyle/>
          <a:p>
            <a:fld id="{4D7226FA-1596-4425-BE42-58C32DB3D693}" type="datetimeFigureOut">
              <a:rPr lang="en-GB" smtClean="0"/>
              <a:t>29/09/2026</a:t>
            </a:fld>
            <a:endParaRPr lang="en-GB"/>
          </a:p>
        </p:txBody>
      </p:sp>
      <p:sp>
        <p:nvSpPr>
          <p:cNvPr id="5" name="Footer Placeholder 4">
            <a:extLst>
              <a:ext uri="{FF2B5EF4-FFF2-40B4-BE49-F238E27FC236}">
                <a16:creationId xmlns:a16="http://schemas.microsoft.com/office/drawing/2014/main" id="{A7128D51-A5C6-B819-41FF-776832F30B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F36EDC2-8169-F2FF-AEA4-549332CB5240}"/>
              </a:ext>
            </a:extLst>
          </p:cNvPr>
          <p:cNvSpPr>
            <a:spLocks noGrp="1"/>
          </p:cNvSpPr>
          <p:nvPr>
            <p:ph type="sldNum" sz="quarter" idx="12"/>
          </p:nvPr>
        </p:nvSpPr>
        <p:spPr/>
        <p:txBody>
          <a:bodyPr/>
          <a:lstStyle/>
          <a:p>
            <a:fld id="{95C7EFA0-F840-4A70-9C38-0D5DB80196E3}" type="slidenum">
              <a:rPr lang="en-GB" smtClean="0"/>
              <a:t>‹#›</a:t>
            </a:fld>
            <a:endParaRPr lang="en-GB"/>
          </a:p>
        </p:txBody>
      </p:sp>
    </p:spTree>
    <p:extLst>
      <p:ext uri="{BB962C8B-B14F-4D97-AF65-F5344CB8AC3E}">
        <p14:creationId xmlns:p14="http://schemas.microsoft.com/office/powerpoint/2010/main" val="2025041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25C35-51BF-E6E2-D942-494A9BD997D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6B38052-98F4-55B6-32B8-653774816BF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A29181-9458-23E3-9BEA-48EA09E976B2}"/>
              </a:ext>
            </a:extLst>
          </p:cNvPr>
          <p:cNvSpPr>
            <a:spLocks noGrp="1"/>
          </p:cNvSpPr>
          <p:nvPr>
            <p:ph type="dt" sz="half" idx="10"/>
          </p:nvPr>
        </p:nvSpPr>
        <p:spPr/>
        <p:txBody>
          <a:bodyPr/>
          <a:lstStyle/>
          <a:p>
            <a:fld id="{4D7226FA-1596-4425-BE42-58C32DB3D693}" type="datetimeFigureOut">
              <a:rPr lang="en-GB" smtClean="0"/>
              <a:t>29/09/2026</a:t>
            </a:fld>
            <a:endParaRPr lang="en-GB"/>
          </a:p>
        </p:txBody>
      </p:sp>
      <p:sp>
        <p:nvSpPr>
          <p:cNvPr id="5" name="Footer Placeholder 4">
            <a:extLst>
              <a:ext uri="{FF2B5EF4-FFF2-40B4-BE49-F238E27FC236}">
                <a16:creationId xmlns:a16="http://schemas.microsoft.com/office/drawing/2014/main" id="{7A6581AD-6DC7-35CC-720F-DF8FA3DA07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D66CDF-D309-836A-85AB-146873512913}"/>
              </a:ext>
            </a:extLst>
          </p:cNvPr>
          <p:cNvSpPr>
            <a:spLocks noGrp="1"/>
          </p:cNvSpPr>
          <p:nvPr>
            <p:ph type="sldNum" sz="quarter" idx="12"/>
          </p:nvPr>
        </p:nvSpPr>
        <p:spPr/>
        <p:txBody>
          <a:bodyPr/>
          <a:lstStyle/>
          <a:p>
            <a:fld id="{95C7EFA0-F840-4A70-9C38-0D5DB80196E3}" type="slidenum">
              <a:rPr lang="en-GB" smtClean="0"/>
              <a:t>‹#›</a:t>
            </a:fld>
            <a:endParaRPr lang="en-GB"/>
          </a:p>
        </p:txBody>
      </p:sp>
    </p:spTree>
    <p:extLst>
      <p:ext uri="{BB962C8B-B14F-4D97-AF65-F5344CB8AC3E}">
        <p14:creationId xmlns:p14="http://schemas.microsoft.com/office/powerpoint/2010/main" val="2979662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A278B-B093-C5F9-F3C0-BEA1C399A4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EBDB614-C95C-64A7-D4F6-B442785DCE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54E3820-9AAF-51B4-F0C0-1E944C705307}"/>
              </a:ext>
            </a:extLst>
          </p:cNvPr>
          <p:cNvSpPr>
            <a:spLocks noGrp="1"/>
          </p:cNvSpPr>
          <p:nvPr>
            <p:ph type="dt" sz="half" idx="10"/>
          </p:nvPr>
        </p:nvSpPr>
        <p:spPr/>
        <p:txBody>
          <a:bodyPr/>
          <a:lstStyle/>
          <a:p>
            <a:fld id="{4D7226FA-1596-4425-BE42-58C32DB3D693}" type="datetimeFigureOut">
              <a:rPr lang="en-GB" smtClean="0"/>
              <a:t>29/09/2026</a:t>
            </a:fld>
            <a:endParaRPr lang="en-GB"/>
          </a:p>
        </p:txBody>
      </p:sp>
      <p:sp>
        <p:nvSpPr>
          <p:cNvPr id="5" name="Footer Placeholder 4">
            <a:extLst>
              <a:ext uri="{FF2B5EF4-FFF2-40B4-BE49-F238E27FC236}">
                <a16:creationId xmlns:a16="http://schemas.microsoft.com/office/drawing/2014/main" id="{B66C3CBF-9057-748F-119D-F0DCD2865A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0CB83E9-FF0D-834C-E911-837712E381FC}"/>
              </a:ext>
            </a:extLst>
          </p:cNvPr>
          <p:cNvSpPr>
            <a:spLocks noGrp="1"/>
          </p:cNvSpPr>
          <p:nvPr>
            <p:ph type="sldNum" sz="quarter" idx="12"/>
          </p:nvPr>
        </p:nvSpPr>
        <p:spPr/>
        <p:txBody>
          <a:bodyPr/>
          <a:lstStyle/>
          <a:p>
            <a:fld id="{95C7EFA0-F840-4A70-9C38-0D5DB80196E3}" type="slidenum">
              <a:rPr lang="en-GB" smtClean="0"/>
              <a:t>‹#›</a:t>
            </a:fld>
            <a:endParaRPr lang="en-GB"/>
          </a:p>
        </p:txBody>
      </p:sp>
    </p:spTree>
    <p:extLst>
      <p:ext uri="{BB962C8B-B14F-4D97-AF65-F5344CB8AC3E}">
        <p14:creationId xmlns:p14="http://schemas.microsoft.com/office/powerpoint/2010/main" val="2666357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990FF-20CA-A529-2A79-C9936E5DFC5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7BFAFDA-4D6D-D69C-B443-27F886627EB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594FCD9-A665-1843-51F7-39C73CD1725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CB7117D-021C-97E3-4537-186626D1F723}"/>
              </a:ext>
            </a:extLst>
          </p:cNvPr>
          <p:cNvSpPr>
            <a:spLocks noGrp="1"/>
          </p:cNvSpPr>
          <p:nvPr>
            <p:ph type="dt" sz="half" idx="10"/>
          </p:nvPr>
        </p:nvSpPr>
        <p:spPr/>
        <p:txBody>
          <a:bodyPr/>
          <a:lstStyle/>
          <a:p>
            <a:fld id="{4D7226FA-1596-4425-BE42-58C32DB3D693}" type="datetimeFigureOut">
              <a:rPr lang="en-GB" smtClean="0"/>
              <a:t>29/09/2026</a:t>
            </a:fld>
            <a:endParaRPr lang="en-GB"/>
          </a:p>
        </p:txBody>
      </p:sp>
      <p:sp>
        <p:nvSpPr>
          <p:cNvPr id="6" name="Footer Placeholder 5">
            <a:extLst>
              <a:ext uri="{FF2B5EF4-FFF2-40B4-BE49-F238E27FC236}">
                <a16:creationId xmlns:a16="http://schemas.microsoft.com/office/drawing/2014/main" id="{36AC12B5-B02C-6B61-7ABA-A0A63AD724A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A91D892-7B22-FAC2-3CCD-41E2EF8294BE}"/>
              </a:ext>
            </a:extLst>
          </p:cNvPr>
          <p:cNvSpPr>
            <a:spLocks noGrp="1"/>
          </p:cNvSpPr>
          <p:nvPr>
            <p:ph type="sldNum" sz="quarter" idx="12"/>
          </p:nvPr>
        </p:nvSpPr>
        <p:spPr/>
        <p:txBody>
          <a:bodyPr/>
          <a:lstStyle/>
          <a:p>
            <a:fld id="{95C7EFA0-F840-4A70-9C38-0D5DB80196E3}" type="slidenum">
              <a:rPr lang="en-GB" smtClean="0"/>
              <a:t>‹#›</a:t>
            </a:fld>
            <a:endParaRPr lang="en-GB"/>
          </a:p>
        </p:txBody>
      </p:sp>
    </p:spTree>
    <p:extLst>
      <p:ext uri="{BB962C8B-B14F-4D97-AF65-F5344CB8AC3E}">
        <p14:creationId xmlns:p14="http://schemas.microsoft.com/office/powerpoint/2010/main" val="3741707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C80F9-918B-5BBA-67DB-89A50427BB8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A5A0503-ED34-8F47-C69D-8E91804C94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9CFB1AF-517E-FEFE-7375-FAF7B00E57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7C4C0A8-8FD5-C7F9-EF69-E99D2DAA3A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14F808-3EBA-A9F6-FFAF-F06BA7E1998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110A976-C5B3-A489-EC75-1A518B164C7F}"/>
              </a:ext>
            </a:extLst>
          </p:cNvPr>
          <p:cNvSpPr>
            <a:spLocks noGrp="1"/>
          </p:cNvSpPr>
          <p:nvPr>
            <p:ph type="dt" sz="half" idx="10"/>
          </p:nvPr>
        </p:nvSpPr>
        <p:spPr/>
        <p:txBody>
          <a:bodyPr/>
          <a:lstStyle/>
          <a:p>
            <a:fld id="{4D7226FA-1596-4425-BE42-58C32DB3D693}" type="datetimeFigureOut">
              <a:rPr lang="en-GB" smtClean="0"/>
              <a:t>29/09/2026</a:t>
            </a:fld>
            <a:endParaRPr lang="en-GB"/>
          </a:p>
        </p:txBody>
      </p:sp>
      <p:sp>
        <p:nvSpPr>
          <p:cNvPr id="8" name="Footer Placeholder 7">
            <a:extLst>
              <a:ext uri="{FF2B5EF4-FFF2-40B4-BE49-F238E27FC236}">
                <a16:creationId xmlns:a16="http://schemas.microsoft.com/office/drawing/2014/main" id="{2DC12D2E-15DE-C070-7785-0FD2E6AE64A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0BCED2D-C797-A0F2-3E59-4B8DE5CA40EE}"/>
              </a:ext>
            </a:extLst>
          </p:cNvPr>
          <p:cNvSpPr>
            <a:spLocks noGrp="1"/>
          </p:cNvSpPr>
          <p:nvPr>
            <p:ph type="sldNum" sz="quarter" idx="12"/>
          </p:nvPr>
        </p:nvSpPr>
        <p:spPr/>
        <p:txBody>
          <a:bodyPr/>
          <a:lstStyle/>
          <a:p>
            <a:fld id="{95C7EFA0-F840-4A70-9C38-0D5DB80196E3}" type="slidenum">
              <a:rPr lang="en-GB" smtClean="0"/>
              <a:t>‹#›</a:t>
            </a:fld>
            <a:endParaRPr lang="en-GB"/>
          </a:p>
        </p:txBody>
      </p:sp>
    </p:spTree>
    <p:extLst>
      <p:ext uri="{BB962C8B-B14F-4D97-AF65-F5344CB8AC3E}">
        <p14:creationId xmlns:p14="http://schemas.microsoft.com/office/powerpoint/2010/main" val="1702541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C6468-C0EF-E4D0-4B89-D58952B4352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982A945-1C31-C0CE-AEED-0D13598FD4BC}"/>
              </a:ext>
            </a:extLst>
          </p:cNvPr>
          <p:cNvSpPr>
            <a:spLocks noGrp="1"/>
          </p:cNvSpPr>
          <p:nvPr>
            <p:ph type="dt" sz="half" idx="10"/>
          </p:nvPr>
        </p:nvSpPr>
        <p:spPr/>
        <p:txBody>
          <a:bodyPr/>
          <a:lstStyle/>
          <a:p>
            <a:fld id="{4D7226FA-1596-4425-BE42-58C32DB3D693}" type="datetimeFigureOut">
              <a:rPr lang="en-GB" smtClean="0"/>
              <a:t>29/09/2026</a:t>
            </a:fld>
            <a:endParaRPr lang="en-GB"/>
          </a:p>
        </p:txBody>
      </p:sp>
      <p:sp>
        <p:nvSpPr>
          <p:cNvPr id="4" name="Footer Placeholder 3">
            <a:extLst>
              <a:ext uri="{FF2B5EF4-FFF2-40B4-BE49-F238E27FC236}">
                <a16:creationId xmlns:a16="http://schemas.microsoft.com/office/drawing/2014/main" id="{81721DE5-E5FF-2B7F-4311-BB7BBD456B1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12F999E-E07F-1454-9A2B-6CB59121410E}"/>
              </a:ext>
            </a:extLst>
          </p:cNvPr>
          <p:cNvSpPr>
            <a:spLocks noGrp="1"/>
          </p:cNvSpPr>
          <p:nvPr>
            <p:ph type="sldNum" sz="quarter" idx="12"/>
          </p:nvPr>
        </p:nvSpPr>
        <p:spPr/>
        <p:txBody>
          <a:bodyPr/>
          <a:lstStyle/>
          <a:p>
            <a:fld id="{95C7EFA0-F840-4A70-9C38-0D5DB80196E3}" type="slidenum">
              <a:rPr lang="en-GB" smtClean="0"/>
              <a:t>‹#›</a:t>
            </a:fld>
            <a:endParaRPr lang="en-GB"/>
          </a:p>
        </p:txBody>
      </p:sp>
    </p:spTree>
    <p:extLst>
      <p:ext uri="{BB962C8B-B14F-4D97-AF65-F5344CB8AC3E}">
        <p14:creationId xmlns:p14="http://schemas.microsoft.com/office/powerpoint/2010/main" val="438105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3647D3-A8B5-90E5-5B38-EAC55F5823AF}"/>
              </a:ext>
            </a:extLst>
          </p:cNvPr>
          <p:cNvSpPr>
            <a:spLocks noGrp="1"/>
          </p:cNvSpPr>
          <p:nvPr>
            <p:ph type="dt" sz="half" idx="10"/>
          </p:nvPr>
        </p:nvSpPr>
        <p:spPr/>
        <p:txBody>
          <a:bodyPr/>
          <a:lstStyle/>
          <a:p>
            <a:fld id="{4D7226FA-1596-4425-BE42-58C32DB3D693}" type="datetimeFigureOut">
              <a:rPr lang="en-GB" smtClean="0"/>
              <a:t>29/09/2026</a:t>
            </a:fld>
            <a:endParaRPr lang="en-GB"/>
          </a:p>
        </p:txBody>
      </p:sp>
      <p:sp>
        <p:nvSpPr>
          <p:cNvPr id="3" name="Footer Placeholder 2">
            <a:extLst>
              <a:ext uri="{FF2B5EF4-FFF2-40B4-BE49-F238E27FC236}">
                <a16:creationId xmlns:a16="http://schemas.microsoft.com/office/drawing/2014/main" id="{2C4CF736-3E42-6F07-1C42-E09DC81CEFA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D7945F0-AE16-4BFB-EFB7-555AAAE84990}"/>
              </a:ext>
            </a:extLst>
          </p:cNvPr>
          <p:cNvSpPr>
            <a:spLocks noGrp="1"/>
          </p:cNvSpPr>
          <p:nvPr>
            <p:ph type="sldNum" sz="quarter" idx="12"/>
          </p:nvPr>
        </p:nvSpPr>
        <p:spPr/>
        <p:txBody>
          <a:bodyPr/>
          <a:lstStyle/>
          <a:p>
            <a:fld id="{95C7EFA0-F840-4A70-9C38-0D5DB80196E3}" type="slidenum">
              <a:rPr lang="en-GB" smtClean="0"/>
              <a:t>‹#›</a:t>
            </a:fld>
            <a:endParaRPr lang="en-GB"/>
          </a:p>
        </p:txBody>
      </p:sp>
    </p:spTree>
    <p:extLst>
      <p:ext uri="{BB962C8B-B14F-4D97-AF65-F5344CB8AC3E}">
        <p14:creationId xmlns:p14="http://schemas.microsoft.com/office/powerpoint/2010/main" val="352482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E0DEE-1782-F23F-3744-D81EA81C6F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3914FC0-FA51-78AA-9B9D-3235B3EEDF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F333996-1E58-B2A7-F513-6C0DA6AE22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5FCDC9-E861-1088-E246-0F2A12128E03}"/>
              </a:ext>
            </a:extLst>
          </p:cNvPr>
          <p:cNvSpPr>
            <a:spLocks noGrp="1"/>
          </p:cNvSpPr>
          <p:nvPr>
            <p:ph type="dt" sz="half" idx="10"/>
          </p:nvPr>
        </p:nvSpPr>
        <p:spPr/>
        <p:txBody>
          <a:bodyPr/>
          <a:lstStyle/>
          <a:p>
            <a:fld id="{4D7226FA-1596-4425-BE42-58C32DB3D693}" type="datetimeFigureOut">
              <a:rPr lang="en-GB" smtClean="0"/>
              <a:t>29/09/2026</a:t>
            </a:fld>
            <a:endParaRPr lang="en-GB"/>
          </a:p>
        </p:txBody>
      </p:sp>
      <p:sp>
        <p:nvSpPr>
          <p:cNvPr id="6" name="Footer Placeholder 5">
            <a:extLst>
              <a:ext uri="{FF2B5EF4-FFF2-40B4-BE49-F238E27FC236}">
                <a16:creationId xmlns:a16="http://schemas.microsoft.com/office/drawing/2014/main" id="{6E1D81E0-6646-5085-6D23-A0BD0719592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8119E48-5822-2B71-0733-38353A1FE6BF}"/>
              </a:ext>
            </a:extLst>
          </p:cNvPr>
          <p:cNvSpPr>
            <a:spLocks noGrp="1"/>
          </p:cNvSpPr>
          <p:nvPr>
            <p:ph type="sldNum" sz="quarter" idx="12"/>
          </p:nvPr>
        </p:nvSpPr>
        <p:spPr/>
        <p:txBody>
          <a:bodyPr/>
          <a:lstStyle/>
          <a:p>
            <a:fld id="{95C7EFA0-F840-4A70-9C38-0D5DB80196E3}" type="slidenum">
              <a:rPr lang="en-GB" smtClean="0"/>
              <a:t>‹#›</a:t>
            </a:fld>
            <a:endParaRPr lang="en-GB"/>
          </a:p>
        </p:txBody>
      </p:sp>
    </p:spTree>
    <p:extLst>
      <p:ext uri="{BB962C8B-B14F-4D97-AF65-F5344CB8AC3E}">
        <p14:creationId xmlns:p14="http://schemas.microsoft.com/office/powerpoint/2010/main" val="2983254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BF78B-33B8-80FE-0C45-007B0A4616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664F80C-9592-645C-907F-A3683FB3E9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069D72A-0A2F-469A-850F-87CAACEF16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A02671-7D1D-1B6F-1E5F-B351C9D16EB7}"/>
              </a:ext>
            </a:extLst>
          </p:cNvPr>
          <p:cNvSpPr>
            <a:spLocks noGrp="1"/>
          </p:cNvSpPr>
          <p:nvPr>
            <p:ph type="dt" sz="half" idx="10"/>
          </p:nvPr>
        </p:nvSpPr>
        <p:spPr/>
        <p:txBody>
          <a:bodyPr/>
          <a:lstStyle/>
          <a:p>
            <a:fld id="{4D7226FA-1596-4425-BE42-58C32DB3D693}" type="datetimeFigureOut">
              <a:rPr lang="en-GB" smtClean="0"/>
              <a:t>29/09/2026</a:t>
            </a:fld>
            <a:endParaRPr lang="en-GB"/>
          </a:p>
        </p:txBody>
      </p:sp>
      <p:sp>
        <p:nvSpPr>
          <p:cNvPr id="6" name="Footer Placeholder 5">
            <a:extLst>
              <a:ext uri="{FF2B5EF4-FFF2-40B4-BE49-F238E27FC236}">
                <a16:creationId xmlns:a16="http://schemas.microsoft.com/office/drawing/2014/main" id="{0B246D4C-FBEC-9626-A6E2-C7F665ACEB5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9E64390-03BB-FBBA-AF38-2B34932C440A}"/>
              </a:ext>
            </a:extLst>
          </p:cNvPr>
          <p:cNvSpPr>
            <a:spLocks noGrp="1"/>
          </p:cNvSpPr>
          <p:nvPr>
            <p:ph type="sldNum" sz="quarter" idx="12"/>
          </p:nvPr>
        </p:nvSpPr>
        <p:spPr/>
        <p:txBody>
          <a:bodyPr/>
          <a:lstStyle/>
          <a:p>
            <a:fld id="{95C7EFA0-F840-4A70-9C38-0D5DB80196E3}" type="slidenum">
              <a:rPr lang="en-GB" smtClean="0"/>
              <a:t>‹#›</a:t>
            </a:fld>
            <a:endParaRPr lang="en-GB"/>
          </a:p>
        </p:txBody>
      </p:sp>
    </p:spTree>
    <p:extLst>
      <p:ext uri="{BB962C8B-B14F-4D97-AF65-F5344CB8AC3E}">
        <p14:creationId xmlns:p14="http://schemas.microsoft.com/office/powerpoint/2010/main" val="4020817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92AC2-1DEF-4CDC-3E01-8C8D18BB9DF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EF3DE0C-0D4D-D617-799F-11DE9427D6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EF80D37-679F-97F8-929A-84C1DBF32696}"/>
              </a:ext>
            </a:extLst>
          </p:cNvPr>
          <p:cNvSpPr>
            <a:spLocks noGrp="1"/>
          </p:cNvSpPr>
          <p:nvPr>
            <p:ph type="dt" sz="half" idx="10"/>
          </p:nvPr>
        </p:nvSpPr>
        <p:spPr/>
        <p:txBody>
          <a:bodyPr/>
          <a:lstStyle/>
          <a:p>
            <a:fld id="{4D7226FA-1596-4425-BE42-58C32DB3D693}" type="datetimeFigureOut">
              <a:rPr lang="en-GB" smtClean="0"/>
              <a:t>29/09/2026</a:t>
            </a:fld>
            <a:endParaRPr lang="en-GB"/>
          </a:p>
        </p:txBody>
      </p:sp>
      <p:sp>
        <p:nvSpPr>
          <p:cNvPr id="5" name="Footer Placeholder 4">
            <a:extLst>
              <a:ext uri="{FF2B5EF4-FFF2-40B4-BE49-F238E27FC236}">
                <a16:creationId xmlns:a16="http://schemas.microsoft.com/office/drawing/2014/main" id="{97452190-C369-E3DA-6B28-CD8D6DC1F4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C4CDBD-685E-73B5-294C-564E8BCC3B41}"/>
              </a:ext>
            </a:extLst>
          </p:cNvPr>
          <p:cNvSpPr>
            <a:spLocks noGrp="1"/>
          </p:cNvSpPr>
          <p:nvPr>
            <p:ph type="sldNum" sz="quarter" idx="12"/>
          </p:nvPr>
        </p:nvSpPr>
        <p:spPr/>
        <p:txBody>
          <a:bodyPr/>
          <a:lstStyle/>
          <a:p>
            <a:fld id="{95C7EFA0-F840-4A70-9C38-0D5DB80196E3}" type="slidenum">
              <a:rPr lang="en-GB" smtClean="0"/>
              <a:t>‹#›</a:t>
            </a:fld>
            <a:endParaRPr lang="en-GB"/>
          </a:p>
        </p:txBody>
      </p:sp>
    </p:spTree>
    <p:extLst>
      <p:ext uri="{BB962C8B-B14F-4D97-AF65-F5344CB8AC3E}">
        <p14:creationId xmlns:p14="http://schemas.microsoft.com/office/powerpoint/2010/main" val="1027346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2224C9-883C-0047-8838-E57DF8E1EF3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68D036-4788-9799-5744-B3EEA7FA2F0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1809E8-FF50-C9C4-659F-B7563B34B4FA}"/>
              </a:ext>
            </a:extLst>
          </p:cNvPr>
          <p:cNvSpPr>
            <a:spLocks noGrp="1"/>
          </p:cNvSpPr>
          <p:nvPr>
            <p:ph type="dt" sz="half" idx="10"/>
          </p:nvPr>
        </p:nvSpPr>
        <p:spPr/>
        <p:txBody>
          <a:bodyPr/>
          <a:lstStyle/>
          <a:p>
            <a:fld id="{4D7226FA-1596-4425-BE42-58C32DB3D693}" type="datetimeFigureOut">
              <a:rPr lang="en-GB" smtClean="0"/>
              <a:t>29/09/2026</a:t>
            </a:fld>
            <a:endParaRPr lang="en-GB"/>
          </a:p>
        </p:txBody>
      </p:sp>
      <p:sp>
        <p:nvSpPr>
          <p:cNvPr id="5" name="Footer Placeholder 4">
            <a:extLst>
              <a:ext uri="{FF2B5EF4-FFF2-40B4-BE49-F238E27FC236}">
                <a16:creationId xmlns:a16="http://schemas.microsoft.com/office/drawing/2014/main" id="{FBEBC275-B0BE-C1D2-BA2F-86E624469C3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7A0274-43A1-CCAD-4801-02E59610183B}"/>
              </a:ext>
            </a:extLst>
          </p:cNvPr>
          <p:cNvSpPr>
            <a:spLocks noGrp="1"/>
          </p:cNvSpPr>
          <p:nvPr>
            <p:ph type="sldNum" sz="quarter" idx="12"/>
          </p:nvPr>
        </p:nvSpPr>
        <p:spPr/>
        <p:txBody>
          <a:bodyPr/>
          <a:lstStyle/>
          <a:p>
            <a:fld id="{95C7EFA0-F840-4A70-9C38-0D5DB80196E3}" type="slidenum">
              <a:rPr lang="en-GB" smtClean="0"/>
              <a:t>‹#›</a:t>
            </a:fld>
            <a:endParaRPr lang="en-GB"/>
          </a:p>
        </p:txBody>
      </p:sp>
    </p:spTree>
    <p:extLst>
      <p:ext uri="{BB962C8B-B14F-4D97-AF65-F5344CB8AC3E}">
        <p14:creationId xmlns:p14="http://schemas.microsoft.com/office/powerpoint/2010/main" val="3927591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7CB011-6F21-D3B3-C9C5-41856291BF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DB15984-190F-6967-604D-609C41DCF4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0152681-1FD6-3054-0913-C7A26A0D85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7226FA-1596-4425-BE42-58C32DB3D693}" type="datetimeFigureOut">
              <a:rPr lang="en-GB" smtClean="0"/>
              <a:t>29/09/2026</a:t>
            </a:fld>
            <a:endParaRPr lang="en-GB"/>
          </a:p>
        </p:txBody>
      </p:sp>
      <p:sp>
        <p:nvSpPr>
          <p:cNvPr id="5" name="Footer Placeholder 4">
            <a:extLst>
              <a:ext uri="{FF2B5EF4-FFF2-40B4-BE49-F238E27FC236}">
                <a16:creationId xmlns:a16="http://schemas.microsoft.com/office/drawing/2014/main" id="{67A10997-86A9-53D0-4829-822A989457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0FB68AA-36C2-3D4E-CCA5-827BE309B6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C7EFA0-F840-4A70-9C38-0D5DB80196E3}" type="slidenum">
              <a:rPr lang="en-GB" smtClean="0"/>
              <a:t>‹#›</a:t>
            </a:fld>
            <a:endParaRPr lang="en-GB"/>
          </a:p>
        </p:txBody>
      </p:sp>
    </p:spTree>
    <p:extLst>
      <p:ext uri="{BB962C8B-B14F-4D97-AF65-F5344CB8AC3E}">
        <p14:creationId xmlns:p14="http://schemas.microsoft.com/office/powerpoint/2010/main" val="3625041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arwick.ac.uk/fac/arts/classics/intranets/students/guidance/personaltutor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arwick.ac.uk/fac/arts/classics/intranets/students/guidance/personaltutor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jpeg"/><Relationship Id="rId1" Type="http://schemas.openxmlformats.org/officeDocument/2006/relationships/slideLayout" Target="../slideLayouts/slideLayout1.xml"/><Relationship Id="rId5" Type="http://schemas.openxmlformats.org/officeDocument/2006/relationships/hyperlink" Target="https://warwick.ac.uk/services/wss/students/disability/" TargetMode="External"/><Relationship Id="rId4" Type="http://schemas.openxmlformats.org/officeDocument/2006/relationships/hyperlink" Target="https://warwick.ac.uk/services/wss/students/counselling/"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jpeg"/><Relationship Id="rId1" Type="http://schemas.openxmlformats.org/officeDocument/2006/relationships/slideLayout" Target="../slideLayouts/slideLayout1.xml"/><Relationship Id="rId5" Type="http://schemas.openxmlformats.org/officeDocument/2006/relationships/hyperlink" Target="https://warwick.ac.uk/services/wss/students/disability/" TargetMode="External"/><Relationship Id="rId4" Type="http://schemas.openxmlformats.org/officeDocument/2006/relationships/hyperlink" Target="https://warwick.ac.uk/services/wss/students/counselling/"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eur01.safelinks.protection.outlook.com/?url=https%3A%2F%2Fwarwick.ac.uk%2Ffac%2Farts%2Fclassics%2Fintranets%2Fstudents%2Fquiet-space%2F&amp;data=05%7C02%7CZ.L.Newby%40warwick.ac.uk%7Cabcc107a87a3412f0a5408dcdbe057a5%7C09bacfbd47ef446592653546f2eaf6bc%7C0%7C0%7C638627003797341574%7CUnknown%7CTWFpbGZsb3d8eyJWIjoiMC4wLjAwMDAiLCJQIjoiV2luMzIiLCJBTiI6Ik1haWwiLCJXVCI6Mn0%3D%7C0%7C%7C%7C&amp;sdata=s7yP8uD1MF3PGI3feO8Ko8LAqKJDTgaiTH%2BAduzdMRI%3D&amp;reserved=0" TargetMode="External"/><Relationship Id="rId2" Type="http://schemas.openxmlformats.org/officeDocument/2006/relationships/hyperlink" Target="https://warwick.ac.uk/services/wss/students/disability/how-can-we-help"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eur01.safelinks.protection.outlook.com/?url=https%3A%2F%2Fwarwick.ac.uk%2Fservices%2Fits%2Fservicessupport%2Faccounts%2Fregister%2F&amp;data=05%7C02%7CE.Bakola%40warwick.ac.uk%7C2e9551d6fa9643d7068808de000a28d8%7C09bacfbd47ef446592653546f2eaf6bc%7C0%7C0%7C638948240832027729%7CUnknown%7CTWFpbGZsb3d8eyJFbXB0eU1hcGkiOnRydWUsIlYiOiIwLjAuMDAwMCIsIlAiOiJXaW4zMiIsIkFOIjoiTWFpbCIsIldUIjoyfQ%3D%3D%7C0%7C%7C%7C&amp;sdata=kqfDBfQ1CXYskdCMCeIy2Pysk2HfRjflwnU3bYgXNyo%3D&amp;reserved=0" TargetMode="External"/><Relationship Id="rId2" Type="http://schemas.openxmlformats.org/officeDocument/2006/relationships/hyperlink" Target="https://eur01.safelinks.protection.outlook.com/?url=https%3A%2F%2Fwellbeing.warwick.ac.uk%2F&amp;data=05%7C02%7CE.Bakola%40warwick.ac.uk%7C2e9551d6fa9643d7068808de000a28d8%7C09bacfbd47ef446592653546f2eaf6bc%7C0%7C0%7C638948240832001922%7CUnknown%7CTWFpbGZsb3d8eyJFbXB0eU1hcGkiOnRydWUsIlYiOiIwLjAuMDAwMCIsIlAiOiJXaW4zMiIsIkFOIjoiTWFpbCIsIldUIjoyfQ%3D%3D%7C0%7C%7C%7C&amp;sdata=VlmTrqbGSBU%2FbldspRXBcD6PP1Sn77TgFftVK39C5Hw%3D&amp;reserved=0" TargetMode="External"/><Relationship Id="rId1" Type="http://schemas.openxmlformats.org/officeDocument/2006/relationships/slideLayout" Target="../slideLayouts/slideLayout2.xml"/><Relationship Id="rId5" Type="http://schemas.openxmlformats.org/officeDocument/2006/relationships/hyperlink" Target="https://warwick.ac.uk/services/wss/students/disability/howwecanhelp/examinations/" TargetMode="External"/><Relationship Id="rId4" Type="http://schemas.openxmlformats.org/officeDocument/2006/relationships/hyperlink" Target="https://eur01.safelinks.protection.outlook.com/?url=https%3A%2F%2Fwarwick.ac.uk%2Fservices%2Fwss&amp;data=05%7C02%7CE.Bakola%40warwick.ac.uk%7C2e9551d6fa9643d7068808de000a28d8%7C09bacfbd47ef446592653546f2eaf6bc%7C0%7C0%7C638948240832046668%7CUnknown%7CTWFpbGZsb3d8eyJFbXB0eU1hcGkiOnRydWUsIlYiOiIwLjAuMDAwMCIsIlAiOiJXaW4zMiIsIkFOIjoiTWFpbCIsIldUIjoyfQ%3D%3D%7C0%7C%7C%7C&amp;sdata=ewVadUOo931r97ziiJ9JSvTF8BghgSahJdA7sQ%2FOIr4%3D&amp;reserved=0"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warwick.ac.uk/fac/arts/classics/intranets/students/mitigatingcircumstances"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arwick.ac.uk/services/wss/topics/" TargetMode="External"/><Relationship Id="rId2" Type="http://schemas.openxmlformats.org/officeDocument/2006/relationships/hyperlink" Target="https://warwick.ac.uk/services/wss/students/emergency_contacts/"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s://warwick.ac.uk/services/rescommunity"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warwicksu.com/societies-sports/societies/18989/" TargetMode="External"/><Relationship Id="rId2" Type="http://schemas.openxmlformats.org/officeDocument/2006/relationships/hyperlink" Target="https://www.warwicksu.com/societies-sports/societies/autismatwarwick/" TargetMode="External"/><Relationship Id="rId1" Type="http://schemas.openxmlformats.org/officeDocument/2006/relationships/slideLayout" Target="../slideLayouts/slideLayout2.xml"/><Relationship Id="rId5" Type="http://schemas.openxmlformats.org/officeDocument/2006/relationships/hyperlink" Target="https://warwick.ac.uk/fac/arts/classics/intranets/students/quiet-space/" TargetMode="External"/><Relationship Id="rId4" Type="http://schemas.openxmlformats.org/officeDocument/2006/relationships/hyperlink" Target="https://warwick.ac.uk/study/outreach/currentstudents/wpstudentnetwork/"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imd2025.co.uk/map2025/" TargetMode="External"/><Relationship Id="rId2" Type="http://schemas.openxmlformats.org/officeDocument/2006/relationships/hyperlink" Target="https://warwick.ac.uk/study/outreach/currentstudents/wpstudentnetwork/"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warwick.ac.uk/services/wss/funding/hardshipfunding/" TargetMode="External"/><Relationship Id="rId2" Type="http://schemas.openxmlformats.org/officeDocument/2006/relationships/hyperlink" Target="https://warwick.ac.uk/services/wss/funding/bursariesandscholarships/2025-entry/" TargetMode="External"/><Relationship Id="rId1" Type="http://schemas.openxmlformats.org/officeDocument/2006/relationships/slideLayout" Target="../slideLayouts/slideLayout2.xml"/><Relationship Id="rId4" Type="http://schemas.openxmlformats.org/officeDocument/2006/relationships/hyperlink" Target="mailto:studentfunding@warwick.ac.uk"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moodle.warwick.ac.uk/course/view.php?id=38595" TargetMode="External"/><Relationship Id="rId2" Type="http://schemas.openxmlformats.org/officeDocument/2006/relationships/hyperlink" Target="https://warwick.ac.uk/about/values"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2.xx&amp;_nc_gid=uC_xOZX33apRpDSaYbUJvQ&amp;_nc_ss=7b2a8&amp;oh=00_AQLDFNdFEFAbL1xFAmJ8mC0BfGYM3YMHfYo_aDpsaq0GCQ&amp;oe=6ABF3624"/><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1D98CAC-3EFF-4342-BD5A-6C0E8CAB4C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12192000" cy="40068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09B1BE-FDBE-599B-B63C-4AA23E4098C4}"/>
              </a:ext>
            </a:extLst>
          </p:cNvPr>
          <p:cNvSpPr>
            <a:spLocks noGrp="1"/>
          </p:cNvSpPr>
          <p:nvPr>
            <p:ph type="ctrTitle"/>
          </p:nvPr>
        </p:nvSpPr>
        <p:spPr>
          <a:xfrm>
            <a:off x="838200" y="914402"/>
            <a:ext cx="10515600" cy="2659957"/>
          </a:xfrm>
        </p:spPr>
        <p:txBody>
          <a:bodyPr>
            <a:normAutofit/>
          </a:bodyPr>
          <a:lstStyle/>
          <a:p>
            <a:r>
              <a:rPr lang="en-GB" sz="8000" dirty="0">
                <a:solidFill>
                  <a:srgbClr val="FFFFFF"/>
                </a:solidFill>
              </a:rPr>
              <a:t>Wellbeing and Belonging Induction</a:t>
            </a:r>
          </a:p>
        </p:txBody>
      </p:sp>
      <p:sp>
        <p:nvSpPr>
          <p:cNvPr id="3" name="Subtitle 2">
            <a:extLst>
              <a:ext uri="{FF2B5EF4-FFF2-40B4-BE49-F238E27FC236}">
                <a16:creationId xmlns:a16="http://schemas.microsoft.com/office/drawing/2014/main" id="{2F4174CB-2EC2-AF15-764F-5BDC010A87DF}"/>
              </a:ext>
            </a:extLst>
          </p:cNvPr>
          <p:cNvSpPr>
            <a:spLocks noGrp="1"/>
          </p:cNvSpPr>
          <p:nvPr>
            <p:ph type="subTitle" idx="1"/>
          </p:nvPr>
        </p:nvSpPr>
        <p:spPr>
          <a:xfrm>
            <a:off x="838200" y="4368800"/>
            <a:ext cx="10515600" cy="1390650"/>
          </a:xfrm>
        </p:spPr>
        <p:txBody>
          <a:bodyPr>
            <a:normAutofit/>
          </a:bodyPr>
          <a:lstStyle/>
          <a:p>
            <a:r>
              <a:rPr lang="en-GB" sz="3200" dirty="0"/>
              <a:t>Dept of Classics &amp; Ancient History</a:t>
            </a:r>
          </a:p>
          <a:p>
            <a:r>
              <a:rPr lang="en-GB" sz="3200" dirty="0"/>
              <a:t>Dr Emmanuela Bakola, Senior Tutor (=Senior </a:t>
            </a:r>
            <a:r>
              <a:rPr lang="en-GB" sz="3200" b="1" dirty="0"/>
              <a:t>Personal</a:t>
            </a:r>
            <a:r>
              <a:rPr lang="en-GB" sz="3200" dirty="0"/>
              <a:t> Tutor)</a:t>
            </a:r>
          </a:p>
        </p:txBody>
      </p:sp>
    </p:spTree>
    <p:extLst>
      <p:ext uri="{BB962C8B-B14F-4D97-AF65-F5344CB8AC3E}">
        <p14:creationId xmlns:p14="http://schemas.microsoft.com/office/powerpoint/2010/main" val="135832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A1ED0A20-1C79-3BB3-FB2A-3D1DA992475B}"/>
              </a:ext>
            </a:extLst>
          </p:cNvPr>
          <p:cNvSpPr>
            <a:spLocks noGrp="1"/>
          </p:cNvSpPr>
          <p:nvPr>
            <p:ph type="title"/>
          </p:nvPr>
        </p:nvSpPr>
        <p:spPr>
          <a:xfrm>
            <a:off x="958506" y="800392"/>
            <a:ext cx="10264697" cy="1212102"/>
          </a:xfrm>
        </p:spPr>
        <p:txBody>
          <a:bodyPr>
            <a:normAutofit/>
          </a:bodyPr>
          <a:lstStyle/>
          <a:p>
            <a:r>
              <a:rPr lang="en-GB" sz="4000" dirty="0">
                <a:solidFill>
                  <a:srgbClr val="FFFFFF"/>
                </a:solidFill>
              </a:rPr>
              <a:t>Departmental Personal Tutor &amp; Senior Tutor</a:t>
            </a:r>
          </a:p>
        </p:txBody>
      </p:sp>
      <p:pic>
        <p:nvPicPr>
          <p:cNvPr id="5" name="Picture 4">
            <a:extLst>
              <a:ext uri="{FF2B5EF4-FFF2-40B4-BE49-F238E27FC236}">
                <a16:creationId xmlns:a16="http://schemas.microsoft.com/office/drawing/2014/main" id="{896C98C6-D088-CA36-D030-C3ABEDD72FC9}"/>
              </a:ext>
            </a:extLst>
          </p:cNvPr>
          <p:cNvPicPr>
            <a:picLocks noChangeAspect="1"/>
          </p:cNvPicPr>
          <p:nvPr/>
        </p:nvPicPr>
        <p:blipFill>
          <a:blip r:embed="rId2"/>
          <a:stretch>
            <a:fillRect/>
          </a:stretch>
        </p:blipFill>
        <p:spPr>
          <a:xfrm>
            <a:off x="2466875" y="2177170"/>
            <a:ext cx="6968574" cy="4260347"/>
          </a:xfrm>
          <a:prstGeom prst="rect">
            <a:avLst/>
          </a:prstGeom>
        </p:spPr>
      </p:pic>
    </p:spTree>
    <p:extLst>
      <p:ext uri="{BB962C8B-B14F-4D97-AF65-F5344CB8AC3E}">
        <p14:creationId xmlns:p14="http://schemas.microsoft.com/office/powerpoint/2010/main" val="749732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2CE024A-9A59-B349-D964-84DA8410EDE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C0E910E-CEC5-5C6C-C4CB-CE64CF104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61B1377D-39D1-473E-52E8-39269BE39A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7B06D04B-BD37-BF14-50E8-5548A8EB2E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BD67F65E-030C-C0C7-7FB4-1AE09006C9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2883F22D-8C9A-7830-5EA9-CA4CC8B54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75DD2C57-44FB-85F3-DF1A-239FC3E5A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CEE36636-4CC2-49E1-43A7-A1FC5A1855C9}"/>
              </a:ext>
            </a:extLst>
          </p:cNvPr>
          <p:cNvSpPr>
            <a:spLocks noGrp="1"/>
          </p:cNvSpPr>
          <p:nvPr>
            <p:ph type="title"/>
          </p:nvPr>
        </p:nvSpPr>
        <p:spPr>
          <a:xfrm>
            <a:off x="958506" y="800392"/>
            <a:ext cx="10264697" cy="1212102"/>
          </a:xfrm>
        </p:spPr>
        <p:txBody>
          <a:bodyPr>
            <a:normAutofit/>
          </a:bodyPr>
          <a:lstStyle/>
          <a:p>
            <a:r>
              <a:rPr lang="en-GB" sz="4000" dirty="0">
                <a:solidFill>
                  <a:srgbClr val="FFFFFF"/>
                </a:solidFill>
              </a:rPr>
              <a:t>Personal Tutor</a:t>
            </a:r>
          </a:p>
        </p:txBody>
      </p:sp>
      <p:sp>
        <p:nvSpPr>
          <p:cNvPr id="3" name="Content Placeholder 2">
            <a:extLst>
              <a:ext uri="{FF2B5EF4-FFF2-40B4-BE49-F238E27FC236}">
                <a16:creationId xmlns:a16="http://schemas.microsoft.com/office/drawing/2014/main" id="{BCBF74C5-1933-8778-210D-E7C076D0A17C}"/>
              </a:ext>
            </a:extLst>
          </p:cNvPr>
          <p:cNvSpPr>
            <a:spLocks noGrp="1"/>
          </p:cNvSpPr>
          <p:nvPr>
            <p:ph idx="1"/>
          </p:nvPr>
        </p:nvSpPr>
        <p:spPr>
          <a:xfrm>
            <a:off x="5395305" y="2239962"/>
            <a:ext cx="6793647" cy="4479925"/>
          </a:xfrm>
        </p:spPr>
        <p:txBody>
          <a:bodyPr anchor="ctr">
            <a:normAutofit/>
          </a:bodyPr>
          <a:lstStyle/>
          <a:p>
            <a:r>
              <a:rPr lang="en-GB" sz="2200" dirty="0">
                <a:latin typeface="Calibri" panose="020F0502020204030204" pitchFamily="34" charset="0"/>
                <a:ea typeface="Times New Roman" panose="02020603050405020304" pitchFamily="18" charset="0"/>
                <a:cs typeface="Calibri" panose="020F0502020204030204" pitchFamily="34" charset="0"/>
                <a:hlinkClick r:id="rId2"/>
              </a:rPr>
              <a:t>https://warwick.ac.uk/fac/arts/classics/intranets/students/guidance/personaltutors/</a:t>
            </a:r>
            <a:r>
              <a:rPr lang="en-GB" sz="2200" dirty="0">
                <a:latin typeface="Calibri" panose="020F0502020204030204" pitchFamily="34" charset="0"/>
                <a:ea typeface="Times New Roman" panose="02020603050405020304" pitchFamily="18" charset="0"/>
                <a:cs typeface="Calibri" panose="020F0502020204030204" pitchFamily="34" charset="0"/>
              </a:rPr>
              <a:t> </a:t>
            </a:r>
          </a:p>
          <a:p>
            <a:r>
              <a:rPr lang="en-GB" sz="2200" dirty="0">
                <a:effectLst/>
                <a:latin typeface="Calibri" panose="020F0502020204030204" pitchFamily="34" charset="0"/>
                <a:ea typeface="Times New Roman" panose="02020603050405020304" pitchFamily="18" charset="0"/>
                <a:cs typeface="Calibri" panose="020F0502020204030204" pitchFamily="34" charset="0"/>
              </a:rPr>
              <a:t>How often can I contact them? </a:t>
            </a:r>
          </a:p>
          <a:p>
            <a:r>
              <a:rPr lang="en-GB" sz="2200" dirty="0">
                <a:effectLst/>
                <a:latin typeface="Calibri" panose="020F0502020204030204" pitchFamily="34" charset="0"/>
                <a:ea typeface="Times New Roman" panose="02020603050405020304" pitchFamily="18" charset="0"/>
                <a:cs typeface="Calibri" panose="020F0502020204030204" pitchFamily="34" charset="0"/>
              </a:rPr>
              <a:t>When should I contact them? </a:t>
            </a:r>
          </a:p>
          <a:p>
            <a:r>
              <a:rPr lang="en-GB" sz="2200" dirty="0">
                <a:effectLst/>
                <a:latin typeface="Calibri" panose="020F0502020204030204" pitchFamily="34" charset="0"/>
                <a:ea typeface="Times New Roman" panose="02020603050405020304" pitchFamily="18" charset="0"/>
                <a:cs typeface="Calibri" panose="020F0502020204030204" pitchFamily="34" charset="0"/>
              </a:rPr>
              <a:t>What advice will Personal Tutors offer?</a:t>
            </a:r>
          </a:p>
          <a:p>
            <a:r>
              <a:rPr lang="en-GB" sz="2200" dirty="0">
                <a:latin typeface="Calibri" panose="020F0502020204030204" pitchFamily="34" charset="0"/>
                <a:ea typeface="Times New Roman" panose="02020603050405020304" pitchFamily="18" charset="0"/>
                <a:cs typeface="Calibri" panose="020F0502020204030204" pitchFamily="34" charset="0"/>
              </a:rPr>
              <a:t>How can I contact my Personal tutor? </a:t>
            </a:r>
            <a:r>
              <a:rPr lang="en-GB" sz="2200" dirty="0">
                <a:effectLst/>
                <a:latin typeface="Calibri" panose="020F0502020204030204" pitchFamily="34" charset="0"/>
                <a:ea typeface="Times New Roman" panose="02020603050405020304" pitchFamily="18" charset="0"/>
                <a:cs typeface="Calibri" panose="020F0502020204030204" pitchFamily="34" charset="0"/>
              </a:rPr>
              <a:t> </a:t>
            </a:r>
          </a:p>
          <a:p>
            <a:r>
              <a:rPr lang="en-GB" sz="2200" dirty="0">
                <a:effectLst/>
                <a:latin typeface="Calibri" panose="020F0502020204030204" pitchFamily="34" charset="0"/>
                <a:ea typeface="Times New Roman" panose="02020603050405020304" pitchFamily="18" charset="0"/>
                <a:cs typeface="Calibri" panose="020F0502020204030204" pitchFamily="34" charset="0"/>
              </a:rPr>
              <a:t>What does a PT do in relation to Reasonable Adjustments, Disabilities and Mitigating Circumstances</a:t>
            </a:r>
          </a:p>
        </p:txBody>
      </p:sp>
      <p:pic>
        <p:nvPicPr>
          <p:cNvPr id="6" name="Picture 5">
            <a:extLst>
              <a:ext uri="{FF2B5EF4-FFF2-40B4-BE49-F238E27FC236}">
                <a16:creationId xmlns:a16="http://schemas.microsoft.com/office/drawing/2014/main" id="{7F10B1AE-8403-CA9C-5E08-5DAD27FCA50A}"/>
              </a:ext>
            </a:extLst>
          </p:cNvPr>
          <p:cNvPicPr>
            <a:picLocks noChangeAspect="1"/>
          </p:cNvPicPr>
          <p:nvPr/>
        </p:nvPicPr>
        <p:blipFill>
          <a:blip r:embed="rId3"/>
          <a:stretch>
            <a:fillRect/>
          </a:stretch>
        </p:blipFill>
        <p:spPr>
          <a:xfrm>
            <a:off x="233395" y="2411024"/>
            <a:ext cx="5048468" cy="4267968"/>
          </a:xfrm>
          <a:prstGeom prst="rect">
            <a:avLst/>
          </a:prstGeom>
        </p:spPr>
      </p:pic>
    </p:spTree>
    <p:extLst>
      <p:ext uri="{BB962C8B-B14F-4D97-AF65-F5344CB8AC3E}">
        <p14:creationId xmlns:p14="http://schemas.microsoft.com/office/powerpoint/2010/main" val="3954272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29440-3E40-58D1-E48D-ABD9A00D18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3A851C5-ED1C-C70E-96F9-00BB74F7C1D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B91BA931-4FAA-8822-13BC-1F8E8F814453}"/>
              </a:ext>
            </a:extLst>
          </p:cNvPr>
          <p:cNvPicPr>
            <a:picLocks noChangeAspect="1"/>
          </p:cNvPicPr>
          <p:nvPr/>
        </p:nvPicPr>
        <p:blipFill>
          <a:blip r:embed="rId2"/>
          <a:stretch>
            <a:fillRect/>
          </a:stretch>
        </p:blipFill>
        <p:spPr>
          <a:xfrm>
            <a:off x="57715" y="127000"/>
            <a:ext cx="12134286" cy="6572738"/>
          </a:xfrm>
          <a:prstGeom prst="rect">
            <a:avLst/>
          </a:prstGeom>
        </p:spPr>
      </p:pic>
    </p:spTree>
    <p:extLst>
      <p:ext uri="{BB962C8B-B14F-4D97-AF65-F5344CB8AC3E}">
        <p14:creationId xmlns:p14="http://schemas.microsoft.com/office/powerpoint/2010/main" val="2557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6BD07-F3E2-1BE4-2D6D-825EDA061D4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545E70F-B24B-7414-9DB8-87AAFAFBD89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B0189B58-0074-DDB5-0ADF-08DCEE6518DE}"/>
              </a:ext>
            </a:extLst>
          </p:cNvPr>
          <p:cNvPicPr>
            <a:picLocks noChangeAspect="1"/>
          </p:cNvPicPr>
          <p:nvPr/>
        </p:nvPicPr>
        <p:blipFill>
          <a:blip r:embed="rId2"/>
          <a:stretch>
            <a:fillRect/>
          </a:stretch>
        </p:blipFill>
        <p:spPr>
          <a:xfrm>
            <a:off x="4139" y="253565"/>
            <a:ext cx="12187861" cy="6348713"/>
          </a:xfrm>
          <a:prstGeom prst="rect">
            <a:avLst/>
          </a:prstGeom>
        </p:spPr>
      </p:pic>
    </p:spTree>
    <p:extLst>
      <p:ext uri="{BB962C8B-B14F-4D97-AF65-F5344CB8AC3E}">
        <p14:creationId xmlns:p14="http://schemas.microsoft.com/office/powerpoint/2010/main" val="60170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4043481-847D-1B92-8558-DBB6D60319F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48E29EB-8CF9-8635-BA6E-97D487391F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FBB74E74-9A5E-3415-32E4-EB7F3F6159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3C1272BD-8CAA-C932-31D4-F6BFC4643F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D861E61E-C1C2-F8B3-8FD2-45D8BDE4D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1FDDED51-D756-91E6-B0D8-A6070EB3BB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4EB2F10C-27E8-824C-0592-948B7FE912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38C3F84E-B36E-4A5C-D114-2F889F19D01F}"/>
              </a:ext>
            </a:extLst>
          </p:cNvPr>
          <p:cNvSpPr>
            <a:spLocks noGrp="1"/>
          </p:cNvSpPr>
          <p:nvPr>
            <p:ph type="title"/>
          </p:nvPr>
        </p:nvSpPr>
        <p:spPr>
          <a:xfrm>
            <a:off x="958506" y="800392"/>
            <a:ext cx="10264697" cy="1212102"/>
          </a:xfrm>
        </p:spPr>
        <p:txBody>
          <a:bodyPr>
            <a:normAutofit/>
          </a:bodyPr>
          <a:lstStyle/>
          <a:p>
            <a:r>
              <a:rPr lang="en-GB" sz="4000" dirty="0">
                <a:solidFill>
                  <a:srgbClr val="FFFFFF"/>
                </a:solidFill>
              </a:rPr>
              <a:t>Personal Tutor</a:t>
            </a:r>
          </a:p>
        </p:txBody>
      </p:sp>
      <p:sp>
        <p:nvSpPr>
          <p:cNvPr id="3" name="Content Placeholder 2">
            <a:extLst>
              <a:ext uri="{FF2B5EF4-FFF2-40B4-BE49-F238E27FC236}">
                <a16:creationId xmlns:a16="http://schemas.microsoft.com/office/drawing/2014/main" id="{E03F1E58-9617-F54B-5A27-88B0E0D6E8A7}"/>
              </a:ext>
            </a:extLst>
          </p:cNvPr>
          <p:cNvSpPr>
            <a:spLocks noGrp="1"/>
          </p:cNvSpPr>
          <p:nvPr>
            <p:ph idx="1"/>
          </p:nvPr>
        </p:nvSpPr>
        <p:spPr>
          <a:xfrm>
            <a:off x="5395305" y="2239962"/>
            <a:ext cx="6793647" cy="4479925"/>
          </a:xfrm>
        </p:spPr>
        <p:txBody>
          <a:bodyPr anchor="ctr">
            <a:normAutofit/>
          </a:bodyPr>
          <a:lstStyle/>
          <a:p>
            <a:r>
              <a:rPr lang="en-GB" sz="2200" dirty="0">
                <a:latin typeface="Calibri" panose="020F0502020204030204" pitchFamily="34" charset="0"/>
                <a:ea typeface="Times New Roman" panose="02020603050405020304" pitchFamily="18" charset="0"/>
                <a:cs typeface="Calibri" panose="020F0502020204030204" pitchFamily="34" charset="0"/>
                <a:hlinkClick r:id="rId2"/>
              </a:rPr>
              <a:t>https://warwick.ac.uk/fac/arts/classics/intranets/students/guidance/personaltutors/</a:t>
            </a:r>
            <a:r>
              <a:rPr lang="en-GB" sz="2200" dirty="0">
                <a:latin typeface="Calibri" panose="020F0502020204030204" pitchFamily="34" charset="0"/>
                <a:ea typeface="Times New Roman" panose="02020603050405020304" pitchFamily="18" charset="0"/>
                <a:cs typeface="Calibri" panose="020F0502020204030204" pitchFamily="34" charset="0"/>
              </a:rPr>
              <a:t> </a:t>
            </a:r>
          </a:p>
          <a:p>
            <a:r>
              <a:rPr lang="en-GB" sz="2200" dirty="0">
                <a:effectLst/>
                <a:latin typeface="Calibri" panose="020F0502020204030204" pitchFamily="34" charset="0"/>
                <a:ea typeface="Times New Roman" panose="02020603050405020304" pitchFamily="18" charset="0"/>
                <a:cs typeface="Calibri" panose="020F0502020204030204" pitchFamily="34" charset="0"/>
              </a:rPr>
              <a:t>How often can I contact them? </a:t>
            </a:r>
          </a:p>
          <a:p>
            <a:r>
              <a:rPr lang="en-GB" sz="2200" dirty="0">
                <a:effectLst/>
                <a:latin typeface="Calibri" panose="020F0502020204030204" pitchFamily="34" charset="0"/>
                <a:ea typeface="Times New Roman" panose="02020603050405020304" pitchFamily="18" charset="0"/>
                <a:cs typeface="Calibri" panose="020F0502020204030204" pitchFamily="34" charset="0"/>
              </a:rPr>
              <a:t>When should I contact them? </a:t>
            </a:r>
          </a:p>
          <a:p>
            <a:r>
              <a:rPr lang="en-GB" sz="2200" dirty="0">
                <a:effectLst/>
                <a:latin typeface="Calibri" panose="020F0502020204030204" pitchFamily="34" charset="0"/>
                <a:ea typeface="Times New Roman" panose="02020603050405020304" pitchFamily="18" charset="0"/>
                <a:cs typeface="Calibri" panose="020F0502020204030204" pitchFamily="34" charset="0"/>
              </a:rPr>
              <a:t>What advice will Personal Tutors offer?</a:t>
            </a:r>
          </a:p>
          <a:p>
            <a:r>
              <a:rPr lang="en-GB" sz="2200" dirty="0">
                <a:latin typeface="Calibri" panose="020F0502020204030204" pitchFamily="34" charset="0"/>
                <a:ea typeface="Times New Roman" panose="02020603050405020304" pitchFamily="18" charset="0"/>
                <a:cs typeface="Calibri" panose="020F0502020204030204" pitchFamily="34" charset="0"/>
              </a:rPr>
              <a:t>How can I contact my Personal Tutor? </a:t>
            </a:r>
            <a:r>
              <a:rPr lang="en-GB" sz="2200" dirty="0">
                <a:effectLst/>
                <a:latin typeface="Calibri" panose="020F0502020204030204" pitchFamily="34" charset="0"/>
                <a:ea typeface="Times New Roman" panose="02020603050405020304" pitchFamily="18" charset="0"/>
                <a:cs typeface="Calibri" panose="020F0502020204030204" pitchFamily="34" charset="0"/>
              </a:rPr>
              <a:t> </a:t>
            </a:r>
          </a:p>
          <a:p>
            <a:r>
              <a:rPr lang="en-GB" sz="2200" dirty="0">
                <a:effectLst/>
                <a:latin typeface="Calibri" panose="020F0502020204030204" pitchFamily="34" charset="0"/>
                <a:ea typeface="Times New Roman" panose="02020603050405020304" pitchFamily="18" charset="0"/>
                <a:cs typeface="Calibri" panose="020F0502020204030204" pitchFamily="34" charset="0"/>
              </a:rPr>
              <a:t>What do they do in relation to Reasonable Adjustments, Disabilities and Mitigating Circumstances?</a:t>
            </a:r>
          </a:p>
          <a:p>
            <a:r>
              <a:rPr lang="en-GB" sz="2200" b="1" dirty="0">
                <a:latin typeface="Calibri" panose="020F0502020204030204" pitchFamily="34" charset="0"/>
                <a:ea typeface="Times New Roman" panose="02020603050405020304" pitchFamily="18" charset="0"/>
                <a:cs typeface="Calibri" panose="020F0502020204030204" pitchFamily="34" charset="0"/>
              </a:rPr>
              <a:t>Group Meetings yesterday – follow up with 1-1 by end of week 2. </a:t>
            </a:r>
          </a:p>
        </p:txBody>
      </p:sp>
      <p:pic>
        <p:nvPicPr>
          <p:cNvPr id="5" name="Picture 4">
            <a:extLst>
              <a:ext uri="{FF2B5EF4-FFF2-40B4-BE49-F238E27FC236}">
                <a16:creationId xmlns:a16="http://schemas.microsoft.com/office/drawing/2014/main" id="{2F44E7BF-7D00-2E7E-55D9-36C65E1FD499}"/>
              </a:ext>
            </a:extLst>
          </p:cNvPr>
          <p:cNvPicPr>
            <a:picLocks noChangeAspect="1"/>
          </p:cNvPicPr>
          <p:nvPr/>
        </p:nvPicPr>
        <p:blipFill>
          <a:blip r:embed="rId3"/>
          <a:stretch>
            <a:fillRect/>
          </a:stretch>
        </p:blipFill>
        <p:spPr>
          <a:xfrm>
            <a:off x="241213" y="2277564"/>
            <a:ext cx="5378694" cy="4511379"/>
          </a:xfrm>
          <a:prstGeom prst="rect">
            <a:avLst/>
          </a:prstGeom>
        </p:spPr>
      </p:pic>
      <p:sp>
        <p:nvSpPr>
          <p:cNvPr id="6" name="Oval 5">
            <a:extLst>
              <a:ext uri="{FF2B5EF4-FFF2-40B4-BE49-F238E27FC236}">
                <a16:creationId xmlns:a16="http://schemas.microsoft.com/office/drawing/2014/main" id="{B0E1CCBF-FF2D-8924-379A-B1EA9E72EAF2}"/>
              </a:ext>
            </a:extLst>
          </p:cNvPr>
          <p:cNvSpPr/>
          <p:nvPr/>
        </p:nvSpPr>
        <p:spPr>
          <a:xfrm>
            <a:off x="409710" y="5229726"/>
            <a:ext cx="4354795" cy="385011"/>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own Arrow 3">
            <a:extLst>
              <a:ext uri="{FF2B5EF4-FFF2-40B4-BE49-F238E27FC236}">
                <a16:creationId xmlns:a16="http://schemas.microsoft.com/office/drawing/2014/main" id="{25A40181-EAC7-C1CD-59D7-45C307909F46}"/>
              </a:ext>
            </a:extLst>
          </p:cNvPr>
          <p:cNvSpPr/>
          <p:nvPr/>
        </p:nvSpPr>
        <p:spPr>
          <a:xfrm rot="2287202">
            <a:off x="4975984" y="3413982"/>
            <a:ext cx="130590" cy="1987370"/>
          </a:xfrm>
          <a:prstGeom prst="down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3619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0019A-2928-4BA6-4B2D-52BCF79FA84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9DE5824-0B45-1B45-640F-B1EA2F994C15}"/>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BB49413F-AC49-AC51-20D9-2622B749D768}"/>
              </a:ext>
            </a:extLst>
          </p:cNvPr>
          <p:cNvPicPr>
            <a:picLocks noChangeAspect="1"/>
          </p:cNvPicPr>
          <p:nvPr/>
        </p:nvPicPr>
        <p:blipFill>
          <a:blip r:embed="rId2"/>
          <a:stretch>
            <a:fillRect/>
          </a:stretch>
        </p:blipFill>
        <p:spPr>
          <a:xfrm>
            <a:off x="567748" y="16008"/>
            <a:ext cx="11030694" cy="6841992"/>
          </a:xfrm>
          <a:prstGeom prst="rect">
            <a:avLst/>
          </a:prstGeom>
        </p:spPr>
      </p:pic>
    </p:spTree>
    <p:extLst>
      <p:ext uri="{BB962C8B-B14F-4D97-AF65-F5344CB8AC3E}">
        <p14:creationId xmlns:p14="http://schemas.microsoft.com/office/powerpoint/2010/main" val="3550821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E81C1-C6E1-9E83-76DB-49800B09B704}"/>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59F53BFB-C39F-0A64-5C9D-8105436AE5B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D5E9068-BBC1-896F-A4B1-AF84B5546BEA}"/>
              </a:ext>
            </a:extLst>
          </p:cNvPr>
          <p:cNvPicPr>
            <a:picLocks noChangeAspect="1"/>
          </p:cNvPicPr>
          <p:nvPr/>
        </p:nvPicPr>
        <p:blipFill>
          <a:blip r:embed="rId2"/>
          <a:stretch>
            <a:fillRect/>
          </a:stretch>
        </p:blipFill>
        <p:spPr>
          <a:xfrm>
            <a:off x="2209800" y="9144"/>
            <a:ext cx="7772400" cy="6839711"/>
          </a:xfrm>
          <a:prstGeom prst="rect">
            <a:avLst/>
          </a:prstGeom>
        </p:spPr>
      </p:pic>
    </p:spTree>
    <p:extLst>
      <p:ext uri="{BB962C8B-B14F-4D97-AF65-F5344CB8AC3E}">
        <p14:creationId xmlns:p14="http://schemas.microsoft.com/office/powerpoint/2010/main" val="3882741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36759-458D-51A4-2FE0-4162044E22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437ACA-6AC9-C5BF-C203-93DF7658FE4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1BCF8C5-3B92-46A8-D191-820BD502A85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F8C49738-51A7-AD33-7657-4332EC5B1E99}"/>
              </a:ext>
            </a:extLst>
          </p:cNvPr>
          <p:cNvPicPr>
            <a:picLocks noChangeAspect="1"/>
          </p:cNvPicPr>
          <p:nvPr/>
        </p:nvPicPr>
        <p:blipFill>
          <a:blip r:embed="rId2"/>
          <a:stretch>
            <a:fillRect/>
          </a:stretch>
        </p:blipFill>
        <p:spPr>
          <a:xfrm>
            <a:off x="-18913" y="365125"/>
            <a:ext cx="12229826" cy="6127750"/>
          </a:xfrm>
          <a:prstGeom prst="rect">
            <a:avLst/>
          </a:prstGeom>
        </p:spPr>
      </p:pic>
      <p:sp>
        <p:nvSpPr>
          <p:cNvPr id="5" name="Rectangle 4">
            <a:extLst>
              <a:ext uri="{FF2B5EF4-FFF2-40B4-BE49-F238E27FC236}">
                <a16:creationId xmlns:a16="http://schemas.microsoft.com/office/drawing/2014/main" id="{BA8E14C5-E990-35B5-A053-C3CC457D204A}"/>
              </a:ext>
            </a:extLst>
          </p:cNvPr>
          <p:cNvSpPr/>
          <p:nvPr/>
        </p:nvSpPr>
        <p:spPr>
          <a:xfrm>
            <a:off x="258417" y="2504661"/>
            <a:ext cx="4293705" cy="186855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6BFF465-266F-11A2-D4D1-56B562707EA9}"/>
              </a:ext>
            </a:extLst>
          </p:cNvPr>
          <p:cNvSpPr/>
          <p:nvPr/>
        </p:nvSpPr>
        <p:spPr>
          <a:xfrm>
            <a:off x="258417" y="1690688"/>
            <a:ext cx="470453" cy="13493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D084CE58-5A1E-EBB1-4871-05C9E46EA2F7}"/>
              </a:ext>
            </a:extLst>
          </p:cNvPr>
          <p:cNvSpPr/>
          <p:nvPr/>
        </p:nvSpPr>
        <p:spPr>
          <a:xfrm>
            <a:off x="1006200" y="1485969"/>
            <a:ext cx="1524000" cy="54437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9F3C23F6-E34C-0DD8-9361-34CB99576B24}"/>
              </a:ext>
            </a:extLst>
          </p:cNvPr>
          <p:cNvSpPr txBox="1">
            <a:spLocks/>
          </p:cNvSpPr>
          <p:nvPr/>
        </p:nvSpPr>
        <p:spPr>
          <a:xfrm>
            <a:off x="1006200" y="33862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dirty="0"/>
              <a:t>When you see your personal tutor, always make a record of the meeting on Tabula</a:t>
            </a:r>
          </a:p>
        </p:txBody>
      </p:sp>
    </p:spTree>
    <p:extLst>
      <p:ext uri="{BB962C8B-B14F-4D97-AF65-F5344CB8AC3E}">
        <p14:creationId xmlns:p14="http://schemas.microsoft.com/office/powerpoint/2010/main" val="1961147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78BE7D-DB91-23F3-E978-74C0DAA9C1EE}"/>
              </a:ext>
            </a:extLst>
          </p:cNvPr>
          <p:cNvSpPr>
            <a:spLocks noGrp="1"/>
          </p:cNvSpPr>
          <p:nvPr>
            <p:ph idx="1"/>
          </p:nvPr>
        </p:nvSpPr>
        <p:spPr/>
        <p:txBody>
          <a:bodyPr/>
          <a:lstStyle/>
          <a:p>
            <a:endParaRPr lang="en-US"/>
          </a:p>
        </p:txBody>
      </p:sp>
      <p:sp>
        <p:nvSpPr>
          <p:cNvPr id="5" name="Title 4">
            <a:extLst>
              <a:ext uri="{FF2B5EF4-FFF2-40B4-BE49-F238E27FC236}">
                <a16:creationId xmlns:a16="http://schemas.microsoft.com/office/drawing/2014/main" id="{665CBB33-D932-1FF8-92C1-C8C47FC8F89F}"/>
              </a:ext>
            </a:extLst>
          </p:cNvPr>
          <p:cNvSpPr>
            <a:spLocks noGrp="1"/>
          </p:cNvSpPr>
          <p:nvPr>
            <p:ph type="title"/>
          </p:nvPr>
        </p:nvSpPr>
        <p:spPr/>
        <p:txBody>
          <a:bodyPr/>
          <a:lstStyle/>
          <a:p>
            <a:endParaRPr lang="en-US"/>
          </a:p>
        </p:txBody>
      </p:sp>
      <p:pic>
        <p:nvPicPr>
          <p:cNvPr id="6" name="Picture 5">
            <a:extLst>
              <a:ext uri="{FF2B5EF4-FFF2-40B4-BE49-F238E27FC236}">
                <a16:creationId xmlns:a16="http://schemas.microsoft.com/office/drawing/2014/main" id="{62F4A7B9-43B3-18B3-72EC-A7BAE194B05E}"/>
              </a:ext>
            </a:extLst>
          </p:cNvPr>
          <p:cNvPicPr>
            <a:picLocks noChangeAspect="1"/>
          </p:cNvPicPr>
          <p:nvPr/>
        </p:nvPicPr>
        <p:blipFill>
          <a:blip r:embed="rId2"/>
          <a:stretch>
            <a:fillRect/>
          </a:stretch>
        </p:blipFill>
        <p:spPr>
          <a:xfrm>
            <a:off x="1023095" y="78808"/>
            <a:ext cx="10029217" cy="6779192"/>
          </a:xfrm>
          <a:prstGeom prst="rect">
            <a:avLst/>
          </a:prstGeom>
        </p:spPr>
      </p:pic>
      <p:sp>
        <p:nvSpPr>
          <p:cNvPr id="7" name="Oval 6">
            <a:extLst>
              <a:ext uri="{FF2B5EF4-FFF2-40B4-BE49-F238E27FC236}">
                <a16:creationId xmlns:a16="http://schemas.microsoft.com/office/drawing/2014/main" id="{B7C551EC-6E76-3904-274F-5DC06F79F1D4}"/>
              </a:ext>
            </a:extLst>
          </p:cNvPr>
          <p:cNvSpPr/>
          <p:nvPr/>
        </p:nvSpPr>
        <p:spPr>
          <a:xfrm>
            <a:off x="2119383" y="6245294"/>
            <a:ext cx="1524000" cy="54437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6613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BA8CB-F12B-FE55-C5C4-3F0E1AE0190A}"/>
              </a:ext>
            </a:extLst>
          </p:cNvPr>
          <p:cNvSpPr>
            <a:spLocks noGrp="1"/>
          </p:cNvSpPr>
          <p:nvPr>
            <p:ph type="title"/>
          </p:nvPr>
        </p:nvSpPr>
        <p:spPr/>
        <p:txBody>
          <a:bodyPr/>
          <a:lstStyle/>
          <a:p>
            <a:pPr algn="ctr"/>
            <a:r>
              <a:rPr lang="en-US" dirty="0"/>
              <a:t>Back to</a:t>
            </a:r>
          </a:p>
        </p:txBody>
      </p:sp>
      <p:sp>
        <p:nvSpPr>
          <p:cNvPr id="3" name="Content Placeholder 2">
            <a:extLst>
              <a:ext uri="{FF2B5EF4-FFF2-40B4-BE49-F238E27FC236}">
                <a16:creationId xmlns:a16="http://schemas.microsoft.com/office/drawing/2014/main" id="{11D6C0F0-5FC3-0238-D966-C32A70D1CDD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CF10304-A603-9590-624F-3577B6F5E50A}"/>
              </a:ext>
            </a:extLst>
          </p:cNvPr>
          <p:cNvPicPr>
            <a:picLocks noChangeAspect="1"/>
          </p:cNvPicPr>
          <p:nvPr/>
        </p:nvPicPr>
        <p:blipFill>
          <a:blip r:embed="rId2"/>
          <a:stretch>
            <a:fillRect/>
          </a:stretch>
        </p:blipFill>
        <p:spPr>
          <a:xfrm>
            <a:off x="400877" y="1541231"/>
            <a:ext cx="11390246" cy="3775538"/>
          </a:xfrm>
          <a:prstGeom prst="rect">
            <a:avLst/>
          </a:prstGeom>
        </p:spPr>
      </p:pic>
      <p:cxnSp>
        <p:nvCxnSpPr>
          <p:cNvPr id="7" name="Straight Connector 6">
            <a:extLst>
              <a:ext uri="{FF2B5EF4-FFF2-40B4-BE49-F238E27FC236}">
                <a16:creationId xmlns:a16="http://schemas.microsoft.com/office/drawing/2014/main" id="{38583469-A6FD-F032-B1F0-5705478433B3}"/>
              </a:ext>
            </a:extLst>
          </p:cNvPr>
          <p:cNvCxnSpPr/>
          <p:nvPr/>
        </p:nvCxnSpPr>
        <p:spPr>
          <a:xfrm>
            <a:off x="3192651" y="3952068"/>
            <a:ext cx="7532176"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29F862B-4EA3-1DAA-4D42-6CBE8ADB0754}"/>
              </a:ext>
            </a:extLst>
          </p:cNvPr>
          <p:cNvCxnSpPr>
            <a:cxnSpLocks/>
          </p:cNvCxnSpPr>
          <p:nvPr/>
        </p:nvCxnSpPr>
        <p:spPr>
          <a:xfrm>
            <a:off x="1609241" y="4460929"/>
            <a:ext cx="1583410"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4136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F3994-9512-CB31-9CD0-C70F1DFA178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5EBF588-0784-BE91-B761-6F56A3DA74B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E3CBBD4-3709-6BA6-AB36-49D3984A54F8}"/>
              </a:ext>
            </a:extLst>
          </p:cNvPr>
          <p:cNvPicPr>
            <a:picLocks noChangeAspect="1"/>
          </p:cNvPicPr>
          <p:nvPr/>
        </p:nvPicPr>
        <p:blipFill>
          <a:blip r:embed="rId2"/>
          <a:stretch>
            <a:fillRect/>
          </a:stretch>
        </p:blipFill>
        <p:spPr>
          <a:xfrm>
            <a:off x="610819" y="-7222"/>
            <a:ext cx="10981913" cy="6865221"/>
          </a:xfrm>
          <a:prstGeom prst="rect">
            <a:avLst/>
          </a:prstGeom>
        </p:spPr>
      </p:pic>
      <p:sp>
        <p:nvSpPr>
          <p:cNvPr id="5" name="Oval 4">
            <a:extLst>
              <a:ext uri="{FF2B5EF4-FFF2-40B4-BE49-F238E27FC236}">
                <a16:creationId xmlns:a16="http://schemas.microsoft.com/office/drawing/2014/main" id="{2D5AE112-CD5C-7E0B-61CF-9F965979A6BE}"/>
              </a:ext>
            </a:extLst>
          </p:cNvPr>
          <p:cNvSpPr/>
          <p:nvPr/>
        </p:nvSpPr>
        <p:spPr>
          <a:xfrm>
            <a:off x="4635500" y="5003800"/>
            <a:ext cx="5232400" cy="762000"/>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 is your advocate, if necessary</a:t>
            </a:r>
          </a:p>
        </p:txBody>
      </p:sp>
    </p:spTree>
    <p:extLst>
      <p:ext uri="{BB962C8B-B14F-4D97-AF65-F5344CB8AC3E}">
        <p14:creationId xmlns:p14="http://schemas.microsoft.com/office/powerpoint/2010/main" val="2258850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0F52CD-705F-AFED-2396-9ADAACF3609A}"/>
              </a:ext>
            </a:extLst>
          </p:cNvPr>
          <p:cNvSpPr>
            <a:spLocks noGrp="1"/>
          </p:cNvSpPr>
          <p:nvPr>
            <p:ph type="title"/>
          </p:nvPr>
        </p:nvSpPr>
        <p:spPr>
          <a:xfrm>
            <a:off x="193138" y="429225"/>
            <a:ext cx="4368602" cy="1956841"/>
          </a:xfrm>
        </p:spPr>
        <p:txBody>
          <a:bodyPr anchor="b">
            <a:noAutofit/>
          </a:bodyPr>
          <a:lstStyle/>
          <a:p>
            <a:r>
              <a:rPr lang="en-GB" sz="4000" dirty="0"/>
              <a:t>… by ‘Wellbeing and Student Support’ (or ‘Wellbeing’ for short)</a:t>
            </a:r>
          </a:p>
        </p:txBody>
      </p:sp>
      <p:sp>
        <p:nvSpPr>
          <p:cNvPr id="2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B5F4997-9A9E-2559-6F42-5A93DDD458A5}"/>
              </a:ext>
            </a:extLst>
          </p:cNvPr>
          <p:cNvSpPr>
            <a:spLocks noGrp="1"/>
          </p:cNvSpPr>
          <p:nvPr>
            <p:ph idx="1"/>
          </p:nvPr>
        </p:nvSpPr>
        <p:spPr>
          <a:xfrm>
            <a:off x="37205" y="2815290"/>
            <a:ext cx="4680469" cy="3832701"/>
          </a:xfrm>
        </p:spPr>
        <p:txBody>
          <a:bodyPr>
            <a:normAutofit lnSpcReduction="10000"/>
          </a:bodyPr>
          <a:lstStyle/>
          <a:p>
            <a:pPr marL="342900" lvl="0" indent="-342900">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Calibri" panose="020F0502020204030204" pitchFamily="34" charset="0"/>
              </a:rPr>
              <a:t>Wellbeing and Student Support are available during normal working hours, with Brief Consultation sessions being offered from 10am to 3pm, Monday to Friday online (via </a:t>
            </a:r>
            <a:r>
              <a:rPr lang="en-US" sz="1800" dirty="0">
                <a:latin typeface="Calibri" panose="020F0502020204030204" pitchFamily="34" charset="0"/>
                <a:ea typeface="Times New Roman" panose="02020603050405020304" pitchFamily="18" charset="0"/>
                <a:cs typeface="Calibri" panose="020F0502020204030204" pitchFamily="34" charset="0"/>
              </a:rPr>
              <a:t>the</a:t>
            </a:r>
            <a:r>
              <a:rPr lang="en-US" sz="1800" dirty="0">
                <a:effectLst/>
                <a:latin typeface="Calibri" panose="020F0502020204030204" pitchFamily="34" charset="0"/>
                <a:ea typeface="Times New Roman" panose="02020603050405020304" pitchFamily="18" charset="0"/>
                <a:cs typeface="Calibri" panose="020F0502020204030204" pitchFamily="34" charset="0"/>
              </a:rPr>
              <a:t> Wellbeing Portal) or in person at Senate House. </a:t>
            </a:r>
          </a:p>
          <a:p>
            <a:pPr marL="342900" lvl="0" indent="-342900">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Calibri" panose="020F0502020204030204" pitchFamily="34" charset="0"/>
              </a:rPr>
              <a:t>You can also call Wellbeing and Student Support on 024 7657 5570 or email them at </a:t>
            </a:r>
            <a:r>
              <a:rPr lang="en-US" sz="1800" dirty="0" err="1">
                <a:effectLst/>
                <a:latin typeface="Calibri" panose="020F0502020204030204" pitchFamily="34" charset="0"/>
                <a:ea typeface="Times New Roman" panose="02020603050405020304" pitchFamily="18" charset="0"/>
                <a:cs typeface="Calibri" panose="020F0502020204030204" pitchFamily="34" charset="0"/>
              </a:rPr>
              <a:t>wellbeing@warwick.ac.uk</a:t>
            </a:r>
            <a:endParaRPr lang="en-US" sz="1800" dirty="0">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buFont typeface="Symbol" panose="05050102010706020507" pitchFamily="18" charset="2"/>
              <a:buChar char=""/>
            </a:pPr>
            <a:endParaRPr lang="en-US" sz="1800" dirty="0">
              <a:latin typeface="Calibri" panose="020F0502020204030204" pitchFamily="34" charset="0"/>
              <a:ea typeface="Times New Roman" panose="02020603050405020304" pitchFamily="18" charset="0"/>
              <a:cs typeface="Calibri" panose="020F0502020204030204" pitchFamily="34" charset="0"/>
            </a:endParaRPr>
          </a:p>
          <a:p>
            <a:r>
              <a:rPr lang="en-US" sz="1800" dirty="0">
                <a:latin typeface="Calibri" panose="020F0502020204030204" pitchFamily="34" charset="0"/>
                <a:ea typeface="Times New Roman" panose="02020603050405020304" pitchFamily="18" charset="0"/>
                <a:cs typeface="Calibri" panose="020F0502020204030204" pitchFamily="34" charset="0"/>
              </a:rPr>
              <a:t>Website: </a:t>
            </a:r>
            <a:r>
              <a:rPr lang="en-US" sz="1800" dirty="0">
                <a:effectLst/>
                <a:latin typeface="Calibri" panose="020F0502020204030204" pitchFamily="34" charset="0"/>
                <a:ea typeface="Times New Roman" panose="02020603050405020304" pitchFamily="18" charset="0"/>
                <a:cs typeface="Calibri" panose="020F0502020204030204" pitchFamily="34" charset="0"/>
              </a:rPr>
              <a:t>https://</a:t>
            </a:r>
            <a:r>
              <a:rPr lang="en-US" sz="1800" dirty="0" err="1">
                <a:effectLst/>
                <a:latin typeface="Calibri" panose="020F0502020204030204" pitchFamily="34" charset="0"/>
                <a:ea typeface="Times New Roman" panose="02020603050405020304" pitchFamily="18" charset="0"/>
                <a:cs typeface="Calibri" panose="020F0502020204030204" pitchFamily="34" charset="0"/>
              </a:rPr>
              <a:t>warwick.ac.uk</a:t>
            </a:r>
            <a:r>
              <a:rPr lang="en-US" sz="1800" dirty="0">
                <a:effectLst/>
                <a:latin typeface="Calibri" panose="020F0502020204030204" pitchFamily="34" charset="0"/>
                <a:ea typeface="Times New Roman" panose="02020603050405020304" pitchFamily="18" charset="0"/>
                <a:cs typeface="Calibri" panose="020F0502020204030204" pitchFamily="34" charset="0"/>
              </a:rPr>
              <a:t>/services/</a:t>
            </a:r>
            <a:r>
              <a:rPr lang="en-US" sz="1800" dirty="0" err="1">
                <a:effectLst/>
                <a:latin typeface="Calibri" panose="020F0502020204030204" pitchFamily="34" charset="0"/>
                <a:ea typeface="Times New Roman" panose="02020603050405020304" pitchFamily="18" charset="0"/>
                <a:cs typeface="Calibri" panose="020F0502020204030204" pitchFamily="34" charset="0"/>
              </a:rPr>
              <a:t>wss</a:t>
            </a:r>
            <a:r>
              <a:rPr lang="en-US" sz="1800" dirty="0">
                <a:effectLst/>
                <a:latin typeface="Calibri" panose="020F0502020204030204" pitchFamily="34" charset="0"/>
                <a:ea typeface="Times New Roman" panose="02020603050405020304" pitchFamily="18" charset="0"/>
                <a:cs typeface="Calibri" panose="020F0502020204030204" pitchFamily="34" charset="0"/>
              </a:rPr>
              <a:t>/</a:t>
            </a:r>
          </a:p>
          <a:p>
            <a:pPr marL="0" lvl="0" indent="0">
              <a:buNone/>
            </a:pPr>
            <a:endParaRPr lang="en-US" sz="1800" dirty="0">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Calibri" panose="020F0502020204030204" pitchFamily="34" charset="0"/>
              </a:rPr>
              <a:t>Confidentiality </a:t>
            </a:r>
          </a:p>
          <a:p>
            <a:pPr marL="342900" lvl="0" indent="-342900">
              <a:buFont typeface="Symbol" panose="05050102010706020507" pitchFamily="18" charset="2"/>
              <a:buChar char=""/>
            </a:pPr>
            <a:endParaRPr lang="en-GB" sz="1500" dirty="0">
              <a:latin typeface="Calibri" panose="020F0502020204030204" pitchFamily="34" charset="0"/>
              <a:ea typeface="Times New Roman" panose="02020603050405020304" pitchFamily="18" charset="0"/>
              <a:cs typeface="Calibri" panose="020F0502020204030204" pitchFamily="34" charset="0"/>
            </a:endParaRPr>
          </a:p>
          <a:p>
            <a:endParaRPr lang="en-GB" sz="1500" dirty="0"/>
          </a:p>
        </p:txBody>
      </p:sp>
      <p:pic>
        <p:nvPicPr>
          <p:cNvPr id="5" name="Picture 4">
            <a:extLst>
              <a:ext uri="{FF2B5EF4-FFF2-40B4-BE49-F238E27FC236}">
                <a16:creationId xmlns:a16="http://schemas.microsoft.com/office/drawing/2014/main" id="{F2766BC7-C6B0-3C08-8B5D-0D69CDAF992E}"/>
              </a:ext>
            </a:extLst>
          </p:cNvPr>
          <p:cNvPicPr>
            <a:picLocks noChangeAspect="1"/>
          </p:cNvPicPr>
          <p:nvPr/>
        </p:nvPicPr>
        <p:blipFill>
          <a:blip r:embed="rId2"/>
          <a:stretch>
            <a:fillRect/>
          </a:stretch>
        </p:blipFill>
        <p:spPr>
          <a:xfrm>
            <a:off x="4754878" y="568526"/>
            <a:ext cx="7772400" cy="5720948"/>
          </a:xfrm>
          <a:prstGeom prst="rect">
            <a:avLst/>
          </a:prstGeom>
        </p:spPr>
      </p:pic>
    </p:spTree>
    <p:extLst>
      <p:ext uri="{BB962C8B-B14F-4D97-AF65-F5344CB8AC3E}">
        <p14:creationId xmlns:p14="http://schemas.microsoft.com/office/powerpoint/2010/main" val="10773135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SS Bamboo MAIN.jpg"/>
          <p:cNvPicPr>
            <a:picLocks noChangeAspect="1"/>
          </p:cNvPicPr>
          <p:nvPr/>
        </p:nvPicPr>
        <p:blipFill rotWithShape="1">
          <a:blip r:embed="rId2" cstate="print">
            <a:extLst>
              <a:ext uri="{28A0092B-C50C-407E-A947-70E740481C1C}">
                <a14:useLocalDpi xmlns:a14="http://schemas.microsoft.com/office/drawing/2010/main" val="0"/>
              </a:ext>
            </a:extLst>
          </a:blip>
          <a:srcRect b="64541"/>
          <a:stretch/>
        </p:blipFill>
        <p:spPr>
          <a:xfrm>
            <a:off x="0" y="1"/>
            <a:ext cx="12192000" cy="1583604"/>
          </a:xfrm>
          <a:prstGeom prst="rect">
            <a:avLst/>
          </a:prstGeom>
        </p:spPr>
      </p:pic>
      <p:pic>
        <p:nvPicPr>
          <p:cNvPr id="4" name="Picture 3" descr="UOW keyline and logo - green.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694" y="405641"/>
            <a:ext cx="12481387" cy="1930635"/>
          </a:xfrm>
          <a:prstGeom prst="rect">
            <a:avLst/>
          </a:prstGeom>
        </p:spPr>
      </p:pic>
      <p:sp>
        <p:nvSpPr>
          <p:cNvPr id="2" name="Rectangle 1"/>
          <p:cNvSpPr/>
          <p:nvPr/>
        </p:nvSpPr>
        <p:spPr>
          <a:xfrm>
            <a:off x="430306" y="1584299"/>
            <a:ext cx="11128188" cy="5262979"/>
          </a:xfrm>
          <a:prstGeom prst="rect">
            <a:avLst/>
          </a:prstGeom>
        </p:spPr>
        <p:txBody>
          <a:bodyPr wrap="square">
            <a:spAutoFit/>
          </a:bodyPr>
          <a:lstStyle/>
          <a:p>
            <a:pPr marL="380990" indent="-380990">
              <a:buFont typeface="Arial" panose="020B0604020202020204" pitchFamily="34" charset="0"/>
              <a:buChar char="•"/>
            </a:pPr>
            <a:r>
              <a:rPr lang="en-GB" sz="2400" b="1" dirty="0">
                <a:solidFill>
                  <a:schemeClr val="accent6"/>
                </a:solidFill>
              </a:rPr>
              <a:t>Wellbeing and Student Support</a:t>
            </a:r>
          </a:p>
          <a:p>
            <a:pPr lvl="1"/>
            <a:r>
              <a:rPr lang="en-GB" sz="2400" dirty="0">
                <a:solidFill>
                  <a:srgbClr val="408555"/>
                </a:solidFill>
              </a:rPr>
              <a:t>Practical and emotional support and advice in relation to any wellbeing issue including accommodation concerns , homesickness, experience of sexual violence, disciplinary processes, academic concerns, stress, managing anxiety and panic attacks; low mood/depression; self-harm; procrastination; motivation</a:t>
            </a:r>
          </a:p>
          <a:p>
            <a:endParaRPr lang="en-GB" sz="2400" dirty="0">
              <a:solidFill>
                <a:srgbClr val="408555"/>
              </a:solidFill>
            </a:endParaRPr>
          </a:p>
          <a:p>
            <a:r>
              <a:rPr lang="en-GB" sz="2400" b="1" dirty="0">
                <a:solidFill>
                  <a:schemeClr val="accent6"/>
                </a:solidFill>
                <a:hlinkClick r:id="rId4">
                  <a:extLst>
                    <a:ext uri="{A12FA001-AC4F-418D-AE19-62706E023703}">
                      <ahyp:hlinkClr xmlns:ahyp="http://schemas.microsoft.com/office/drawing/2018/hyperlinkcolor" val="tx"/>
                    </a:ext>
                  </a:extLst>
                </a:hlinkClick>
              </a:rPr>
              <a:t>=&gt; Counselling &amp; Psychology Interventions</a:t>
            </a:r>
            <a:endParaRPr lang="en-GB" sz="2400" b="1" dirty="0">
              <a:solidFill>
                <a:schemeClr val="accent6"/>
              </a:solidFill>
            </a:endParaRPr>
          </a:p>
          <a:p>
            <a:pPr lvl="1"/>
            <a:r>
              <a:rPr lang="en-GB" sz="2400" dirty="0">
                <a:solidFill>
                  <a:srgbClr val="408555"/>
                </a:solidFill>
              </a:rPr>
              <a:t>A broad range of therapeutic interventions with qualified specialists (BACP/BABCP accredited) for students wanting to explore and understand difficulties.</a:t>
            </a:r>
          </a:p>
          <a:p>
            <a:endParaRPr lang="en-GB" sz="2400" dirty="0">
              <a:solidFill>
                <a:srgbClr val="408555"/>
              </a:solidFill>
            </a:endParaRPr>
          </a:p>
          <a:p>
            <a:r>
              <a:rPr lang="en-GB" sz="2400" b="1" dirty="0">
                <a:solidFill>
                  <a:schemeClr val="accent6">
                    <a:lumMod val="20000"/>
                    <a:lumOff val="80000"/>
                  </a:schemeClr>
                </a:solidFill>
                <a:hlinkClick r:id="rId5">
                  <a:extLst>
                    <a:ext uri="{A12FA001-AC4F-418D-AE19-62706E023703}">
                      <ahyp:hlinkClr xmlns:ahyp="http://schemas.microsoft.com/office/drawing/2018/hyperlinkcolor" val="tx"/>
                    </a:ext>
                  </a:extLst>
                </a:hlinkClick>
              </a:rPr>
              <a:t>=&gt; Disability Services</a:t>
            </a:r>
            <a:r>
              <a:rPr lang="en-GB" sz="2400" b="1" dirty="0">
                <a:solidFill>
                  <a:schemeClr val="accent6">
                    <a:lumMod val="20000"/>
                    <a:lumOff val="80000"/>
                  </a:schemeClr>
                </a:solidFill>
              </a:rPr>
              <a:t> FOR REASONABLE ADJUSTMENTS</a:t>
            </a:r>
          </a:p>
          <a:p>
            <a:pPr lvl="1"/>
            <a:r>
              <a:rPr lang="en-GB" sz="2400" dirty="0">
                <a:solidFill>
                  <a:schemeClr val="accent6">
                    <a:lumMod val="20000"/>
                    <a:lumOff val="80000"/>
                  </a:schemeClr>
                </a:solidFill>
              </a:rPr>
              <a:t>We encourage existing students &amp; applicants to declare any disability or learning difference and make contact in advance to discuss their support requirements to enable us to make reasonable adjustments for the duration of their studies.</a:t>
            </a:r>
          </a:p>
        </p:txBody>
      </p:sp>
    </p:spTree>
    <p:extLst>
      <p:ext uri="{BB962C8B-B14F-4D97-AF65-F5344CB8AC3E}">
        <p14:creationId xmlns:p14="http://schemas.microsoft.com/office/powerpoint/2010/main" val="858221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38DFA-696D-424F-48B3-55384BFAA06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48EC386-E311-1BF4-A4A0-AE5D65ABA7B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B3A64D55-C76C-7469-6699-44FA0F7797D7}"/>
              </a:ext>
            </a:extLst>
          </p:cNvPr>
          <p:cNvPicPr>
            <a:picLocks noChangeAspect="1"/>
          </p:cNvPicPr>
          <p:nvPr/>
        </p:nvPicPr>
        <p:blipFill>
          <a:blip r:embed="rId2"/>
          <a:stretch>
            <a:fillRect/>
          </a:stretch>
        </p:blipFill>
        <p:spPr>
          <a:xfrm>
            <a:off x="1194661" y="114046"/>
            <a:ext cx="9185574" cy="6743954"/>
          </a:xfrm>
          <a:prstGeom prst="rect">
            <a:avLst/>
          </a:prstGeom>
        </p:spPr>
      </p:pic>
    </p:spTree>
    <p:extLst>
      <p:ext uri="{BB962C8B-B14F-4D97-AF65-F5344CB8AC3E}">
        <p14:creationId xmlns:p14="http://schemas.microsoft.com/office/powerpoint/2010/main" val="1232205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a:extLst>
              <a:ext uri="{FF2B5EF4-FFF2-40B4-BE49-F238E27FC236}">
                <a16:creationId xmlns:a16="http://schemas.microsoft.com/office/drawing/2014/main" id="{A99DD166-1839-4C56-4855-861A540229CC}"/>
              </a:ext>
            </a:extLst>
          </p:cNvPr>
          <p:cNvPicPr>
            <a:picLocks noGrp="1" noChangeAspect="1"/>
          </p:cNvPicPr>
          <p:nvPr>
            <p:ph idx="1"/>
          </p:nvPr>
        </p:nvPicPr>
        <p:blipFill>
          <a:blip r:embed="rId2"/>
          <a:srcRect b="3864"/>
          <a:stretch>
            <a:fillRect/>
          </a:stretch>
        </p:blipFill>
        <p:spPr>
          <a:xfrm>
            <a:off x="20" y="1282"/>
            <a:ext cx="12191980" cy="6856718"/>
          </a:xfrm>
          <a:prstGeom prst="rect">
            <a:avLst/>
          </a:prstGeom>
        </p:spPr>
      </p:pic>
      <p:pic>
        <p:nvPicPr>
          <p:cNvPr id="2" name="Picture 1">
            <a:extLst>
              <a:ext uri="{FF2B5EF4-FFF2-40B4-BE49-F238E27FC236}">
                <a16:creationId xmlns:a16="http://schemas.microsoft.com/office/drawing/2014/main" id="{F26BC9C4-D895-7963-31DD-625D56EEDC43}"/>
              </a:ext>
            </a:extLst>
          </p:cNvPr>
          <p:cNvPicPr>
            <a:picLocks noChangeAspect="1"/>
          </p:cNvPicPr>
          <p:nvPr/>
        </p:nvPicPr>
        <p:blipFill>
          <a:blip r:embed="rId3"/>
          <a:srcRect l="-1063" t="67274"/>
          <a:stretch>
            <a:fillRect/>
          </a:stretch>
        </p:blipFill>
        <p:spPr>
          <a:xfrm>
            <a:off x="1193370" y="3921954"/>
            <a:ext cx="8838682" cy="2106671"/>
          </a:xfrm>
          <a:prstGeom prst="rect">
            <a:avLst/>
          </a:prstGeom>
        </p:spPr>
      </p:pic>
      <p:sp>
        <p:nvSpPr>
          <p:cNvPr id="5" name="TextBox 4">
            <a:extLst>
              <a:ext uri="{FF2B5EF4-FFF2-40B4-BE49-F238E27FC236}">
                <a16:creationId xmlns:a16="http://schemas.microsoft.com/office/drawing/2014/main" id="{4877D849-F4BD-5A27-867F-1B5311E4B2BB}"/>
              </a:ext>
            </a:extLst>
          </p:cNvPr>
          <p:cNvSpPr txBox="1"/>
          <p:nvPr/>
        </p:nvSpPr>
        <p:spPr>
          <a:xfrm>
            <a:off x="4364128" y="333429"/>
            <a:ext cx="2720425" cy="707886"/>
          </a:xfrm>
          <a:prstGeom prst="rect">
            <a:avLst/>
          </a:prstGeom>
          <a:noFill/>
        </p:spPr>
        <p:txBody>
          <a:bodyPr wrap="none" rtlCol="0">
            <a:spAutoFit/>
          </a:bodyPr>
          <a:lstStyle/>
          <a:p>
            <a:r>
              <a:rPr lang="en-US" sz="4000" dirty="0">
                <a:solidFill>
                  <a:schemeClr val="accent6">
                    <a:lumMod val="50000"/>
                  </a:schemeClr>
                </a:solidFill>
              </a:rPr>
              <a:t>THE PORTAL</a:t>
            </a:r>
          </a:p>
        </p:txBody>
      </p:sp>
    </p:spTree>
    <p:extLst>
      <p:ext uri="{BB962C8B-B14F-4D97-AF65-F5344CB8AC3E}">
        <p14:creationId xmlns:p14="http://schemas.microsoft.com/office/powerpoint/2010/main" val="6841369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809D5-FC36-2F38-A9E3-E82D7EA35C71}"/>
            </a:ext>
          </a:extLst>
        </p:cNvPr>
        <p:cNvGrpSpPr/>
        <p:nvPr/>
      </p:nvGrpSpPr>
      <p:grpSpPr>
        <a:xfrm>
          <a:off x="0" y="0"/>
          <a:ext cx="0" cy="0"/>
          <a:chOff x="0" y="0"/>
          <a:chExt cx="0" cy="0"/>
        </a:xfrm>
      </p:grpSpPr>
      <p:pic>
        <p:nvPicPr>
          <p:cNvPr id="5" name="Picture 4" descr="WSS Bamboo MAIN.jpg">
            <a:extLst>
              <a:ext uri="{FF2B5EF4-FFF2-40B4-BE49-F238E27FC236}">
                <a16:creationId xmlns:a16="http://schemas.microsoft.com/office/drawing/2014/main" id="{F47A85EF-43AE-7308-F0EF-58D6624817D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64541"/>
          <a:stretch/>
        </p:blipFill>
        <p:spPr>
          <a:xfrm>
            <a:off x="0" y="1"/>
            <a:ext cx="12192000" cy="1583604"/>
          </a:xfrm>
          <a:prstGeom prst="rect">
            <a:avLst/>
          </a:prstGeom>
        </p:spPr>
      </p:pic>
      <p:pic>
        <p:nvPicPr>
          <p:cNvPr id="4" name="Picture 3" descr="UOW keyline and logo - green.pdf">
            <a:extLst>
              <a:ext uri="{FF2B5EF4-FFF2-40B4-BE49-F238E27FC236}">
                <a16:creationId xmlns:a16="http://schemas.microsoft.com/office/drawing/2014/main" id="{F423607C-450F-4D40-D2DF-50CDE53565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694" y="405641"/>
            <a:ext cx="12481387" cy="1930635"/>
          </a:xfrm>
          <a:prstGeom prst="rect">
            <a:avLst/>
          </a:prstGeom>
        </p:spPr>
      </p:pic>
      <p:sp>
        <p:nvSpPr>
          <p:cNvPr id="2" name="Rectangle 1">
            <a:extLst>
              <a:ext uri="{FF2B5EF4-FFF2-40B4-BE49-F238E27FC236}">
                <a16:creationId xmlns:a16="http://schemas.microsoft.com/office/drawing/2014/main" id="{117FFB52-0967-FD85-3559-C5B9B0E06143}"/>
              </a:ext>
            </a:extLst>
          </p:cNvPr>
          <p:cNvSpPr/>
          <p:nvPr/>
        </p:nvSpPr>
        <p:spPr>
          <a:xfrm>
            <a:off x="531905" y="979865"/>
            <a:ext cx="11128188" cy="5632311"/>
          </a:xfrm>
          <a:prstGeom prst="rect">
            <a:avLst/>
          </a:prstGeom>
        </p:spPr>
        <p:txBody>
          <a:bodyPr wrap="square">
            <a:spAutoFit/>
          </a:bodyPr>
          <a:lstStyle/>
          <a:p>
            <a:pPr marL="380990" indent="-380990">
              <a:buFont typeface="Arial" panose="020B0604020202020204" pitchFamily="34" charset="0"/>
              <a:buChar char="•"/>
            </a:pPr>
            <a:r>
              <a:rPr lang="en-GB" sz="2400" b="1" dirty="0">
                <a:solidFill>
                  <a:schemeClr val="accent6">
                    <a:lumMod val="20000"/>
                    <a:lumOff val="80000"/>
                  </a:schemeClr>
                </a:solidFill>
              </a:rPr>
              <a:t>Wellbeing and Student Support</a:t>
            </a:r>
          </a:p>
          <a:p>
            <a:pPr lvl="1"/>
            <a:r>
              <a:rPr lang="en-GB" sz="2400" dirty="0">
                <a:solidFill>
                  <a:schemeClr val="accent6">
                    <a:lumMod val="20000"/>
                    <a:lumOff val="80000"/>
                  </a:schemeClr>
                </a:solidFill>
              </a:rPr>
              <a:t>Practical and emotional support and advice in relation to any wellbeing issue including accommodation concerns , homesickness, experience of sexual violence, disciplinary processes, academic concerns, stress, managing anxiety and panic attacks; low Mood/depression; self-harm; procrastination; motivation</a:t>
            </a:r>
          </a:p>
          <a:p>
            <a:endParaRPr lang="en-GB" sz="2400" dirty="0">
              <a:solidFill>
                <a:schemeClr val="accent6">
                  <a:lumMod val="20000"/>
                  <a:lumOff val="80000"/>
                </a:schemeClr>
              </a:solidFill>
            </a:endParaRPr>
          </a:p>
          <a:p>
            <a:r>
              <a:rPr lang="en-GB" sz="2400" b="1" dirty="0">
                <a:solidFill>
                  <a:schemeClr val="accent6">
                    <a:lumMod val="20000"/>
                    <a:lumOff val="80000"/>
                  </a:schemeClr>
                </a:solidFill>
                <a:hlinkClick r:id="rId4">
                  <a:extLst>
                    <a:ext uri="{A12FA001-AC4F-418D-AE19-62706E023703}">
                      <ahyp:hlinkClr xmlns:ahyp="http://schemas.microsoft.com/office/drawing/2018/hyperlinkcolor" val="tx"/>
                    </a:ext>
                  </a:extLst>
                </a:hlinkClick>
              </a:rPr>
              <a:t>=&gt; Counselling &amp; Psychology Interventions</a:t>
            </a:r>
            <a:endParaRPr lang="en-GB" sz="2400" b="1" dirty="0">
              <a:solidFill>
                <a:schemeClr val="accent6">
                  <a:lumMod val="20000"/>
                  <a:lumOff val="80000"/>
                </a:schemeClr>
              </a:solidFill>
            </a:endParaRPr>
          </a:p>
          <a:p>
            <a:pPr lvl="1"/>
            <a:r>
              <a:rPr lang="en-GB" sz="2400" dirty="0">
                <a:solidFill>
                  <a:schemeClr val="accent6">
                    <a:lumMod val="20000"/>
                    <a:lumOff val="80000"/>
                  </a:schemeClr>
                </a:solidFill>
              </a:rPr>
              <a:t>A broad range of therapeutic interventions with qualified specialists (BACP/BABCP accredited) for students wanting to explore and understand difficulties.</a:t>
            </a:r>
          </a:p>
          <a:p>
            <a:endParaRPr lang="en-GB" sz="2400" dirty="0">
              <a:solidFill>
                <a:srgbClr val="408555"/>
              </a:solidFill>
            </a:endParaRPr>
          </a:p>
          <a:p>
            <a:r>
              <a:rPr lang="en-GB" sz="2400" b="1" dirty="0">
                <a:solidFill>
                  <a:schemeClr val="accent6"/>
                </a:solidFill>
                <a:hlinkClick r:id="rId5">
                  <a:extLst>
                    <a:ext uri="{A12FA001-AC4F-418D-AE19-62706E023703}">
                      <ahyp:hlinkClr xmlns:ahyp="http://schemas.microsoft.com/office/drawing/2018/hyperlinkcolor" val="tx"/>
                    </a:ext>
                  </a:extLst>
                </a:hlinkClick>
              </a:rPr>
              <a:t>=&gt; Disability Services</a:t>
            </a:r>
            <a:r>
              <a:rPr lang="en-GB" sz="2400" b="1" dirty="0">
                <a:solidFill>
                  <a:schemeClr val="accent6"/>
                </a:solidFill>
              </a:rPr>
              <a:t> </a:t>
            </a:r>
            <a:r>
              <a:rPr lang="en-GB" sz="2400" b="1" dirty="0">
                <a:solidFill>
                  <a:srgbClr val="408555"/>
                </a:solidFill>
              </a:rPr>
              <a:t>FOR REASONABLE ADJUSTMENTS</a:t>
            </a:r>
          </a:p>
          <a:p>
            <a:pPr lvl="1"/>
            <a:r>
              <a:rPr lang="en-GB" sz="2400" dirty="0">
                <a:solidFill>
                  <a:srgbClr val="408555"/>
                </a:solidFill>
              </a:rPr>
              <a:t>We encourage existing students &amp; applicants to declare any disability, chronic health condition or learning difference and make contact with Wellbeing Services in advance to discuss their support requirements to enable us to make reasonable adjustments for the duration of their studies.</a:t>
            </a:r>
          </a:p>
        </p:txBody>
      </p:sp>
    </p:spTree>
    <p:extLst>
      <p:ext uri="{BB962C8B-B14F-4D97-AF65-F5344CB8AC3E}">
        <p14:creationId xmlns:p14="http://schemas.microsoft.com/office/powerpoint/2010/main" val="38794803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F49BB-C13B-F9B5-329C-CCF5D15F3C6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4135E98-B570-4E3A-6310-0B6712B6480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E844E577-0DC3-9527-CEB9-E8F256AC5240}"/>
              </a:ext>
            </a:extLst>
          </p:cNvPr>
          <p:cNvPicPr>
            <a:picLocks noChangeAspect="1"/>
          </p:cNvPicPr>
          <p:nvPr/>
        </p:nvPicPr>
        <p:blipFill>
          <a:blip r:embed="rId2"/>
          <a:stretch>
            <a:fillRect/>
          </a:stretch>
        </p:blipFill>
        <p:spPr>
          <a:xfrm>
            <a:off x="958536" y="0"/>
            <a:ext cx="10274928" cy="6858000"/>
          </a:xfrm>
          <a:prstGeom prst="rect">
            <a:avLst/>
          </a:prstGeom>
        </p:spPr>
      </p:pic>
    </p:spTree>
    <p:extLst>
      <p:ext uri="{BB962C8B-B14F-4D97-AF65-F5344CB8AC3E}">
        <p14:creationId xmlns:p14="http://schemas.microsoft.com/office/powerpoint/2010/main" val="8772457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71599" y="294538"/>
            <a:ext cx="9895951" cy="1033669"/>
          </a:xfrm>
        </p:spPr>
        <p:txBody>
          <a:bodyPr>
            <a:normAutofit/>
          </a:bodyPr>
          <a:lstStyle/>
          <a:p>
            <a:r>
              <a:rPr lang="en-GB" sz="6000" dirty="0">
                <a:solidFill>
                  <a:srgbClr val="FFFFFF"/>
                </a:solidFill>
              </a:rPr>
              <a:t>REASONABLE ADJUSTMENTS</a:t>
            </a:r>
          </a:p>
        </p:txBody>
      </p:sp>
      <p:sp>
        <p:nvSpPr>
          <p:cNvPr id="3" name="Content Placeholder 2"/>
          <p:cNvSpPr>
            <a:spLocks noGrp="1"/>
          </p:cNvSpPr>
          <p:nvPr>
            <p:ph idx="1"/>
          </p:nvPr>
        </p:nvSpPr>
        <p:spPr>
          <a:xfrm>
            <a:off x="319489" y="1885279"/>
            <a:ext cx="11325340" cy="4649118"/>
          </a:xfrm>
        </p:spPr>
        <p:txBody>
          <a:bodyPr anchor="ctr">
            <a:normAutofit/>
          </a:bodyPr>
          <a:lstStyle/>
          <a:p>
            <a:r>
              <a:rPr lang="en-GB" sz="3000" dirty="0"/>
              <a:t>In cases of disabilities, specific learning differences or chronic health conditions</a:t>
            </a:r>
          </a:p>
          <a:p>
            <a:r>
              <a:rPr lang="en-GB" sz="3000" dirty="0"/>
              <a:t>Contact Wellbeing and Student Support for assessment / support</a:t>
            </a:r>
          </a:p>
          <a:p>
            <a:r>
              <a:rPr lang="en-GB" sz="3000" dirty="0">
                <a:hlinkClick r:id="rId2"/>
              </a:rPr>
              <a:t>https://warwick.ac.uk/services/wss/students/disability/how-can-we-help</a:t>
            </a:r>
            <a:endParaRPr lang="en-GB" sz="3000" dirty="0"/>
          </a:p>
          <a:p>
            <a:r>
              <a:rPr lang="en-GB" sz="3000" dirty="0"/>
              <a:t>They will suggest specific recommendations (e.g. extra time in Exams)</a:t>
            </a:r>
          </a:p>
          <a:p>
            <a:r>
              <a:rPr lang="en-GB" sz="3000" dirty="0"/>
              <a:t>If you are given a recommendation for ‘Flexible deadlines’ you will need to discuss and agree these with your personal tutor</a:t>
            </a:r>
          </a:p>
          <a:p>
            <a:r>
              <a:rPr lang="en-GB" sz="3000" dirty="0">
                <a:hlinkClick r:id="rId3"/>
              </a:rPr>
              <a:t>Departmental Quiet Space:</a:t>
            </a:r>
            <a:r>
              <a:rPr lang="en-GB" sz="3000" dirty="0"/>
              <a:t> FAB2.22</a:t>
            </a:r>
          </a:p>
          <a:p>
            <a:pPr marL="0" indent="0">
              <a:buNone/>
            </a:pPr>
            <a:endParaRPr lang="en-GB" sz="2000" dirty="0"/>
          </a:p>
        </p:txBody>
      </p:sp>
    </p:spTree>
    <p:extLst>
      <p:ext uri="{BB962C8B-B14F-4D97-AF65-F5344CB8AC3E}">
        <p14:creationId xmlns:p14="http://schemas.microsoft.com/office/powerpoint/2010/main" val="26450274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7FC0BC5-5A32-1C1D-6A8A-002897CAFB1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1780957-D327-060C-E3BD-1C070F1A1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6EE2BF-6E84-D35A-9888-3CA689674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EF3FC60-D1F3-2FBD-BF18-3863F246B9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23BAEA6-1139-CF1A-2B92-976C05FC4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C48039A-02F4-51E2-FE09-BAC394855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B101EB-1CE5-B2EE-93A3-62410CCC73E2}"/>
              </a:ext>
            </a:extLst>
          </p:cNvPr>
          <p:cNvSpPr>
            <a:spLocks noGrp="1"/>
          </p:cNvSpPr>
          <p:nvPr>
            <p:ph type="title"/>
          </p:nvPr>
        </p:nvSpPr>
        <p:spPr>
          <a:xfrm>
            <a:off x="1371599" y="294538"/>
            <a:ext cx="9895951" cy="1033669"/>
          </a:xfrm>
        </p:spPr>
        <p:txBody>
          <a:bodyPr>
            <a:normAutofit fontScale="90000"/>
          </a:bodyPr>
          <a:lstStyle/>
          <a:p>
            <a:r>
              <a:rPr lang="en-GB" sz="4000" dirty="0">
                <a:solidFill>
                  <a:srgbClr val="FFFFFF"/>
                </a:solidFill>
              </a:rPr>
              <a:t>Reasonable Adjustments – how to start the process</a:t>
            </a:r>
          </a:p>
        </p:txBody>
      </p:sp>
      <p:sp>
        <p:nvSpPr>
          <p:cNvPr id="6" name="TextBox 5">
            <a:extLst>
              <a:ext uri="{FF2B5EF4-FFF2-40B4-BE49-F238E27FC236}">
                <a16:creationId xmlns:a16="http://schemas.microsoft.com/office/drawing/2014/main" id="{173E61C1-913C-CE47-22FF-C1D507581BDA}"/>
              </a:ext>
            </a:extLst>
          </p:cNvPr>
          <p:cNvSpPr txBox="1"/>
          <p:nvPr/>
        </p:nvSpPr>
        <p:spPr>
          <a:xfrm>
            <a:off x="250029" y="1800857"/>
            <a:ext cx="11416833" cy="4247317"/>
          </a:xfrm>
          <a:prstGeom prst="rect">
            <a:avLst/>
          </a:prstGeom>
          <a:noFill/>
        </p:spPr>
        <p:txBody>
          <a:bodyPr wrap="square">
            <a:spAutoFit/>
          </a:bodyPr>
          <a:lstStyle/>
          <a:p>
            <a:pPr algn="l">
              <a:buNone/>
            </a:pPr>
            <a:r>
              <a:rPr lang="en-GB" sz="1800" b="0" i="0" dirty="0">
                <a:solidFill>
                  <a:srgbClr val="242424"/>
                </a:solidFill>
                <a:effectLst/>
                <a:latin typeface="inherit"/>
              </a:rPr>
              <a:t>Wellbeing &amp; Student Support operate using an online messaging platform, called the </a:t>
            </a:r>
            <a:r>
              <a:rPr lang="en-GB" sz="1800" b="0" i="0" dirty="0">
                <a:solidFill>
                  <a:srgbClr val="242424"/>
                </a:solidFill>
                <a:effectLst/>
                <a:latin typeface="inherit"/>
                <a:hlinkClick r:id="rId2" tooltip="Original URL: https://wellbeing.warwick.ac.uk/. Click or tap if you trust this link."/>
              </a:rPr>
              <a:t>Wellbeing Portal</a:t>
            </a:r>
            <a:r>
              <a:rPr lang="en-GB" sz="1800" b="0" i="0" dirty="0">
                <a:solidFill>
                  <a:srgbClr val="242424"/>
                </a:solidFill>
                <a:effectLst/>
                <a:latin typeface="inherit"/>
              </a:rPr>
              <a:t>  which is our communication method with our students. If you have registered for an IT account (</a:t>
            </a:r>
            <a:r>
              <a:rPr lang="en-GB" sz="1800" b="0" i="0" dirty="0">
                <a:solidFill>
                  <a:srgbClr val="242424"/>
                </a:solidFill>
                <a:effectLst/>
                <a:latin typeface="inherit"/>
                <a:hlinkClick r:id="rId3" tooltip="Original URL: https://warwick.ac.uk/services/its/servicessupport/accounts/register/. Click or tap if you trust this link."/>
              </a:rPr>
              <a:t>How to register for an ITS Account - University of Warwick</a:t>
            </a:r>
            <a:r>
              <a:rPr lang="en-GB" sz="1800" b="0" i="0" dirty="0">
                <a:solidFill>
                  <a:srgbClr val="242424"/>
                </a:solidFill>
                <a:effectLst/>
                <a:latin typeface="inherit"/>
              </a:rPr>
              <a:t>), you should be able to access the Wellbeing Portal, using the steps below:</a:t>
            </a:r>
            <a:endParaRPr lang="en-GB" sz="2000" b="0" i="0" dirty="0">
              <a:solidFill>
                <a:srgbClr val="242424"/>
              </a:solidFill>
              <a:effectLst/>
              <a:latin typeface="Aptos" panose="020B0004020202020204" pitchFamily="34" charset="0"/>
            </a:endParaRPr>
          </a:p>
          <a:p>
            <a:pPr algn="l">
              <a:buNone/>
            </a:pPr>
            <a:r>
              <a:rPr lang="en-GB" sz="1800" b="0" i="0" dirty="0">
                <a:solidFill>
                  <a:srgbClr val="242424"/>
                </a:solidFill>
                <a:effectLst/>
                <a:latin typeface="inherit"/>
              </a:rPr>
              <a:t> </a:t>
            </a:r>
            <a:endParaRPr lang="en-GB" sz="2000" b="0" i="0" dirty="0">
              <a:solidFill>
                <a:srgbClr val="242424"/>
              </a:solidFill>
              <a:effectLst/>
              <a:latin typeface="Aptos" panose="020B0004020202020204" pitchFamily="34" charset="0"/>
            </a:endParaRPr>
          </a:p>
          <a:p>
            <a:pPr algn="l">
              <a:buNone/>
            </a:pPr>
            <a:r>
              <a:rPr lang="en-GB" sz="1800" b="0" i="0" dirty="0">
                <a:solidFill>
                  <a:srgbClr val="242424"/>
                </a:solidFill>
                <a:effectLst/>
                <a:latin typeface="inherit"/>
              </a:rPr>
              <a:t>Log into the Wellbeing portal website </a:t>
            </a:r>
            <a:r>
              <a:rPr lang="en-GB" sz="1800" b="0" i="0" dirty="0">
                <a:solidFill>
                  <a:srgbClr val="242424"/>
                </a:solidFill>
                <a:effectLst/>
                <a:latin typeface="inherit"/>
                <a:hlinkClick r:id="rId4" tooltip="Original URL: https://warwick.ac.uk/services/wss. Click or tap if you trust this link."/>
              </a:rPr>
              <a:t>https://warwick.ac.uk/services/wss</a:t>
            </a:r>
            <a:r>
              <a:rPr lang="en-GB" sz="1800" b="0" i="0" dirty="0">
                <a:solidFill>
                  <a:srgbClr val="242424"/>
                </a:solidFill>
                <a:effectLst/>
                <a:latin typeface="inherit"/>
              </a:rPr>
              <a:t> using your student ID and password</a:t>
            </a:r>
            <a:endParaRPr lang="en-GB" sz="2000" b="0" i="0" dirty="0">
              <a:solidFill>
                <a:srgbClr val="242424"/>
              </a:solidFill>
              <a:effectLst/>
              <a:latin typeface="Aptos" panose="020B0004020202020204" pitchFamily="34" charset="0"/>
            </a:endParaRPr>
          </a:p>
          <a:p>
            <a:pPr algn="l">
              <a:buNone/>
            </a:pPr>
            <a:r>
              <a:rPr lang="en-GB" sz="1800" b="0" i="0" dirty="0">
                <a:solidFill>
                  <a:srgbClr val="242424"/>
                </a:solidFill>
                <a:effectLst/>
                <a:latin typeface="inherit"/>
              </a:rPr>
              <a:t>Select </a:t>
            </a:r>
            <a:r>
              <a:rPr lang="en-GB" sz="1800" b="1" i="0" dirty="0">
                <a:solidFill>
                  <a:srgbClr val="242424"/>
                </a:solidFill>
                <a:effectLst/>
                <a:latin typeface="inherit"/>
              </a:rPr>
              <a:t>make a new enquiry</a:t>
            </a:r>
            <a:endParaRPr lang="en-GB" sz="2000" b="1" i="0" dirty="0">
              <a:solidFill>
                <a:srgbClr val="242424"/>
              </a:solidFill>
              <a:effectLst/>
              <a:latin typeface="Aptos" panose="020B0004020202020204" pitchFamily="34" charset="0"/>
            </a:endParaRPr>
          </a:p>
          <a:p>
            <a:pPr algn="l">
              <a:buNone/>
            </a:pPr>
            <a:r>
              <a:rPr lang="en-GB" sz="1800" b="0" i="0" dirty="0">
                <a:solidFill>
                  <a:srgbClr val="242424"/>
                </a:solidFill>
                <a:effectLst/>
                <a:latin typeface="inherit"/>
              </a:rPr>
              <a:t>Select the </a:t>
            </a:r>
            <a:r>
              <a:rPr lang="en-GB" sz="1800" b="1" i="0" dirty="0">
                <a:solidFill>
                  <a:srgbClr val="242424"/>
                </a:solidFill>
                <a:effectLst/>
                <a:latin typeface="inherit"/>
              </a:rPr>
              <a:t>‘disability team’ </a:t>
            </a:r>
            <a:r>
              <a:rPr lang="en-GB" sz="1800" b="0" i="0" dirty="0">
                <a:solidFill>
                  <a:srgbClr val="242424"/>
                </a:solidFill>
                <a:effectLst/>
                <a:latin typeface="inherit"/>
              </a:rPr>
              <a:t>option</a:t>
            </a:r>
            <a:endParaRPr lang="en-GB" sz="2000" b="0" i="0" dirty="0">
              <a:solidFill>
                <a:srgbClr val="242424"/>
              </a:solidFill>
              <a:effectLst/>
              <a:latin typeface="Aptos" panose="020B0004020202020204" pitchFamily="34" charset="0"/>
            </a:endParaRPr>
          </a:p>
          <a:p>
            <a:pPr algn="l">
              <a:buNone/>
            </a:pPr>
            <a:r>
              <a:rPr lang="en-GB" sz="1800" b="0" i="0" dirty="0">
                <a:solidFill>
                  <a:srgbClr val="242424"/>
                </a:solidFill>
                <a:effectLst/>
                <a:latin typeface="inherit"/>
              </a:rPr>
              <a:t>On the following page select yes / continue</a:t>
            </a:r>
            <a:endParaRPr lang="en-GB" sz="2000" b="0" i="0" dirty="0">
              <a:solidFill>
                <a:srgbClr val="242424"/>
              </a:solidFill>
              <a:effectLst/>
              <a:latin typeface="Aptos" panose="020B0004020202020204" pitchFamily="34" charset="0"/>
            </a:endParaRPr>
          </a:p>
          <a:p>
            <a:pPr algn="l">
              <a:buNone/>
            </a:pPr>
            <a:r>
              <a:rPr lang="en-GB" sz="1800" b="0" i="0" dirty="0">
                <a:solidFill>
                  <a:srgbClr val="242424"/>
                </a:solidFill>
                <a:effectLst/>
                <a:latin typeface="inherit"/>
              </a:rPr>
              <a:t>Select general disability support</a:t>
            </a:r>
            <a:endParaRPr lang="en-GB" sz="2000" b="0" i="0" dirty="0">
              <a:solidFill>
                <a:srgbClr val="242424"/>
              </a:solidFill>
              <a:effectLst/>
              <a:latin typeface="Aptos" panose="020B0004020202020204" pitchFamily="34" charset="0"/>
            </a:endParaRPr>
          </a:p>
          <a:p>
            <a:pPr algn="l">
              <a:buNone/>
            </a:pPr>
            <a:r>
              <a:rPr lang="en-GB" sz="1800" b="0" i="0" dirty="0">
                <a:solidFill>
                  <a:srgbClr val="242424"/>
                </a:solidFill>
                <a:effectLst/>
                <a:latin typeface="inherit"/>
              </a:rPr>
              <a:t> </a:t>
            </a:r>
            <a:endParaRPr lang="en-GB" sz="2000" b="0" i="0" dirty="0">
              <a:solidFill>
                <a:srgbClr val="242424"/>
              </a:solidFill>
              <a:effectLst/>
              <a:latin typeface="Aptos" panose="020B0004020202020204" pitchFamily="34" charset="0"/>
            </a:endParaRPr>
          </a:p>
          <a:p>
            <a:pPr algn="l">
              <a:buNone/>
            </a:pPr>
            <a:r>
              <a:rPr lang="en-GB" sz="1800" b="1" i="0" dirty="0">
                <a:solidFill>
                  <a:srgbClr val="242424"/>
                </a:solidFill>
                <a:effectLst/>
                <a:latin typeface="inherit"/>
              </a:rPr>
              <a:t>From here you can let us know about the disability support you require by adding your request to the text box. Please also upload any supporting evidence you may have using the paperclip icon. </a:t>
            </a:r>
            <a:r>
              <a:rPr lang="en-GB" sz="1800" b="0" i="0" dirty="0">
                <a:solidFill>
                  <a:srgbClr val="242424"/>
                </a:solidFill>
                <a:effectLst/>
                <a:latin typeface="inherit"/>
              </a:rPr>
              <a:t>All reasonable adjustments, including exam access arrangements, are evidence based. Please refer to our website for further information about the types of supporting evidence the University will accept</a:t>
            </a:r>
          </a:p>
          <a:p>
            <a:pPr algn="l">
              <a:buNone/>
            </a:pPr>
            <a:r>
              <a:rPr lang="en-GB" sz="1800" b="0" i="0" dirty="0">
                <a:solidFill>
                  <a:srgbClr val="242424"/>
                </a:solidFill>
                <a:effectLst/>
                <a:latin typeface="inherit"/>
              </a:rPr>
              <a:t> </a:t>
            </a:r>
            <a:r>
              <a:rPr lang="en-GB" sz="1800" b="0" i="0" dirty="0">
                <a:solidFill>
                  <a:srgbClr val="242424"/>
                </a:solidFill>
                <a:effectLst/>
                <a:latin typeface="inherit"/>
                <a:hlinkClick r:id="rId5" tooltip="Original URL: https://warwick.ac.uk/services/wss/students/disability/howwecanhelp/examinations/. Click or tap if you trust this link."/>
              </a:rPr>
              <a:t>https://warwick.ac.uk/services/wss/students/disability/howwecanhelp/examinations/</a:t>
            </a:r>
            <a:endParaRPr lang="en-GB" sz="2000" b="0" i="0" dirty="0">
              <a:solidFill>
                <a:srgbClr val="242424"/>
              </a:solidFill>
              <a:effectLst/>
              <a:latin typeface="Aptos" panose="020B0004020202020204" pitchFamily="34" charset="0"/>
            </a:endParaRPr>
          </a:p>
        </p:txBody>
      </p:sp>
      <p:sp>
        <p:nvSpPr>
          <p:cNvPr id="3" name="Oval 2">
            <a:extLst>
              <a:ext uri="{FF2B5EF4-FFF2-40B4-BE49-F238E27FC236}">
                <a16:creationId xmlns:a16="http://schemas.microsoft.com/office/drawing/2014/main" id="{0BD2DB53-8DFF-D982-5619-9333368F09EE}"/>
              </a:ext>
            </a:extLst>
          </p:cNvPr>
          <p:cNvSpPr/>
          <p:nvPr/>
        </p:nvSpPr>
        <p:spPr>
          <a:xfrm>
            <a:off x="2433234" y="2882685"/>
            <a:ext cx="9113003" cy="261921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sz="2800" dirty="0"/>
              <a:t>Please listen to your personal tutor and refer yourself for Reasonable Adjustments from the start of the year. </a:t>
            </a:r>
          </a:p>
          <a:p>
            <a:pPr algn="ctr"/>
            <a:r>
              <a:rPr lang="en-US" sz="2800" dirty="0"/>
              <a:t>Don’t leave it until your academic progress is severely impacted…</a:t>
            </a:r>
          </a:p>
        </p:txBody>
      </p:sp>
    </p:spTree>
    <p:extLst>
      <p:ext uri="{BB962C8B-B14F-4D97-AF65-F5344CB8AC3E}">
        <p14:creationId xmlns:p14="http://schemas.microsoft.com/office/powerpoint/2010/main" val="2118129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ED58C-483A-F827-1CF3-4B3D5DF658C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C2AE02C-2C46-951B-3DC0-AB67E3468C9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ED0454D8-102D-DCD6-538A-0E43CF1EA451}"/>
              </a:ext>
            </a:extLst>
          </p:cNvPr>
          <p:cNvPicPr>
            <a:picLocks noChangeAspect="1"/>
          </p:cNvPicPr>
          <p:nvPr/>
        </p:nvPicPr>
        <p:blipFill>
          <a:blip r:embed="rId2"/>
          <a:stretch>
            <a:fillRect/>
          </a:stretch>
        </p:blipFill>
        <p:spPr>
          <a:xfrm>
            <a:off x="583699" y="-9597"/>
            <a:ext cx="11040030" cy="6867598"/>
          </a:xfrm>
          <a:prstGeom prst="rect">
            <a:avLst/>
          </a:prstGeom>
        </p:spPr>
      </p:pic>
      <p:sp>
        <p:nvSpPr>
          <p:cNvPr id="5" name="Oval 4">
            <a:extLst>
              <a:ext uri="{FF2B5EF4-FFF2-40B4-BE49-F238E27FC236}">
                <a16:creationId xmlns:a16="http://schemas.microsoft.com/office/drawing/2014/main" id="{E7EB2511-1534-5276-0C28-54D65332E2BF}"/>
              </a:ext>
            </a:extLst>
          </p:cNvPr>
          <p:cNvSpPr/>
          <p:nvPr/>
        </p:nvSpPr>
        <p:spPr>
          <a:xfrm>
            <a:off x="1875295" y="4602997"/>
            <a:ext cx="10089397" cy="176680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28E5F8D-681D-E606-6551-678A0DCF6055}"/>
              </a:ext>
            </a:extLst>
          </p:cNvPr>
          <p:cNvSpPr txBox="1"/>
          <p:nvPr/>
        </p:nvSpPr>
        <p:spPr>
          <a:xfrm>
            <a:off x="1335212" y="2255003"/>
            <a:ext cx="2801729" cy="369332"/>
          </a:xfrm>
          <a:prstGeom prst="rect">
            <a:avLst/>
          </a:prstGeom>
          <a:noFill/>
        </p:spPr>
        <p:txBody>
          <a:bodyPr wrap="none" rtlCol="0">
            <a:spAutoFit/>
          </a:bodyPr>
          <a:lstStyle/>
          <a:p>
            <a:r>
              <a:rPr lang="en-US" dirty="0">
                <a:solidFill>
                  <a:schemeClr val="bg1"/>
                </a:solidFill>
              </a:rPr>
              <a:t>FROM WELLBEING WEBSITE</a:t>
            </a:r>
          </a:p>
        </p:txBody>
      </p:sp>
      <p:sp>
        <p:nvSpPr>
          <p:cNvPr id="7" name="Rounded Rectangle 6">
            <a:extLst>
              <a:ext uri="{FF2B5EF4-FFF2-40B4-BE49-F238E27FC236}">
                <a16:creationId xmlns:a16="http://schemas.microsoft.com/office/drawing/2014/main" id="{3A195FBE-4AE9-8966-6C5B-AC04FDB0472D}"/>
              </a:ext>
            </a:extLst>
          </p:cNvPr>
          <p:cNvSpPr/>
          <p:nvPr/>
        </p:nvSpPr>
        <p:spPr>
          <a:xfrm>
            <a:off x="1335211" y="3039598"/>
            <a:ext cx="2801729" cy="1550504"/>
          </a:xfrm>
          <a:prstGeom prst="round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Possibility of temporary arrangements until a diagnosis is made</a:t>
            </a:r>
          </a:p>
        </p:txBody>
      </p:sp>
    </p:spTree>
    <p:extLst>
      <p:ext uri="{BB962C8B-B14F-4D97-AF65-F5344CB8AC3E}">
        <p14:creationId xmlns:p14="http://schemas.microsoft.com/office/powerpoint/2010/main" val="3815788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716D5D5-C407-3127-FA2F-7B8F90E5DACB}"/>
              </a:ext>
            </a:extLst>
          </p:cNvPr>
          <p:cNvPicPr>
            <a:picLocks noChangeAspect="1"/>
          </p:cNvPicPr>
          <p:nvPr/>
        </p:nvPicPr>
        <p:blipFill>
          <a:blip r:embed="rId2"/>
          <a:stretch>
            <a:fillRect/>
          </a:stretch>
        </p:blipFill>
        <p:spPr>
          <a:xfrm>
            <a:off x="838200" y="188715"/>
            <a:ext cx="10295891" cy="6480569"/>
          </a:xfrm>
          <a:prstGeom prst="rect">
            <a:avLst/>
          </a:prstGeom>
        </p:spPr>
      </p:pic>
      <p:sp>
        <p:nvSpPr>
          <p:cNvPr id="2" name="Title 1">
            <a:extLst>
              <a:ext uri="{FF2B5EF4-FFF2-40B4-BE49-F238E27FC236}">
                <a16:creationId xmlns:a16="http://schemas.microsoft.com/office/drawing/2014/main" id="{761F04DB-5516-8BA2-04B9-55822F7B42DC}"/>
              </a:ext>
            </a:extLst>
          </p:cNvPr>
          <p:cNvSpPr>
            <a:spLocks noGrp="1"/>
          </p:cNvSpPr>
          <p:nvPr>
            <p:ph type="title"/>
          </p:nvPr>
        </p:nvSpPr>
        <p:spPr>
          <a:xfrm>
            <a:off x="838200" y="365125"/>
            <a:ext cx="10515600" cy="968179"/>
          </a:xfrm>
          <a:solidFill>
            <a:srgbClr val="507F70"/>
          </a:solidFill>
        </p:spPr>
        <p:txBody>
          <a:bodyPr/>
          <a:lstStyle/>
          <a:p>
            <a:r>
              <a:rPr lang="en-US" dirty="0">
                <a:solidFill>
                  <a:schemeClr val="bg1"/>
                </a:solidFill>
              </a:rPr>
              <a:t>Examples of support regarding assessment</a:t>
            </a:r>
          </a:p>
        </p:txBody>
      </p:sp>
      <p:sp>
        <p:nvSpPr>
          <p:cNvPr id="3" name="Content Placeholder 2">
            <a:extLst>
              <a:ext uri="{FF2B5EF4-FFF2-40B4-BE49-F238E27FC236}">
                <a16:creationId xmlns:a16="http://schemas.microsoft.com/office/drawing/2014/main" id="{24119923-F0FD-9007-EF99-D94D0DEC384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2185462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C89CC-1675-E99B-F4DC-40770C5B72B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F905F25-9C7E-7FC7-BBCA-EF336E32D7DE}"/>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E9FF1B73-84EE-12B9-A188-3708A72C9CFF}"/>
              </a:ext>
            </a:extLst>
          </p:cNvPr>
          <p:cNvPicPr>
            <a:picLocks noChangeAspect="1"/>
          </p:cNvPicPr>
          <p:nvPr/>
        </p:nvPicPr>
        <p:blipFill>
          <a:blip r:embed="rId2"/>
          <a:stretch>
            <a:fillRect/>
          </a:stretch>
        </p:blipFill>
        <p:spPr>
          <a:xfrm>
            <a:off x="573363" y="-17343"/>
            <a:ext cx="11073205" cy="6875343"/>
          </a:xfrm>
          <a:prstGeom prst="rect">
            <a:avLst/>
          </a:prstGeom>
        </p:spPr>
      </p:pic>
    </p:spTree>
    <p:extLst>
      <p:ext uri="{BB962C8B-B14F-4D97-AF65-F5344CB8AC3E}">
        <p14:creationId xmlns:p14="http://schemas.microsoft.com/office/powerpoint/2010/main" val="36788408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8FDFC-61CB-558E-7CA4-822F5C1BF397}"/>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BEF506E0-88CE-CC44-24E1-D7BB3348E16C}"/>
              </a:ext>
            </a:extLst>
          </p:cNvPr>
          <p:cNvSpPr>
            <a:spLocks noGrp="1"/>
          </p:cNvSpPr>
          <p:nvPr>
            <p:ph idx="1"/>
          </p:nvPr>
        </p:nvSpPr>
        <p:spPr/>
        <p:txBody>
          <a:bodyPr/>
          <a:lstStyle/>
          <a:p>
            <a:r>
              <a:rPr lang="en-US" dirty="0"/>
              <a:t>When life throws </a:t>
            </a:r>
            <a:r>
              <a:rPr lang="en-US" u="sng" dirty="0"/>
              <a:t>unexpected</a:t>
            </a:r>
            <a:r>
              <a:rPr lang="en-US" dirty="0"/>
              <a:t> difficulties at you which affect your studies, it’s time to think about </a:t>
            </a:r>
          </a:p>
        </p:txBody>
      </p:sp>
      <p:pic>
        <p:nvPicPr>
          <p:cNvPr id="4" name="Picture 3" descr="WSS Bamboo MAIN.jpg">
            <a:extLst>
              <a:ext uri="{FF2B5EF4-FFF2-40B4-BE49-F238E27FC236}">
                <a16:creationId xmlns:a16="http://schemas.microsoft.com/office/drawing/2014/main" id="{133BBBB1-5A89-3DC2-40F0-1CCCF0F65C8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64541"/>
          <a:stretch/>
        </p:blipFill>
        <p:spPr>
          <a:xfrm>
            <a:off x="0" y="1"/>
            <a:ext cx="12192000" cy="1583604"/>
          </a:xfrm>
          <a:prstGeom prst="rect">
            <a:avLst/>
          </a:prstGeom>
        </p:spPr>
      </p:pic>
      <p:sp>
        <p:nvSpPr>
          <p:cNvPr id="5" name="Oval 4">
            <a:extLst>
              <a:ext uri="{FF2B5EF4-FFF2-40B4-BE49-F238E27FC236}">
                <a16:creationId xmlns:a16="http://schemas.microsoft.com/office/drawing/2014/main" id="{80602AD9-41ED-1B87-DA35-C9AA9EBC8C41}"/>
              </a:ext>
            </a:extLst>
          </p:cNvPr>
          <p:cNvSpPr/>
          <p:nvPr/>
        </p:nvSpPr>
        <p:spPr>
          <a:xfrm>
            <a:off x="838200" y="2774198"/>
            <a:ext cx="11079997" cy="3595606"/>
          </a:xfrm>
          <a:prstGeom prst="ellipse">
            <a:avLst/>
          </a:prstGeom>
          <a:solidFill>
            <a:schemeClr val="accent6">
              <a:lumMod val="75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0" dirty="0"/>
              <a:t>MITIGATING CIRCUMSTANCES </a:t>
            </a:r>
          </a:p>
        </p:txBody>
      </p:sp>
    </p:spTree>
    <p:extLst>
      <p:ext uri="{BB962C8B-B14F-4D97-AF65-F5344CB8AC3E}">
        <p14:creationId xmlns:p14="http://schemas.microsoft.com/office/powerpoint/2010/main" val="20837964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3A6AB-7014-A547-3EBB-6BE4182BFD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6AB521-121B-6553-8287-5E2E14F0552E}"/>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F7D5AB97-D19E-8C73-4D3D-082BAF403AF8}"/>
              </a:ext>
            </a:extLst>
          </p:cNvPr>
          <p:cNvPicPr>
            <a:picLocks noChangeAspect="1"/>
          </p:cNvPicPr>
          <p:nvPr/>
        </p:nvPicPr>
        <p:blipFill>
          <a:blip r:embed="rId2"/>
          <a:stretch>
            <a:fillRect/>
          </a:stretch>
        </p:blipFill>
        <p:spPr>
          <a:xfrm>
            <a:off x="879610" y="-27221"/>
            <a:ext cx="10474190" cy="6885221"/>
          </a:xfrm>
          <a:prstGeom prst="rect">
            <a:avLst/>
          </a:prstGeom>
        </p:spPr>
      </p:pic>
      <p:sp>
        <p:nvSpPr>
          <p:cNvPr id="7" name="Oval 6">
            <a:extLst>
              <a:ext uri="{FF2B5EF4-FFF2-40B4-BE49-F238E27FC236}">
                <a16:creationId xmlns:a16="http://schemas.microsoft.com/office/drawing/2014/main" id="{B1226400-167E-DF7C-E901-702F1FDAA92A}"/>
              </a:ext>
            </a:extLst>
          </p:cNvPr>
          <p:cNvSpPr/>
          <p:nvPr/>
        </p:nvSpPr>
        <p:spPr>
          <a:xfrm>
            <a:off x="838200" y="2967789"/>
            <a:ext cx="10198768" cy="2759243"/>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Please don't decide for yourself that your circumstances aren't ‘serious enough’. Talk to your Personal Tutor or the Senior Personal Tutor and let us help you work out what support or process is appropriate</a:t>
            </a:r>
            <a:endParaRPr lang="en-US" sz="2800" dirty="0"/>
          </a:p>
        </p:txBody>
      </p:sp>
    </p:spTree>
    <p:extLst>
      <p:ext uri="{BB962C8B-B14F-4D97-AF65-F5344CB8AC3E}">
        <p14:creationId xmlns:p14="http://schemas.microsoft.com/office/powerpoint/2010/main" val="1280121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r>
              <a:rPr lang="en-GB" b="1" dirty="0">
                <a:solidFill>
                  <a:schemeClr val="accent6">
                    <a:lumMod val="75000"/>
                  </a:schemeClr>
                </a:solidFill>
              </a:rPr>
              <a:t>Mitigating Circumstances</a:t>
            </a:r>
          </a:p>
        </p:txBody>
      </p:sp>
      <p:sp>
        <p:nvSpPr>
          <p:cNvPr id="3" name="Content Placeholder 2"/>
          <p:cNvSpPr>
            <a:spLocks noGrp="1"/>
          </p:cNvSpPr>
          <p:nvPr>
            <p:ph idx="1"/>
          </p:nvPr>
        </p:nvSpPr>
        <p:spPr>
          <a:xfrm>
            <a:off x="177969" y="1217030"/>
            <a:ext cx="11771223" cy="5183770"/>
          </a:xfrm>
        </p:spPr>
        <p:txBody>
          <a:bodyPr>
            <a:normAutofit fontScale="85000" lnSpcReduction="10000"/>
          </a:bodyPr>
          <a:lstStyle/>
          <a:p>
            <a:pPr marL="0" indent="0">
              <a:buNone/>
            </a:pPr>
            <a:r>
              <a:rPr lang="en-GB" dirty="0">
                <a:solidFill>
                  <a:srgbClr val="C00000"/>
                </a:solidFill>
              </a:rPr>
              <a:t>FACT: You are expected to hand in your work on time. Late work is subject to penalties. </a:t>
            </a:r>
          </a:p>
          <a:p>
            <a:pPr marL="0" indent="0">
              <a:buNone/>
            </a:pPr>
            <a:r>
              <a:rPr lang="en-GB" dirty="0"/>
              <a:t>In severe extenuating circumstances, you can apply for a short self-certified extension, via your Tabula profile (click on ‘personal circumstances’). These are limited to 2 this year and should be used only when absolutely necessary. </a:t>
            </a:r>
          </a:p>
          <a:p>
            <a:pPr marL="0" indent="0">
              <a:buNone/>
            </a:pPr>
            <a:endParaRPr lang="en-GB" dirty="0"/>
          </a:p>
          <a:p>
            <a:pPr marL="0" indent="0">
              <a:buNone/>
            </a:pPr>
            <a:r>
              <a:rPr lang="en-GB" dirty="0"/>
              <a:t>In case of other serious circumstances (e.g. serious illness, need for medical treatment), you should </a:t>
            </a:r>
            <a:r>
              <a:rPr lang="en-GB" u="sng" dirty="0"/>
              <a:t>log full details and supporting evidence on Tabula (under ‘personal circumstances’) to be considered by the June exam mitigating circumstances committee.</a:t>
            </a:r>
          </a:p>
          <a:p>
            <a:pPr marL="0" indent="0">
              <a:buNone/>
            </a:pPr>
            <a:r>
              <a:rPr lang="en-GB" dirty="0"/>
              <a:t>Further details: </a:t>
            </a:r>
            <a:r>
              <a:rPr lang="en-GB" dirty="0">
                <a:hlinkClick r:id="rId2"/>
              </a:rPr>
              <a:t>https://warwick.ac.uk/fac/arts/classics/intranets/students/mitigatingcircumstances</a:t>
            </a:r>
            <a:endParaRPr lang="en-GB" dirty="0"/>
          </a:p>
          <a:p>
            <a:pPr marL="0" indent="0">
              <a:buNone/>
            </a:pPr>
            <a:r>
              <a:rPr lang="en-GB" b="1" dirty="0">
                <a:solidFill>
                  <a:schemeClr val="accent6">
                    <a:lumMod val="50000"/>
                  </a:schemeClr>
                </a:solidFill>
              </a:rPr>
              <a:t>You may discuss any such circumstances with your personal tutor who can advise further. </a:t>
            </a:r>
          </a:p>
          <a:p>
            <a:pPr marL="0" indent="0">
              <a:buNone/>
            </a:pPr>
            <a:r>
              <a:rPr lang="en-GB" dirty="0"/>
              <a:t>If you have any problems (e.g. go to A&amp;E; are a victim of crime) please make sure to ask for documentation or take evidence at the time as it’s often harder to secure later. </a:t>
            </a:r>
          </a:p>
        </p:txBody>
      </p:sp>
    </p:spTree>
    <p:extLst>
      <p:ext uri="{BB962C8B-B14F-4D97-AF65-F5344CB8AC3E}">
        <p14:creationId xmlns:p14="http://schemas.microsoft.com/office/powerpoint/2010/main" val="19750577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D6C05-25FA-8123-9C98-9A9253B6B0F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95204C1-C1F6-E4DD-0632-4F622F58D0F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FE85B8E-58B4-4262-B12C-849E6A39A156}"/>
              </a:ext>
            </a:extLst>
          </p:cNvPr>
          <p:cNvPicPr>
            <a:picLocks noChangeAspect="1"/>
          </p:cNvPicPr>
          <p:nvPr/>
        </p:nvPicPr>
        <p:blipFill>
          <a:blip r:embed="rId2"/>
          <a:stretch>
            <a:fillRect/>
          </a:stretch>
        </p:blipFill>
        <p:spPr>
          <a:xfrm>
            <a:off x="-18913" y="365125"/>
            <a:ext cx="12229826" cy="6127750"/>
          </a:xfrm>
          <a:prstGeom prst="rect">
            <a:avLst/>
          </a:prstGeom>
        </p:spPr>
      </p:pic>
      <p:sp>
        <p:nvSpPr>
          <p:cNvPr id="5" name="Rectangle 4">
            <a:extLst>
              <a:ext uri="{FF2B5EF4-FFF2-40B4-BE49-F238E27FC236}">
                <a16:creationId xmlns:a16="http://schemas.microsoft.com/office/drawing/2014/main" id="{E13D5970-61AB-5C2D-88B7-9B2C872D3D11}"/>
              </a:ext>
            </a:extLst>
          </p:cNvPr>
          <p:cNvSpPr/>
          <p:nvPr/>
        </p:nvSpPr>
        <p:spPr>
          <a:xfrm>
            <a:off x="258417" y="2504661"/>
            <a:ext cx="4293705" cy="186855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56C3BF8-8059-0F59-7F6B-AB14279A4BA2}"/>
              </a:ext>
            </a:extLst>
          </p:cNvPr>
          <p:cNvSpPr/>
          <p:nvPr/>
        </p:nvSpPr>
        <p:spPr>
          <a:xfrm>
            <a:off x="258417" y="1690688"/>
            <a:ext cx="470453" cy="13493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0CFB2DE-4D4D-80EC-826D-C8712F428DFB}"/>
              </a:ext>
            </a:extLst>
          </p:cNvPr>
          <p:cNvSpPr/>
          <p:nvPr/>
        </p:nvSpPr>
        <p:spPr>
          <a:xfrm>
            <a:off x="4916557" y="1509714"/>
            <a:ext cx="1524000" cy="54437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9472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2CB70-68F7-EA18-393D-FE43AD76FBD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6287A6B-E126-715A-E05D-2995A091710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4005612-2479-2659-8CA9-B62E9C3BFDBC}"/>
              </a:ext>
            </a:extLst>
          </p:cNvPr>
          <p:cNvPicPr>
            <a:picLocks noChangeAspect="1"/>
          </p:cNvPicPr>
          <p:nvPr/>
        </p:nvPicPr>
        <p:blipFill>
          <a:blip r:embed="rId2"/>
          <a:stretch>
            <a:fillRect/>
          </a:stretch>
        </p:blipFill>
        <p:spPr>
          <a:xfrm>
            <a:off x="80507" y="95118"/>
            <a:ext cx="12111493" cy="6623733"/>
          </a:xfrm>
          <a:prstGeom prst="rect">
            <a:avLst/>
          </a:prstGeom>
        </p:spPr>
      </p:pic>
      <p:sp>
        <p:nvSpPr>
          <p:cNvPr id="5" name="Rectangle 4">
            <a:extLst>
              <a:ext uri="{FF2B5EF4-FFF2-40B4-BE49-F238E27FC236}">
                <a16:creationId xmlns:a16="http://schemas.microsoft.com/office/drawing/2014/main" id="{F4C154C9-D69D-843B-EDB5-8AA93785DFDE}"/>
              </a:ext>
            </a:extLst>
          </p:cNvPr>
          <p:cNvSpPr/>
          <p:nvPr/>
        </p:nvSpPr>
        <p:spPr>
          <a:xfrm>
            <a:off x="367747" y="1350689"/>
            <a:ext cx="470453" cy="13493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CFFADDE-BECE-1AA2-002F-A1636E04E86C}"/>
              </a:ext>
            </a:extLst>
          </p:cNvPr>
          <p:cNvSpPr/>
          <p:nvPr/>
        </p:nvSpPr>
        <p:spPr>
          <a:xfrm>
            <a:off x="2305878" y="2017155"/>
            <a:ext cx="1928192" cy="44774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69767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D9E7E-2AA4-DCDE-B768-0658C25FC03D}"/>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3D93959D-ACA5-7234-A979-2CB0FD23D561}"/>
              </a:ext>
            </a:extLst>
          </p:cNvPr>
          <p:cNvPicPr>
            <a:picLocks noGrp="1" noChangeAspect="1"/>
          </p:cNvPicPr>
          <p:nvPr>
            <p:ph idx="1"/>
          </p:nvPr>
        </p:nvPicPr>
        <p:blipFill>
          <a:blip r:embed="rId2"/>
          <a:stretch>
            <a:fillRect/>
          </a:stretch>
        </p:blipFill>
        <p:spPr>
          <a:xfrm>
            <a:off x="198303" y="3689028"/>
            <a:ext cx="10938772" cy="2918791"/>
          </a:xfrm>
          <a:prstGeom prst="rect">
            <a:avLst/>
          </a:prstGeom>
        </p:spPr>
      </p:pic>
      <p:pic>
        <p:nvPicPr>
          <p:cNvPr id="4" name="Picture 3">
            <a:extLst>
              <a:ext uri="{FF2B5EF4-FFF2-40B4-BE49-F238E27FC236}">
                <a16:creationId xmlns:a16="http://schemas.microsoft.com/office/drawing/2014/main" id="{648BA884-A2AA-E579-69DD-882E4309894E}"/>
              </a:ext>
            </a:extLst>
          </p:cNvPr>
          <p:cNvPicPr>
            <a:picLocks noChangeAspect="1"/>
          </p:cNvPicPr>
          <p:nvPr/>
        </p:nvPicPr>
        <p:blipFill>
          <a:blip r:embed="rId3"/>
          <a:stretch>
            <a:fillRect/>
          </a:stretch>
        </p:blipFill>
        <p:spPr>
          <a:xfrm>
            <a:off x="198303" y="0"/>
            <a:ext cx="9944088" cy="3390605"/>
          </a:xfrm>
          <a:prstGeom prst="rect">
            <a:avLst/>
          </a:prstGeom>
        </p:spPr>
      </p:pic>
      <p:cxnSp>
        <p:nvCxnSpPr>
          <p:cNvPr id="7" name="Straight Connector 6">
            <a:extLst>
              <a:ext uri="{FF2B5EF4-FFF2-40B4-BE49-F238E27FC236}">
                <a16:creationId xmlns:a16="http://schemas.microsoft.com/office/drawing/2014/main" id="{2B7DBBB6-57FD-C471-990B-B66F61BAEAEC}"/>
              </a:ext>
            </a:extLst>
          </p:cNvPr>
          <p:cNvCxnSpPr/>
          <p:nvPr/>
        </p:nvCxnSpPr>
        <p:spPr>
          <a:xfrm>
            <a:off x="666427" y="1022888"/>
            <a:ext cx="8617058" cy="0"/>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FB42D01-C9AE-2053-D7A6-DAAA7CDA4C3A}"/>
              </a:ext>
            </a:extLst>
          </p:cNvPr>
          <p:cNvCxnSpPr/>
          <p:nvPr/>
        </p:nvCxnSpPr>
        <p:spPr>
          <a:xfrm>
            <a:off x="666427" y="1392264"/>
            <a:ext cx="8617058" cy="0"/>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AB4C2F0-A8EB-9C81-4AF6-A96DF10F49A9}"/>
              </a:ext>
            </a:extLst>
          </p:cNvPr>
          <p:cNvCxnSpPr>
            <a:cxnSpLocks/>
          </p:cNvCxnSpPr>
          <p:nvPr/>
        </p:nvCxnSpPr>
        <p:spPr>
          <a:xfrm>
            <a:off x="666427" y="1690688"/>
            <a:ext cx="8995517" cy="0"/>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5AA4938-7575-7FCF-39F5-5918B73E2776}"/>
              </a:ext>
            </a:extLst>
          </p:cNvPr>
          <p:cNvCxnSpPr/>
          <p:nvPr/>
        </p:nvCxnSpPr>
        <p:spPr>
          <a:xfrm>
            <a:off x="1044886" y="5972575"/>
            <a:ext cx="8617058" cy="0"/>
          </a:xfrm>
          <a:prstGeom prst="line">
            <a:avLst/>
          </a:prstGeom>
          <a:ln w="381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06551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44E34-4901-E329-1222-82F6B528B65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68B46B2-1E50-0328-DE6E-3787AC65BEB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E984CD09-89FA-9222-551A-5512289FEAF8}"/>
              </a:ext>
            </a:extLst>
          </p:cNvPr>
          <p:cNvPicPr>
            <a:picLocks noChangeAspect="1"/>
          </p:cNvPicPr>
          <p:nvPr/>
        </p:nvPicPr>
        <p:blipFill>
          <a:blip r:embed="rId2"/>
          <a:stretch>
            <a:fillRect/>
          </a:stretch>
        </p:blipFill>
        <p:spPr>
          <a:xfrm>
            <a:off x="1796716" y="33150"/>
            <a:ext cx="8534400" cy="6741015"/>
          </a:xfrm>
          <a:prstGeom prst="rect">
            <a:avLst/>
          </a:prstGeom>
        </p:spPr>
      </p:pic>
    </p:spTree>
    <p:extLst>
      <p:ext uri="{BB962C8B-B14F-4D97-AF65-F5344CB8AC3E}">
        <p14:creationId xmlns:p14="http://schemas.microsoft.com/office/powerpoint/2010/main" val="1109028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AE4106-2041-F7FF-9048-9ECD014FEF12}"/>
              </a:ext>
            </a:extLst>
          </p:cNvPr>
          <p:cNvSpPr>
            <a:spLocks noGrp="1"/>
          </p:cNvSpPr>
          <p:nvPr>
            <p:ph idx="1"/>
          </p:nvPr>
        </p:nvSpPr>
        <p:spPr>
          <a:xfrm>
            <a:off x="460513" y="235363"/>
            <a:ext cx="3740426" cy="5926897"/>
          </a:xfrm>
        </p:spPr>
        <p:txBody>
          <a:bodyPr>
            <a:normAutofit fontScale="92500" lnSpcReduction="10000"/>
          </a:bodyPr>
          <a:lstStyle/>
          <a:p>
            <a:pPr marL="457200" lvl="1" indent="0">
              <a:buNone/>
            </a:pPr>
            <a:r>
              <a:rPr lang="en-US" sz="4000" dirty="0"/>
              <a:t>Outcomes</a:t>
            </a:r>
            <a:endParaRPr lang="en-US" dirty="0"/>
          </a:p>
          <a:p>
            <a:endParaRPr lang="en-US" dirty="0"/>
          </a:p>
          <a:p>
            <a:r>
              <a:rPr lang="en-US" dirty="0"/>
              <a:t>Immediate outcome: extension for  assessment</a:t>
            </a:r>
          </a:p>
          <a:p>
            <a:endParaRPr lang="en-US" dirty="0"/>
          </a:p>
          <a:p>
            <a:r>
              <a:rPr lang="en-US" dirty="0"/>
              <a:t>Mitigating circumstances committee discusses all submissions in June and proposes outcomes,</a:t>
            </a:r>
          </a:p>
          <a:p>
            <a:pPr marL="0" indent="0">
              <a:buNone/>
            </a:pPr>
            <a:r>
              <a:rPr lang="en-US" dirty="0"/>
              <a:t> e.g. Further First Attempt in case of fail, waiving of lateness penalties, waiving of assessments</a:t>
            </a:r>
          </a:p>
        </p:txBody>
      </p:sp>
      <p:pic>
        <p:nvPicPr>
          <p:cNvPr id="4" name="Picture 3">
            <a:extLst>
              <a:ext uri="{FF2B5EF4-FFF2-40B4-BE49-F238E27FC236}">
                <a16:creationId xmlns:a16="http://schemas.microsoft.com/office/drawing/2014/main" id="{C60435EE-CA88-5807-2CFE-164F2F7866F7}"/>
              </a:ext>
            </a:extLst>
          </p:cNvPr>
          <p:cNvPicPr>
            <a:picLocks noChangeAspect="1"/>
          </p:cNvPicPr>
          <p:nvPr/>
        </p:nvPicPr>
        <p:blipFill>
          <a:blip r:embed="rId2"/>
          <a:stretch>
            <a:fillRect/>
          </a:stretch>
        </p:blipFill>
        <p:spPr>
          <a:xfrm>
            <a:off x="4506687" y="0"/>
            <a:ext cx="7512087" cy="6858000"/>
          </a:xfrm>
          <a:prstGeom prst="rect">
            <a:avLst/>
          </a:prstGeom>
        </p:spPr>
      </p:pic>
    </p:spTree>
    <p:extLst>
      <p:ext uri="{BB962C8B-B14F-4D97-AF65-F5344CB8AC3E}">
        <p14:creationId xmlns:p14="http://schemas.microsoft.com/office/powerpoint/2010/main" val="3502500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64079-EAF4-4845-F8EC-85EA16FE911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09EC2C9-0511-2E77-0D85-3C8C97EDBD4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4F41F7CF-EFA1-FD4F-DD5F-5FC508C54C33}"/>
              </a:ext>
            </a:extLst>
          </p:cNvPr>
          <p:cNvPicPr>
            <a:picLocks noChangeAspect="1"/>
          </p:cNvPicPr>
          <p:nvPr/>
        </p:nvPicPr>
        <p:blipFill>
          <a:blip r:embed="rId2"/>
          <a:stretch>
            <a:fillRect/>
          </a:stretch>
        </p:blipFill>
        <p:spPr>
          <a:xfrm>
            <a:off x="474689" y="0"/>
            <a:ext cx="11242622" cy="6858000"/>
          </a:xfrm>
          <a:prstGeom prst="rect">
            <a:avLst/>
          </a:prstGeom>
        </p:spPr>
      </p:pic>
    </p:spTree>
    <p:extLst>
      <p:ext uri="{BB962C8B-B14F-4D97-AF65-F5344CB8AC3E}">
        <p14:creationId xmlns:p14="http://schemas.microsoft.com/office/powerpoint/2010/main" val="40078256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4F0F52CD-705F-AFED-2396-9ADAACF3609A}"/>
              </a:ext>
            </a:extLst>
          </p:cNvPr>
          <p:cNvSpPr>
            <a:spLocks noGrp="1"/>
          </p:cNvSpPr>
          <p:nvPr>
            <p:ph type="title"/>
          </p:nvPr>
        </p:nvSpPr>
        <p:spPr>
          <a:xfrm>
            <a:off x="958506" y="800392"/>
            <a:ext cx="10264697" cy="1212102"/>
          </a:xfrm>
        </p:spPr>
        <p:txBody>
          <a:bodyPr>
            <a:normAutofit/>
          </a:bodyPr>
          <a:lstStyle/>
          <a:p>
            <a:r>
              <a:rPr lang="en-GB" sz="4000" dirty="0">
                <a:solidFill>
                  <a:srgbClr val="FFFFFF"/>
                </a:solidFill>
              </a:rPr>
              <a:t>Support for Wellbeing, out of hours and online</a:t>
            </a:r>
          </a:p>
        </p:txBody>
      </p:sp>
      <p:sp>
        <p:nvSpPr>
          <p:cNvPr id="3" name="Content Placeholder 2">
            <a:extLst>
              <a:ext uri="{FF2B5EF4-FFF2-40B4-BE49-F238E27FC236}">
                <a16:creationId xmlns:a16="http://schemas.microsoft.com/office/drawing/2014/main" id="{4B5F4997-9A9E-2559-6F42-5A93DDD458A5}"/>
              </a:ext>
            </a:extLst>
          </p:cNvPr>
          <p:cNvSpPr>
            <a:spLocks noGrp="1"/>
          </p:cNvSpPr>
          <p:nvPr>
            <p:ph idx="1"/>
          </p:nvPr>
        </p:nvSpPr>
        <p:spPr>
          <a:xfrm>
            <a:off x="1119323" y="3647661"/>
            <a:ext cx="9978928" cy="3123534"/>
          </a:xfrm>
        </p:spPr>
        <p:txBody>
          <a:bodyPr anchor="ctr">
            <a:noAutofit/>
          </a:bodyPr>
          <a:lstStyle/>
          <a:p>
            <a:pPr algn="l"/>
            <a:r>
              <a:rPr lang="en-GB" sz="2400" b="1" i="0" dirty="0">
                <a:solidFill>
                  <a:srgbClr val="507F70"/>
                </a:solidFill>
                <a:effectLst/>
              </a:rPr>
              <a:t>Other on campus support</a:t>
            </a:r>
            <a:endParaRPr lang="en-GB" sz="2400" b="0" i="0" dirty="0">
              <a:solidFill>
                <a:srgbClr val="507F70"/>
              </a:solidFill>
              <a:effectLst/>
            </a:endParaRPr>
          </a:p>
          <a:p>
            <a:pPr algn="l"/>
            <a:r>
              <a:rPr lang="en-GB" sz="2400" b="0" i="0" dirty="0">
                <a:solidFill>
                  <a:srgbClr val="383838"/>
                </a:solidFill>
                <a:effectLst/>
              </a:rPr>
              <a:t>If there is an immediate emergency and you require the police, ambulance or fire services call the </a:t>
            </a:r>
            <a:r>
              <a:rPr lang="en-GB" sz="2400" b="1" i="0" dirty="0">
                <a:solidFill>
                  <a:srgbClr val="383838"/>
                </a:solidFill>
                <a:effectLst/>
              </a:rPr>
              <a:t>Community Safety Team</a:t>
            </a:r>
            <a:r>
              <a:rPr lang="en-GB" sz="2400" b="0" i="0" dirty="0">
                <a:solidFill>
                  <a:srgbClr val="383838"/>
                </a:solidFill>
                <a:effectLst/>
              </a:rPr>
              <a:t> first on 024 7652 2222. They will contact the appropriate emergency services and escort emergency vehicles to where you are. This is the quickest way to ensure that you get the support you need.</a:t>
            </a:r>
          </a:p>
          <a:p>
            <a:pPr algn="l"/>
            <a:r>
              <a:rPr lang="en-GB" sz="2400" dirty="0">
                <a:solidFill>
                  <a:srgbClr val="383838"/>
                </a:solidFill>
              </a:rPr>
              <a:t>24 Hour Community safety Team (non-emergency): </a:t>
            </a:r>
            <a:br>
              <a:rPr lang="en-GB" sz="2400" dirty="0"/>
            </a:br>
            <a:r>
              <a:rPr lang="en-GB" sz="2400" b="0" i="0" dirty="0">
                <a:solidFill>
                  <a:srgbClr val="383838"/>
                </a:solidFill>
                <a:effectLst/>
              </a:rPr>
              <a:t>Internal extension: x22083</a:t>
            </a:r>
            <a:br>
              <a:rPr lang="en-GB" sz="2400" dirty="0"/>
            </a:br>
            <a:r>
              <a:rPr lang="en-GB" sz="2400" b="0" i="0" dirty="0">
                <a:solidFill>
                  <a:srgbClr val="383838"/>
                </a:solidFill>
                <a:effectLst/>
              </a:rPr>
              <a:t>External line: 024 7652 2083</a:t>
            </a:r>
          </a:p>
          <a:p>
            <a:pPr algn="l"/>
            <a:r>
              <a:rPr lang="en-GB" sz="2400" b="0" i="0" dirty="0">
                <a:solidFill>
                  <a:srgbClr val="383838"/>
                </a:solidFill>
                <a:effectLst/>
                <a:hlinkClick r:id="rId2"/>
              </a:rPr>
              <a:t>https://warwick.ac.uk/services/wss/students/emergency_contacts/</a:t>
            </a:r>
            <a:endParaRPr lang="en-GB" sz="2400" b="0" i="0" dirty="0">
              <a:solidFill>
                <a:srgbClr val="383838"/>
              </a:solidFill>
              <a:effectLst/>
            </a:endParaRPr>
          </a:p>
          <a:p>
            <a:r>
              <a:rPr lang="en-GB" sz="2400" dirty="0">
                <a:effectLst/>
                <a:ea typeface="Times New Roman" panose="02020603050405020304" pitchFamily="18" charset="0"/>
                <a:hlinkClick r:id="rId3"/>
              </a:rPr>
              <a:t>https://warwick.ac.uk/services/wss/topics/</a:t>
            </a:r>
            <a:endParaRPr lang="en-GB" sz="2400" b="0" i="0" dirty="0">
              <a:solidFill>
                <a:srgbClr val="383838"/>
              </a:solidFill>
              <a:effectLst/>
            </a:endParaRPr>
          </a:p>
          <a:p>
            <a:pPr marL="342900" lvl="0" indent="-342900">
              <a:buFont typeface="Symbol" panose="05050102010706020507" pitchFamily="18" charset="2"/>
              <a:buChar char=""/>
            </a:pPr>
            <a:endParaRPr lang="en-GB" sz="2400" dirty="0">
              <a:effectLst/>
              <a:ea typeface="Times New Roman" panose="02020603050405020304" pitchFamily="18" charset="0"/>
            </a:endParaRPr>
          </a:p>
          <a:p>
            <a:pPr marL="342900" lvl="0" indent="-342900">
              <a:buFont typeface="Symbol" panose="05050102010706020507" pitchFamily="18" charset="2"/>
              <a:buChar char=""/>
            </a:pPr>
            <a:endParaRPr lang="en-GB" sz="2400" dirty="0">
              <a:effectLst/>
              <a:ea typeface="Times New Roman" panose="02020603050405020304" pitchFamily="18" charset="0"/>
            </a:endParaRPr>
          </a:p>
          <a:p>
            <a:pPr marL="0" lvl="0" indent="0">
              <a:buNone/>
            </a:pPr>
            <a:endParaRPr lang="en-GB" sz="2400" dirty="0">
              <a:ea typeface="Times New Roman" panose="02020603050405020304" pitchFamily="18" charset="0"/>
            </a:endParaRPr>
          </a:p>
          <a:p>
            <a:endParaRPr lang="en-GB" sz="2400" dirty="0"/>
          </a:p>
        </p:txBody>
      </p:sp>
    </p:spTree>
    <p:extLst>
      <p:ext uri="{BB962C8B-B14F-4D97-AF65-F5344CB8AC3E}">
        <p14:creationId xmlns:p14="http://schemas.microsoft.com/office/powerpoint/2010/main" val="9415148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3D510-4868-0BC2-B9DC-C82B51CDAE3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F1A1905-FAE9-7973-DBC0-2576BF595DA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61D6DC4-0628-BE8A-9ECA-B573F84D379A}"/>
              </a:ext>
            </a:extLst>
          </p:cNvPr>
          <p:cNvPicPr>
            <a:picLocks noChangeAspect="1"/>
          </p:cNvPicPr>
          <p:nvPr/>
        </p:nvPicPr>
        <p:blipFill>
          <a:blip r:embed="rId2"/>
          <a:stretch>
            <a:fillRect/>
          </a:stretch>
        </p:blipFill>
        <p:spPr>
          <a:xfrm>
            <a:off x="1299767" y="0"/>
            <a:ext cx="9480527" cy="6777972"/>
          </a:xfrm>
          <a:prstGeom prst="rect">
            <a:avLst/>
          </a:prstGeom>
        </p:spPr>
      </p:pic>
    </p:spTree>
    <p:extLst>
      <p:ext uri="{BB962C8B-B14F-4D97-AF65-F5344CB8AC3E}">
        <p14:creationId xmlns:p14="http://schemas.microsoft.com/office/powerpoint/2010/main" val="16529041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1E03328C-5BAD-0156-0B84-FF121D2650CA}"/>
              </a:ext>
            </a:extLst>
          </p:cNvPr>
          <p:cNvSpPr>
            <a:spLocks noGrp="1"/>
          </p:cNvSpPr>
          <p:nvPr>
            <p:ph type="title"/>
          </p:nvPr>
        </p:nvSpPr>
        <p:spPr>
          <a:xfrm>
            <a:off x="958506" y="800392"/>
            <a:ext cx="10264697" cy="1212102"/>
          </a:xfrm>
        </p:spPr>
        <p:txBody>
          <a:bodyPr>
            <a:normAutofit/>
          </a:bodyPr>
          <a:lstStyle/>
          <a:p>
            <a:r>
              <a:rPr lang="en-GB" sz="4000">
                <a:solidFill>
                  <a:srgbClr val="FFFFFF"/>
                </a:solidFill>
              </a:rPr>
              <a:t>Other sources of support</a:t>
            </a:r>
          </a:p>
        </p:txBody>
      </p:sp>
      <p:sp>
        <p:nvSpPr>
          <p:cNvPr id="3" name="Content Placeholder 2">
            <a:extLst>
              <a:ext uri="{FF2B5EF4-FFF2-40B4-BE49-F238E27FC236}">
                <a16:creationId xmlns:a16="http://schemas.microsoft.com/office/drawing/2014/main" id="{28ABFAED-2DB0-8509-C239-B047F38E3A85}"/>
              </a:ext>
            </a:extLst>
          </p:cNvPr>
          <p:cNvSpPr>
            <a:spLocks noGrp="1"/>
          </p:cNvSpPr>
          <p:nvPr>
            <p:ph idx="1"/>
          </p:nvPr>
        </p:nvSpPr>
        <p:spPr>
          <a:xfrm>
            <a:off x="1367624" y="2490436"/>
            <a:ext cx="10414666" cy="4367564"/>
          </a:xfrm>
        </p:spPr>
        <p:txBody>
          <a:bodyPr anchor="ctr">
            <a:normAutofit fontScale="92500" lnSpcReduction="10000"/>
          </a:bodyPr>
          <a:lstStyle/>
          <a:p>
            <a:r>
              <a:rPr lang="en-GB" b="1" dirty="0">
                <a:effectLst/>
                <a:latin typeface="Calibri" panose="020F0502020204030204" pitchFamily="34" charset="0"/>
                <a:ea typeface="Times New Roman" panose="02020603050405020304" pitchFamily="18" charset="0"/>
                <a:cs typeface="Calibri" panose="020F0502020204030204" pitchFamily="34" charset="0"/>
              </a:rPr>
              <a:t>Community Safety</a:t>
            </a:r>
            <a:r>
              <a:rPr lang="en-GB" dirty="0">
                <a:effectLst/>
                <a:latin typeface="Calibri" panose="020F0502020204030204" pitchFamily="34" charset="0"/>
                <a:ea typeface="Times New Roman" panose="02020603050405020304" pitchFamily="18" charset="0"/>
                <a:cs typeface="Calibri" panose="020F0502020204030204" pitchFamily="34" charset="0"/>
              </a:rPr>
              <a:t> Warwick.ac.uk/services/community-safety/ 024 7652 2083 Gatehouse. Emergency number on back of student cards.  </a:t>
            </a:r>
          </a:p>
          <a:p>
            <a:r>
              <a:rPr lang="en-GB" b="1" dirty="0">
                <a:effectLst/>
                <a:latin typeface="Calibri" panose="020F0502020204030204" pitchFamily="34" charset="0"/>
                <a:ea typeface="Times New Roman" panose="02020603050405020304" pitchFamily="18" charset="0"/>
                <a:cs typeface="Calibri" panose="020F0502020204030204" pitchFamily="34" charset="0"/>
              </a:rPr>
              <a:t>Report &amp; Support team.</a:t>
            </a:r>
            <a:r>
              <a:rPr lang="en-GB" dirty="0">
                <a:effectLst/>
                <a:latin typeface="Calibri" panose="020F0502020204030204" pitchFamily="34" charset="0"/>
                <a:ea typeface="Times New Roman" panose="02020603050405020304" pitchFamily="18" charset="0"/>
                <a:cs typeface="Calibri" panose="020F0502020204030204" pitchFamily="34" charset="0"/>
              </a:rPr>
              <a:t> Confidential online platform. reportandsupport.warwick.ac.uk</a:t>
            </a:r>
          </a:p>
          <a:p>
            <a:r>
              <a:rPr lang="en-GB" b="1" dirty="0">
                <a:effectLst/>
                <a:latin typeface="Calibri" panose="020F0502020204030204" pitchFamily="34" charset="0"/>
                <a:ea typeface="Times New Roman" panose="02020603050405020304" pitchFamily="18" charset="0"/>
                <a:cs typeface="Calibri" panose="020F0502020204030204" pitchFamily="34" charset="0"/>
              </a:rPr>
              <a:t>Warwick Student Union Advice Centre </a:t>
            </a:r>
            <a:r>
              <a:rPr lang="en-GB" dirty="0">
                <a:effectLst/>
                <a:latin typeface="Calibri" panose="020F0502020204030204" pitchFamily="34" charset="0"/>
                <a:ea typeface="Times New Roman" panose="02020603050405020304" pitchFamily="18" charset="0"/>
                <a:cs typeface="Calibri" panose="020F0502020204030204" pitchFamily="34" charset="0"/>
              </a:rPr>
              <a:t>– independent advice: academic, housing, finance. Free. 2</a:t>
            </a:r>
            <a:r>
              <a:rPr lang="en-GB" baseline="30000" dirty="0">
                <a:effectLst/>
                <a:latin typeface="Calibri" panose="020F0502020204030204" pitchFamily="34" charset="0"/>
                <a:ea typeface="Times New Roman" panose="02020603050405020304" pitchFamily="18" charset="0"/>
                <a:cs typeface="Calibri" panose="020F0502020204030204" pitchFamily="34" charset="0"/>
              </a:rPr>
              <a:t>nd</a:t>
            </a:r>
            <a:r>
              <a:rPr lang="en-GB" dirty="0">
                <a:effectLst/>
                <a:latin typeface="Calibri" panose="020F0502020204030204" pitchFamily="34" charset="0"/>
                <a:ea typeface="Times New Roman" panose="02020603050405020304" pitchFamily="18" charset="0"/>
                <a:cs typeface="Calibri" panose="020F0502020204030204" pitchFamily="34" charset="0"/>
              </a:rPr>
              <a:t> floor Student Union. https://www.warwicksu.com/help-support/contact/</a:t>
            </a:r>
          </a:p>
          <a:p>
            <a:r>
              <a:rPr lang="en-GB" b="1" dirty="0">
                <a:effectLst/>
                <a:latin typeface="Calibri" panose="020F0502020204030204" pitchFamily="34" charset="0"/>
                <a:ea typeface="Times New Roman" panose="02020603050405020304" pitchFamily="18" charset="0"/>
                <a:cs typeface="Calibri" panose="020F0502020204030204" pitchFamily="34" charset="0"/>
              </a:rPr>
              <a:t>Residential Community Team </a:t>
            </a:r>
            <a:r>
              <a:rPr lang="en-GB" dirty="0">
                <a:effectLst/>
                <a:latin typeface="Calibri" panose="020F0502020204030204" pitchFamily="34" charset="0"/>
                <a:ea typeface="Times New Roman" panose="02020603050405020304" pitchFamily="18" charset="0"/>
                <a:cs typeface="Calibri" panose="020F0502020204030204" pitchFamily="34" charset="0"/>
              </a:rPr>
              <a:t>– </a:t>
            </a:r>
            <a:r>
              <a:rPr lang="en-GB" dirty="0">
                <a:latin typeface="Calibri" panose="020F0502020204030204" pitchFamily="34" charset="0"/>
                <a:ea typeface="Times New Roman" panose="02020603050405020304" pitchFamily="18" charset="0"/>
                <a:cs typeface="Calibri" panose="020F0502020204030204" pitchFamily="34" charset="0"/>
                <a:hlinkClick r:id="rId2"/>
              </a:rPr>
              <a:t>https://warwick.ac.uk/services/rescommunity</a:t>
            </a:r>
            <a:r>
              <a:rPr lang="en-GB" dirty="0">
                <a:latin typeface="Calibri" panose="020F0502020204030204" pitchFamily="34" charset="0"/>
                <a:ea typeface="Times New Roman" panose="02020603050405020304" pitchFamily="18" charset="0"/>
                <a:cs typeface="Calibri" panose="020F0502020204030204" pitchFamily="34" charset="0"/>
              </a:rPr>
              <a:t> (they wear pale pink)</a:t>
            </a:r>
            <a:r>
              <a:rPr lang="en-GB" sz="2400" dirty="0">
                <a:latin typeface="Calibri" panose="020F0502020204030204" pitchFamily="34" charset="0"/>
                <a:ea typeface="Times New Roman" panose="02020603050405020304" pitchFamily="18" charset="0"/>
                <a:cs typeface="Calibri" panose="020F0502020204030204" pitchFamily="34" charset="0"/>
              </a:rPr>
              <a:t> </a:t>
            </a:r>
          </a:p>
          <a:p>
            <a:pPr marL="0" indent="0">
              <a:buNone/>
            </a:pPr>
            <a:r>
              <a:rPr lang="en-GB" sz="2400" dirty="0">
                <a:latin typeface="Calibri" panose="020F0502020204030204" pitchFamily="34" charset="0"/>
                <a:ea typeface="Times New Roman" panose="02020603050405020304" pitchFamily="18" charset="0"/>
                <a:cs typeface="Calibri" panose="020F0502020204030204" pitchFamily="34" charset="0"/>
              </a:rPr>
              <a:t>	QR codes in bedrooms with further info</a:t>
            </a:r>
            <a:endParaRPr lang="en-US" sz="2400" dirty="0">
              <a:latin typeface="Calibri" panose="020F0502020204030204" pitchFamily="34" charset="0"/>
              <a:ea typeface="Times New Roman" panose="02020603050405020304" pitchFamily="18" charset="0"/>
              <a:cs typeface="Calibri" panose="020F0502020204030204" pitchFamily="34" charset="0"/>
            </a:endParaRPr>
          </a:p>
          <a:p>
            <a:pPr marL="342900" lvl="0" indent="-342900">
              <a:buFont typeface="Symbol" panose="05050102010706020507" pitchFamily="18" charset="2"/>
              <a:buChar char=""/>
            </a:pPr>
            <a:r>
              <a:rPr lang="en-US" sz="2600" b="1" dirty="0">
                <a:latin typeface="Calibri" panose="020F0502020204030204" pitchFamily="34" charset="0"/>
                <a:ea typeface="Times New Roman" panose="02020603050405020304" pitchFamily="18" charset="0"/>
                <a:cs typeface="Calibri" panose="020F0502020204030204" pitchFamily="34" charset="0"/>
              </a:rPr>
              <a:t>Nightline</a:t>
            </a:r>
            <a:r>
              <a:rPr lang="en-US" sz="2600" dirty="0">
                <a:latin typeface="Calibri" panose="020F0502020204030204" pitchFamily="34" charset="0"/>
                <a:ea typeface="Times New Roman" panose="02020603050405020304" pitchFamily="18" charset="0"/>
                <a:cs typeface="Calibri" panose="020F0502020204030204" pitchFamily="34" charset="0"/>
              </a:rPr>
              <a:t> 22199 or 024 7641 7668 or nightline@warwick.ac.uk</a:t>
            </a:r>
          </a:p>
          <a:p>
            <a:endParaRPr lang="en-GB" sz="2400" dirty="0"/>
          </a:p>
        </p:txBody>
      </p:sp>
    </p:spTree>
    <p:extLst>
      <p:ext uri="{BB962C8B-B14F-4D97-AF65-F5344CB8AC3E}">
        <p14:creationId xmlns:p14="http://schemas.microsoft.com/office/powerpoint/2010/main" val="2838152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additive="base">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arn(inVertical)">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981F8-90F7-A3D3-DCC0-D1142D67D7B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78B09EC-CE2E-B762-7483-C011DBEE24A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ECFBEFD5-422D-D28E-B68E-9607B45A45C6}"/>
              </a:ext>
            </a:extLst>
          </p:cNvPr>
          <p:cNvPicPr>
            <a:picLocks noChangeAspect="1"/>
          </p:cNvPicPr>
          <p:nvPr/>
        </p:nvPicPr>
        <p:blipFill>
          <a:blip r:embed="rId2"/>
          <a:stretch>
            <a:fillRect/>
          </a:stretch>
        </p:blipFill>
        <p:spPr>
          <a:xfrm>
            <a:off x="385328" y="86500"/>
            <a:ext cx="11277284" cy="6771500"/>
          </a:xfrm>
          <a:prstGeom prst="rect">
            <a:avLst/>
          </a:prstGeom>
        </p:spPr>
      </p:pic>
    </p:spTree>
    <p:extLst>
      <p:ext uri="{BB962C8B-B14F-4D97-AF65-F5344CB8AC3E}">
        <p14:creationId xmlns:p14="http://schemas.microsoft.com/office/powerpoint/2010/main" val="13996778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459E5-73DE-5568-8166-6AA4C2B5EA9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69FA9B8-F307-7525-F2CB-FFB21CA32CC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F63E284-2D62-740F-B3E8-2B9734DE3811}"/>
              </a:ext>
            </a:extLst>
          </p:cNvPr>
          <p:cNvPicPr>
            <a:picLocks noChangeAspect="1"/>
          </p:cNvPicPr>
          <p:nvPr/>
        </p:nvPicPr>
        <p:blipFill>
          <a:blip r:embed="rId2"/>
          <a:stretch>
            <a:fillRect/>
          </a:stretch>
        </p:blipFill>
        <p:spPr>
          <a:xfrm>
            <a:off x="1348815" y="-35687"/>
            <a:ext cx="9543774" cy="6893687"/>
          </a:xfrm>
          <a:prstGeom prst="rect">
            <a:avLst/>
          </a:prstGeom>
        </p:spPr>
      </p:pic>
    </p:spTree>
    <p:extLst>
      <p:ext uri="{BB962C8B-B14F-4D97-AF65-F5344CB8AC3E}">
        <p14:creationId xmlns:p14="http://schemas.microsoft.com/office/powerpoint/2010/main" val="41899219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B67B0-67D2-47B9-A29C-FC9DF942AF89}"/>
              </a:ext>
            </a:extLst>
          </p:cNvPr>
          <p:cNvSpPr>
            <a:spLocks noGrp="1"/>
          </p:cNvSpPr>
          <p:nvPr>
            <p:ph type="title"/>
          </p:nvPr>
        </p:nvSpPr>
        <p:spPr>
          <a:xfrm>
            <a:off x="838200" y="140535"/>
            <a:ext cx="10515600" cy="1325563"/>
          </a:xfrm>
        </p:spPr>
        <p:txBody>
          <a:bodyPr/>
          <a:lstStyle/>
          <a:p>
            <a:r>
              <a:rPr lang="en-GB" dirty="0"/>
              <a:t>Specific support groups</a:t>
            </a:r>
          </a:p>
        </p:txBody>
      </p:sp>
      <p:sp>
        <p:nvSpPr>
          <p:cNvPr id="3" name="Content Placeholder 2">
            <a:extLst>
              <a:ext uri="{FF2B5EF4-FFF2-40B4-BE49-F238E27FC236}">
                <a16:creationId xmlns:a16="http://schemas.microsoft.com/office/drawing/2014/main" id="{239D036F-D0B4-49E9-8FE4-25A6CA6E46A9}"/>
              </a:ext>
            </a:extLst>
          </p:cNvPr>
          <p:cNvSpPr>
            <a:spLocks noGrp="1"/>
          </p:cNvSpPr>
          <p:nvPr>
            <p:ph idx="1"/>
          </p:nvPr>
        </p:nvSpPr>
        <p:spPr>
          <a:xfrm>
            <a:off x="838199" y="1466097"/>
            <a:ext cx="10663989" cy="4838449"/>
          </a:xfrm>
        </p:spPr>
        <p:txBody>
          <a:bodyPr>
            <a:normAutofit fontScale="92500" lnSpcReduction="20000"/>
          </a:bodyPr>
          <a:lstStyle/>
          <a:p>
            <a:r>
              <a:rPr lang="en-GB" b="1" dirty="0"/>
              <a:t>Autism at Warwick </a:t>
            </a:r>
            <a:r>
              <a:rPr lang="en-GB" dirty="0">
                <a:hlinkClick r:id="rId2"/>
              </a:rPr>
              <a:t>(https://www.warwicksu.com/societies-sports/societies/autismatwarwick/)</a:t>
            </a:r>
            <a:r>
              <a:rPr lang="en-GB" dirty="0"/>
              <a:t>, a society set up by and for students with autism</a:t>
            </a:r>
          </a:p>
          <a:p>
            <a:r>
              <a:rPr lang="en-GB" b="1" dirty="0"/>
              <a:t>Warwick Enable</a:t>
            </a:r>
            <a:r>
              <a:rPr lang="en-GB" dirty="0"/>
              <a:t>: </a:t>
            </a:r>
            <a:r>
              <a:rPr lang="en-GB" dirty="0">
                <a:hlinkClick r:id="rId3"/>
              </a:rPr>
              <a:t>Warwick Enable (warwicksu.com)</a:t>
            </a:r>
            <a:r>
              <a:rPr lang="en-GB" dirty="0"/>
              <a:t> - </a:t>
            </a:r>
            <a:r>
              <a:rPr lang="en-US" b="0" i="0" dirty="0">
                <a:solidFill>
                  <a:srgbClr val="040C28"/>
                </a:solidFill>
                <a:effectLst/>
                <a:latin typeface="Google Sans"/>
              </a:rPr>
              <a:t>the disability liberation and campaigning society on campus</a:t>
            </a:r>
            <a:r>
              <a:rPr lang="en-US" b="0" i="0" dirty="0">
                <a:solidFill>
                  <a:srgbClr val="202124"/>
                </a:solidFill>
                <a:effectLst/>
                <a:latin typeface="Google Sans"/>
              </a:rPr>
              <a:t>. </a:t>
            </a:r>
          </a:p>
          <a:p>
            <a:r>
              <a:rPr lang="en-US" b="1" i="0" dirty="0">
                <a:solidFill>
                  <a:srgbClr val="202124"/>
                </a:solidFill>
                <a:effectLst/>
                <a:latin typeface="Google Sans"/>
              </a:rPr>
              <a:t>ADHD Society: </a:t>
            </a:r>
            <a:r>
              <a:rPr lang="en-US" i="0" dirty="0">
                <a:solidFill>
                  <a:srgbClr val="202124"/>
                </a:solidFill>
                <a:effectLst/>
                <a:latin typeface="Google Sans"/>
              </a:rPr>
              <a:t>they support and advocate for neurodivergent people in the university (including with body-doubling and study sessions), aim to improve perception of ADHD as a whole.</a:t>
            </a:r>
          </a:p>
          <a:p>
            <a:r>
              <a:rPr lang="en-GB" b="1" dirty="0"/>
              <a:t>Departmental Disability Champion: </a:t>
            </a:r>
            <a:r>
              <a:rPr lang="en-GB" dirty="0"/>
              <a:t>Dr Emmanuela Bakola</a:t>
            </a:r>
          </a:p>
          <a:p>
            <a:r>
              <a:rPr lang="en-GB" b="1" dirty="0"/>
              <a:t>Widening Participation Student Network </a:t>
            </a:r>
            <a:r>
              <a:rPr lang="en-GB" dirty="0"/>
              <a:t>(</a:t>
            </a:r>
            <a:r>
              <a:rPr lang="en-GB" dirty="0">
                <a:hlinkClick r:id="rId4"/>
              </a:rPr>
              <a:t>https://warwick.ac.uk/study/outreach/currentstudents/wpstudentnetwork/</a:t>
            </a:r>
            <a:r>
              <a:rPr lang="en-GB" dirty="0"/>
              <a:t> )</a:t>
            </a:r>
          </a:p>
          <a:p>
            <a:r>
              <a:rPr lang="en-GB" b="1" dirty="0"/>
              <a:t>Departmental Quiet Space (2.22)</a:t>
            </a:r>
          </a:p>
          <a:p>
            <a:pPr marL="0" indent="0">
              <a:buNone/>
            </a:pPr>
            <a:r>
              <a:rPr lang="en-GB" dirty="0">
                <a:hlinkClick r:id="rId5"/>
              </a:rPr>
              <a:t>https://warwick.ac.uk/fac/arts/classics/intranets/students/quiet-space/</a:t>
            </a:r>
            <a:endParaRPr lang="en-GB" dirty="0"/>
          </a:p>
          <a:p>
            <a:pPr marL="0" indent="0">
              <a:buNone/>
            </a:pPr>
            <a:endParaRPr lang="en-GB" dirty="0"/>
          </a:p>
          <a:p>
            <a:endParaRPr lang="en-GB" dirty="0"/>
          </a:p>
          <a:p>
            <a:pPr marL="0" indent="0">
              <a:buNone/>
            </a:pPr>
            <a:endParaRPr lang="en-GB" dirty="0"/>
          </a:p>
        </p:txBody>
      </p:sp>
    </p:spTree>
    <p:extLst>
      <p:ext uri="{BB962C8B-B14F-4D97-AF65-F5344CB8AC3E}">
        <p14:creationId xmlns:p14="http://schemas.microsoft.com/office/powerpoint/2010/main" val="9380638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F71C8-0F2B-0CA9-E192-2E3DBBCEEFB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1414C2E-74CA-CC53-B174-9A6067F494B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A7E2BF0C-367D-FE38-FE96-B18DEA9B5136}"/>
              </a:ext>
            </a:extLst>
          </p:cNvPr>
          <p:cNvPicPr>
            <a:picLocks noChangeAspect="1"/>
          </p:cNvPicPr>
          <p:nvPr/>
        </p:nvPicPr>
        <p:blipFill>
          <a:blip r:embed="rId2"/>
          <a:stretch>
            <a:fillRect/>
          </a:stretch>
        </p:blipFill>
        <p:spPr>
          <a:xfrm>
            <a:off x="657726" y="84297"/>
            <a:ext cx="10926473" cy="6658979"/>
          </a:xfrm>
          <a:prstGeom prst="rect">
            <a:avLst/>
          </a:prstGeom>
        </p:spPr>
      </p:pic>
    </p:spTree>
    <p:extLst>
      <p:ext uri="{BB962C8B-B14F-4D97-AF65-F5344CB8AC3E}">
        <p14:creationId xmlns:p14="http://schemas.microsoft.com/office/powerpoint/2010/main" val="41708054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1B50F-7050-4487-A679-29D44FD91C10}"/>
              </a:ext>
            </a:extLst>
          </p:cNvPr>
          <p:cNvSpPr>
            <a:spLocks noGrp="1"/>
          </p:cNvSpPr>
          <p:nvPr>
            <p:ph type="title"/>
          </p:nvPr>
        </p:nvSpPr>
        <p:spPr>
          <a:xfrm>
            <a:off x="838200" y="0"/>
            <a:ext cx="10515600" cy="1325563"/>
          </a:xfrm>
        </p:spPr>
        <p:txBody>
          <a:bodyPr>
            <a:normAutofit fontScale="90000"/>
          </a:bodyPr>
          <a:lstStyle/>
          <a:p>
            <a:r>
              <a:rPr lang="en-GB" dirty="0"/>
              <a:t>Support for WP students</a:t>
            </a:r>
            <a:br>
              <a:rPr lang="en-GB" dirty="0"/>
            </a:br>
            <a:r>
              <a:rPr lang="en-GB" sz="3600" dirty="0">
                <a:hlinkClick r:id="rId2"/>
              </a:rPr>
              <a:t>Widening Participation Student Network (warwick.ac.uk)</a:t>
            </a:r>
            <a:endParaRPr lang="en-GB" sz="3600" dirty="0"/>
          </a:p>
        </p:txBody>
      </p:sp>
      <p:sp>
        <p:nvSpPr>
          <p:cNvPr id="3" name="Content Placeholder 2">
            <a:extLst>
              <a:ext uri="{FF2B5EF4-FFF2-40B4-BE49-F238E27FC236}">
                <a16:creationId xmlns:a16="http://schemas.microsoft.com/office/drawing/2014/main" id="{C9AEEACE-67F9-4C30-9257-CFDBE9D31872}"/>
              </a:ext>
            </a:extLst>
          </p:cNvPr>
          <p:cNvSpPr>
            <a:spLocks noGrp="1"/>
          </p:cNvSpPr>
          <p:nvPr>
            <p:ph idx="1"/>
          </p:nvPr>
        </p:nvSpPr>
        <p:spPr>
          <a:xfrm>
            <a:off x="256674" y="1203158"/>
            <a:ext cx="10840112" cy="5372158"/>
          </a:xfrm>
        </p:spPr>
        <p:txBody>
          <a:bodyPr>
            <a:normAutofit fontScale="62500" lnSpcReduction="20000"/>
          </a:bodyPr>
          <a:lstStyle/>
          <a:p>
            <a:r>
              <a:rPr lang="en-GB" dirty="0"/>
              <a:t>You are eligible to join if you are from the UK/have Home fee status and identify with at least one of the following criteria:</a:t>
            </a:r>
          </a:p>
          <a:p>
            <a:pPr lvl="0"/>
            <a:r>
              <a:rPr lang="en-GB" dirty="0"/>
              <a:t>You are in receipt of a Warwick Bursary or other means tested financial support</a:t>
            </a:r>
          </a:p>
          <a:p>
            <a:pPr lvl="0"/>
            <a:r>
              <a:rPr lang="en-GB" dirty="0"/>
              <a:t>You were eligible for or in receipt of Free School Meals while at secondary school</a:t>
            </a:r>
          </a:p>
          <a:p>
            <a:pPr lvl="0"/>
            <a:r>
              <a:rPr lang="en-GB" dirty="0"/>
              <a:t>You come from a background where your household income is below £42,875</a:t>
            </a:r>
          </a:p>
          <a:p>
            <a:pPr lvl="0"/>
            <a:r>
              <a:rPr lang="en-GB" dirty="0"/>
              <a:t>Have a household postcode in an area with a high level of disadvantage (you </a:t>
            </a:r>
            <a:r>
              <a:rPr lang="en-GB" dirty="0">
                <a:hlinkClick r:id="rId3"/>
              </a:rPr>
              <a:t>can check using this website </a:t>
            </a:r>
            <a:r>
              <a:rPr lang="en-GB" dirty="0"/>
              <a:t>– you’d be eligible if your postcode falls into deciles 1-4)</a:t>
            </a:r>
          </a:p>
          <a:p>
            <a:pPr lvl="0"/>
            <a:r>
              <a:rPr lang="en-GB" dirty="0"/>
              <a:t>You come from an area with low progression rates to higher education</a:t>
            </a:r>
          </a:p>
          <a:p>
            <a:pPr lvl="0"/>
            <a:r>
              <a:rPr lang="en-GB" dirty="0"/>
              <a:t>You are a student with disabilities - </a:t>
            </a:r>
            <a:r>
              <a:rPr lang="en-GB" i="1" dirty="0"/>
              <a:t>including seen and unseen disabilities, specific learning differences, mental health difficulties, autistic spectrum disorder or any other disabling condition</a:t>
            </a:r>
            <a:endParaRPr lang="en-GB" dirty="0"/>
          </a:p>
          <a:p>
            <a:pPr lvl="0"/>
            <a:r>
              <a:rPr lang="en-GB" dirty="0"/>
              <a:t>You are a mature student who entered higher education over the age of 21</a:t>
            </a:r>
          </a:p>
          <a:p>
            <a:pPr lvl="0"/>
            <a:r>
              <a:rPr lang="en-GB" dirty="0"/>
              <a:t>You have experience in local authority care (</a:t>
            </a:r>
            <a:r>
              <a:rPr lang="en-GB" dirty="0" err="1"/>
              <a:t>eg.</a:t>
            </a:r>
            <a:r>
              <a:rPr lang="en-GB" dirty="0"/>
              <a:t> foster home, residential children's home or kinship care)</a:t>
            </a:r>
          </a:p>
          <a:p>
            <a:pPr lvl="0"/>
            <a:r>
              <a:rPr lang="en-GB" dirty="0"/>
              <a:t>You are are estranged from, and not supported by, both of their parents (this might be their birth, step or adoptive parents, and sometimes wider family members)</a:t>
            </a:r>
          </a:p>
          <a:p>
            <a:pPr lvl="0"/>
            <a:r>
              <a:rPr lang="en-GB" dirty="0"/>
              <a:t>You have caring responsibilities - </a:t>
            </a:r>
            <a:r>
              <a:rPr lang="en-GB" i="1" dirty="0"/>
              <a:t>this could include, physical, practical or emotional care</a:t>
            </a:r>
            <a:endParaRPr lang="en-GB" dirty="0"/>
          </a:p>
          <a:p>
            <a:pPr lvl="0"/>
            <a:r>
              <a:rPr lang="en-GB" dirty="0"/>
              <a:t>Neither of your parents attended university and gained a degree (e.g. BA/BSc or equivalent) - </a:t>
            </a:r>
            <a:r>
              <a:rPr lang="en-GB" i="1" dirty="0"/>
              <a:t>excluding if they were/are a mature student</a:t>
            </a:r>
            <a:endParaRPr lang="en-GB" dirty="0"/>
          </a:p>
          <a:p>
            <a:r>
              <a:rPr lang="en-GB" i="1" dirty="0"/>
              <a:t>We also welcome students who have been granted refugee status, are under humanitarian protection or are currently seeking asylum in the UK.</a:t>
            </a:r>
            <a:endParaRPr lang="en-GB" dirty="0"/>
          </a:p>
          <a:p>
            <a:pPr algn="l">
              <a:buFont typeface="Arial" panose="020B0604020202020204" pitchFamily="34" charset="0"/>
              <a:buChar char="•"/>
            </a:pPr>
            <a:endParaRPr lang="en-GB" b="0" i="0" dirty="0">
              <a:solidFill>
                <a:srgbClr val="383838"/>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869152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0B82A-340C-91B7-D123-708BE1C3CB0F}"/>
              </a:ext>
            </a:extLst>
          </p:cNvPr>
          <p:cNvSpPr>
            <a:spLocks noGrp="1"/>
          </p:cNvSpPr>
          <p:nvPr>
            <p:ph type="title"/>
          </p:nvPr>
        </p:nvSpPr>
        <p:spPr>
          <a:xfrm>
            <a:off x="838200" y="365125"/>
            <a:ext cx="4419600" cy="499579"/>
          </a:xfrm>
        </p:spPr>
        <p:txBody>
          <a:bodyPr>
            <a:normAutofit fontScale="90000"/>
          </a:bodyPr>
          <a:lstStyle/>
          <a:p>
            <a:r>
              <a:rPr lang="en-GB" dirty="0"/>
              <a:t>Financial Support</a:t>
            </a:r>
          </a:p>
        </p:txBody>
      </p:sp>
      <p:sp>
        <p:nvSpPr>
          <p:cNvPr id="3" name="Content Placeholder 2">
            <a:extLst>
              <a:ext uri="{FF2B5EF4-FFF2-40B4-BE49-F238E27FC236}">
                <a16:creationId xmlns:a16="http://schemas.microsoft.com/office/drawing/2014/main" id="{B784BAC0-E4D6-39FF-0934-120DB5DE9CE6}"/>
              </a:ext>
            </a:extLst>
          </p:cNvPr>
          <p:cNvSpPr>
            <a:spLocks noGrp="1"/>
          </p:cNvSpPr>
          <p:nvPr>
            <p:ph idx="1"/>
          </p:nvPr>
        </p:nvSpPr>
        <p:spPr>
          <a:xfrm>
            <a:off x="288758" y="864703"/>
            <a:ext cx="11807164" cy="5039139"/>
          </a:xfrm>
        </p:spPr>
        <p:txBody>
          <a:bodyPr>
            <a:noAutofit/>
          </a:bodyPr>
          <a:lstStyle/>
          <a:p>
            <a:r>
              <a:rPr lang="en-GB" sz="2200" b="1" dirty="0"/>
              <a:t>Warwick Bursary:</a:t>
            </a:r>
          </a:p>
          <a:p>
            <a:pPr marL="0" indent="0">
              <a:buNone/>
            </a:pPr>
            <a:r>
              <a:rPr lang="en-GB" sz="2200" b="1" dirty="0">
                <a:solidFill>
                  <a:srgbClr val="383838"/>
                </a:solidFill>
                <a:hlinkClick r:id="rId2"/>
              </a:rPr>
              <a:t>https://warwick.ac.uk/services/wss/funding/bursariesandscholarships/2025-entry/</a:t>
            </a:r>
            <a:r>
              <a:rPr lang="en-GB" sz="2200" b="1" dirty="0">
                <a:solidFill>
                  <a:srgbClr val="383838"/>
                </a:solidFill>
              </a:rPr>
              <a:t> </a:t>
            </a:r>
          </a:p>
          <a:p>
            <a:pPr>
              <a:buFont typeface="+mj-lt"/>
              <a:buAutoNum type="arabicPeriod"/>
            </a:pPr>
            <a:r>
              <a:rPr lang="en-GB" sz="2200" dirty="0">
                <a:solidFill>
                  <a:srgbClr val="383838"/>
                </a:solidFill>
              </a:rPr>
              <a:t>You must be a full-time Home undergraduate student for fee purposes and domiciled in England, Scotland or Northern Ireland.</a:t>
            </a:r>
            <a:endParaRPr lang="en-GB" sz="2200" i="0" dirty="0">
              <a:solidFill>
                <a:srgbClr val="383838"/>
              </a:solidFill>
              <a:effectLst/>
            </a:endParaRPr>
          </a:p>
          <a:p>
            <a:pPr>
              <a:buFont typeface="+mj-lt"/>
              <a:buAutoNum type="arabicPeriod"/>
            </a:pPr>
            <a:r>
              <a:rPr lang="en-GB" sz="2200" i="0" dirty="0">
                <a:solidFill>
                  <a:srgbClr val="383838"/>
                </a:solidFill>
                <a:effectLst/>
              </a:rPr>
              <a:t>You must have a family income of £42,875 or below.</a:t>
            </a:r>
          </a:p>
          <a:p>
            <a:pPr marL="0" indent="0">
              <a:buNone/>
            </a:pPr>
            <a:r>
              <a:rPr lang="en-GB" sz="2000" b="1" dirty="0"/>
              <a:t>Student Funding Support receives a list of potentially eligible students </a:t>
            </a:r>
            <a:endParaRPr lang="en-GB" sz="1800" b="1" dirty="0"/>
          </a:p>
          <a:p>
            <a:pPr marL="0" indent="0">
              <a:buNone/>
            </a:pPr>
            <a:endParaRPr lang="en-GB" sz="2200" b="1" dirty="0"/>
          </a:p>
          <a:p>
            <a:pPr marL="0" indent="0">
              <a:buNone/>
            </a:pPr>
            <a:r>
              <a:rPr lang="en-GB" sz="2200" b="1" dirty="0"/>
              <a:t>Hardship/Emergency funding</a:t>
            </a:r>
          </a:p>
          <a:p>
            <a:pPr marL="0" indent="0">
              <a:buNone/>
            </a:pPr>
            <a:r>
              <a:rPr lang="en-GB" sz="2200" dirty="0">
                <a:hlinkClick r:id="rId3"/>
              </a:rPr>
              <a:t>https://warwick.ac.uk/services/wss/funding/hardshipfunding/</a:t>
            </a:r>
            <a:endParaRPr lang="en-GB" sz="2200" dirty="0"/>
          </a:p>
          <a:p>
            <a:pPr algn="l"/>
            <a:r>
              <a:rPr lang="en-GB" sz="2200" b="0" i="0" dirty="0">
                <a:solidFill>
                  <a:srgbClr val="383838"/>
                </a:solidFill>
                <a:effectLst/>
              </a:rPr>
              <a:t>Student Funding Support, Senate House: (</a:t>
            </a:r>
            <a:r>
              <a:rPr lang="en-GB" sz="2200" b="0" i="0" dirty="0">
                <a:solidFill>
                  <a:srgbClr val="383838"/>
                </a:solidFill>
                <a:effectLst/>
                <a:hlinkClick r:id="rId4"/>
              </a:rPr>
              <a:t>studentfunding@warwick.ac.uk</a:t>
            </a:r>
            <a:r>
              <a:rPr lang="en-GB" sz="2200" b="0" i="0" dirty="0">
                <a:solidFill>
                  <a:srgbClr val="383838"/>
                </a:solidFill>
                <a:effectLst/>
              </a:rPr>
              <a:t>) or telephone (+44 (0)24 7615 0096 )</a:t>
            </a:r>
            <a:br>
              <a:rPr lang="en-GB" sz="2200" b="0" i="0" dirty="0">
                <a:solidFill>
                  <a:srgbClr val="383838"/>
                </a:solidFill>
                <a:effectLst/>
              </a:rPr>
            </a:br>
            <a:r>
              <a:rPr lang="en-GB" sz="2200" b="1" i="0" dirty="0">
                <a:solidFill>
                  <a:srgbClr val="383838"/>
                </a:solidFill>
                <a:effectLst/>
              </a:rPr>
              <a:t>Monday – Thursday: 8:30 am – 5 pm or Friday: 8:30 am – 4 pm.</a:t>
            </a:r>
          </a:p>
          <a:p>
            <a:pPr algn="l"/>
            <a:r>
              <a:rPr lang="en-GB" sz="2200" b="1" dirty="0">
                <a:solidFill>
                  <a:srgbClr val="383838"/>
                </a:solidFill>
              </a:rPr>
              <a:t>I</a:t>
            </a:r>
            <a:r>
              <a:rPr lang="en-GB" sz="2200" b="0" i="0" dirty="0">
                <a:solidFill>
                  <a:srgbClr val="383838"/>
                </a:solidFill>
                <a:effectLst/>
              </a:rPr>
              <a:t>n person drop-in hours </a:t>
            </a:r>
            <a:r>
              <a:rPr lang="en-GB" sz="2200" b="1" i="0" dirty="0">
                <a:solidFill>
                  <a:srgbClr val="383838"/>
                </a:solidFill>
                <a:effectLst/>
              </a:rPr>
              <a:t>Monday – Friday: 10 am – 3 pm</a:t>
            </a:r>
            <a:r>
              <a:rPr lang="en-GB" sz="2200" b="0" i="0" dirty="0">
                <a:solidFill>
                  <a:srgbClr val="383838"/>
                </a:solidFill>
                <a:effectLst/>
              </a:rPr>
              <a:t> at Senate House</a:t>
            </a:r>
          </a:p>
          <a:p>
            <a:pPr marL="0" indent="0">
              <a:buNone/>
            </a:pPr>
            <a:br>
              <a:rPr lang="en-GB" sz="2200" dirty="0"/>
            </a:br>
            <a:endParaRPr lang="en-GB" sz="2200" dirty="0"/>
          </a:p>
        </p:txBody>
      </p:sp>
    </p:spTree>
    <p:extLst>
      <p:ext uri="{BB962C8B-B14F-4D97-AF65-F5344CB8AC3E}">
        <p14:creationId xmlns:p14="http://schemas.microsoft.com/office/powerpoint/2010/main" val="24193774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0609A-082A-F6C7-AA95-F7EBD1DD992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A7028A9-38EB-BB22-C644-1FF5D2915B3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A81F335-3210-3058-8D4C-6EFA17543E88}"/>
              </a:ext>
            </a:extLst>
          </p:cNvPr>
          <p:cNvPicPr>
            <a:picLocks noChangeAspect="1"/>
          </p:cNvPicPr>
          <p:nvPr/>
        </p:nvPicPr>
        <p:blipFill>
          <a:blip r:embed="rId2"/>
          <a:stretch>
            <a:fillRect/>
          </a:stretch>
        </p:blipFill>
        <p:spPr>
          <a:xfrm>
            <a:off x="917638" y="-52603"/>
            <a:ext cx="10436162" cy="6910603"/>
          </a:xfrm>
          <a:prstGeom prst="rect">
            <a:avLst/>
          </a:prstGeom>
        </p:spPr>
      </p:pic>
      <p:sp>
        <p:nvSpPr>
          <p:cNvPr id="5" name="Oval 4">
            <a:extLst>
              <a:ext uri="{FF2B5EF4-FFF2-40B4-BE49-F238E27FC236}">
                <a16:creationId xmlns:a16="http://schemas.microsoft.com/office/drawing/2014/main" id="{750237CF-C52F-7800-4124-978306D2E51B}"/>
              </a:ext>
            </a:extLst>
          </p:cNvPr>
          <p:cNvSpPr/>
          <p:nvPr/>
        </p:nvSpPr>
        <p:spPr>
          <a:xfrm>
            <a:off x="1716505" y="3048000"/>
            <a:ext cx="9256295" cy="2484437"/>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b="1" dirty="0"/>
              <a:t>Don't decide for yourself that you won't qualify. If you're struggling financially, talk to Student Funding Support and find out what help may be available.</a:t>
            </a:r>
            <a:endParaRPr lang="en-GB" dirty="0"/>
          </a:p>
          <a:p>
            <a:r>
              <a:rPr lang="en-GB" b="1" dirty="0"/>
              <a:t>This is another reason to tell your Personal Tutor when something is going wrong: we may know about support you didn't know existed.</a:t>
            </a:r>
            <a:endParaRPr lang="en-GB" dirty="0"/>
          </a:p>
        </p:txBody>
      </p:sp>
    </p:spTree>
    <p:extLst>
      <p:ext uri="{BB962C8B-B14F-4D97-AF65-F5344CB8AC3E}">
        <p14:creationId xmlns:p14="http://schemas.microsoft.com/office/powerpoint/2010/main" val="76082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E8D79-1B8E-6EBF-7AE6-7CEB444E57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0B9E5E3-6011-5698-B13D-14C5EFAA67A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4E52EB07-E9A1-1BAD-2494-D8E87F4EE2F9}"/>
              </a:ext>
            </a:extLst>
          </p:cNvPr>
          <p:cNvPicPr>
            <a:picLocks noChangeAspect="1"/>
          </p:cNvPicPr>
          <p:nvPr/>
        </p:nvPicPr>
        <p:blipFill>
          <a:blip r:embed="rId2"/>
          <a:stretch>
            <a:fillRect/>
          </a:stretch>
        </p:blipFill>
        <p:spPr>
          <a:xfrm>
            <a:off x="272566" y="0"/>
            <a:ext cx="11646868" cy="6857999"/>
          </a:xfrm>
          <a:prstGeom prst="rect">
            <a:avLst/>
          </a:prstGeom>
        </p:spPr>
      </p:pic>
    </p:spTree>
    <p:extLst>
      <p:ext uri="{BB962C8B-B14F-4D97-AF65-F5344CB8AC3E}">
        <p14:creationId xmlns:p14="http://schemas.microsoft.com/office/powerpoint/2010/main" val="14488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8B1E5-4C8A-8A2C-C03B-73348141E61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DFD27AE-C0AD-853F-24E3-416AE239FAF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2F09344-EF1D-3DB7-8771-BC5D52968DCD}"/>
              </a:ext>
            </a:extLst>
          </p:cNvPr>
          <p:cNvPicPr>
            <a:picLocks noChangeAspect="1"/>
          </p:cNvPicPr>
          <p:nvPr/>
        </p:nvPicPr>
        <p:blipFill>
          <a:blip r:embed="rId2"/>
          <a:stretch>
            <a:fillRect/>
          </a:stretch>
        </p:blipFill>
        <p:spPr>
          <a:xfrm>
            <a:off x="408491" y="232229"/>
            <a:ext cx="11517043" cy="6473371"/>
          </a:xfrm>
          <a:prstGeom prst="rect">
            <a:avLst/>
          </a:prstGeom>
        </p:spPr>
      </p:pic>
    </p:spTree>
    <p:extLst>
      <p:ext uri="{BB962C8B-B14F-4D97-AF65-F5344CB8AC3E}">
        <p14:creationId xmlns:p14="http://schemas.microsoft.com/office/powerpoint/2010/main" val="1060849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C914D-C02E-06AF-EFC5-9C1F2E8FA8E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9653AAE-0C86-822C-2239-D4E5F5A2DA2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B078430F-FC93-4B21-127A-B3B82C8D56ED}"/>
              </a:ext>
            </a:extLst>
          </p:cNvPr>
          <p:cNvPicPr>
            <a:picLocks noChangeAspect="1"/>
          </p:cNvPicPr>
          <p:nvPr/>
        </p:nvPicPr>
        <p:blipFill>
          <a:blip r:embed="rId2"/>
          <a:stretch>
            <a:fillRect/>
          </a:stretch>
        </p:blipFill>
        <p:spPr>
          <a:xfrm>
            <a:off x="659295" y="1"/>
            <a:ext cx="10894075" cy="6871034"/>
          </a:xfrm>
          <a:prstGeom prst="rect">
            <a:avLst/>
          </a:prstGeom>
        </p:spPr>
      </p:pic>
    </p:spTree>
    <p:extLst>
      <p:ext uri="{BB962C8B-B14F-4D97-AF65-F5344CB8AC3E}">
        <p14:creationId xmlns:p14="http://schemas.microsoft.com/office/powerpoint/2010/main" val="14288641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9A1C1-4BC6-3066-29C0-D5802FDFFEC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FE876F9-0EF6-0611-1E9B-598FB6514007}"/>
              </a:ext>
            </a:extLst>
          </p:cNvPr>
          <p:cNvSpPr>
            <a:spLocks noGrp="1"/>
          </p:cNvSpPr>
          <p:nvPr>
            <p:ph idx="1"/>
          </p:nvPr>
        </p:nvSpPr>
        <p:spPr/>
        <p:txBody>
          <a:bodyPr/>
          <a:lstStyle/>
          <a:p>
            <a:endParaRPr lang="en-US"/>
          </a:p>
        </p:txBody>
      </p:sp>
      <p:pic>
        <p:nvPicPr>
          <p:cNvPr id="1026" name="Picture 2">
            <a:extLst>
              <a:ext uri="{FF2B5EF4-FFF2-40B4-BE49-F238E27FC236}">
                <a16:creationId xmlns:a16="http://schemas.microsoft.com/office/drawing/2014/main" id="{4B1AFAE5-3AAF-4A32-B347-59949372A1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50000"/>
            <a:ext cx="12192000" cy="866572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CDDBCB56-B430-228A-45F3-34E3858CEBBA}"/>
              </a:ext>
            </a:extLst>
          </p:cNvPr>
          <p:cNvPicPr>
            <a:picLocks noChangeAspect="1"/>
          </p:cNvPicPr>
          <p:nvPr/>
        </p:nvPicPr>
        <p:blipFill>
          <a:blip r:embed="rId3"/>
          <a:stretch>
            <a:fillRect/>
          </a:stretch>
        </p:blipFill>
        <p:spPr>
          <a:xfrm>
            <a:off x="637698" y="209445"/>
            <a:ext cx="6692016" cy="3506213"/>
          </a:xfrm>
          <a:prstGeom prst="rect">
            <a:avLst/>
          </a:prstGeom>
        </p:spPr>
      </p:pic>
    </p:spTree>
    <p:extLst>
      <p:ext uri="{BB962C8B-B14F-4D97-AF65-F5344CB8AC3E}">
        <p14:creationId xmlns:p14="http://schemas.microsoft.com/office/powerpoint/2010/main" val="12513463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BAFD8-B0F4-B0FC-95F0-D17F4AD35355}"/>
              </a:ext>
            </a:extLst>
          </p:cNvPr>
          <p:cNvSpPr>
            <a:spLocks noGrp="1"/>
          </p:cNvSpPr>
          <p:nvPr>
            <p:ph type="title"/>
          </p:nvPr>
        </p:nvSpPr>
        <p:spPr>
          <a:xfrm>
            <a:off x="838200" y="-132587"/>
            <a:ext cx="10515600" cy="1325563"/>
          </a:xfrm>
        </p:spPr>
        <p:txBody>
          <a:bodyPr>
            <a:normAutofit/>
          </a:bodyPr>
          <a:lstStyle/>
          <a:p>
            <a:r>
              <a:rPr lang="en-GB" dirty="0"/>
              <a:t>Student Union Help with Accommodation:</a:t>
            </a:r>
          </a:p>
        </p:txBody>
      </p:sp>
      <p:sp>
        <p:nvSpPr>
          <p:cNvPr id="4" name="Content Placeholder 3">
            <a:extLst>
              <a:ext uri="{FF2B5EF4-FFF2-40B4-BE49-F238E27FC236}">
                <a16:creationId xmlns:a16="http://schemas.microsoft.com/office/drawing/2014/main" id="{D03DBE35-DF01-96A7-DC97-1AA31FB48346}"/>
              </a:ext>
            </a:extLst>
          </p:cNvPr>
          <p:cNvSpPr>
            <a:spLocks noGrp="1"/>
          </p:cNvSpPr>
          <p:nvPr>
            <p:ph idx="1"/>
          </p:nvPr>
        </p:nvSpPr>
        <p:spPr/>
        <p:txBody>
          <a:bodyPr/>
          <a:lstStyle/>
          <a:p>
            <a:endParaRPr lang="en-US"/>
          </a:p>
        </p:txBody>
      </p:sp>
      <p:sp>
        <p:nvSpPr>
          <p:cNvPr id="3" name="Oval 2">
            <a:extLst>
              <a:ext uri="{FF2B5EF4-FFF2-40B4-BE49-F238E27FC236}">
                <a16:creationId xmlns:a16="http://schemas.microsoft.com/office/drawing/2014/main" id="{2CBB0A81-CC7C-4AED-1BC2-DB73A5585895}"/>
              </a:ext>
            </a:extLst>
          </p:cNvPr>
          <p:cNvSpPr/>
          <p:nvPr/>
        </p:nvSpPr>
        <p:spPr>
          <a:xfrm>
            <a:off x="3576577" y="1585732"/>
            <a:ext cx="2519423" cy="38196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038CEAD-DDFE-97A0-DEBA-A826E38DB937}"/>
              </a:ext>
            </a:extLst>
          </p:cNvPr>
          <p:cNvPicPr>
            <a:picLocks noChangeAspect="1"/>
          </p:cNvPicPr>
          <p:nvPr/>
        </p:nvPicPr>
        <p:blipFill>
          <a:blip r:embed="rId2"/>
          <a:stretch>
            <a:fillRect/>
          </a:stretch>
        </p:blipFill>
        <p:spPr>
          <a:xfrm>
            <a:off x="185835" y="892034"/>
            <a:ext cx="10266104" cy="5918194"/>
          </a:xfrm>
          <a:prstGeom prst="rect">
            <a:avLst/>
          </a:prstGeom>
        </p:spPr>
      </p:pic>
    </p:spTree>
    <p:extLst>
      <p:ext uri="{BB962C8B-B14F-4D97-AF65-F5344CB8AC3E}">
        <p14:creationId xmlns:p14="http://schemas.microsoft.com/office/powerpoint/2010/main" val="11375062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Community and Belonging: Warwick Values</a:t>
            </a:r>
          </a:p>
        </p:txBody>
      </p:sp>
      <p:sp>
        <p:nvSpPr>
          <p:cNvPr id="3" name="Content Placeholder 2"/>
          <p:cNvSpPr>
            <a:spLocks noGrp="1"/>
          </p:cNvSpPr>
          <p:nvPr>
            <p:ph idx="1"/>
          </p:nvPr>
        </p:nvSpPr>
        <p:spPr/>
        <p:txBody>
          <a:bodyPr>
            <a:normAutofit fontScale="85000" lnSpcReduction="20000"/>
          </a:bodyPr>
          <a:lstStyle/>
          <a:p>
            <a:pPr>
              <a:lnSpc>
                <a:spcPct val="120000"/>
              </a:lnSpc>
              <a:spcBef>
                <a:spcPts val="0"/>
              </a:spcBef>
            </a:pPr>
            <a:r>
              <a:rPr lang="en-GB" dirty="0">
                <a:hlinkClick r:id="rId2"/>
              </a:rPr>
              <a:t>https://warwick.ac.uk/about/values</a:t>
            </a:r>
            <a:endParaRPr lang="en-GB" dirty="0"/>
          </a:p>
          <a:p>
            <a:pPr>
              <a:lnSpc>
                <a:spcPct val="120000"/>
              </a:lnSpc>
              <a:spcBef>
                <a:spcPts val="0"/>
              </a:spcBef>
            </a:pPr>
            <a:r>
              <a:rPr lang="en-GB" b="1" dirty="0"/>
              <a:t>We treat everyone with respect </a:t>
            </a:r>
          </a:p>
          <a:p>
            <a:pPr>
              <a:lnSpc>
                <a:spcPct val="120000"/>
              </a:lnSpc>
              <a:spcBef>
                <a:spcPts val="0"/>
              </a:spcBef>
            </a:pPr>
            <a:r>
              <a:rPr lang="en-GB" b="1" dirty="0"/>
              <a:t>We do not tolerate discrimination </a:t>
            </a:r>
          </a:p>
          <a:p>
            <a:pPr>
              <a:lnSpc>
                <a:spcPct val="120000"/>
              </a:lnSpc>
              <a:spcBef>
                <a:spcPts val="0"/>
              </a:spcBef>
            </a:pPr>
            <a:r>
              <a:rPr lang="en-GB" b="1" dirty="0"/>
              <a:t>We do not tolerate sexual misconduct, violence or abuse </a:t>
            </a:r>
          </a:p>
          <a:p>
            <a:pPr>
              <a:lnSpc>
                <a:spcPct val="120000"/>
              </a:lnSpc>
              <a:spcBef>
                <a:spcPts val="0"/>
              </a:spcBef>
            </a:pPr>
            <a:r>
              <a:rPr lang="en-GB" b="1" dirty="0"/>
              <a:t>We keep our campus and community safe </a:t>
            </a:r>
          </a:p>
          <a:p>
            <a:pPr>
              <a:lnSpc>
                <a:spcPct val="120000"/>
              </a:lnSpc>
              <a:spcBef>
                <a:spcPts val="0"/>
              </a:spcBef>
            </a:pPr>
            <a:r>
              <a:rPr lang="en-GB" b="1" dirty="0"/>
              <a:t>“We” means all of us, students and staff alike </a:t>
            </a:r>
          </a:p>
          <a:p>
            <a:pPr>
              <a:lnSpc>
                <a:spcPct val="120000"/>
              </a:lnSpc>
              <a:spcBef>
                <a:spcPts val="0"/>
              </a:spcBef>
            </a:pPr>
            <a:endParaRPr lang="en-GB" dirty="0"/>
          </a:p>
          <a:p>
            <a:pPr>
              <a:lnSpc>
                <a:spcPct val="120000"/>
              </a:lnSpc>
              <a:spcBef>
                <a:spcPts val="0"/>
              </a:spcBef>
            </a:pPr>
            <a:r>
              <a:rPr lang="en-GB" dirty="0"/>
              <a:t>Please complete the </a:t>
            </a:r>
            <a:r>
              <a:rPr lang="en-GB" b="1" dirty="0" err="1"/>
              <a:t>moodle</a:t>
            </a:r>
            <a:r>
              <a:rPr lang="en-GB" dirty="0"/>
              <a:t> within the first two weeks of term: </a:t>
            </a:r>
            <a:r>
              <a:rPr lang="en-GB" dirty="0">
                <a:hlinkClick r:id="rId3"/>
              </a:rPr>
              <a:t>https://moodle.warwick.ac.uk/course/view.php?id=38595</a:t>
            </a:r>
            <a:endParaRPr lang="en-GB" dirty="0"/>
          </a:p>
          <a:p>
            <a:pPr>
              <a:lnSpc>
                <a:spcPct val="120000"/>
              </a:lnSpc>
              <a:spcBef>
                <a:spcPts val="0"/>
              </a:spcBef>
            </a:pPr>
            <a:endParaRPr lang="en-GB" dirty="0"/>
          </a:p>
          <a:p>
            <a:pPr>
              <a:lnSpc>
                <a:spcPct val="120000"/>
              </a:lnSpc>
              <a:spcBef>
                <a:spcPts val="0"/>
              </a:spcBef>
            </a:pPr>
            <a:r>
              <a:rPr lang="en-GB" dirty="0"/>
              <a:t>Attend </a:t>
            </a:r>
            <a:r>
              <a:rPr lang="en-GB" b="1" dirty="0"/>
              <a:t>Bystander training </a:t>
            </a:r>
            <a:r>
              <a:rPr lang="en-GB" dirty="0"/>
              <a:t>(in your Tabula timetable). </a:t>
            </a:r>
          </a:p>
        </p:txBody>
      </p:sp>
    </p:spTree>
    <p:extLst>
      <p:ext uri="{BB962C8B-B14F-4D97-AF65-F5344CB8AC3E}">
        <p14:creationId xmlns:p14="http://schemas.microsoft.com/office/powerpoint/2010/main" val="27980362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Classics Society Mentors</a:t>
            </a:r>
          </a:p>
        </p:txBody>
      </p:sp>
      <p:sp>
        <p:nvSpPr>
          <p:cNvPr id="3" name="Content Placeholder 2"/>
          <p:cNvSpPr>
            <a:spLocks noGrp="1"/>
          </p:cNvSpPr>
          <p:nvPr>
            <p:ph idx="1"/>
          </p:nvPr>
        </p:nvSpPr>
        <p:spPr/>
        <p:txBody>
          <a:bodyPr/>
          <a:lstStyle/>
          <a:p>
            <a:r>
              <a:rPr lang="en-GB" b="1"/>
              <a:t>Introductions</a:t>
            </a:r>
            <a:endParaRPr lang="en-GB" b="1" dirty="0"/>
          </a:p>
          <a:p>
            <a:pPr marL="0" indent="0">
              <a:buNone/>
            </a:pPr>
            <a:endParaRPr lang="en-GB" dirty="0"/>
          </a:p>
        </p:txBody>
      </p:sp>
      <p:pic>
        <p:nvPicPr>
          <p:cNvPr id="5" name="Picture 4">
            <a:extLst>
              <a:ext uri="{FF2B5EF4-FFF2-40B4-BE49-F238E27FC236}">
                <a16:creationId xmlns:a16="http://schemas.microsoft.com/office/drawing/2014/main" id="{6F0CD8C2-D2EF-2CB5-033C-2F48B40EF355}"/>
              </a:ext>
            </a:extLst>
          </p:cNvPr>
          <p:cNvPicPr>
            <a:picLocks noChangeAspect="1"/>
          </p:cNvPicPr>
          <p:nvPr/>
        </p:nvPicPr>
        <p:blipFill>
          <a:blip r:embed="rId2"/>
          <a:stretch>
            <a:fillRect/>
          </a:stretch>
        </p:blipFill>
        <p:spPr>
          <a:xfrm>
            <a:off x="838200" y="1413969"/>
            <a:ext cx="9260305" cy="5444031"/>
          </a:xfrm>
          <a:prstGeom prst="rect">
            <a:avLst/>
          </a:prstGeom>
        </p:spPr>
      </p:pic>
    </p:spTree>
    <p:extLst>
      <p:ext uri="{BB962C8B-B14F-4D97-AF65-F5344CB8AC3E}">
        <p14:creationId xmlns:p14="http://schemas.microsoft.com/office/powerpoint/2010/main" val="22102223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763FD-293C-502A-C972-44361DCFB57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295FDE9-3C8F-942D-44C7-E28128DC337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47E6C8F8-03F9-F34A-28E3-EB20AC6A8150}"/>
              </a:ext>
            </a:extLst>
          </p:cNvPr>
          <p:cNvPicPr>
            <a:picLocks noChangeAspect="1"/>
          </p:cNvPicPr>
          <p:nvPr/>
        </p:nvPicPr>
        <p:blipFill>
          <a:blip r:embed="rId2"/>
          <a:stretch>
            <a:fillRect/>
          </a:stretch>
        </p:blipFill>
        <p:spPr>
          <a:xfrm>
            <a:off x="3112387" y="0"/>
            <a:ext cx="5967226" cy="6858000"/>
          </a:xfrm>
          <a:prstGeom prst="rect">
            <a:avLst/>
          </a:prstGeom>
        </p:spPr>
      </p:pic>
    </p:spTree>
    <p:extLst>
      <p:ext uri="{BB962C8B-B14F-4D97-AF65-F5344CB8AC3E}">
        <p14:creationId xmlns:p14="http://schemas.microsoft.com/office/powerpoint/2010/main" val="8848448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A46FE-6486-ADAB-F1D5-BF677754D314}"/>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59368B53-C0C7-B9C0-93E3-BBBA4CB20299}"/>
              </a:ext>
            </a:extLst>
          </p:cNvPr>
          <p:cNvPicPr>
            <a:picLocks noChangeAspect="1"/>
          </p:cNvPicPr>
          <p:nvPr/>
        </p:nvPicPr>
        <p:blipFill>
          <a:blip r:embed="rId2"/>
          <a:stretch>
            <a:fillRect/>
          </a:stretch>
        </p:blipFill>
        <p:spPr>
          <a:xfrm>
            <a:off x="424924" y="-846712"/>
            <a:ext cx="10515599" cy="3963165"/>
          </a:xfrm>
          <a:prstGeom prst="rect">
            <a:avLst/>
          </a:prstGeom>
        </p:spPr>
      </p:pic>
      <p:sp>
        <p:nvSpPr>
          <p:cNvPr id="5" name="Content Placeholder 4">
            <a:extLst>
              <a:ext uri="{FF2B5EF4-FFF2-40B4-BE49-F238E27FC236}">
                <a16:creationId xmlns:a16="http://schemas.microsoft.com/office/drawing/2014/main" id="{D930565E-8755-3B76-AF94-401B39231F5C}"/>
              </a:ext>
            </a:extLst>
          </p:cNvPr>
          <p:cNvSpPr>
            <a:spLocks noGrp="1"/>
          </p:cNvSpPr>
          <p:nvPr>
            <p:ph idx="1"/>
          </p:nvPr>
        </p:nvSpPr>
        <p:spPr/>
        <p:txBody>
          <a:bodyPr/>
          <a:lstStyle/>
          <a:p>
            <a:endParaRPr lang="en-US" dirty="0"/>
          </a:p>
        </p:txBody>
      </p:sp>
      <p:pic>
        <p:nvPicPr>
          <p:cNvPr id="7" name="Picture 6" descr="May be a graphic of cloud and text that says &quot;CLOUDS CLASSICS PLAY CLASSICSPLAY2027 PLAY2027 2027&quot;">
            <a:extLst>
              <a:ext uri="{FF2B5EF4-FFF2-40B4-BE49-F238E27FC236}">
                <a16:creationId xmlns:a16="http://schemas.microsoft.com/office/drawing/2014/main" id="{95C9717C-21F6-7C14-1459-370BFDEABE88}"/>
              </a:ext>
            </a:extLst>
          </p:cNvPr>
          <p:cNvPicPr>
            <a:picLocks noChangeAspect="1"/>
          </p:cNvPicPr>
          <p:nvPr/>
        </p:nvPicPr>
        <p:blipFill>
          <a:blip r:embed="rId3"/>
          <a:stretch>
            <a:fillRect/>
          </a:stretch>
        </p:blipFill>
        <p:spPr>
          <a:xfrm>
            <a:off x="2727157" y="2981517"/>
            <a:ext cx="7772400" cy="3886200"/>
          </a:xfrm>
          <a:prstGeom prst="rect">
            <a:avLst/>
          </a:prstGeom>
        </p:spPr>
      </p:pic>
    </p:spTree>
    <p:extLst>
      <p:ext uri="{BB962C8B-B14F-4D97-AF65-F5344CB8AC3E}">
        <p14:creationId xmlns:p14="http://schemas.microsoft.com/office/powerpoint/2010/main" val="41825255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9FF44-22D1-4B6A-1C2F-FFA1E5D2AA2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55226BC-6659-397B-AC7E-5AAA99C6539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F522C0FF-6D97-CA5D-50A3-13D680403264}"/>
              </a:ext>
            </a:extLst>
          </p:cNvPr>
          <p:cNvPicPr>
            <a:picLocks noChangeAspect="1"/>
          </p:cNvPicPr>
          <p:nvPr/>
        </p:nvPicPr>
        <p:blipFill>
          <a:blip r:embed="rId2"/>
          <a:stretch>
            <a:fillRect/>
          </a:stretch>
        </p:blipFill>
        <p:spPr>
          <a:xfrm>
            <a:off x="1780674" y="-29893"/>
            <a:ext cx="8646694" cy="6904976"/>
          </a:xfrm>
          <a:prstGeom prst="rect">
            <a:avLst/>
          </a:prstGeom>
        </p:spPr>
      </p:pic>
    </p:spTree>
    <p:extLst>
      <p:ext uri="{BB962C8B-B14F-4D97-AF65-F5344CB8AC3E}">
        <p14:creationId xmlns:p14="http://schemas.microsoft.com/office/powerpoint/2010/main" val="9441903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2695</TotalTime>
  <Words>2150</Words>
  <Application>Microsoft Macintosh PowerPoint</Application>
  <PresentationFormat>Widescreen</PresentationFormat>
  <Paragraphs>153</Paragraphs>
  <Slides>52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52</vt:i4>
      </vt:variant>
    </vt:vector>
  </HeadingPairs>
  <TitlesOfParts>
    <vt:vector size="61" baseType="lpstr">
      <vt:lpstr>Aptos</vt:lpstr>
      <vt:lpstr>Arial</vt:lpstr>
      <vt:lpstr>Calibri</vt:lpstr>
      <vt:lpstr>Calibri Light</vt:lpstr>
      <vt:lpstr>Google Sans</vt:lpstr>
      <vt:lpstr>inherit</vt:lpstr>
      <vt:lpstr>Symbol</vt:lpstr>
      <vt:lpstr>Times New Roman</vt:lpstr>
      <vt:lpstr>Office Theme</vt:lpstr>
      <vt:lpstr>Wellbeing and Belonging Induction</vt:lpstr>
      <vt:lpstr>Departmental Personal Tutor &amp; Senior Tutor</vt:lpstr>
      <vt:lpstr>Personal Tutor</vt:lpstr>
      <vt:lpstr>PowerPoint Presentation</vt:lpstr>
      <vt:lpstr>PowerPoint Presentation</vt:lpstr>
      <vt:lpstr>Personal Tutor</vt:lpstr>
      <vt:lpstr>PowerPoint Presentation</vt:lpstr>
      <vt:lpstr>PowerPoint Presentation</vt:lpstr>
      <vt:lpstr>PowerPoint Presentation</vt:lpstr>
      <vt:lpstr>PowerPoint Presentation</vt:lpstr>
      <vt:lpstr>Back to</vt:lpstr>
      <vt:lpstr>PowerPoint Presentation</vt:lpstr>
      <vt:lpstr>… by ‘Wellbeing and Student Support’ (or ‘Wellbeing’ for short)</vt:lpstr>
      <vt:lpstr>PowerPoint Presentation</vt:lpstr>
      <vt:lpstr>PowerPoint Presentation</vt:lpstr>
      <vt:lpstr>PowerPoint Presentation</vt:lpstr>
      <vt:lpstr>PowerPoint Presentation</vt:lpstr>
      <vt:lpstr>PowerPoint Presentation</vt:lpstr>
      <vt:lpstr>REASONABLE ADJUSTMENTS</vt:lpstr>
      <vt:lpstr>Reasonable Adjustments – how to start the process</vt:lpstr>
      <vt:lpstr>PowerPoint Presentation</vt:lpstr>
      <vt:lpstr>Examples of support regarding assessment</vt:lpstr>
      <vt:lpstr>PowerPoint Presentation</vt:lpstr>
      <vt:lpstr>PowerPoint Presentation</vt:lpstr>
      <vt:lpstr>PowerPoint Presentation</vt:lpstr>
      <vt:lpstr>Mitigating Circumstances</vt:lpstr>
      <vt:lpstr>PowerPoint Presentation</vt:lpstr>
      <vt:lpstr>PowerPoint Presentation</vt:lpstr>
      <vt:lpstr>PowerPoint Presentation</vt:lpstr>
      <vt:lpstr>PowerPoint Presentation</vt:lpstr>
      <vt:lpstr>PowerPoint Presentation</vt:lpstr>
      <vt:lpstr>PowerPoint Presentation</vt:lpstr>
      <vt:lpstr>Support for Wellbeing, out of hours and online</vt:lpstr>
      <vt:lpstr>PowerPoint Presentation</vt:lpstr>
      <vt:lpstr>Other sources of support</vt:lpstr>
      <vt:lpstr>PowerPoint Presentation</vt:lpstr>
      <vt:lpstr>PowerPoint Presentation</vt:lpstr>
      <vt:lpstr>Specific support groups</vt:lpstr>
      <vt:lpstr>PowerPoint Presentation</vt:lpstr>
      <vt:lpstr>Support for WP students Widening Participation Student Network (warwick.ac.uk)</vt:lpstr>
      <vt:lpstr>Financial Support</vt:lpstr>
      <vt:lpstr>PowerPoint Presentation</vt:lpstr>
      <vt:lpstr>PowerPoint Presentation</vt:lpstr>
      <vt:lpstr>PowerPoint Presentation</vt:lpstr>
      <vt:lpstr>PowerPoint Presentation</vt:lpstr>
      <vt:lpstr>PowerPoint Presentation</vt:lpstr>
      <vt:lpstr>Student Union Help with Accommodation:</vt:lpstr>
      <vt:lpstr>Community and Belonging: Warwick Values</vt:lpstr>
      <vt:lpstr>Classics Society Mentors</vt:lpstr>
      <vt:lpstr>PowerPoint Presentation</vt:lpstr>
      <vt:lpstr>PowerPoint Presentation</vt:lpstr>
      <vt:lpstr>PowerPoint Presentation</vt:lpstr>
    </vt:vector>
  </TitlesOfParts>
  <Company>University of Warwick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Student Support &amp; Wellbeing</dc:title>
  <dc:creator>Cooley, Alison</dc:creator>
  <cp:lastModifiedBy>Bakola, Emmanuela</cp:lastModifiedBy>
  <cp:revision>46</cp:revision>
  <dcterms:created xsi:type="dcterms:W3CDTF">2022-09-22T16:50:02Z</dcterms:created>
  <dcterms:modified xsi:type="dcterms:W3CDTF">2026-09-29T07:24:45Z</dcterms:modified>
</cp:coreProperties>
</file>