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7" r:id="rId1"/>
  </p:sld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5" r:id="rId26"/>
    <p:sldId id="280" r:id="rId27"/>
    <p:sldId id="286" r:id="rId28"/>
    <p:sldId id="281" r:id="rId29"/>
    <p:sldId id="287" r:id="rId30"/>
    <p:sldId id="282" r:id="rId31"/>
    <p:sldId id="288" r:id="rId32"/>
    <p:sldId id="289" r:id="rId33"/>
    <p:sldId id="283" r:id="rId34"/>
    <p:sldId id="284" r:id="rId3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91"/>
    <p:restoredTop sz="94654"/>
  </p:normalViewPr>
  <p:slideViewPr>
    <p:cSldViewPr snapToGrid="0" snapToObjects="1">
      <p:cViewPr varScale="1">
        <p:scale>
          <a:sx n="90" d="100"/>
          <a:sy n="90" d="100"/>
        </p:scale>
        <p:origin x="216" y="6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E0E2283-2503-FE40-BFE8-A0DFE36B9737}" type="datetimeFigureOut">
              <a:rPr lang="it-IT" smtClean="0"/>
              <a:t>15/10/18</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37912CB-9AF3-8149-9C06-F8EF399043A3}" type="slidenum">
              <a:rPr lang="it-IT" smtClean="0"/>
              <a:t>‹#›</a:t>
            </a:fld>
            <a:endParaRPr lang="it-IT"/>
          </a:p>
        </p:txBody>
      </p:sp>
    </p:spTree>
    <p:extLst>
      <p:ext uri="{BB962C8B-B14F-4D97-AF65-F5344CB8AC3E}">
        <p14:creationId xmlns:p14="http://schemas.microsoft.com/office/powerpoint/2010/main" val="3628002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E0E2283-2503-FE40-BFE8-A0DFE36B9737}" type="datetimeFigureOut">
              <a:rPr lang="it-IT" smtClean="0"/>
              <a:t>15/10/18</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7912CB-9AF3-8149-9C06-F8EF399043A3}" type="slidenum">
              <a:rPr lang="it-IT" smtClean="0"/>
              <a:t>‹#›</a:t>
            </a:fld>
            <a:endParaRPr lang="it-IT"/>
          </a:p>
        </p:txBody>
      </p:sp>
    </p:spTree>
    <p:extLst>
      <p:ext uri="{BB962C8B-B14F-4D97-AF65-F5344CB8AC3E}">
        <p14:creationId xmlns:p14="http://schemas.microsoft.com/office/powerpoint/2010/main" val="245602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E0E2283-2503-FE40-BFE8-A0DFE36B9737}" type="datetimeFigureOut">
              <a:rPr lang="it-IT" smtClean="0"/>
              <a:t>15/10/18</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7912CB-9AF3-8149-9C06-F8EF399043A3}" type="slidenum">
              <a:rPr lang="it-IT" smtClean="0"/>
              <a:t>‹#›</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extLst>
      <p:ext uri="{BB962C8B-B14F-4D97-AF65-F5344CB8AC3E}">
        <p14:creationId xmlns:p14="http://schemas.microsoft.com/office/powerpoint/2010/main" val="16722234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CE0E2283-2503-FE40-BFE8-A0DFE36B9737}" type="datetimeFigureOut">
              <a:rPr lang="it-IT" smtClean="0"/>
              <a:t>15/10/18</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7912CB-9AF3-8149-9C06-F8EF399043A3}" type="slidenum">
              <a:rPr lang="it-IT" smtClean="0"/>
              <a:t>‹#›</a:t>
            </a:fld>
            <a:endParaRPr lang="it-IT"/>
          </a:p>
        </p:txBody>
      </p:sp>
    </p:spTree>
    <p:extLst>
      <p:ext uri="{BB962C8B-B14F-4D97-AF65-F5344CB8AC3E}">
        <p14:creationId xmlns:p14="http://schemas.microsoft.com/office/powerpoint/2010/main" val="36720115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CE0E2283-2503-FE40-BFE8-A0DFE36B9737}" type="datetimeFigureOut">
              <a:rPr lang="it-IT" smtClean="0"/>
              <a:t>15/10/18</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7912CB-9AF3-8149-9C06-F8EF399043A3}" type="slidenum">
              <a:rPr lang="it-IT" smtClean="0"/>
              <a:t>‹#›</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extLst>
      <p:ext uri="{BB962C8B-B14F-4D97-AF65-F5344CB8AC3E}">
        <p14:creationId xmlns:p14="http://schemas.microsoft.com/office/powerpoint/2010/main" val="3891465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CE0E2283-2503-FE40-BFE8-A0DFE36B9737}" type="datetimeFigureOut">
              <a:rPr lang="it-IT" smtClean="0"/>
              <a:t>15/10/18</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7912CB-9AF3-8149-9C06-F8EF399043A3}" type="slidenum">
              <a:rPr lang="it-IT" smtClean="0"/>
              <a:t>‹#›</a:t>
            </a:fld>
            <a:endParaRPr lang="it-IT"/>
          </a:p>
        </p:txBody>
      </p:sp>
    </p:spTree>
    <p:extLst>
      <p:ext uri="{BB962C8B-B14F-4D97-AF65-F5344CB8AC3E}">
        <p14:creationId xmlns:p14="http://schemas.microsoft.com/office/powerpoint/2010/main" val="34082375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0E2283-2503-FE40-BFE8-A0DFE36B9737}" type="datetimeFigureOut">
              <a:rPr lang="it-IT" smtClean="0"/>
              <a:t>15/10/18</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7912CB-9AF3-8149-9C06-F8EF399043A3}" type="slidenum">
              <a:rPr lang="it-IT" smtClean="0"/>
              <a:t>‹#›</a:t>
            </a:fld>
            <a:endParaRPr lang="it-IT"/>
          </a:p>
        </p:txBody>
      </p:sp>
    </p:spTree>
    <p:extLst>
      <p:ext uri="{BB962C8B-B14F-4D97-AF65-F5344CB8AC3E}">
        <p14:creationId xmlns:p14="http://schemas.microsoft.com/office/powerpoint/2010/main" val="20850208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0E2283-2503-FE40-BFE8-A0DFE36B9737}" type="datetimeFigureOut">
              <a:rPr lang="it-IT" smtClean="0"/>
              <a:t>15/10/18</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7912CB-9AF3-8149-9C06-F8EF399043A3}" type="slidenum">
              <a:rPr lang="it-IT" smtClean="0"/>
              <a:t>‹#›</a:t>
            </a:fld>
            <a:endParaRPr lang="it-IT"/>
          </a:p>
        </p:txBody>
      </p:sp>
    </p:spTree>
    <p:extLst>
      <p:ext uri="{BB962C8B-B14F-4D97-AF65-F5344CB8AC3E}">
        <p14:creationId xmlns:p14="http://schemas.microsoft.com/office/powerpoint/2010/main" val="1523533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0E2283-2503-FE40-BFE8-A0DFE36B9737}" type="datetimeFigureOut">
              <a:rPr lang="it-IT" smtClean="0"/>
              <a:t>15/10/18</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7912CB-9AF3-8149-9C06-F8EF399043A3}" type="slidenum">
              <a:rPr lang="it-IT" smtClean="0"/>
              <a:t>‹#›</a:t>
            </a:fld>
            <a:endParaRPr lang="it-IT"/>
          </a:p>
        </p:txBody>
      </p:sp>
    </p:spTree>
    <p:extLst>
      <p:ext uri="{BB962C8B-B14F-4D97-AF65-F5344CB8AC3E}">
        <p14:creationId xmlns:p14="http://schemas.microsoft.com/office/powerpoint/2010/main" val="2628547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E0E2283-2503-FE40-BFE8-A0DFE36B9737}" type="datetimeFigureOut">
              <a:rPr lang="it-IT" smtClean="0"/>
              <a:t>15/10/18</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7912CB-9AF3-8149-9C06-F8EF399043A3}" type="slidenum">
              <a:rPr lang="it-IT" smtClean="0"/>
              <a:t>‹#›</a:t>
            </a:fld>
            <a:endParaRPr lang="it-IT"/>
          </a:p>
        </p:txBody>
      </p:sp>
    </p:spTree>
    <p:extLst>
      <p:ext uri="{BB962C8B-B14F-4D97-AF65-F5344CB8AC3E}">
        <p14:creationId xmlns:p14="http://schemas.microsoft.com/office/powerpoint/2010/main" val="161459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0E2283-2503-FE40-BFE8-A0DFE36B9737}" type="datetimeFigureOut">
              <a:rPr lang="it-IT" smtClean="0"/>
              <a:t>15/10/18</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37912CB-9AF3-8149-9C06-F8EF399043A3}" type="slidenum">
              <a:rPr lang="it-IT" smtClean="0"/>
              <a:t>‹#›</a:t>
            </a:fld>
            <a:endParaRPr lang="it-IT"/>
          </a:p>
        </p:txBody>
      </p:sp>
    </p:spTree>
    <p:extLst>
      <p:ext uri="{BB962C8B-B14F-4D97-AF65-F5344CB8AC3E}">
        <p14:creationId xmlns:p14="http://schemas.microsoft.com/office/powerpoint/2010/main" val="21109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0E2283-2503-FE40-BFE8-A0DFE36B9737}" type="datetimeFigureOut">
              <a:rPr lang="it-IT" smtClean="0"/>
              <a:t>15/10/18</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37912CB-9AF3-8149-9C06-F8EF399043A3}" type="slidenum">
              <a:rPr lang="it-IT" smtClean="0"/>
              <a:t>‹#›</a:t>
            </a:fld>
            <a:endParaRPr lang="it-IT"/>
          </a:p>
        </p:txBody>
      </p:sp>
    </p:spTree>
    <p:extLst>
      <p:ext uri="{BB962C8B-B14F-4D97-AF65-F5344CB8AC3E}">
        <p14:creationId xmlns:p14="http://schemas.microsoft.com/office/powerpoint/2010/main" val="3177728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0E2283-2503-FE40-BFE8-A0DFE36B9737}" type="datetimeFigureOut">
              <a:rPr lang="it-IT" smtClean="0"/>
              <a:t>15/10/18</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37912CB-9AF3-8149-9C06-F8EF399043A3}" type="slidenum">
              <a:rPr lang="it-IT" smtClean="0"/>
              <a:t>‹#›</a:t>
            </a:fld>
            <a:endParaRPr lang="it-IT"/>
          </a:p>
        </p:txBody>
      </p:sp>
    </p:spTree>
    <p:extLst>
      <p:ext uri="{BB962C8B-B14F-4D97-AF65-F5344CB8AC3E}">
        <p14:creationId xmlns:p14="http://schemas.microsoft.com/office/powerpoint/2010/main" val="645843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0E2283-2503-FE40-BFE8-A0DFE36B9737}" type="datetimeFigureOut">
              <a:rPr lang="it-IT" smtClean="0"/>
              <a:t>15/10/18</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37912CB-9AF3-8149-9C06-F8EF399043A3}" type="slidenum">
              <a:rPr lang="it-IT" smtClean="0"/>
              <a:t>‹#›</a:t>
            </a:fld>
            <a:endParaRPr lang="it-IT"/>
          </a:p>
        </p:txBody>
      </p:sp>
    </p:spTree>
    <p:extLst>
      <p:ext uri="{BB962C8B-B14F-4D97-AF65-F5344CB8AC3E}">
        <p14:creationId xmlns:p14="http://schemas.microsoft.com/office/powerpoint/2010/main" val="3598520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E0E2283-2503-FE40-BFE8-A0DFE36B9737}" type="datetimeFigureOut">
              <a:rPr lang="it-IT" smtClean="0"/>
              <a:t>15/10/18</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37912CB-9AF3-8149-9C06-F8EF399043A3}" type="slidenum">
              <a:rPr lang="it-IT" smtClean="0"/>
              <a:t>‹#›</a:t>
            </a:fld>
            <a:endParaRPr lang="it-IT"/>
          </a:p>
        </p:txBody>
      </p:sp>
    </p:spTree>
    <p:extLst>
      <p:ext uri="{BB962C8B-B14F-4D97-AF65-F5344CB8AC3E}">
        <p14:creationId xmlns:p14="http://schemas.microsoft.com/office/powerpoint/2010/main" val="1731516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E0E2283-2503-FE40-BFE8-A0DFE36B9737}" type="datetimeFigureOut">
              <a:rPr lang="it-IT" smtClean="0"/>
              <a:t>15/10/18</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7912CB-9AF3-8149-9C06-F8EF399043A3}" type="slidenum">
              <a:rPr lang="it-IT" smtClean="0"/>
              <a:t>‹#›</a:t>
            </a:fld>
            <a:endParaRPr lang="it-IT"/>
          </a:p>
        </p:txBody>
      </p:sp>
    </p:spTree>
    <p:extLst>
      <p:ext uri="{BB962C8B-B14F-4D97-AF65-F5344CB8AC3E}">
        <p14:creationId xmlns:p14="http://schemas.microsoft.com/office/powerpoint/2010/main" val="981540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E0E2283-2503-FE40-BFE8-A0DFE36B9737}" type="datetimeFigureOut">
              <a:rPr lang="it-IT" smtClean="0"/>
              <a:t>15/10/18</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37912CB-9AF3-8149-9C06-F8EF399043A3}" type="slidenum">
              <a:rPr lang="it-IT" smtClean="0"/>
              <a:t>‹#›</a:t>
            </a:fld>
            <a:endParaRPr lang="it-IT"/>
          </a:p>
        </p:txBody>
      </p:sp>
    </p:spTree>
    <p:extLst>
      <p:ext uri="{BB962C8B-B14F-4D97-AF65-F5344CB8AC3E}">
        <p14:creationId xmlns:p14="http://schemas.microsoft.com/office/powerpoint/2010/main" val="1448744939"/>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 id="2147483929" r:id="rId12"/>
    <p:sldLayoutId id="2147483930" r:id="rId13"/>
    <p:sldLayoutId id="2147483931" r:id="rId14"/>
    <p:sldLayoutId id="2147483932" r:id="rId15"/>
    <p:sldLayoutId id="214748393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Giusti@Warwick.ac.uk"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E818B-BB70-8745-823F-838672AA6F4A}"/>
              </a:ext>
            </a:extLst>
          </p:cNvPr>
          <p:cNvSpPr>
            <a:spLocks noGrp="1"/>
          </p:cNvSpPr>
          <p:nvPr>
            <p:ph type="ctrTitle"/>
          </p:nvPr>
        </p:nvSpPr>
        <p:spPr>
          <a:xfrm>
            <a:off x="0" y="0"/>
            <a:ext cx="12182170" cy="2462981"/>
          </a:xfrm>
        </p:spPr>
        <p:txBody>
          <a:bodyPr>
            <a:normAutofit fontScale="90000"/>
          </a:bodyPr>
          <a:lstStyle/>
          <a:p>
            <a:pPr algn="ctr"/>
            <a:r>
              <a:rPr lang="en-GB" b="1" dirty="0">
                <a:ln>
                  <a:solidFill>
                    <a:schemeClr val="tx1"/>
                  </a:solidFill>
                </a:ln>
                <a:solidFill>
                  <a:schemeClr val="bg1"/>
                </a:solidFill>
                <a:latin typeface="Georgia" panose="02040502050405020303" pitchFamily="18" charset="0"/>
              </a:rPr>
              <a:t>Africa and the Making of Classical Literature</a:t>
            </a:r>
            <a:br>
              <a:rPr lang="en-GB" b="1" dirty="0">
                <a:latin typeface="Georgia" panose="02040502050405020303" pitchFamily="18" charset="0"/>
              </a:rPr>
            </a:br>
            <a:endParaRPr lang="it-IT" dirty="0"/>
          </a:p>
        </p:txBody>
      </p:sp>
      <p:sp>
        <p:nvSpPr>
          <p:cNvPr id="3" name="Subtitle 2">
            <a:extLst>
              <a:ext uri="{FF2B5EF4-FFF2-40B4-BE49-F238E27FC236}">
                <a16:creationId xmlns:a16="http://schemas.microsoft.com/office/drawing/2014/main" id="{F106EFE3-7CD1-114C-A16D-E8063D71D3FD}"/>
              </a:ext>
            </a:extLst>
          </p:cNvPr>
          <p:cNvSpPr>
            <a:spLocks noGrp="1"/>
          </p:cNvSpPr>
          <p:nvPr>
            <p:ph type="subTitle" idx="1"/>
          </p:nvPr>
        </p:nvSpPr>
        <p:spPr>
          <a:xfrm>
            <a:off x="1919111" y="3662488"/>
            <a:ext cx="9144000" cy="1655762"/>
          </a:xfrm>
        </p:spPr>
        <p:txBody>
          <a:bodyPr>
            <a:noAutofit/>
          </a:bodyPr>
          <a:lstStyle/>
          <a:p>
            <a:r>
              <a:rPr lang="en-GB" sz="4400" b="1" dirty="0">
                <a:ln>
                  <a:solidFill>
                    <a:schemeClr val="tx1"/>
                  </a:solidFill>
                </a:ln>
                <a:solidFill>
                  <a:schemeClr val="bg1"/>
                </a:solidFill>
                <a:latin typeface="Georgia" panose="02040502050405020303" pitchFamily="18" charset="0"/>
              </a:rPr>
              <a:t>Lecture 3: The ‘Other’ in Greek Tragedy</a:t>
            </a:r>
          </a:p>
          <a:p>
            <a:endParaRPr lang="en-GB" sz="3200" b="1" dirty="0">
              <a:ln>
                <a:solidFill>
                  <a:schemeClr val="tx1"/>
                </a:solidFill>
              </a:ln>
              <a:solidFill>
                <a:schemeClr val="bg1"/>
              </a:solidFill>
              <a:latin typeface="Georgia" panose="02040502050405020303" pitchFamily="18" charset="0"/>
            </a:endParaRPr>
          </a:p>
          <a:p>
            <a:pPr algn="ctr"/>
            <a:r>
              <a:rPr lang="en-GB" sz="3200" b="1" dirty="0">
                <a:ln>
                  <a:solidFill>
                    <a:schemeClr val="tx1"/>
                  </a:solidFill>
                </a:ln>
                <a:solidFill>
                  <a:schemeClr val="bg1"/>
                </a:solidFill>
                <a:latin typeface="Georgia" panose="02040502050405020303" pitchFamily="18" charset="0"/>
              </a:rPr>
              <a:t>Module Convenor: Dr Elena Giusti </a:t>
            </a:r>
          </a:p>
          <a:p>
            <a:pPr algn="ctr"/>
            <a:r>
              <a:rPr lang="en-GB" sz="3200" b="1" dirty="0">
                <a:ln>
                  <a:solidFill>
                    <a:schemeClr val="tx1"/>
                  </a:solidFill>
                </a:ln>
                <a:solidFill>
                  <a:schemeClr val="bg1"/>
                </a:solidFill>
                <a:latin typeface="Georgia" panose="02040502050405020303" pitchFamily="18" charset="0"/>
                <a:hlinkClick r:id="rId3">
                  <a:extLst>
                    <a:ext uri="{A12FA001-AC4F-418D-AE19-62706E023703}">
                      <ahyp:hlinkClr xmlns:ahyp="http://schemas.microsoft.com/office/drawing/2018/hyperlinkcolor" val="tx"/>
                    </a:ext>
                  </a:extLst>
                </a:hlinkClick>
              </a:rPr>
              <a:t>E.Giusti@Warwick.ac.uk</a:t>
            </a:r>
            <a:r>
              <a:rPr lang="en-GB" sz="3200" b="1">
                <a:ln>
                  <a:solidFill>
                    <a:schemeClr val="tx1"/>
                  </a:solidFill>
                </a:ln>
                <a:solidFill>
                  <a:schemeClr val="bg1"/>
                </a:solidFill>
                <a:latin typeface="Georgia" panose="02040502050405020303" pitchFamily="18" charset="0"/>
              </a:rPr>
              <a:t> </a:t>
            </a:r>
          </a:p>
        </p:txBody>
      </p:sp>
    </p:spTree>
    <p:extLst>
      <p:ext uri="{BB962C8B-B14F-4D97-AF65-F5344CB8AC3E}">
        <p14:creationId xmlns:p14="http://schemas.microsoft.com/office/powerpoint/2010/main" val="3482689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9B558-EA43-1747-8237-60ADC1647604}"/>
              </a:ext>
            </a:extLst>
          </p:cNvPr>
          <p:cNvSpPr>
            <a:spLocks noGrp="1"/>
          </p:cNvSpPr>
          <p:nvPr>
            <p:ph type="title"/>
          </p:nvPr>
        </p:nvSpPr>
        <p:spPr>
          <a:xfrm>
            <a:off x="1311307" y="316441"/>
            <a:ext cx="10515600" cy="1325563"/>
          </a:xfrm>
        </p:spPr>
        <p:txBody>
          <a:bodyPr>
            <a:normAutofit/>
          </a:bodyPr>
          <a:lstStyle/>
          <a:p>
            <a:pPr algn="ctr"/>
            <a:r>
              <a:rPr lang="it-IT" sz="3200">
                <a:latin typeface="Georgia" panose="02040502050405020303" pitchFamily="18" charset="0"/>
              </a:rPr>
              <a:t>…and to what extent is Helen reliving her own trauma with Paris behind the threats of Theoclymenus? </a:t>
            </a:r>
          </a:p>
        </p:txBody>
      </p:sp>
      <p:sp>
        <p:nvSpPr>
          <p:cNvPr id="3" name="TextBox 2">
            <a:extLst>
              <a:ext uri="{FF2B5EF4-FFF2-40B4-BE49-F238E27FC236}">
                <a16:creationId xmlns:a16="http://schemas.microsoft.com/office/drawing/2014/main" id="{B1279328-34B4-5A44-8C96-FA744238FF0D}"/>
              </a:ext>
            </a:extLst>
          </p:cNvPr>
          <p:cNvSpPr txBox="1"/>
          <p:nvPr/>
        </p:nvSpPr>
        <p:spPr>
          <a:xfrm>
            <a:off x="499534" y="2517421"/>
            <a:ext cx="11195756" cy="1200329"/>
          </a:xfrm>
          <a:prstGeom prst="rect">
            <a:avLst/>
          </a:prstGeom>
          <a:noFill/>
        </p:spPr>
        <p:txBody>
          <a:bodyPr wrap="square" numCol="2" rtlCol="0">
            <a:spAutoFit/>
          </a:bodyPr>
          <a:lstStyle/>
          <a:p>
            <a:r>
              <a:rPr lang="el-GR" sz="2400">
                <a:latin typeface="Calibri" panose="020F0502020204030204" pitchFamily="34" charset="0"/>
                <a:cs typeface="Calibri" panose="020F0502020204030204" pitchFamily="34" charset="0"/>
              </a:rPr>
              <a:t>ὡς, εἰ καθ᾿ Ἑλλάδ</a:t>
            </a:r>
            <a:r>
              <a:rPr lang="el-GR" sz="2400" b="1">
                <a:latin typeface="Calibri" panose="020F0502020204030204" pitchFamily="34" charset="0"/>
                <a:cs typeface="Calibri" panose="020F0502020204030204" pitchFamily="34" charset="0"/>
              </a:rPr>
              <a:t>᾿ ὄνομα </a:t>
            </a:r>
            <a:r>
              <a:rPr lang="el-GR" sz="2400">
                <a:latin typeface="Calibri" panose="020F0502020204030204" pitchFamily="34" charset="0"/>
                <a:cs typeface="Calibri" panose="020F0502020204030204" pitchFamily="34" charset="0"/>
              </a:rPr>
              <a:t>δυσκλεὲς φέρω,</a:t>
            </a:r>
            <a:endParaRPr lang="en-GB" sz="2400">
              <a:latin typeface="Calibri" panose="020F0502020204030204" pitchFamily="34" charset="0"/>
              <a:cs typeface="Calibri" panose="020F0502020204030204" pitchFamily="34" charset="0"/>
            </a:endParaRPr>
          </a:p>
          <a:p>
            <a:r>
              <a:rPr lang="el-GR" sz="2400">
                <a:latin typeface="Calibri" panose="020F0502020204030204" pitchFamily="34" charset="0"/>
                <a:cs typeface="Calibri" panose="020F0502020204030204" pitchFamily="34" charset="0"/>
              </a:rPr>
              <a:t>μή μοι </a:t>
            </a:r>
            <a:r>
              <a:rPr lang="el-GR" sz="2400" b="1">
                <a:latin typeface="Calibri" panose="020F0502020204030204" pitchFamily="34" charset="0"/>
                <a:cs typeface="Calibri" panose="020F0502020204030204" pitchFamily="34" charset="0"/>
              </a:rPr>
              <a:t>τὸ σῶμά </a:t>
            </a:r>
            <a:r>
              <a:rPr lang="el-GR" sz="2400">
                <a:latin typeface="Calibri" panose="020F0502020204030204" pitchFamily="34" charset="0"/>
                <a:cs typeface="Calibri" panose="020F0502020204030204" pitchFamily="34" charset="0"/>
              </a:rPr>
              <a:t>γ᾿ ἐνθάδ᾿ αἰσχύνην ὄφλῃ.</a:t>
            </a:r>
            <a:endParaRPr lang="it-IT" sz="2400">
              <a:latin typeface="Calibri" panose="020F0502020204030204" pitchFamily="34" charset="0"/>
              <a:cs typeface="Calibri" panose="020F0502020204030204" pitchFamily="34" charset="0"/>
            </a:endParaRPr>
          </a:p>
          <a:p>
            <a:endParaRPr lang="it-IT" sz="2400">
              <a:latin typeface="Calibri" panose="020F0502020204030204" pitchFamily="34" charset="0"/>
              <a:cs typeface="Calibri" panose="020F0502020204030204" pitchFamily="34" charset="0"/>
            </a:endParaRPr>
          </a:p>
          <a:p>
            <a:r>
              <a:rPr lang="it-IT" sz="2400">
                <a:latin typeface="Calibri" panose="020F0502020204030204" pitchFamily="34" charset="0"/>
                <a:cs typeface="Calibri" panose="020F0502020204030204" pitchFamily="34" charset="0"/>
              </a:rPr>
              <a:t>even if </a:t>
            </a:r>
            <a:r>
              <a:rPr lang="it-IT" sz="2400" b="1">
                <a:latin typeface="Calibri" panose="020F0502020204030204" pitchFamily="34" charset="0"/>
                <a:cs typeface="Calibri" panose="020F0502020204030204" pitchFamily="34" charset="0"/>
              </a:rPr>
              <a:t>my name </a:t>
            </a:r>
            <a:r>
              <a:rPr lang="it-IT" sz="2400">
                <a:latin typeface="Calibri" panose="020F0502020204030204" pitchFamily="34" charset="0"/>
                <a:cs typeface="Calibri" panose="020F0502020204030204" pitchFamily="34" charset="0"/>
              </a:rPr>
              <a:t>is reviled in Greece, </a:t>
            </a:r>
            <a:r>
              <a:rPr lang="it-IT" sz="2400" b="1">
                <a:latin typeface="Calibri" panose="020F0502020204030204" pitchFamily="34" charset="0"/>
                <a:cs typeface="Calibri" panose="020F0502020204030204" pitchFamily="34" charset="0"/>
              </a:rPr>
              <a:t>my body</a:t>
            </a:r>
            <a:r>
              <a:rPr lang="it-IT" sz="2400">
                <a:latin typeface="Calibri" panose="020F0502020204030204" pitchFamily="34" charset="0"/>
                <a:cs typeface="Calibri" panose="020F0502020204030204" pitchFamily="34" charset="0"/>
              </a:rPr>
              <a:t> shall not here be put to shame.</a:t>
            </a:r>
            <a:r>
              <a:rPr lang="it-IT" sz="2400" b="1">
                <a:latin typeface="Calibri" panose="020F0502020204030204" pitchFamily="34" charset="0"/>
                <a:cs typeface="Calibri" panose="020F0502020204030204" pitchFamily="34" charset="0"/>
              </a:rPr>
              <a:t> </a:t>
            </a:r>
          </a:p>
        </p:txBody>
      </p:sp>
      <p:sp>
        <p:nvSpPr>
          <p:cNvPr id="4" name="TextBox 3">
            <a:extLst>
              <a:ext uri="{FF2B5EF4-FFF2-40B4-BE49-F238E27FC236}">
                <a16:creationId xmlns:a16="http://schemas.microsoft.com/office/drawing/2014/main" id="{3FC0E91B-2CF8-C64A-8193-99C6EF9B7DE2}"/>
              </a:ext>
            </a:extLst>
          </p:cNvPr>
          <p:cNvSpPr txBox="1"/>
          <p:nvPr/>
        </p:nvSpPr>
        <p:spPr>
          <a:xfrm>
            <a:off x="499533" y="1975555"/>
            <a:ext cx="5099755" cy="461665"/>
          </a:xfrm>
          <a:prstGeom prst="rect">
            <a:avLst/>
          </a:prstGeom>
          <a:noFill/>
        </p:spPr>
        <p:txBody>
          <a:bodyPr wrap="square" rtlCol="0">
            <a:spAutoFit/>
          </a:bodyPr>
          <a:lstStyle/>
          <a:p>
            <a:r>
              <a:rPr lang="it-IT" sz="2400" i="1">
                <a:latin typeface="Georgia" panose="02040502050405020303" pitchFamily="18" charset="0"/>
              </a:rPr>
              <a:t>Helen</a:t>
            </a:r>
            <a:r>
              <a:rPr lang="it-IT" sz="2400">
                <a:latin typeface="Georgia" panose="02040502050405020303" pitchFamily="18" charset="0"/>
              </a:rPr>
              <a:t> 66-7</a:t>
            </a:r>
          </a:p>
        </p:txBody>
      </p:sp>
      <p:sp>
        <p:nvSpPr>
          <p:cNvPr id="5" name="TextBox 4">
            <a:extLst>
              <a:ext uri="{FF2B5EF4-FFF2-40B4-BE49-F238E27FC236}">
                <a16:creationId xmlns:a16="http://schemas.microsoft.com/office/drawing/2014/main" id="{8D2D1C27-BB5E-AB4B-A20D-56F4CFAAECD5}"/>
              </a:ext>
            </a:extLst>
          </p:cNvPr>
          <p:cNvSpPr txBox="1"/>
          <p:nvPr/>
        </p:nvSpPr>
        <p:spPr>
          <a:xfrm>
            <a:off x="587022" y="4143022"/>
            <a:ext cx="3996267" cy="461665"/>
          </a:xfrm>
          <a:prstGeom prst="rect">
            <a:avLst/>
          </a:prstGeom>
          <a:noFill/>
        </p:spPr>
        <p:txBody>
          <a:bodyPr wrap="square" rtlCol="0">
            <a:spAutoFit/>
          </a:bodyPr>
          <a:lstStyle/>
          <a:p>
            <a:r>
              <a:rPr lang="it-IT" sz="2400" i="1">
                <a:latin typeface="Georgia" panose="02040502050405020303" pitchFamily="18" charset="0"/>
              </a:rPr>
              <a:t>Helen</a:t>
            </a:r>
            <a:r>
              <a:rPr lang="it-IT" sz="2400">
                <a:latin typeface="Georgia" panose="02040502050405020303" pitchFamily="18" charset="0"/>
              </a:rPr>
              <a:t> 296-7</a:t>
            </a:r>
            <a:endParaRPr lang="it-IT" sz="2400" i="1">
              <a:latin typeface="Georgia" panose="02040502050405020303" pitchFamily="18" charset="0"/>
            </a:endParaRPr>
          </a:p>
        </p:txBody>
      </p:sp>
      <p:sp>
        <p:nvSpPr>
          <p:cNvPr id="6" name="TextBox 5">
            <a:extLst>
              <a:ext uri="{FF2B5EF4-FFF2-40B4-BE49-F238E27FC236}">
                <a16:creationId xmlns:a16="http://schemas.microsoft.com/office/drawing/2014/main" id="{9906A47D-062F-BD45-91D0-6D42CC42DFC2}"/>
              </a:ext>
            </a:extLst>
          </p:cNvPr>
          <p:cNvSpPr txBox="1"/>
          <p:nvPr/>
        </p:nvSpPr>
        <p:spPr>
          <a:xfrm>
            <a:off x="455405" y="4819667"/>
            <a:ext cx="11239885" cy="1220915"/>
          </a:xfrm>
          <a:prstGeom prst="rect">
            <a:avLst/>
          </a:prstGeom>
          <a:noFill/>
        </p:spPr>
        <p:txBody>
          <a:bodyPr wrap="square" numCol="2" rtlCol="0">
            <a:spAutoFit/>
          </a:bodyPr>
          <a:lstStyle/>
          <a:p>
            <a:r>
              <a:rPr lang="en-GB" sz="2400"/>
              <a:t>                           </a:t>
            </a:r>
            <a:r>
              <a:rPr lang="el-GR" sz="2400">
                <a:latin typeface="Calibri" panose="020F0502020204030204" pitchFamily="34" charset="0"/>
                <a:cs typeface="Calibri" panose="020F0502020204030204" pitchFamily="34" charset="0"/>
              </a:rPr>
              <a:t>ἀλλ᾿ ὅταν πόσις πικρὸς</a:t>
            </a:r>
            <a:endParaRPr lang="en-GB" sz="2400">
              <a:latin typeface="Calibri" panose="020F0502020204030204" pitchFamily="34" charset="0"/>
              <a:cs typeface="Calibri" panose="020F0502020204030204" pitchFamily="34" charset="0"/>
            </a:endParaRPr>
          </a:p>
          <a:p>
            <a:r>
              <a:rPr lang="el-GR" sz="2400">
                <a:latin typeface="Calibri" panose="020F0502020204030204" pitchFamily="34" charset="0"/>
                <a:cs typeface="Calibri" panose="020F0502020204030204" pitchFamily="34" charset="0"/>
              </a:rPr>
              <a:t>ξυνῇ γυναικί, καὶ </a:t>
            </a:r>
            <a:r>
              <a:rPr lang="el-GR" sz="2400" b="1">
                <a:latin typeface="Calibri" panose="020F0502020204030204" pitchFamily="34" charset="0"/>
                <a:cs typeface="Calibri" panose="020F0502020204030204" pitchFamily="34" charset="0"/>
              </a:rPr>
              <a:t>τὸ σῶμ᾿ </a:t>
            </a:r>
            <a:r>
              <a:rPr lang="el-GR" sz="2400">
                <a:latin typeface="Calibri" panose="020F0502020204030204" pitchFamily="34" charset="0"/>
                <a:cs typeface="Calibri" panose="020F0502020204030204" pitchFamily="34" charset="0"/>
              </a:rPr>
              <a:t>ἐστιν πικρόν.</a:t>
            </a:r>
            <a:endParaRPr lang="en-GB" sz="2400">
              <a:latin typeface="Calibri" panose="020F0502020204030204" pitchFamily="34" charset="0"/>
              <a:cs typeface="Calibri" panose="020F0502020204030204" pitchFamily="34" charset="0"/>
            </a:endParaRPr>
          </a:p>
          <a:p>
            <a:endParaRPr lang="it-IT" sz="2400">
              <a:latin typeface="Calibri" panose="020F0502020204030204" pitchFamily="34" charset="0"/>
              <a:cs typeface="Calibri" panose="020F0502020204030204" pitchFamily="34" charset="0"/>
            </a:endParaRPr>
          </a:p>
          <a:p>
            <a:r>
              <a:rPr lang="it-IT" sz="2400">
                <a:latin typeface="Calibri" panose="020F0502020204030204" pitchFamily="34" charset="0"/>
                <a:cs typeface="Calibri" panose="020F0502020204030204" pitchFamily="34" charset="0"/>
              </a:rPr>
              <a:t>But when a woman is married to a man she dislikes, even </a:t>
            </a:r>
            <a:r>
              <a:rPr lang="it-IT" sz="2400" b="1">
                <a:latin typeface="Calibri" panose="020F0502020204030204" pitchFamily="34" charset="0"/>
                <a:cs typeface="Calibri" panose="020F0502020204030204" pitchFamily="34" charset="0"/>
              </a:rPr>
              <a:t>her own body </a:t>
            </a:r>
            <a:r>
              <a:rPr lang="it-IT" sz="2400">
                <a:latin typeface="Calibri" panose="020F0502020204030204" pitchFamily="34" charset="0"/>
                <a:cs typeface="Calibri" panose="020F0502020204030204" pitchFamily="34" charset="0"/>
              </a:rPr>
              <a:t>becomes distasteful to her. </a:t>
            </a:r>
          </a:p>
        </p:txBody>
      </p:sp>
    </p:spTree>
    <p:extLst>
      <p:ext uri="{BB962C8B-B14F-4D97-AF65-F5344CB8AC3E}">
        <p14:creationId xmlns:p14="http://schemas.microsoft.com/office/powerpoint/2010/main" val="3466313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9B558-EA43-1747-8237-60ADC1647604}"/>
              </a:ext>
            </a:extLst>
          </p:cNvPr>
          <p:cNvSpPr>
            <a:spLocks noGrp="1"/>
          </p:cNvSpPr>
          <p:nvPr>
            <p:ph type="title"/>
          </p:nvPr>
        </p:nvSpPr>
        <p:spPr>
          <a:xfrm>
            <a:off x="1200471" y="291897"/>
            <a:ext cx="10515600" cy="1325563"/>
          </a:xfrm>
        </p:spPr>
        <p:txBody>
          <a:bodyPr>
            <a:normAutofit fontScale="90000"/>
          </a:bodyPr>
          <a:lstStyle/>
          <a:p>
            <a:pPr algn="ctr"/>
            <a:r>
              <a:rPr lang="it-IT" sz="3200">
                <a:latin typeface="Georgia" panose="02040502050405020303" pitchFamily="18" charset="0"/>
              </a:rPr>
              <a:t>And what about the Egyptian characters? Is Egypt (Proteus’ offspring) also split into the pair of Theonoe and Theoclymenus?</a:t>
            </a:r>
          </a:p>
        </p:txBody>
      </p:sp>
      <p:sp>
        <p:nvSpPr>
          <p:cNvPr id="3" name="TextBox 2">
            <a:extLst>
              <a:ext uri="{FF2B5EF4-FFF2-40B4-BE49-F238E27FC236}">
                <a16:creationId xmlns:a16="http://schemas.microsoft.com/office/drawing/2014/main" id="{B1279328-34B4-5A44-8C96-FA744238FF0D}"/>
              </a:ext>
            </a:extLst>
          </p:cNvPr>
          <p:cNvSpPr txBox="1"/>
          <p:nvPr/>
        </p:nvSpPr>
        <p:spPr>
          <a:xfrm>
            <a:off x="587022" y="2242242"/>
            <a:ext cx="11604978" cy="4893647"/>
          </a:xfrm>
          <a:prstGeom prst="rect">
            <a:avLst/>
          </a:prstGeom>
          <a:noFill/>
        </p:spPr>
        <p:txBody>
          <a:bodyPr wrap="square" numCol="2" rtlCol="0">
            <a:spAutoFit/>
          </a:bodyPr>
          <a:lstStyle/>
          <a:p>
            <a:r>
              <a:rPr lang="el-GR" sz="2400">
                <a:latin typeface="Calibri" panose="020F0502020204030204" pitchFamily="34" charset="0"/>
                <a:cs typeface="Calibri" panose="020F0502020204030204" pitchFamily="34" charset="0"/>
              </a:rPr>
              <a:t>τίκτει δὲ τέκνα δισσὰ τοῖσδ᾿ ἐν</a:t>
            </a:r>
            <a:r>
              <a:rPr lang="en-GB" sz="2400">
                <a:latin typeface="Calibri" panose="020F0502020204030204" pitchFamily="34" charset="0"/>
                <a:cs typeface="Calibri" panose="020F0502020204030204" pitchFamily="34" charset="0"/>
              </a:rPr>
              <a:t> </a:t>
            </a:r>
            <a:r>
              <a:rPr lang="el-GR" sz="2400">
                <a:latin typeface="Calibri" panose="020F0502020204030204" pitchFamily="34" charset="0"/>
                <a:cs typeface="Calibri" panose="020F0502020204030204" pitchFamily="34" charset="0"/>
              </a:rPr>
              <a:t>δώμασιν,</a:t>
            </a:r>
            <a:endParaRPr lang="en-GB" sz="2400">
              <a:latin typeface="Calibri" panose="020F0502020204030204" pitchFamily="34" charset="0"/>
              <a:cs typeface="Calibri" panose="020F0502020204030204" pitchFamily="34" charset="0"/>
            </a:endParaRPr>
          </a:p>
          <a:p>
            <a:r>
              <a:rPr lang="el-GR" sz="2400" b="1">
                <a:latin typeface="Calibri" panose="020F0502020204030204" pitchFamily="34" charset="0"/>
                <a:cs typeface="Calibri" panose="020F0502020204030204" pitchFamily="34" charset="0"/>
              </a:rPr>
              <a:t>Θεοκλύμενον</a:t>
            </a:r>
            <a:r>
              <a:rPr lang="el-GR" sz="2400">
                <a:latin typeface="Calibri" panose="020F0502020204030204" pitchFamily="34" charset="0"/>
                <a:cs typeface="Calibri" panose="020F0502020204030204" pitchFamily="34" charset="0"/>
              </a:rPr>
              <a:t> ἄρσεν᾿ [†ὅτι δὴ† θεοὺς σέβων</a:t>
            </a:r>
            <a:endParaRPr lang="en-GB" sz="2400">
              <a:latin typeface="Calibri" panose="020F0502020204030204" pitchFamily="34" charset="0"/>
              <a:cs typeface="Calibri" panose="020F0502020204030204" pitchFamily="34" charset="0"/>
            </a:endParaRPr>
          </a:p>
          <a:p>
            <a:r>
              <a:rPr lang="el-GR" sz="2400">
                <a:latin typeface="Calibri" panose="020F0502020204030204" pitchFamily="34" charset="0"/>
                <a:cs typeface="Calibri" panose="020F0502020204030204" pitchFamily="34" charset="0"/>
              </a:rPr>
              <a:t>βίον διήνεγκ᾿] εὐγενῆ τε παρθένον</a:t>
            </a:r>
            <a:r>
              <a:rPr lang="en-GB" sz="2400">
                <a:latin typeface="Calibri" panose="020F0502020204030204" pitchFamily="34" charset="0"/>
                <a:cs typeface="Calibri" panose="020F0502020204030204" pitchFamily="34" charset="0"/>
              </a:rPr>
              <a:t> </a:t>
            </a:r>
          </a:p>
          <a:p>
            <a:r>
              <a:rPr lang="el-GR" sz="2400" b="1">
                <a:latin typeface="Calibri" panose="020F0502020204030204" pitchFamily="34" charset="0"/>
                <a:cs typeface="Calibri" panose="020F0502020204030204" pitchFamily="34" charset="0"/>
              </a:rPr>
              <a:t>Εἰδώ</a:t>
            </a:r>
            <a:r>
              <a:rPr lang="el-GR" sz="2400">
                <a:latin typeface="Calibri" panose="020F0502020204030204" pitchFamily="34" charset="0"/>
                <a:cs typeface="Calibri" panose="020F0502020204030204" pitchFamily="34" charset="0"/>
              </a:rPr>
              <a:t>, τὸ μητρὸς ἀγλάισμ᾿, ὅτ᾿ ἦν βρέφος·</a:t>
            </a:r>
            <a:endParaRPr lang="en-GB" sz="2400">
              <a:latin typeface="Calibri" panose="020F0502020204030204" pitchFamily="34" charset="0"/>
              <a:cs typeface="Calibri" panose="020F0502020204030204" pitchFamily="34" charset="0"/>
            </a:endParaRPr>
          </a:p>
          <a:p>
            <a:r>
              <a:rPr lang="el-GR" sz="2400">
                <a:latin typeface="Calibri" panose="020F0502020204030204" pitchFamily="34" charset="0"/>
                <a:cs typeface="Calibri" panose="020F0502020204030204" pitchFamily="34" charset="0"/>
              </a:rPr>
              <a:t>ἐπεὶ δ᾿ ἐς ἥβην ἦλθεν ὡραίαν γάμων,</a:t>
            </a:r>
            <a:endParaRPr lang="en-GB" sz="2400">
              <a:latin typeface="Calibri" panose="020F0502020204030204" pitchFamily="34" charset="0"/>
              <a:cs typeface="Calibri" panose="020F0502020204030204" pitchFamily="34" charset="0"/>
            </a:endParaRPr>
          </a:p>
          <a:p>
            <a:r>
              <a:rPr lang="el-GR" sz="2400">
                <a:latin typeface="Calibri" panose="020F0502020204030204" pitchFamily="34" charset="0"/>
                <a:cs typeface="Calibri" panose="020F0502020204030204" pitchFamily="34" charset="0"/>
              </a:rPr>
              <a:t>καλοῦσιν αὐτὴν </a:t>
            </a:r>
            <a:r>
              <a:rPr lang="el-GR" sz="2400" b="1">
                <a:latin typeface="Calibri" panose="020F0502020204030204" pitchFamily="34" charset="0"/>
                <a:cs typeface="Calibri" panose="020F0502020204030204" pitchFamily="34" charset="0"/>
              </a:rPr>
              <a:t>Θεονόην</a:t>
            </a:r>
            <a:r>
              <a:rPr lang="el-GR" sz="2400">
                <a:latin typeface="Calibri" panose="020F0502020204030204" pitchFamily="34" charset="0"/>
                <a:cs typeface="Calibri" panose="020F0502020204030204" pitchFamily="34" charset="0"/>
              </a:rPr>
              <a:t>· τὰ θεῖα γὰρ</a:t>
            </a:r>
            <a:endParaRPr lang="en-GB" sz="2400">
              <a:latin typeface="Calibri" panose="020F0502020204030204" pitchFamily="34" charset="0"/>
              <a:cs typeface="Calibri" panose="020F0502020204030204" pitchFamily="34" charset="0"/>
            </a:endParaRPr>
          </a:p>
          <a:p>
            <a:r>
              <a:rPr lang="el-GR" sz="2400">
                <a:latin typeface="Calibri" panose="020F0502020204030204" pitchFamily="34" charset="0"/>
                <a:cs typeface="Calibri" panose="020F0502020204030204" pitchFamily="34" charset="0"/>
              </a:rPr>
              <a:t>τά τ᾿ ὄντα καὶ μέλλοντα πάντ᾿ ἠπίστατο,</a:t>
            </a:r>
            <a:endParaRPr lang="en-GB" sz="2400">
              <a:latin typeface="Calibri" panose="020F0502020204030204" pitchFamily="34" charset="0"/>
              <a:cs typeface="Calibri" panose="020F0502020204030204" pitchFamily="34" charset="0"/>
            </a:endParaRPr>
          </a:p>
          <a:p>
            <a:r>
              <a:rPr lang="el-GR" sz="2400">
                <a:latin typeface="Calibri" panose="020F0502020204030204" pitchFamily="34" charset="0"/>
                <a:cs typeface="Calibri" panose="020F0502020204030204" pitchFamily="34" charset="0"/>
              </a:rPr>
              <a:t>προγόνου λαβοῦσα Νηρέως τιμὰς πάρα.</a:t>
            </a:r>
            <a:endParaRPr lang="it-IT" sz="2400">
              <a:latin typeface="Calibri" panose="020F0502020204030204" pitchFamily="34" charset="0"/>
              <a:cs typeface="Calibri" panose="020F0502020204030204" pitchFamily="34" charset="0"/>
            </a:endParaRPr>
          </a:p>
          <a:p>
            <a:endParaRPr lang="it-IT" sz="2400">
              <a:latin typeface="Calibri" panose="020F0502020204030204" pitchFamily="34" charset="0"/>
              <a:cs typeface="Calibri" panose="020F0502020204030204" pitchFamily="34" charset="0"/>
            </a:endParaRPr>
          </a:p>
          <a:p>
            <a:endParaRPr lang="it-IT" sz="2400">
              <a:latin typeface="Calibri" panose="020F0502020204030204" pitchFamily="34" charset="0"/>
              <a:cs typeface="Calibri" panose="020F0502020204030204" pitchFamily="34" charset="0"/>
            </a:endParaRPr>
          </a:p>
          <a:p>
            <a:endParaRPr lang="it-IT" sz="2400">
              <a:latin typeface="Calibri" panose="020F0502020204030204" pitchFamily="34" charset="0"/>
              <a:cs typeface="Calibri" panose="020F0502020204030204" pitchFamily="34" charset="0"/>
            </a:endParaRPr>
          </a:p>
          <a:p>
            <a:endParaRPr lang="it-IT" sz="2400">
              <a:latin typeface="Calibri" panose="020F0502020204030204" pitchFamily="34" charset="0"/>
              <a:cs typeface="Calibri" panose="020F0502020204030204" pitchFamily="34" charset="0"/>
            </a:endParaRPr>
          </a:p>
          <a:p>
            <a:endParaRPr lang="it-IT" sz="2400">
              <a:latin typeface="Calibri" panose="020F0502020204030204" pitchFamily="34" charset="0"/>
              <a:cs typeface="Calibri" panose="020F0502020204030204" pitchFamily="34" charset="0"/>
            </a:endParaRPr>
          </a:p>
          <a:p>
            <a:r>
              <a:rPr lang="it-IT" sz="2400">
                <a:latin typeface="Calibri" panose="020F0502020204030204" pitchFamily="34" charset="0"/>
                <a:cs typeface="Calibri" panose="020F0502020204030204" pitchFamily="34" charset="0"/>
              </a:rPr>
              <a:t>In this house she bore two children, a boy named </a:t>
            </a:r>
            <a:r>
              <a:rPr lang="it-IT" sz="2400" b="1">
                <a:latin typeface="Calibri" panose="020F0502020204030204" pitchFamily="34" charset="0"/>
                <a:cs typeface="Calibri" panose="020F0502020204030204" pitchFamily="34" charset="0"/>
              </a:rPr>
              <a:t>Theoclymenus</a:t>
            </a:r>
            <a:r>
              <a:rPr lang="it-IT" sz="2400">
                <a:latin typeface="Calibri" panose="020F0502020204030204" pitchFamily="34" charset="0"/>
                <a:cs typeface="Calibri" panose="020F0502020204030204" pitchFamily="34" charset="0"/>
              </a:rPr>
              <a:t> [because he honored the gods throughout his life] and a fine maiden called </a:t>
            </a:r>
            <a:r>
              <a:rPr lang="it-IT" sz="2400" b="1">
                <a:latin typeface="Calibri" panose="020F0502020204030204" pitchFamily="34" charset="0"/>
                <a:cs typeface="Calibri" panose="020F0502020204030204" pitchFamily="34" charset="0"/>
              </a:rPr>
              <a:t>Eido</a:t>
            </a:r>
            <a:r>
              <a:rPr lang="it-IT" sz="2400">
                <a:latin typeface="Calibri" panose="020F0502020204030204" pitchFamily="34" charset="0"/>
                <a:cs typeface="Calibri" panose="020F0502020204030204" pitchFamily="34" charset="0"/>
              </a:rPr>
              <a:t>.* When she was a babe she was her mother’s glory, but when she came to womanhood and was old enough to marry they called her </a:t>
            </a:r>
            <a:r>
              <a:rPr lang="it-IT" sz="2400" b="1">
                <a:latin typeface="Calibri" panose="020F0502020204030204" pitchFamily="34" charset="0"/>
                <a:cs typeface="Calibri" panose="020F0502020204030204" pitchFamily="34" charset="0"/>
              </a:rPr>
              <a:t>Theonoe</a:t>
            </a:r>
            <a:r>
              <a:rPr lang="it-IT" sz="2400">
                <a:latin typeface="Calibri" panose="020F0502020204030204" pitchFamily="34" charset="0"/>
                <a:cs typeface="Calibri" panose="020F0502020204030204" pitchFamily="34" charset="0"/>
              </a:rPr>
              <a:t>: for she knew all that divination can tell, both present and future, receiving this office from her ancestor Nereus.</a:t>
            </a:r>
            <a:endParaRPr lang="it-IT" sz="2400" b="1">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3FC0E91B-2CF8-C64A-8193-99C6EF9B7DE2}"/>
              </a:ext>
            </a:extLst>
          </p:cNvPr>
          <p:cNvSpPr txBox="1"/>
          <p:nvPr/>
        </p:nvSpPr>
        <p:spPr>
          <a:xfrm>
            <a:off x="587022" y="1883927"/>
            <a:ext cx="5099755" cy="461665"/>
          </a:xfrm>
          <a:prstGeom prst="rect">
            <a:avLst/>
          </a:prstGeom>
          <a:noFill/>
        </p:spPr>
        <p:txBody>
          <a:bodyPr wrap="square" rtlCol="0">
            <a:spAutoFit/>
          </a:bodyPr>
          <a:lstStyle/>
          <a:p>
            <a:r>
              <a:rPr lang="it-IT" sz="2400" i="1">
                <a:latin typeface="Georgia" panose="02040502050405020303" pitchFamily="18" charset="0"/>
              </a:rPr>
              <a:t>Helen</a:t>
            </a:r>
            <a:r>
              <a:rPr lang="it-IT" sz="2400">
                <a:latin typeface="Georgia" panose="02040502050405020303" pitchFamily="18" charset="0"/>
              </a:rPr>
              <a:t> 66-7</a:t>
            </a:r>
          </a:p>
        </p:txBody>
      </p:sp>
      <p:sp>
        <p:nvSpPr>
          <p:cNvPr id="6" name="TextBox 5">
            <a:extLst>
              <a:ext uri="{FF2B5EF4-FFF2-40B4-BE49-F238E27FC236}">
                <a16:creationId xmlns:a16="http://schemas.microsoft.com/office/drawing/2014/main" id="{9906A47D-062F-BD45-91D0-6D42CC42DFC2}"/>
              </a:ext>
            </a:extLst>
          </p:cNvPr>
          <p:cNvSpPr txBox="1"/>
          <p:nvPr/>
        </p:nvSpPr>
        <p:spPr>
          <a:xfrm>
            <a:off x="587022" y="4764249"/>
            <a:ext cx="10515600" cy="461665"/>
          </a:xfrm>
          <a:prstGeom prst="rect">
            <a:avLst/>
          </a:prstGeom>
          <a:noFill/>
        </p:spPr>
        <p:txBody>
          <a:bodyPr wrap="square" numCol="2" rtlCol="0">
            <a:spAutoFit/>
          </a:bodyPr>
          <a:lstStyle/>
          <a:p>
            <a:r>
              <a:rPr lang="en-GB" sz="2400"/>
              <a:t>                           </a:t>
            </a:r>
            <a:endParaRPr lang="it-IT" sz="2400"/>
          </a:p>
        </p:txBody>
      </p:sp>
      <p:sp>
        <p:nvSpPr>
          <p:cNvPr id="7" name="TextBox 6">
            <a:extLst>
              <a:ext uri="{FF2B5EF4-FFF2-40B4-BE49-F238E27FC236}">
                <a16:creationId xmlns:a16="http://schemas.microsoft.com/office/drawing/2014/main" id="{077DF337-61C0-E547-A374-306A332EBE78}"/>
              </a:ext>
            </a:extLst>
          </p:cNvPr>
          <p:cNvSpPr txBox="1"/>
          <p:nvPr/>
        </p:nvSpPr>
        <p:spPr>
          <a:xfrm>
            <a:off x="1436512" y="6206659"/>
            <a:ext cx="10755488" cy="461665"/>
          </a:xfrm>
          <a:prstGeom prst="rect">
            <a:avLst/>
          </a:prstGeom>
          <a:noFill/>
        </p:spPr>
        <p:txBody>
          <a:bodyPr wrap="square" rtlCol="0">
            <a:spAutoFit/>
          </a:bodyPr>
          <a:lstStyle/>
          <a:p>
            <a:r>
              <a:rPr lang="it-IT" sz="2400">
                <a:latin typeface="Georgia" panose="02040502050405020303" pitchFamily="18" charset="0"/>
              </a:rPr>
              <a:t>*Eido = Eidothea, ‘who knows divine things’</a:t>
            </a:r>
          </a:p>
        </p:txBody>
      </p:sp>
    </p:spTree>
    <p:extLst>
      <p:ext uri="{BB962C8B-B14F-4D97-AF65-F5344CB8AC3E}">
        <p14:creationId xmlns:p14="http://schemas.microsoft.com/office/powerpoint/2010/main" val="3970266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79A61-B80D-314E-983E-9D581AC9141D}"/>
              </a:ext>
            </a:extLst>
          </p:cNvPr>
          <p:cNvSpPr>
            <a:spLocks noGrp="1"/>
          </p:cNvSpPr>
          <p:nvPr>
            <p:ph type="title"/>
          </p:nvPr>
        </p:nvSpPr>
        <p:spPr>
          <a:xfrm>
            <a:off x="1817069" y="409798"/>
            <a:ext cx="10028567" cy="1280890"/>
          </a:xfrm>
        </p:spPr>
        <p:txBody>
          <a:bodyPr>
            <a:noAutofit/>
          </a:bodyPr>
          <a:lstStyle/>
          <a:p>
            <a:r>
              <a:rPr lang="it-IT" sz="2800">
                <a:latin typeface="Georgia" panose="02040502050405020303" pitchFamily="18" charset="0"/>
              </a:rPr>
              <a:t>Theoclymenus is marked by his desire for sexual aggression, and referred to as a ‘barbarian,’ just as previously Paris </a:t>
            </a:r>
          </a:p>
        </p:txBody>
      </p:sp>
      <p:sp>
        <p:nvSpPr>
          <p:cNvPr id="3" name="TextBox 2">
            <a:extLst>
              <a:ext uri="{FF2B5EF4-FFF2-40B4-BE49-F238E27FC236}">
                <a16:creationId xmlns:a16="http://schemas.microsoft.com/office/drawing/2014/main" id="{D755FC02-DE04-C84A-9C35-65DCE86F252F}"/>
              </a:ext>
            </a:extLst>
          </p:cNvPr>
          <p:cNvSpPr txBox="1"/>
          <p:nvPr/>
        </p:nvSpPr>
        <p:spPr>
          <a:xfrm>
            <a:off x="715819" y="1690688"/>
            <a:ext cx="10949708" cy="4298613"/>
          </a:xfrm>
          <a:prstGeom prst="rect">
            <a:avLst/>
          </a:prstGeom>
          <a:noFill/>
        </p:spPr>
        <p:txBody>
          <a:bodyPr wrap="square" rtlCol="0">
            <a:spAutoFit/>
          </a:bodyPr>
          <a:lstStyle/>
          <a:p>
            <a:pPr marL="285750" indent="-285750">
              <a:spcAft>
                <a:spcPts val="1000"/>
              </a:spcAft>
              <a:buFont typeface="Arial" panose="020B0604020202020204" pitchFamily="34" charset="0"/>
              <a:buChar char="•"/>
            </a:pPr>
            <a:r>
              <a:rPr lang="it-IT" sz="2400">
                <a:latin typeface="Georgia" panose="02040502050405020303" pitchFamily="18" charset="0"/>
              </a:rPr>
              <a:t>Cf. </a:t>
            </a:r>
            <a:r>
              <a:rPr lang="it-IT" sz="2400" i="1">
                <a:latin typeface="Georgia" panose="02040502050405020303" pitchFamily="18" charset="0"/>
              </a:rPr>
              <a:t>Helen </a:t>
            </a:r>
            <a:r>
              <a:rPr lang="it-IT" sz="2400">
                <a:latin typeface="Georgia" panose="02040502050405020303" pitchFamily="18" charset="0"/>
              </a:rPr>
              <a:t>224-5 ‘throughout the cities of Greece runs the tale that puts you in the bed of a barbarian, my lady’ </a:t>
            </a:r>
          </a:p>
          <a:p>
            <a:pPr marL="285750" indent="-285750">
              <a:spcAft>
                <a:spcPts val="1000"/>
              </a:spcAft>
              <a:buFont typeface="Arial" panose="020B0604020202020204" pitchFamily="34" charset="0"/>
              <a:buChar char="•"/>
            </a:pPr>
            <a:r>
              <a:rPr lang="it-IT" sz="2400">
                <a:latin typeface="Georgia" panose="02040502050405020303" pitchFamily="18" charset="0"/>
              </a:rPr>
              <a:t>…with </a:t>
            </a:r>
            <a:r>
              <a:rPr lang="it-IT" sz="2400" i="1">
                <a:latin typeface="Georgia" panose="02040502050405020303" pitchFamily="18" charset="0"/>
              </a:rPr>
              <a:t>Helen</a:t>
            </a:r>
            <a:r>
              <a:rPr lang="it-IT" sz="2400">
                <a:latin typeface="Georgia" panose="02040502050405020303" pitchFamily="18" charset="0"/>
              </a:rPr>
              <a:t> 293-6 ‘What fate is left for me? Choose marriage as an escape from trouble and live with a barbarian husband, sitting at his rich table?’</a:t>
            </a:r>
          </a:p>
          <a:p>
            <a:pPr marL="285750" indent="-285750">
              <a:spcAft>
                <a:spcPts val="1000"/>
              </a:spcAft>
              <a:buFont typeface="Arial" panose="020B0604020202020204" pitchFamily="34" charset="0"/>
              <a:buChar char="•"/>
            </a:pPr>
            <a:r>
              <a:rPr lang="it-IT" sz="2400" i="1">
                <a:latin typeface="Georgia" panose="02040502050405020303" pitchFamily="18" charset="0"/>
              </a:rPr>
              <a:t>Helen </a:t>
            </a:r>
            <a:r>
              <a:rPr lang="it-IT" sz="2400">
                <a:latin typeface="Georgia" panose="02040502050405020303" pitchFamily="18" charset="0"/>
              </a:rPr>
              <a:t>62-5 ‘the late king’s son </a:t>
            </a:r>
            <a:r>
              <a:rPr lang="it-IT" sz="2400" b="1">
                <a:latin typeface="Georgia" panose="02040502050405020303" pitchFamily="18" charset="0"/>
              </a:rPr>
              <a:t>is hunting</a:t>
            </a:r>
            <a:r>
              <a:rPr lang="it-IT" sz="2400">
                <a:latin typeface="Georgia" panose="02040502050405020303" pitchFamily="18" charset="0"/>
              </a:rPr>
              <a:t> </a:t>
            </a:r>
            <a:r>
              <a:rPr lang="it-IT" sz="2400" b="1">
                <a:latin typeface="Georgia" panose="02040502050405020303" pitchFamily="18" charset="0"/>
              </a:rPr>
              <a:t>to marry me </a:t>
            </a:r>
            <a:r>
              <a:rPr lang="it-IT" sz="2400">
                <a:latin typeface="Georgia" panose="02040502050405020303" pitchFamily="18" charset="0"/>
              </a:rPr>
              <a:t>(</a:t>
            </a:r>
            <a:r>
              <a:rPr lang="el-GR" sz="2400">
                <a:latin typeface="Georgia" panose="02040502050405020303" pitchFamily="18" charset="0"/>
              </a:rPr>
              <a:t>θηρᾷ γαμεῖν</a:t>
            </a:r>
            <a:r>
              <a:rPr lang="it-IT" sz="2400">
                <a:latin typeface="Georgia" panose="02040502050405020303" pitchFamily="18" charset="0"/>
              </a:rPr>
              <a:t>). Hence honoring the husband I once had I have flung myself as a suppliant upon this tomb of Proteus so that it may keep me inviolate for him.’</a:t>
            </a:r>
          </a:p>
          <a:p>
            <a:pPr marL="285750" indent="-285750">
              <a:spcAft>
                <a:spcPts val="1000"/>
              </a:spcAft>
              <a:buFont typeface="Arial" panose="020B0604020202020204" pitchFamily="34" charset="0"/>
              <a:buChar char="•"/>
            </a:pPr>
            <a:r>
              <a:rPr lang="it-IT" sz="2400" i="1">
                <a:latin typeface="Georgia" panose="02040502050405020303" pitchFamily="18" charset="0"/>
              </a:rPr>
              <a:t>Helen </a:t>
            </a:r>
            <a:r>
              <a:rPr lang="it-IT" sz="2400">
                <a:latin typeface="Georgia" panose="02040502050405020303" pitchFamily="18" charset="0"/>
              </a:rPr>
              <a:t>544-5 ‘He’s a savage (</a:t>
            </a:r>
            <a:r>
              <a:rPr lang="el-GR" sz="2400">
                <a:latin typeface="Georgia" panose="02040502050405020303" pitchFamily="18" charset="0"/>
              </a:rPr>
              <a:t>ἄγριος</a:t>
            </a:r>
            <a:r>
              <a:rPr lang="it-IT" sz="2400">
                <a:latin typeface="Georgia" panose="02040502050405020303" pitchFamily="18" charset="0"/>
              </a:rPr>
              <a:t>), by the look of him, the man </a:t>
            </a:r>
            <a:r>
              <a:rPr lang="it-IT" sz="2400" b="1">
                <a:latin typeface="Georgia" panose="02040502050405020303" pitchFamily="18" charset="0"/>
              </a:rPr>
              <a:t>who hunts </a:t>
            </a:r>
            <a:r>
              <a:rPr lang="it-IT" sz="2400">
                <a:latin typeface="Georgia" panose="02040502050405020303" pitchFamily="18" charset="0"/>
              </a:rPr>
              <a:t>(</a:t>
            </a:r>
            <a:r>
              <a:rPr lang="el-GR" sz="2400">
                <a:latin typeface="Georgia" panose="02040502050405020303" pitchFamily="18" charset="0"/>
              </a:rPr>
              <a:t>θηρᾶται</a:t>
            </a:r>
            <a:r>
              <a:rPr lang="it-IT" sz="2400">
                <a:latin typeface="Georgia" panose="02040502050405020303" pitchFamily="18" charset="0"/>
              </a:rPr>
              <a:t>) me!</a:t>
            </a:r>
            <a:r>
              <a:rPr lang="en-GB" sz="2400">
                <a:latin typeface="Georgia" panose="02040502050405020303" pitchFamily="18" charset="0"/>
              </a:rPr>
              <a:t>’</a:t>
            </a:r>
          </a:p>
          <a:p>
            <a:pPr marL="285750" indent="-285750">
              <a:spcAft>
                <a:spcPts val="1000"/>
              </a:spcAft>
              <a:buFont typeface="Arial" panose="020B0604020202020204" pitchFamily="34" charset="0"/>
              <a:buChar char="•"/>
            </a:pPr>
            <a:r>
              <a:rPr lang="en-GB" sz="2400" i="1">
                <a:latin typeface="Georgia" panose="02040502050405020303" pitchFamily="18" charset="0"/>
              </a:rPr>
              <a:t>Helen </a:t>
            </a:r>
            <a:r>
              <a:rPr lang="en-GB" sz="2400">
                <a:latin typeface="Georgia" panose="02040502050405020303" pitchFamily="18" charset="0"/>
              </a:rPr>
              <a:t>276 ‘</a:t>
            </a:r>
            <a:r>
              <a:rPr lang="it-IT" sz="2400">
                <a:latin typeface="Georgia" panose="02040502050405020303" pitchFamily="18" charset="0"/>
              </a:rPr>
              <a:t>in barbarian lands all except one man are slaves.’</a:t>
            </a:r>
          </a:p>
        </p:txBody>
      </p:sp>
    </p:spTree>
    <p:extLst>
      <p:ext uri="{BB962C8B-B14F-4D97-AF65-F5344CB8AC3E}">
        <p14:creationId xmlns:p14="http://schemas.microsoft.com/office/powerpoint/2010/main" val="4198526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79A61-B80D-314E-983E-9D581AC9141D}"/>
              </a:ext>
            </a:extLst>
          </p:cNvPr>
          <p:cNvSpPr>
            <a:spLocks noGrp="1"/>
          </p:cNvSpPr>
          <p:nvPr>
            <p:ph type="title"/>
          </p:nvPr>
        </p:nvSpPr>
        <p:spPr>
          <a:xfrm>
            <a:off x="1817070" y="409798"/>
            <a:ext cx="9446676" cy="1280890"/>
          </a:xfrm>
        </p:spPr>
        <p:txBody>
          <a:bodyPr>
            <a:noAutofit/>
          </a:bodyPr>
          <a:lstStyle/>
          <a:p>
            <a:r>
              <a:rPr lang="it-IT" sz="2800">
                <a:latin typeface="Georgia" panose="02040502050405020303" pitchFamily="18" charset="0"/>
              </a:rPr>
              <a:t>Theonoe, on the other hand, is marked by her devotion to the gods, her wisdom, and her desire to remain chaste </a:t>
            </a:r>
          </a:p>
        </p:txBody>
      </p:sp>
      <p:sp>
        <p:nvSpPr>
          <p:cNvPr id="3" name="TextBox 2">
            <a:extLst>
              <a:ext uri="{FF2B5EF4-FFF2-40B4-BE49-F238E27FC236}">
                <a16:creationId xmlns:a16="http://schemas.microsoft.com/office/drawing/2014/main" id="{D755FC02-DE04-C84A-9C35-65DCE86F252F}"/>
              </a:ext>
            </a:extLst>
          </p:cNvPr>
          <p:cNvSpPr txBox="1"/>
          <p:nvPr/>
        </p:nvSpPr>
        <p:spPr>
          <a:xfrm>
            <a:off x="937492" y="1732685"/>
            <a:ext cx="10949708" cy="4596130"/>
          </a:xfrm>
          <a:prstGeom prst="rect">
            <a:avLst/>
          </a:prstGeom>
          <a:noFill/>
        </p:spPr>
        <p:txBody>
          <a:bodyPr wrap="square" rtlCol="0">
            <a:spAutoFit/>
          </a:bodyPr>
          <a:lstStyle/>
          <a:p>
            <a:pPr marL="285750" indent="-285750">
              <a:spcAft>
                <a:spcPts val="1000"/>
              </a:spcAft>
              <a:buFont typeface="Arial" panose="020B0604020202020204" pitchFamily="34" charset="0"/>
              <a:buChar char="•"/>
            </a:pPr>
            <a:r>
              <a:rPr lang="it-IT" sz="2800" i="1">
                <a:latin typeface="Georgia" panose="02040502050405020303" pitchFamily="18" charset="0"/>
              </a:rPr>
              <a:t>Helen </a:t>
            </a:r>
            <a:r>
              <a:rPr lang="it-IT" sz="2800">
                <a:latin typeface="Georgia" panose="02040502050405020303" pitchFamily="18" charset="0"/>
              </a:rPr>
              <a:t>998-1003 ‘As for me, both my nature and my will tend toward piety (</a:t>
            </a:r>
            <a:r>
              <a:rPr lang="el-GR" sz="2800">
                <a:latin typeface="Georgia" panose="02040502050405020303" pitchFamily="18" charset="0"/>
              </a:rPr>
              <a:t>πέφυκά τ᾿ εὐσεβεῖν</a:t>
            </a:r>
            <a:r>
              <a:rPr lang="it-IT" sz="2800">
                <a:latin typeface="Georgia" panose="02040502050405020303" pitchFamily="18" charset="0"/>
              </a:rPr>
              <a:t>). I love my own self (</a:t>
            </a:r>
            <a:r>
              <a:rPr lang="el-GR" sz="2800">
                <a:latin typeface="Georgia" panose="02040502050405020303" pitchFamily="18" charset="0"/>
              </a:rPr>
              <a:t>φιλῶ τ᾿ ἐμαυτήν</a:t>
            </a:r>
            <a:r>
              <a:rPr lang="it-IT" sz="2800">
                <a:latin typeface="Georgia" panose="02040502050405020303" pitchFamily="18" charset="0"/>
              </a:rPr>
              <a:t>) and will not stain the good reputation of my father. I shall not do a kindness to my brother that will bring me a bad name. I have in my nature a great temple to Justice.’</a:t>
            </a:r>
          </a:p>
          <a:p>
            <a:pPr marL="285750" indent="-285750">
              <a:spcAft>
                <a:spcPts val="1000"/>
              </a:spcAft>
              <a:buFont typeface="Arial" panose="020B0604020202020204" pitchFamily="34" charset="0"/>
              <a:buChar char="•"/>
            </a:pPr>
            <a:r>
              <a:rPr lang="it-IT" sz="2800">
                <a:latin typeface="Georgia" panose="02040502050405020303" pitchFamily="18" charset="0"/>
              </a:rPr>
              <a:t>She is, in a sense, ‘Ariel to Theoclymenus’ Caliban’ (Segal), with the pair showing two different views of Egypt, both the decadent kingdom and the repository of the ancient mystical wisdom of the East.</a:t>
            </a:r>
          </a:p>
          <a:p>
            <a:pPr marL="285750" indent="-285750">
              <a:spcAft>
                <a:spcPts val="1000"/>
              </a:spcAft>
              <a:buFont typeface="Arial" panose="020B0604020202020204" pitchFamily="34" charset="0"/>
              <a:buChar char="•"/>
            </a:pPr>
            <a:endParaRPr lang="it-IT" sz="2400">
              <a:latin typeface="Georgia" panose="02040502050405020303" pitchFamily="18" charset="0"/>
            </a:endParaRPr>
          </a:p>
        </p:txBody>
      </p:sp>
    </p:spTree>
    <p:extLst>
      <p:ext uri="{BB962C8B-B14F-4D97-AF65-F5344CB8AC3E}">
        <p14:creationId xmlns:p14="http://schemas.microsoft.com/office/powerpoint/2010/main" val="1159930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79A61-B80D-314E-983E-9D581AC9141D}"/>
              </a:ext>
            </a:extLst>
          </p:cNvPr>
          <p:cNvSpPr>
            <a:spLocks noGrp="1"/>
          </p:cNvSpPr>
          <p:nvPr>
            <p:ph type="title"/>
          </p:nvPr>
        </p:nvSpPr>
        <p:spPr>
          <a:xfrm>
            <a:off x="1817070" y="409798"/>
            <a:ext cx="9446676" cy="1280890"/>
          </a:xfrm>
        </p:spPr>
        <p:txBody>
          <a:bodyPr>
            <a:noAutofit/>
          </a:bodyPr>
          <a:lstStyle/>
          <a:p>
            <a:r>
              <a:rPr lang="it-IT" sz="2800">
                <a:latin typeface="Georgia" panose="02040502050405020303" pitchFamily="18" charset="0"/>
              </a:rPr>
              <a:t>Theonoe, on the other hand, is marked by her devotion to the gods, her wisdom, and her desire to remain chaste </a:t>
            </a:r>
          </a:p>
        </p:txBody>
      </p:sp>
      <p:sp>
        <p:nvSpPr>
          <p:cNvPr id="3" name="TextBox 2">
            <a:extLst>
              <a:ext uri="{FF2B5EF4-FFF2-40B4-BE49-F238E27FC236}">
                <a16:creationId xmlns:a16="http://schemas.microsoft.com/office/drawing/2014/main" id="{D755FC02-DE04-C84A-9C35-65DCE86F252F}"/>
              </a:ext>
            </a:extLst>
          </p:cNvPr>
          <p:cNvSpPr txBox="1"/>
          <p:nvPr/>
        </p:nvSpPr>
        <p:spPr>
          <a:xfrm>
            <a:off x="715819" y="1690688"/>
            <a:ext cx="10949708" cy="5155257"/>
          </a:xfrm>
          <a:prstGeom prst="rect">
            <a:avLst/>
          </a:prstGeom>
          <a:noFill/>
        </p:spPr>
        <p:txBody>
          <a:bodyPr wrap="square" rtlCol="0">
            <a:spAutoFit/>
          </a:bodyPr>
          <a:lstStyle/>
          <a:p>
            <a:pPr marL="285750" indent="-285750">
              <a:spcAft>
                <a:spcPts val="1000"/>
              </a:spcAft>
              <a:buFont typeface="Arial" panose="020B0604020202020204" pitchFamily="34" charset="0"/>
              <a:buChar char="•"/>
            </a:pPr>
            <a:r>
              <a:rPr lang="it-IT" sz="2800">
                <a:latin typeface="Georgia" panose="02040502050405020303" pitchFamily="18" charset="0"/>
              </a:rPr>
              <a:t>But she is also many ways another double for Helen (see </a:t>
            </a:r>
            <a:r>
              <a:rPr lang="it-IT" sz="2800" i="1">
                <a:latin typeface="Georgia" panose="02040502050405020303" pitchFamily="18" charset="0"/>
              </a:rPr>
              <a:t>Helen</a:t>
            </a:r>
            <a:r>
              <a:rPr lang="it-IT" sz="2800">
                <a:latin typeface="Georgia" panose="02040502050405020303" pitchFamily="18" charset="0"/>
              </a:rPr>
              <a:t> 830 [Menelaus] ‘This is your task: nothing like a woman to deal with a woman.’)…</a:t>
            </a:r>
          </a:p>
          <a:p>
            <a:pPr marL="285750" indent="-285750">
              <a:spcAft>
                <a:spcPts val="1000"/>
              </a:spcAft>
              <a:buFont typeface="Arial" panose="020B0604020202020204" pitchFamily="34" charset="0"/>
              <a:buChar char="•"/>
            </a:pPr>
            <a:r>
              <a:rPr lang="it-IT" sz="2800">
                <a:latin typeface="Georgia" panose="02040502050405020303" pitchFamily="18" charset="0"/>
              </a:rPr>
              <a:t>…in a world that reverses the society of the </a:t>
            </a:r>
            <a:r>
              <a:rPr lang="it-IT" sz="2800" i="1">
                <a:latin typeface="Georgia" panose="02040502050405020303" pitchFamily="18" charset="0"/>
              </a:rPr>
              <a:t>polis</a:t>
            </a:r>
            <a:r>
              <a:rPr lang="it-IT" sz="2800">
                <a:latin typeface="Georgia" panose="02040502050405020303" pitchFamily="18" charset="0"/>
              </a:rPr>
              <a:t> upside down by giving the prerogative of action to women: </a:t>
            </a:r>
            <a:r>
              <a:rPr lang="it-IT" sz="2800" i="1">
                <a:latin typeface="Georgia" panose="02040502050405020303" pitchFamily="18" charset="0"/>
              </a:rPr>
              <a:t>Helen </a:t>
            </a:r>
            <a:r>
              <a:rPr lang="it-IT" sz="2800">
                <a:latin typeface="Georgia" panose="02040502050405020303" pitchFamily="18" charset="0"/>
              </a:rPr>
              <a:t>1049 ‘Listen and see whether a woman too might say something clever/wise (</a:t>
            </a:r>
            <a:r>
              <a:rPr lang="el-GR" sz="2800">
                <a:latin typeface="Georgia" panose="02040502050405020303" pitchFamily="18" charset="0"/>
              </a:rPr>
              <a:t>ἤν τι καὶ γυνὴ λέξῃ σοφόν</a:t>
            </a:r>
            <a:r>
              <a:rPr lang="it-IT" sz="2800">
                <a:latin typeface="Georgia" panose="02040502050405020303" pitchFamily="18" charset="0"/>
              </a:rPr>
              <a:t>)’</a:t>
            </a:r>
          </a:p>
          <a:p>
            <a:pPr marL="285750" indent="-285750">
              <a:spcAft>
                <a:spcPts val="1000"/>
              </a:spcAft>
              <a:buFont typeface="Arial" panose="020B0604020202020204" pitchFamily="34" charset="0"/>
              <a:buChar char="•"/>
            </a:pPr>
            <a:r>
              <a:rPr lang="it-IT" sz="2800">
                <a:latin typeface="Georgia" panose="02040502050405020303" pitchFamily="18" charset="0"/>
              </a:rPr>
              <a:t>Cf. also the mini battle of Troy at the end of the play, </a:t>
            </a:r>
            <a:r>
              <a:rPr lang="it-IT" sz="2800" i="1">
                <a:latin typeface="Georgia" panose="02040502050405020303" pitchFamily="18" charset="0"/>
              </a:rPr>
              <a:t>Helen</a:t>
            </a:r>
            <a:r>
              <a:rPr lang="it-IT" sz="2800">
                <a:latin typeface="Georgia" panose="02040502050405020303" pitchFamily="18" charset="0"/>
              </a:rPr>
              <a:t> 1602-4 ‘Helen from the stern urged them on: “Where is the glory you won at Troy? Show these barbarians!”’</a:t>
            </a:r>
          </a:p>
          <a:p>
            <a:pPr marL="285750" indent="-285750">
              <a:spcAft>
                <a:spcPts val="1000"/>
              </a:spcAft>
              <a:buFont typeface="Arial" panose="020B0604020202020204" pitchFamily="34" charset="0"/>
              <a:buChar char="•"/>
            </a:pPr>
            <a:endParaRPr lang="it-IT" sz="2400">
              <a:latin typeface="Georgia" panose="02040502050405020303" pitchFamily="18" charset="0"/>
            </a:endParaRPr>
          </a:p>
        </p:txBody>
      </p:sp>
    </p:spTree>
    <p:extLst>
      <p:ext uri="{BB962C8B-B14F-4D97-AF65-F5344CB8AC3E}">
        <p14:creationId xmlns:p14="http://schemas.microsoft.com/office/powerpoint/2010/main" val="3360609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ADB468-1A93-6D4D-BFF1-E46CECE81478}"/>
              </a:ext>
            </a:extLst>
          </p:cNvPr>
          <p:cNvPicPr>
            <a:picLocks noChangeAspect="1"/>
          </p:cNvPicPr>
          <p:nvPr/>
        </p:nvPicPr>
        <p:blipFill>
          <a:blip r:embed="rId2"/>
          <a:stretch>
            <a:fillRect/>
          </a:stretch>
        </p:blipFill>
        <p:spPr>
          <a:xfrm>
            <a:off x="-16198" y="2929151"/>
            <a:ext cx="2573482" cy="3928849"/>
          </a:xfrm>
          <a:prstGeom prst="rect">
            <a:avLst/>
          </a:prstGeom>
        </p:spPr>
      </p:pic>
      <p:pic>
        <p:nvPicPr>
          <p:cNvPr id="5" name="Picture 4">
            <a:extLst>
              <a:ext uri="{FF2B5EF4-FFF2-40B4-BE49-F238E27FC236}">
                <a16:creationId xmlns:a16="http://schemas.microsoft.com/office/drawing/2014/main" id="{4B681C7C-FF06-9349-8D82-263350551AEC}"/>
              </a:ext>
            </a:extLst>
          </p:cNvPr>
          <p:cNvPicPr>
            <a:picLocks noChangeAspect="1"/>
          </p:cNvPicPr>
          <p:nvPr/>
        </p:nvPicPr>
        <p:blipFill>
          <a:blip r:embed="rId3"/>
          <a:stretch>
            <a:fillRect/>
          </a:stretch>
        </p:blipFill>
        <p:spPr>
          <a:xfrm>
            <a:off x="9179860" y="1039091"/>
            <a:ext cx="3012140" cy="4655126"/>
          </a:xfrm>
          <a:prstGeom prst="rect">
            <a:avLst/>
          </a:prstGeom>
        </p:spPr>
      </p:pic>
      <p:sp>
        <p:nvSpPr>
          <p:cNvPr id="6" name="TextBox 5">
            <a:extLst>
              <a:ext uri="{FF2B5EF4-FFF2-40B4-BE49-F238E27FC236}">
                <a16:creationId xmlns:a16="http://schemas.microsoft.com/office/drawing/2014/main" id="{EC6B1586-3D7A-9346-9ECC-7897B8033F4B}"/>
              </a:ext>
            </a:extLst>
          </p:cNvPr>
          <p:cNvSpPr txBox="1"/>
          <p:nvPr/>
        </p:nvSpPr>
        <p:spPr>
          <a:xfrm>
            <a:off x="2757055" y="346364"/>
            <a:ext cx="6650182" cy="584775"/>
          </a:xfrm>
          <a:prstGeom prst="rect">
            <a:avLst/>
          </a:prstGeom>
          <a:noFill/>
        </p:spPr>
        <p:txBody>
          <a:bodyPr wrap="square" rtlCol="0">
            <a:spAutoFit/>
          </a:bodyPr>
          <a:lstStyle/>
          <a:p>
            <a:r>
              <a:rPr lang="it-IT" sz="3200" b="1">
                <a:latin typeface="Georgia" panose="02040502050405020303" pitchFamily="18" charset="0"/>
              </a:rPr>
              <a:t>The ‘Other’ in Greek Tragedy</a:t>
            </a:r>
          </a:p>
        </p:txBody>
      </p:sp>
      <p:sp>
        <p:nvSpPr>
          <p:cNvPr id="7" name="TextBox 6">
            <a:extLst>
              <a:ext uri="{FF2B5EF4-FFF2-40B4-BE49-F238E27FC236}">
                <a16:creationId xmlns:a16="http://schemas.microsoft.com/office/drawing/2014/main" id="{3043F482-EF71-FF4A-88B4-9A03840B39DE}"/>
              </a:ext>
            </a:extLst>
          </p:cNvPr>
          <p:cNvSpPr txBox="1"/>
          <p:nvPr/>
        </p:nvSpPr>
        <p:spPr>
          <a:xfrm>
            <a:off x="623455" y="1302327"/>
            <a:ext cx="8049490" cy="830997"/>
          </a:xfrm>
          <a:prstGeom prst="rect">
            <a:avLst/>
          </a:prstGeom>
          <a:noFill/>
        </p:spPr>
        <p:txBody>
          <a:bodyPr wrap="square" rtlCol="0">
            <a:spAutoFit/>
          </a:bodyPr>
          <a:lstStyle/>
          <a:p>
            <a:pPr marL="285750" indent="-285750">
              <a:buFont typeface="Arial" panose="020B0604020202020204" pitchFamily="34" charset="0"/>
              <a:buChar char="•"/>
            </a:pPr>
            <a:r>
              <a:rPr lang="it-IT" sz="2400">
                <a:latin typeface="Georgia" panose="02040502050405020303" pitchFamily="18" charset="0"/>
              </a:rPr>
              <a:t>Edith Hall 1989 </a:t>
            </a:r>
            <a:r>
              <a:rPr lang="it-IT" sz="2400" i="1">
                <a:latin typeface="Georgia" panose="02040502050405020303" pitchFamily="18" charset="0"/>
              </a:rPr>
              <a:t>Inventing the Barbarian: Greek Self-Definition through Tragedy</a:t>
            </a:r>
            <a:r>
              <a:rPr lang="it-IT" sz="2400">
                <a:latin typeface="Georgia" panose="02040502050405020303" pitchFamily="18" charset="0"/>
              </a:rPr>
              <a:t>, Oxford</a:t>
            </a:r>
          </a:p>
        </p:txBody>
      </p:sp>
      <p:sp>
        <p:nvSpPr>
          <p:cNvPr id="8" name="TextBox 7">
            <a:extLst>
              <a:ext uri="{FF2B5EF4-FFF2-40B4-BE49-F238E27FC236}">
                <a16:creationId xmlns:a16="http://schemas.microsoft.com/office/drawing/2014/main" id="{101946CB-A0B7-2B45-B378-682E12674907}"/>
              </a:ext>
            </a:extLst>
          </p:cNvPr>
          <p:cNvSpPr txBox="1"/>
          <p:nvPr/>
        </p:nvSpPr>
        <p:spPr>
          <a:xfrm>
            <a:off x="2951018" y="2632364"/>
            <a:ext cx="5943600" cy="830997"/>
          </a:xfrm>
          <a:prstGeom prst="rect">
            <a:avLst/>
          </a:prstGeom>
          <a:noFill/>
        </p:spPr>
        <p:txBody>
          <a:bodyPr wrap="square" rtlCol="0">
            <a:spAutoFit/>
          </a:bodyPr>
          <a:lstStyle/>
          <a:p>
            <a:pPr marL="285750" indent="-285750">
              <a:buFont typeface="Arial" panose="020B0604020202020204" pitchFamily="34" charset="0"/>
              <a:buChar char="•"/>
            </a:pPr>
            <a:r>
              <a:rPr lang="it-IT" sz="2400">
                <a:latin typeface="Georgia" panose="02040502050405020303" pitchFamily="18" charset="0"/>
              </a:rPr>
              <a:t>Froma Zeitlin 1996 </a:t>
            </a:r>
            <a:r>
              <a:rPr lang="it-IT" sz="2400" i="1">
                <a:latin typeface="Georgia" panose="02040502050405020303" pitchFamily="18" charset="0"/>
              </a:rPr>
              <a:t>Playing the Other</a:t>
            </a:r>
            <a:r>
              <a:rPr lang="it-IT" sz="2400">
                <a:latin typeface="Georgia" panose="02040502050405020303" pitchFamily="18" charset="0"/>
              </a:rPr>
              <a:t>, Chicago</a:t>
            </a:r>
          </a:p>
        </p:txBody>
      </p:sp>
    </p:spTree>
    <p:extLst>
      <p:ext uri="{BB962C8B-B14F-4D97-AF65-F5344CB8AC3E}">
        <p14:creationId xmlns:p14="http://schemas.microsoft.com/office/powerpoint/2010/main" val="18306060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6D08F6-2601-0F43-880D-B4FEDADE0E09}"/>
              </a:ext>
            </a:extLst>
          </p:cNvPr>
          <p:cNvSpPr txBox="1"/>
          <p:nvPr/>
        </p:nvSpPr>
        <p:spPr>
          <a:xfrm>
            <a:off x="1884218" y="124691"/>
            <a:ext cx="9421091" cy="6647974"/>
          </a:xfrm>
          <a:prstGeom prst="rect">
            <a:avLst/>
          </a:prstGeom>
          <a:noFill/>
        </p:spPr>
        <p:txBody>
          <a:bodyPr wrap="square" rtlCol="0">
            <a:spAutoFit/>
          </a:bodyPr>
          <a:lstStyle/>
          <a:p>
            <a:r>
              <a:rPr lang="en-US" sz="2400">
                <a:latin typeface="Georgia" panose="02040502050405020303" pitchFamily="18" charset="0"/>
              </a:rPr>
              <a:t>Hall 1989:</a:t>
            </a:r>
          </a:p>
          <a:p>
            <a:endParaRPr lang="en-US" sz="2400" u="sng">
              <a:latin typeface="Georgia" panose="02040502050405020303" pitchFamily="18" charset="0"/>
            </a:endParaRPr>
          </a:p>
          <a:p>
            <a:r>
              <a:rPr lang="en-US" sz="2400">
                <a:latin typeface="Georgia" panose="02040502050405020303" pitchFamily="18" charset="0"/>
              </a:rPr>
              <a:t>the image of an enemy extraneous to Hellas helped to foster a sense of community between the allied states. The Athenian empire was … itself based on a democratic constitution, it encouraged and sometimes violently imposed democratic systems on its allies or dependencies. The most important distinction Athenian writers draw between themselves and barbarians is therefore political. </a:t>
            </a:r>
          </a:p>
          <a:p>
            <a:endParaRPr lang="en-US" sz="2400">
              <a:latin typeface="Georgia" panose="02040502050405020303" pitchFamily="18" charset="0"/>
            </a:endParaRPr>
          </a:p>
          <a:p>
            <a:r>
              <a:rPr lang="en-US" sz="2400">
                <a:latin typeface="Georgia" panose="02040502050405020303" pitchFamily="18" charset="0"/>
              </a:rPr>
              <a:t>The subtle comparison of Greek and barbarian in </a:t>
            </a:r>
            <a:r>
              <a:rPr lang="en-US" sz="2400" i="1" err="1">
                <a:latin typeface="Georgia" panose="02040502050405020303" pitchFamily="18" charset="0"/>
              </a:rPr>
              <a:t>Persae</a:t>
            </a:r>
            <a:r>
              <a:rPr lang="en-US" sz="2400">
                <a:latin typeface="Georgia" panose="02040502050405020303" pitchFamily="18" charset="0"/>
              </a:rPr>
              <a:t>, later to develop into a full-scale rhetoric which emanates from the tragic stage, places overwhelming emphasis on the respective political ideals of Greek and non-Greek. This must be directly referred to the new </a:t>
            </a:r>
            <a:r>
              <a:rPr lang="en-US" sz="2400" i="1">
                <a:latin typeface="Georgia" panose="02040502050405020303" pitchFamily="18" charset="0"/>
              </a:rPr>
              <a:t>Athenian</a:t>
            </a:r>
            <a:r>
              <a:rPr lang="en-US" sz="2400">
                <a:latin typeface="Georgia" panose="02040502050405020303" pitchFamily="18" charset="0"/>
              </a:rPr>
              <a:t> vision of the polis. The opposite of barbarian despotism is not a vague model of the generalized Greek city-state, but quite specifically democracy, and rhetoric in praise of democracy was an Athenian invention. </a:t>
            </a:r>
            <a:endParaRPr lang="it-IT" sz="2400">
              <a:latin typeface="Georgia" panose="02040502050405020303" pitchFamily="18" charset="0"/>
            </a:endParaRPr>
          </a:p>
          <a:p>
            <a:endParaRPr lang="it-IT"/>
          </a:p>
        </p:txBody>
      </p:sp>
    </p:spTree>
    <p:extLst>
      <p:ext uri="{BB962C8B-B14F-4D97-AF65-F5344CB8AC3E}">
        <p14:creationId xmlns:p14="http://schemas.microsoft.com/office/powerpoint/2010/main" val="1518871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6D08F6-2601-0F43-880D-B4FEDADE0E09}"/>
              </a:ext>
            </a:extLst>
          </p:cNvPr>
          <p:cNvSpPr txBox="1"/>
          <p:nvPr/>
        </p:nvSpPr>
        <p:spPr>
          <a:xfrm>
            <a:off x="1690254" y="762000"/>
            <a:ext cx="9421091" cy="6186309"/>
          </a:xfrm>
          <a:prstGeom prst="rect">
            <a:avLst/>
          </a:prstGeom>
          <a:noFill/>
        </p:spPr>
        <p:txBody>
          <a:bodyPr wrap="square" rtlCol="0">
            <a:spAutoFit/>
          </a:bodyPr>
          <a:lstStyle/>
          <a:p>
            <a:r>
              <a:rPr lang="en-US" sz="2400">
                <a:latin typeface="Georgia" panose="02040502050405020303" pitchFamily="18" charset="0"/>
              </a:rPr>
              <a:t>Hall 1993 ‘Asia unmanned: Images of victory in classical Athens,’ in J. Rich and G. Shipley (eds.) </a:t>
            </a:r>
            <a:r>
              <a:rPr lang="en-US" sz="2400" i="1">
                <a:latin typeface="Georgia" panose="02040502050405020303" pitchFamily="18" charset="0"/>
              </a:rPr>
              <a:t>War and Society in the Greek World</a:t>
            </a:r>
            <a:r>
              <a:rPr lang="en-US" sz="2400">
                <a:latin typeface="Georgia" panose="02040502050405020303" pitchFamily="18" charset="0"/>
              </a:rPr>
              <a:t>, London and New York, 108-33.</a:t>
            </a:r>
            <a:endParaRPr lang="it-IT" sz="2400">
              <a:latin typeface="Georgia" panose="02040502050405020303" pitchFamily="18" charset="0"/>
            </a:endParaRPr>
          </a:p>
          <a:p>
            <a:endParaRPr lang="en-US" sz="2400" u="sng">
              <a:latin typeface="Georgia" panose="02040502050405020303" pitchFamily="18" charset="0"/>
            </a:endParaRPr>
          </a:p>
          <a:p>
            <a:r>
              <a:rPr lang="en-US" sz="2400">
                <a:latin typeface="Georgia" panose="02040502050405020303" pitchFamily="18" charset="0"/>
              </a:rPr>
              <a:t>…more often the enemy is actually defined as a woman. …this desire (to prove masculinity) helps to perpetuate not only the imagery of military victory as sexual conquest, but also the actual practice of rape and other violence against women in war.</a:t>
            </a:r>
          </a:p>
          <a:p>
            <a:endParaRPr lang="it-IT" sz="2400">
              <a:latin typeface="Georgia" panose="02040502050405020303" pitchFamily="18" charset="0"/>
            </a:endParaRPr>
          </a:p>
          <a:p>
            <a:r>
              <a:rPr lang="en-US" sz="2400">
                <a:latin typeface="Georgia" panose="02040502050405020303" pitchFamily="18" charset="0"/>
              </a:rPr>
              <a:t>When the warfare has an imperialist or expansionist purpose, the gender articulation may be extended to accommodate the conqueror-conquered polarization, and the land itself may be feminized. The winning of the territory is conceptualized as an act of sexual union.</a:t>
            </a:r>
            <a:endParaRPr lang="it-IT" sz="2400">
              <a:latin typeface="Georgia" panose="02040502050405020303" pitchFamily="18" charset="0"/>
            </a:endParaRPr>
          </a:p>
          <a:p>
            <a:r>
              <a:rPr lang="en-US" b="1"/>
              <a:t> </a:t>
            </a:r>
            <a:endParaRPr lang="it-IT"/>
          </a:p>
          <a:p>
            <a:endParaRPr lang="en-US" sz="2400">
              <a:latin typeface="Georgia" panose="02040502050405020303" pitchFamily="18" charset="0"/>
            </a:endParaRPr>
          </a:p>
          <a:p>
            <a:endParaRPr lang="it-IT"/>
          </a:p>
        </p:txBody>
      </p:sp>
    </p:spTree>
    <p:extLst>
      <p:ext uri="{BB962C8B-B14F-4D97-AF65-F5344CB8AC3E}">
        <p14:creationId xmlns:p14="http://schemas.microsoft.com/office/powerpoint/2010/main" val="235589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FCB3116-F68B-984E-A79D-D747D11C29EA}"/>
              </a:ext>
            </a:extLst>
          </p:cNvPr>
          <p:cNvSpPr txBox="1"/>
          <p:nvPr/>
        </p:nvSpPr>
        <p:spPr>
          <a:xfrm>
            <a:off x="1856510" y="595745"/>
            <a:ext cx="10224653" cy="830997"/>
          </a:xfrm>
          <a:prstGeom prst="rect">
            <a:avLst/>
          </a:prstGeom>
          <a:noFill/>
        </p:spPr>
        <p:txBody>
          <a:bodyPr wrap="square" rtlCol="0">
            <a:spAutoFit/>
          </a:bodyPr>
          <a:lstStyle/>
          <a:p>
            <a:r>
              <a:rPr lang="it-IT" sz="2400">
                <a:latin typeface="Georgia" panose="02040502050405020303" pitchFamily="18" charset="0"/>
              </a:rPr>
              <a:t>Zeitlin 1996 (or. 1978) "The Dynamics of Misogyny: Myth and Mythmaking in Aeschylus' </a:t>
            </a:r>
            <a:r>
              <a:rPr lang="it-IT" sz="2400" i="1">
                <a:latin typeface="Georgia" panose="02040502050405020303" pitchFamily="18" charset="0"/>
              </a:rPr>
              <a:t>Oresteia</a:t>
            </a:r>
            <a:r>
              <a:rPr lang="it-IT" sz="2400">
                <a:latin typeface="Georgia" panose="02040502050405020303" pitchFamily="18" charset="0"/>
              </a:rPr>
              <a:t>," </a:t>
            </a:r>
          </a:p>
        </p:txBody>
      </p:sp>
      <p:sp>
        <p:nvSpPr>
          <p:cNvPr id="3" name="TextBox 2">
            <a:extLst>
              <a:ext uri="{FF2B5EF4-FFF2-40B4-BE49-F238E27FC236}">
                <a16:creationId xmlns:a16="http://schemas.microsoft.com/office/drawing/2014/main" id="{ABA9903E-9EA9-A74E-9086-EC9602BDB4AC}"/>
              </a:ext>
            </a:extLst>
          </p:cNvPr>
          <p:cNvSpPr txBox="1"/>
          <p:nvPr/>
        </p:nvSpPr>
        <p:spPr>
          <a:xfrm>
            <a:off x="1856510" y="1911927"/>
            <a:ext cx="9462654" cy="4431983"/>
          </a:xfrm>
          <a:prstGeom prst="rect">
            <a:avLst/>
          </a:prstGeom>
          <a:noFill/>
        </p:spPr>
        <p:txBody>
          <a:bodyPr wrap="square" rtlCol="0">
            <a:spAutoFit/>
          </a:bodyPr>
          <a:lstStyle/>
          <a:p>
            <a:r>
              <a:rPr lang="it-IT" sz="2400">
                <a:latin typeface="Georgia" panose="02040502050405020303" pitchFamily="18" charset="0"/>
              </a:rPr>
              <a:t>For Aeschylus, civilization is the ultimate product of conflict between opposing forces, achieved not through a </a:t>
            </a:r>
            <a:r>
              <a:rPr lang="it-IT" sz="2400" i="1">
                <a:latin typeface="Georgia" panose="02040502050405020303" pitchFamily="18" charset="0"/>
              </a:rPr>
              <a:t>coincidentia oppositorum</a:t>
            </a:r>
            <a:r>
              <a:rPr lang="it-IT" sz="2400">
                <a:latin typeface="Georgia" panose="02040502050405020303" pitchFamily="18" charset="0"/>
              </a:rPr>
              <a:t> but through a </a:t>
            </a:r>
            <a:r>
              <a:rPr lang="it-IT" sz="2400" b="1">
                <a:latin typeface="Georgia" panose="02040502050405020303" pitchFamily="18" charset="0"/>
              </a:rPr>
              <a:t>hierarchization of values</a:t>
            </a:r>
            <a:r>
              <a:rPr lang="it-IT" sz="2400">
                <a:latin typeface="Georgia" panose="02040502050405020303" pitchFamily="18" charset="0"/>
              </a:rPr>
              <a:t>. …</a:t>
            </a:r>
            <a:r>
              <a:rPr lang="en-US" sz="2400">
                <a:latin typeface="Georgia" panose="02040502050405020303" pitchFamily="18" charset="0"/>
              </a:rPr>
              <a:t>…the basic issue in the trilogy is the establishment in the face of female resistance of the binding nature of patriarchal marriage where wife’s subordination and patrilineal succession are reaffirmed.</a:t>
            </a:r>
            <a:r>
              <a:rPr lang="it-IT" sz="2400">
                <a:latin typeface="Georgia" panose="02040502050405020303" pitchFamily="18" charset="0"/>
              </a:rPr>
              <a:t> </a:t>
            </a:r>
          </a:p>
          <a:p>
            <a:endParaRPr lang="it-IT" sz="2400">
              <a:latin typeface="Georgia" panose="02040502050405020303" pitchFamily="18" charset="0"/>
            </a:endParaRPr>
          </a:p>
          <a:p>
            <a:r>
              <a:rPr lang="en-US" sz="2400">
                <a:latin typeface="Georgia" panose="02040502050405020303" pitchFamily="18" charset="0"/>
              </a:rPr>
              <a:t>…if Aeschylus is concerned with world-building, the cornerstone of his architecture is the </a:t>
            </a:r>
            <a:r>
              <a:rPr lang="en-US" sz="2400" b="1">
                <a:latin typeface="Georgia" panose="02040502050405020303" pitchFamily="18" charset="0"/>
              </a:rPr>
              <a:t>control of woman</a:t>
            </a:r>
            <a:r>
              <a:rPr lang="en-US" sz="2400">
                <a:latin typeface="Georgia" panose="02040502050405020303" pitchFamily="18" charset="0"/>
              </a:rPr>
              <a:t>, the social and cultural prerequisite for the construction of civilization.</a:t>
            </a:r>
            <a:endParaRPr lang="it-IT" sz="2400">
              <a:latin typeface="Georgia" panose="02040502050405020303" pitchFamily="18" charset="0"/>
            </a:endParaRPr>
          </a:p>
          <a:p>
            <a:endParaRPr lang="it-IT" sz="2400">
              <a:latin typeface="Georgia" panose="02040502050405020303" pitchFamily="18" charset="0"/>
            </a:endParaRPr>
          </a:p>
          <a:p>
            <a:endParaRPr lang="it-IT"/>
          </a:p>
        </p:txBody>
      </p:sp>
    </p:spTree>
    <p:extLst>
      <p:ext uri="{BB962C8B-B14F-4D97-AF65-F5344CB8AC3E}">
        <p14:creationId xmlns:p14="http://schemas.microsoft.com/office/powerpoint/2010/main" val="1900502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FCB3116-F68B-984E-A79D-D747D11C29EA}"/>
              </a:ext>
            </a:extLst>
          </p:cNvPr>
          <p:cNvSpPr txBox="1"/>
          <p:nvPr/>
        </p:nvSpPr>
        <p:spPr>
          <a:xfrm>
            <a:off x="1856510" y="595745"/>
            <a:ext cx="10224653" cy="830997"/>
          </a:xfrm>
          <a:prstGeom prst="rect">
            <a:avLst/>
          </a:prstGeom>
          <a:noFill/>
        </p:spPr>
        <p:txBody>
          <a:bodyPr wrap="square" rtlCol="0">
            <a:spAutoFit/>
          </a:bodyPr>
          <a:lstStyle/>
          <a:p>
            <a:r>
              <a:rPr lang="it-IT" sz="2400">
                <a:latin typeface="Georgia" panose="02040502050405020303" pitchFamily="18" charset="0"/>
              </a:rPr>
              <a:t>Zeitlin 1996 (or. 1978) "The Dynamics of Misogyny: Myth and Mythmaking in Aeschylus' </a:t>
            </a:r>
            <a:r>
              <a:rPr lang="it-IT" sz="2400" i="1">
                <a:latin typeface="Georgia" panose="02040502050405020303" pitchFamily="18" charset="0"/>
              </a:rPr>
              <a:t>Oresteia</a:t>
            </a:r>
            <a:r>
              <a:rPr lang="it-IT" sz="2400">
                <a:latin typeface="Georgia" panose="02040502050405020303" pitchFamily="18" charset="0"/>
              </a:rPr>
              <a:t>," </a:t>
            </a:r>
          </a:p>
        </p:txBody>
      </p:sp>
      <p:sp>
        <p:nvSpPr>
          <p:cNvPr id="3" name="TextBox 2">
            <a:extLst>
              <a:ext uri="{FF2B5EF4-FFF2-40B4-BE49-F238E27FC236}">
                <a16:creationId xmlns:a16="http://schemas.microsoft.com/office/drawing/2014/main" id="{ABA9903E-9EA9-A74E-9086-EC9602BDB4AC}"/>
              </a:ext>
            </a:extLst>
          </p:cNvPr>
          <p:cNvSpPr txBox="1"/>
          <p:nvPr/>
        </p:nvSpPr>
        <p:spPr>
          <a:xfrm>
            <a:off x="1731819" y="1773382"/>
            <a:ext cx="9905999" cy="5539978"/>
          </a:xfrm>
          <a:prstGeom prst="rect">
            <a:avLst/>
          </a:prstGeom>
          <a:noFill/>
        </p:spPr>
        <p:txBody>
          <a:bodyPr wrap="square" rtlCol="0">
            <a:spAutoFit/>
          </a:bodyPr>
          <a:lstStyle/>
          <a:p>
            <a:r>
              <a:rPr lang="en-US" sz="2400">
                <a:latin typeface="Georgia" panose="02040502050405020303" pitchFamily="18" charset="0"/>
              </a:rPr>
              <a:t>… </a:t>
            </a:r>
            <a:r>
              <a:rPr lang="it-IT" sz="2400">
                <a:latin typeface="Georgia" panose="02040502050405020303" pitchFamily="18" charset="0"/>
              </a:rPr>
              <a:t>We might perhaps speak of an </a:t>
            </a:r>
            <a:r>
              <a:rPr lang="it-IT" sz="2400" b="1">
                <a:latin typeface="Georgia" panose="02040502050405020303" pitchFamily="18" charset="0"/>
              </a:rPr>
              <a:t>‘Amazon’ complex </a:t>
            </a:r>
            <a:r>
              <a:rPr lang="it-IT" sz="2400">
                <a:latin typeface="Georgia" panose="02040502050405020303" pitchFamily="18" charset="0"/>
              </a:rPr>
              <a:t>which envisions that woman’s refusal of her required subordinate role must, by an inevitable sequence, lead to its opposite: total domination, gynecocracy, whose extreme form projects the enslavement or murder of men. </a:t>
            </a:r>
          </a:p>
          <a:p>
            <a:endParaRPr lang="it-IT" sz="2400">
              <a:latin typeface="Georgia" panose="02040502050405020303" pitchFamily="18" charset="0"/>
            </a:endParaRPr>
          </a:p>
          <a:p>
            <a:r>
              <a:rPr lang="en-US" sz="2400">
                <a:latin typeface="Georgia" panose="02040502050405020303" pitchFamily="18" charset="0"/>
              </a:rPr>
              <a:t>the walking on the tapestries is itself concerned with a clash in values, and Agamemnon’s objections are based on his correct perception of the gesture as one appropriate only to </a:t>
            </a:r>
            <a:r>
              <a:rPr lang="en-US" sz="2400" b="1">
                <a:latin typeface="Georgia" panose="02040502050405020303" pitchFamily="18" charset="0"/>
              </a:rPr>
              <a:t>women and barbarians</a:t>
            </a:r>
            <a:r>
              <a:rPr lang="en-US" sz="2400">
                <a:latin typeface="Georgia" panose="02040502050405020303" pitchFamily="18" charset="0"/>
              </a:rPr>
              <a:t>. … this antithetical barbarian world is portrayed in the Greek imagination as the </a:t>
            </a:r>
            <a:r>
              <a:rPr lang="en-US" sz="2400" b="1">
                <a:latin typeface="Georgia" panose="02040502050405020303" pitchFamily="18" charset="0"/>
              </a:rPr>
              <a:t>world of effeminacy and of sensual delights </a:t>
            </a:r>
            <a:r>
              <a:rPr lang="en-US" sz="2400">
                <a:latin typeface="Georgia" panose="02040502050405020303" pitchFamily="18" charset="0"/>
              </a:rPr>
              <a:t>even as it is the world where, logically enough, </a:t>
            </a:r>
            <a:r>
              <a:rPr lang="en-US" sz="2400" b="1">
                <a:latin typeface="Georgia" panose="02040502050405020303" pitchFamily="18" charset="0"/>
              </a:rPr>
              <a:t>female domination is perceived as a cultural reality</a:t>
            </a:r>
            <a:r>
              <a:rPr lang="en-US" sz="2400">
                <a:latin typeface="Georgia" panose="02040502050405020303" pitchFamily="18" charset="0"/>
              </a:rPr>
              <a:t> and where the myths of matriarchy are most often located.</a:t>
            </a:r>
            <a:endParaRPr lang="it-IT" sz="2400">
              <a:latin typeface="Georgia" panose="02040502050405020303" pitchFamily="18" charset="0"/>
            </a:endParaRPr>
          </a:p>
          <a:p>
            <a:endParaRPr lang="it-IT" sz="2400">
              <a:latin typeface="Georgia" panose="02040502050405020303" pitchFamily="18" charset="0"/>
            </a:endParaRPr>
          </a:p>
          <a:p>
            <a:endParaRPr lang="it-IT"/>
          </a:p>
        </p:txBody>
      </p:sp>
    </p:spTree>
    <p:extLst>
      <p:ext uri="{BB962C8B-B14F-4D97-AF65-F5344CB8AC3E}">
        <p14:creationId xmlns:p14="http://schemas.microsoft.com/office/powerpoint/2010/main" val="1042283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50849-EE36-784C-A3F5-D28885725B4E}"/>
              </a:ext>
            </a:extLst>
          </p:cNvPr>
          <p:cNvSpPr>
            <a:spLocks noGrp="1"/>
          </p:cNvSpPr>
          <p:nvPr>
            <p:ph type="title"/>
          </p:nvPr>
        </p:nvSpPr>
        <p:spPr>
          <a:xfrm>
            <a:off x="204021" y="188143"/>
            <a:ext cx="7125929" cy="1832385"/>
          </a:xfrm>
        </p:spPr>
        <p:txBody>
          <a:bodyPr>
            <a:normAutofit/>
          </a:bodyPr>
          <a:lstStyle/>
          <a:p>
            <a:br>
              <a:rPr lang="en-GB" sz="4000" dirty="0">
                <a:noFill/>
                <a:latin typeface="Georgia" panose="02040502050405020303" pitchFamily="18" charset="0"/>
              </a:rPr>
            </a:br>
            <a:endParaRPr lang="en-GB" sz="4000" dirty="0">
              <a:latin typeface="Georgia" panose="02040502050405020303" pitchFamily="18" charset="0"/>
            </a:endParaRPr>
          </a:p>
        </p:txBody>
      </p:sp>
      <p:pic>
        <p:nvPicPr>
          <p:cNvPr id="3" name="Picture 2">
            <a:extLst>
              <a:ext uri="{FF2B5EF4-FFF2-40B4-BE49-F238E27FC236}">
                <a16:creationId xmlns:a16="http://schemas.microsoft.com/office/drawing/2014/main" id="{2ABA80F1-7883-F442-AB18-3D0F178ADEA8}"/>
              </a:ext>
            </a:extLst>
          </p:cNvPr>
          <p:cNvPicPr>
            <a:picLocks noChangeAspect="1"/>
          </p:cNvPicPr>
          <p:nvPr/>
        </p:nvPicPr>
        <p:blipFill>
          <a:blip r:embed="rId2"/>
          <a:stretch>
            <a:fillRect/>
          </a:stretch>
        </p:blipFill>
        <p:spPr>
          <a:xfrm>
            <a:off x="7772400" y="-16935"/>
            <a:ext cx="4419601" cy="6874935"/>
          </a:xfrm>
          <a:prstGeom prst="rect">
            <a:avLst/>
          </a:prstGeom>
        </p:spPr>
      </p:pic>
      <p:sp>
        <p:nvSpPr>
          <p:cNvPr id="8" name="TextBox 7">
            <a:extLst>
              <a:ext uri="{FF2B5EF4-FFF2-40B4-BE49-F238E27FC236}">
                <a16:creationId xmlns:a16="http://schemas.microsoft.com/office/drawing/2014/main" id="{BF04B0A3-E90E-6C47-B15D-6D5E4A8F7FFF}"/>
              </a:ext>
            </a:extLst>
          </p:cNvPr>
          <p:cNvSpPr txBox="1"/>
          <p:nvPr/>
        </p:nvSpPr>
        <p:spPr>
          <a:xfrm>
            <a:off x="425246" y="697327"/>
            <a:ext cx="7125929" cy="6078587"/>
          </a:xfrm>
          <a:prstGeom prst="rect">
            <a:avLst/>
          </a:prstGeom>
          <a:noFill/>
        </p:spPr>
        <p:txBody>
          <a:bodyPr wrap="square" rtlCol="0">
            <a:spAutoFit/>
          </a:bodyPr>
          <a:lstStyle/>
          <a:p>
            <a:pPr marL="1657350" lvl="3" indent="-285750">
              <a:spcAft>
                <a:spcPts val="1000"/>
              </a:spcAft>
              <a:buFont typeface="Arial" panose="020B0604020202020204" pitchFamily="34" charset="0"/>
              <a:buChar char="•"/>
            </a:pPr>
            <a:r>
              <a:rPr lang="en-GB" sz="2800" dirty="0">
                <a:latin typeface="Georgia" panose="02040502050405020303" pitchFamily="18" charset="0"/>
              </a:rPr>
              <a:t>Represented in 412 BCE</a:t>
            </a:r>
          </a:p>
          <a:p>
            <a:pPr marL="285750" indent="-285750">
              <a:spcAft>
                <a:spcPts val="1000"/>
              </a:spcAft>
              <a:buFont typeface="Arial" panose="020B0604020202020204" pitchFamily="34" charset="0"/>
              <a:buChar char="•"/>
            </a:pPr>
            <a:r>
              <a:rPr lang="en-GB" sz="2800" dirty="0">
                <a:latin typeface="Georgia" panose="02040502050405020303" pitchFamily="18" charset="0"/>
              </a:rPr>
              <a:t>In obvious dialogue with Gorgias’ </a:t>
            </a:r>
            <a:r>
              <a:rPr lang="en-GB" sz="2800" i="1" dirty="0">
                <a:latin typeface="Georgia" panose="02040502050405020303" pitchFamily="18" charset="0"/>
              </a:rPr>
              <a:t>Helen</a:t>
            </a:r>
            <a:r>
              <a:rPr lang="en-GB" sz="2800" dirty="0">
                <a:latin typeface="Georgia" panose="02040502050405020303" pitchFamily="18" charset="0"/>
              </a:rPr>
              <a:t>, and with the sophists’ reflections on how language and rhetoric shapes reality</a:t>
            </a:r>
          </a:p>
          <a:p>
            <a:pPr marL="285750" indent="-285750">
              <a:spcAft>
                <a:spcPts val="1000"/>
              </a:spcAft>
              <a:buFont typeface="Arial" panose="020B0604020202020204" pitchFamily="34" charset="0"/>
              <a:buChar char="•"/>
            </a:pPr>
            <a:r>
              <a:rPr lang="en-GB" sz="2800" dirty="0">
                <a:latin typeface="Georgia" panose="02040502050405020303" pitchFamily="18" charset="0"/>
              </a:rPr>
              <a:t>The play is interested in the paradoxical interactions between reality and appearance (</a:t>
            </a:r>
            <a:r>
              <a:rPr lang="en-GB" sz="2800" i="1" dirty="0">
                <a:latin typeface="Georgia" panose="02040502050405020303" pitchFamily="18" charset="0"/>
              </a:rPr>
              <a:t>doxa, eidolon</a:t>
            </a:r>
            <a:r>
              <a:rPr lang="en-GB" sz="2800" dirty="0">
                <a:latin typeface="Georgia" panose="02040502050405020303" pitchFamily="18" charset="0"/>
              </a:rPr>
              <a:t>) and especially in the ways in which language shapes reality, as proven by the insistence upon </a:t>
            </a:r>
            <a:r>
              <a:rPr lang="en-GB" sz="2800" i="1" dirty="0">
                <a:latin typeface="Georgia" panose="02040502050405020303" pitchFamily="18" charset="0"/>
              </a:rPr>
              <a:t>Helen</a:t>
            </a:r>
            <a:r>
              <a:rPr lang="en-GB" sz="2800" dirty="0">
                <a:latin typeface="Georgia" panose="02040502050405020303" pitchFamily="18" charset="0"/>
              </a:rPr>
              <a:t>’s name (</a:t>
            </a:r>
            <a:r>
              <a:rPr lang="en-GB" sz="2800" i="1" dirty="0" err="1">
                <a:latin typeface="Georgia" panose="02040502050405020303" pitchFamily="18" charset="0"/>
              </a:rPr>
              <a:t>onoma</a:t>
            </a:r>
            <a:r>
              <a:rPr lang="en-GB" sz="2800">
                <a:latin typeface="Georgia" panose="02040502050405020303" pitchFamily="18" charset="0"/>
              </a:rPr>
              <a:t>) in comparison to her actions (</a:t>
            </a:r>
            <a:r>
              <a:rPr lang="en-GB" sz="2800" i="1" err="1">
                <a:latin typeface="Georgia" panose="02040502050405020303" pitchFamily="18" charset="0"/>
              </a:rPr>
              <a:t>erga</a:t>
            </a:r>
            <a:r>
              <a:rPr lang="en-GB" sz="2800">
                <a:latin typeface="Georgia" panose="02040502050405020303" pitchFamily="18" charset="0"/>
              </a:rPr>
              <a:t>)</a:t>
            </a:r>
          </a:p>
          <a:p>
            <a:pPr marL="285750" indent="-285750">
              <a:spcAft>
                <a:spcPts val="1000"/>
              </a:spcAft>
              <a:buFont typeface="Arial" panose="020B0604020202020204" pitchFamily="34" charset="0"/>
              <a:buChar char="•"/>
            </a:pPr>
            <a:r>
              <a:rPr lang="en-GB" sz="2800" i="1">
                <a:latin typeface="Georgia" panose="02040502050405020303" pitchFamily="18" charset="0"/>
              </a:rPr>
              <a:t>Helen </a:t>
            </a:r>
            <a:r>
              <a:rPr lang="en-GB" sz="2800">
                <a:latin typeface="Georgia" panose="02040502050405020303" pitchFamily="18" charset="0"/>
              </a:rPr>
              <a:t>42-3 </a:t>
            </a:r>
            <a:r>
              <a:rPr lang="en-GB" sz="2800" err="1">
                <a:latin typeface="Times New Roman" panose="02020603050405020304" pitchFamily="18" charset="0"/>
                <a:cs typeface="Times New Roman" panose="02020603050405020304" pitchFamily="18" charset="0"/>
              </a:rPr>
              <a:t>ἐ</a:t>
            </a:r>
            <a:r>
              <a:rPr lang="el-GR" sz="2800" err="1">
                <a:latin typeface="Times New Roman" panose="02020603050405020304" pitchFamily="18" charset="0"/>
                <a:cs typeface="Times New Roman" panose="02020603050405020304" pitchFamily="18" charset="0"/>
              </a:rPr>
              <a:t>γὼ</a:t>
            </a:r>
            <a:r>
              <a:rPr lang="el-GR" sz="2800">
                <a:latin typeface="Times New Roman" panose="02020603050405020304" pitchFamily="18" charset="0"/>
                <a:cs typeface="Times New Roman" panose="02020603050405020304" pitchFamily="18" charset="0"/>
              </a:rPr>
              <a:t> </a:t>
            </a:r>
            <a:r>
              <a:rPr lang="el-GR" sz="2800" err="1">
                <a:latin typeface="Times New Roman" panose="02020603050405020304" pitchFamily="18" charset="0"/>
                <a:cs typeface="Times New Roman" panose="02020603050405020304" pitchFamily="18" charset="0"/>
              </a:rPr>
              <a:t>μέν</a:t>
            </a:r>
            <a:r>
              <a:rPr lang="el-GR" sz="2800">
                <a:latin typeface="Times New Roman" panose="02020603050405020304" pitchFamily="18" charset="0"/>
                <a:cs typeface="Times New Roman" panose="02020603050405020304" pitchFamily="18" charset="0"/>
              </a:rPr>
              <a:t> </a:t>
            </a:r>
            <a:r>
              <a:rPr lang="el-GR" sz="2800" err="1">
                <a:latin typeface="Times New Roman" panose="02020603050405020304" pitchFamily="18" charset="0"/>
                <a:cs typeface="Times New Roman" panose="02020603050405020304" pitchFamily="18" charset="0"/>
              </a:rPr>
              <a:t>οὔ</a:t>
            </a:r>
            <a:r>
              <a:rPr lang="el-GR" sz="2800">
                <a:latin typeface="Times New Roman" panose="02020603050405020304" pitchFamily="18" charset="0"/>
                <a:cs typeface="Times New Roman" panose="02020603050405020304" pitchFamily="18" charset="0"/>
              </a:rPr>
              <a:t>, </a:t>
            </a:r>
            <a:r>
              <a:rPr lang="en-GB" sz="2800">
                <a:latin typeface="Times New Roman" panose="02020603050405020304" pitchFamily="18" charset="0"/>
                <a:cs typeface="Times New Roman" panose="02020603050405020304" pitchFamily="18" charset="0"/>
              </a:rPr>
              <a:t>/ </a:t>
            </a:r>
            <a:r>
              <a:rPr lang="el-GR" sz="2800" err="1">
                <a:latin typeface="Times New Roman" panose="02020603050405020304" pitchFamily="18" charset="0"/>
                <a:cs typeface="Times New Roman" panose="02020603050405020304" pitchFamily="18" charset="0"/>
              </a:rPr>
              <a:t>τὸ</a:t>
            </a:r>
            <a:r>
              <a:rPr lang="el-GR" sz="2800">
                <a:latin typeface="Times New Roman" panose="02020603050405020304" pitchFamily="18" charset="0"/>
                <a:cs typeface="Times New Roman" panose="02020603050405020304" pitchFamily="18" charset="0"/>
              </a:rPr>
              <a:t> δ᾽ </a:t>
            </a:r>
            <a:r>
              <a:rPr lang="el-GR" sz="2800" b="1" err="1">
                <a:latin typeface="Times New Roman" panose="02020603050405020304" pitchFamily="18" charset="0"/>
                <a:cs typeface="Times New Roman" panose="02020603050405020304" pitchFamily="18" charset="0"/>
              </a:rPr>
              <a:t>ὄνομα</a:t>
            </a:r>
            <a:r>
              <a:rPr lang="el-GR" sz="2800">
                <a:latin typeface="Times New Roman" panose="02020603050405020304" pitchFamily="18" charset="0"/>
                <a:cs typeface="Times New Roman" panose="02020603050405020304" pitchFamily="18" charset="0"/>
              </a:rPr>
              <a:t> </a:t>
            </a:r>
            <a:r>
              <a:rPr lang="el-GR" sz="2800" err="1">
                <a:latin typeface="Times New Roman" panose="02020603050405020304" pitchFamily="18" charset="0"/>
                <a:cs typeface="Times New Roman" panose="02020603050405020304" pitchFamily="18" charset="0"/>
              </a:rPr>
              <a:t>τοὔμόν</a:t>
            </a:r>
            <a:r>
              <a:rPr lang="en-GB" sz="2800">
                <a:latin typeface="Georgia" panose="02040502050405020303" pitchFamily="18" charset="0"/>
              </a:rPr>
              <a:t> ‘It wasn’t’ me, it was just my name’</a:t>
            </a:r>
            <a:endParaRPr lang="en-GB" sz="2800" i="1">
              <a:latin typeface="Georgia" panose="02040502050405020303" pitchFamily="18" charset="0"/>
            </a:endParaRPr>
          </a:p>
        </p:txBody>
      </p:sp>
    </p:spTree>
    <p:extLst>
      <p:ext uri="{BB962C8B-B14F-4D97-AF65-F5344CB8AC3E}">
        <p14:creationId xmlns:p14="http://schemas.microsoft.com/office/powerpoint/2010/main" val="2752931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489C9-6550-8045-93DA-EE528302E22E}"/>
              </a:ext>
            </a:extLst>
          </p:cNvPr>
          <p:cNvSpPr>
            <a:spLocks noGrp="1"/>
          </p:cNvSpPr>
          <p:nvPr>
            <p:ph type="title"/>
          </p:nvPr>
        </p:nvSpPr>
        <p:spPr>
          <a:xfrm>
            <a:off x="1801090" y="540982"/>
            <a:ext cx="10022175" cy="1066145"/>
          </a:xfrm>
        </p:spPr>
        <p:txBody>
          <a:bodyPr>
            <a:normAutofit/>
          </a:bodyPr>
          <a:lstStyle/>
          <a:p>
            <a:r>
              <a:rPr lang="it-IT" sz="2800" b="1">
                <a:latin typeface="Georgia" panose="02040502050405020303" pitchFamily="18" charset="0"/>
              </a:rPr>
              <a:t>How does all this apply to </a:t>
            </a:r>
            <a:r>
              <a:rPr lang="it-IT" sz="2800" b="1" i="1">
                <a:latin typeface="Georgia" panose="02040502050405020303" pitchFamily="18" charset="0"/>
              </a:rPr>
              <a:t>The Suppliant Women</a:t>
            </a:r>
            <a:r>
              <a:rPr lang="it-IT" sz="2800" b="1">
                <a:latin typeface="Georgia" panose="02040502050405020303" pitchFamily="18" charset="0"/>
              </a:rPr>
              <a:t>?</a:t>
            </a:r>
          </a:p>
        </p:txBody>
      </p:sp>
      <p:sp>
        <p:nvSpPr>
          <p:cNvPr id="3" name="TextBox 2">
            <a:extLst>
              <a:ext uri="{FF2B5EF4-FFF2-40B4-BE49-F238E27FC236}">
                <a16:creationId xmlns:a16="http://schemas.microsoft.com/office/drawing/2014/main" id="{9289E76F-3453-A448-83F0-530391A8BD51}"/>
              </a:ext>
            </a:extLst>
          </p:cNvPr>
          <p:cNvSpPr txBox="1"/>
          <p:nvPr/>
        </p:nvSpPr>
        <p:spPr>
          <a:xfrm>
            <a:off x="3543384" y="1235516"/>
            <a:ext cx="5347855" cy="461665"/>
          </a:xfrm>
          <a:prstGeom prst="rect">
            <a:avLst/>
          </a:prstGeom>
          <a:noFill/>
        </p:spPr>
        <p:txBody>
          <a:bodyPr wrap="square" rtlCol="0">
            <a:spAutoFit/>
          </a:bodyPr>
          <a:lstStyle/>
          <a:p>
            <a:pPr algn="ctr"/>
            <a:r>
              <a:rPr lang="it-IT" sz="2400" b="1">
                <a:latin typeface="Georgia" panose="02040502050405020303" pitchFamily="18" charset="0"/>
              </a:rPr>
              <a:t>Facts/context</a:t>
            </a:r>
          </a:p>
        </p:txBody>
      </p:sp>
      <p:sp>
        <p:nvSpPr>
          <p:cNvPr id="4" name="TextBox 3">
            <a:extLst>
              <a:ext uri="{FF2B5EF4-FFF2-40B4-BE49-F238E27FC236}">
                <a16:creationId xmlns:a16="http://schemas.microsoft.com/office/drawing/2014/main" id="{CD8A6372-EDBB-4C48-A258-2AE8BB7CA4C8}"/>
              </a:ext>
            </a:extLst>
          </p:cNvPr>
          <p:cNvSpPr txBox="1"/>
          <p:nvPr/>
        </p:nvSpPr>
        <p:spPr>
          <a:xfrm>
            <a:off x="1466215" y="1697181"/>
            <a:ext cx="10285411" cy="5491247"/>
          </a:xfrm>
          <a:prstGeom prst="rect">
            <a:avLst/>
          </a:prstGeom>
          <a:noFill/>
        </p:spPr>
        <p:txBody>
          <a:bodyPr wrap="square" rtlCol="0">
            <a:spAutoFit/>
          </a:bodyPr>
          <a:lstStyle/>
          <a:p>
            <a:pPr marL="285750" lvl="0" indent="-285750">
              <a:spcAft>
                <a:spcPts val="500"/>
              </a:spcAft>
              <a:buFont typeface="Arial" panose="020B0604020202020204" pitchFamily="34" charset="0"/>
              <a:buChar char="•"/>
            </a:pPr>
            <a:r>
              <a:rPr lang="en-US" sz="2400" dirty="0">
                <a:latin typeface="Georgia" panose="02040502050405020303" pitchFamily="18" charset="0"/>
              </a:rPr>
              <a:t>Once regarded as the oldest tragedy handed to us</a:t>
            </a:r>
            <a:endParaRPr lang="it-IT" sz="2400" dirty="0">
              <a:latin typeface="Georgia" panose="02040502050405020303" pitchFamily="18" charset="0"/>
            </a:endParaRPr>
          </a:p>
          <a:p>
            <a:pPr marL="285750" lvl="0" indent="-285750">
              <a:spcAft>
                <a:spcPts val="500"/>
              </a:spcAft>
              <a:buFont typeface="Arial" panose="020B0604020202020204" pitchFamily="34" charset="0"/>
              <a:buChar char="•"/>
            </a:pPr>
            <a:r>
              <a:rPr lang="en-US" sz="2400" dirty="0">
                <a:latin typeface="Georgia" panose="02040502050405020303" pitchFamily="18" charset="0"/>
              </a:rPr>
              <a:t>Papyrus published by E. </a:t>
            </a:r>
            <a:r>
              <a:rPr lang="en-US" sz="2400" dirty="0" err="1">
                <a:latin typeface="Georgia" panose="02040502050405020303" pitchFamily="18" charset="0"/>
              </a:rPr>
              <a:t>Lobel</a:t>
            </a:r>
            <a:r>
              <a:rPr lang="en-US" sz="2400" dirty="0">
                <a:latin typeface="Georgia" panose="02040502050405020303" pitchFamily="18" charset="0"/>
              </a:rPr>
              <a:t> in 1952 (Pap. Ox. 2256 fr.3) tells us a different story:</a:t>
            </a:r>
            <a:endParaRPr lang="it-IT" sz="2400" dirty="0">
              <a:latin typeface="Georgia" panose="02040502050405020303" pitchFamily="18" charset="0"/>
            </a:endParaRPr>
          </a:p>
          <a:p>
            <a:pPr marL="285750" lvl="0" indent="-285750">
              <a:spcAft>
                <a:spcPts val="500"/>
              </a:spcAft>
              <a:buFont typeface="Arial" panose="020B0604020202020204" pitchFamily="34" charset="0"/>
              <a:buChar char="•"/>
            </a:pPr>
            <a:r>
              <a:rPr lang="en-US" sz="2400" dirty="0">
                <a:latin typeface="Georgia" panose="02040502050405020303" pitchFamily="18" charset="0"/>
              </a:rPr>
              <a:t>The </a:t>
            </a:r>
            <a:r>
              <a:rPr lang="en-US" sz="2400" i="1" dirty="0">
                <a:latin typeface="Georgia" panose="02040502050405020303" pitchFamily="18" charset="0"/>
              </a:rPr>
              <a:t>Suppliants </a:t>
            </a:r>
            <a:r>
              <a:rPr lang="en-US" sz="2400" dirty="0">
                <a:latin typeface="Georgia" panose="02040502050405020303" pitchFamily="18" charset="0"/>
              </a:rPr>
              <a:t>were the first tragedy of a tetralogy known as the </a:t>
            </a:r>
            <a:r>
              <a:rPr lang="en-US" sz="2400" i="1" dirty="0">
                <a:latin typeface="Georgia" panose="02040502050405020303" pitchFamily="18" charset="0"/>
              </a:rPr>
              <a:t>Danaid Tetralogy</a:t>
            </a:r>
            <a:r>
              <a:rPr lang="en-US" sz="2400" dirty="0">
                <a:latin typeface="Georgia" panose="02040502050405020303" pitchFamily="18" charset="0"/>
              </a:rPr>
              <a:t>, that included </a:t>
            </a:r>
            <a:r>
              <a:rPr lang="en-US" sz="2400" i="1" dirty="0">
                <a:latin typeface="Georgia" panose="02040502050405020303" pitchFamily="18" charset="0"/>
              </a:rPr>
              <a:t>the Egyptians</a:t>
            </a:r>
            <a:r>
              <a:rPr lang="en-US" sz="2400" dirty="0">
                <a:latin typeface="Georgia" panose="02040502050405020303" pitchFamily="18" charset="0"/>
              </a:rPr>
              <a:t>, </a:t>
            </a:r>
            <a:r>
              <a:rPr lang="en-US" sz="2400" i="1" dirty="0">
                <a:latin typeface="Georgia" panose="02040502050405020303" pitchFamily="18" charset="0"/>
              </a:rPr>
              <a:t>The Danaids</a:t>
            </a:r>
            <a:r>
              <a:rPr lang="en-US" sz="2400" dirty="0">
                <a:latin typeface="Georgia" panose="02040502050405020303" pitchFamily="18" charset="0"/>
              </a:rPr>
              <a:t> and a satyr play </a:t>
            </a:r>
            <a:r>
              <a:rPr lang="en-US" sz="2400" i="1" dirty="0" err="1">
                <a:latin typeface="Georgia" panose="02040502050405020303" pitchFamily="18" charset="0"/>
              </a:rPr>
              <a:t>Anymone</a:t>
            </a:r>
            <a:r>
              <a:rPr lang="en-US" sz="2400" dirty="0">
                <a:latin typeface="Georgia" panose="02040502050405020303" pitchFamily="18" charset="0"/>
              </a:rPr>
              <a:t>.</a:t>
            </a:r>
            <a:endParaRPr lang="it-IT" sz="2400" dirty="0">
              <a:latin typeface="Georgia" panose="02040502050405020303" pitchFamily="18" charset="0"/>
            </a:endParaRPr>
          </a:p>
          <a:p>
            <a:pPr marL="285750" lvl="0" indent="-285750">
              <a:spcAft>
                <a:spcPts val="500"/>
              </a:spcAft>
              <a:buFont typeface="Arial" panose="020B0604020202020204" pitchFamily="34" charset="0"/>
              <a:buChar char="•"/>
            </a:pPr>
            <a:r>
              <a:rPr lang="en-US" sz="2400" dirty="0">
                <a:latin typeface="Georgia" panose="02040502050405020303" pitchFamily="18" charset="0"/>
              </a:rPr>
              <a:t>We know that the Danaid Tetralogy won the first prize, against Sophocles and a certain </a:t>
            </a:r>
            <a:r>
              <a:rPr lang="en-US" sz="2400" dirty="0" err="1">
                <a:latin typeface="Georgia" panose="02040502050405020303" pitchFamily="18" charset="0"/>
              </a:rPr>
              <a:t>Mesatus</a:t>
            </a:r>
            <a:r>
              <a:rPr lang="en-US" sz="2400" dirty="0">
                <a:latin typeface="Georgia" panose="02040502050405020303" pitchFamily="18" charset="0"/>
              </a:rPr>
              <a:t>. </a:t>
            </a:r>
            <a:endParaRPr lang="it-IT" sz="2400" dirty="0">
              <a:latin typeface="Georgia" panose="02040502050405020303" pitchFamily="18" charset="0"/>
            </a:endParaRPr>
          </a:p>
          <a:p>
            <a:pPr marL="285750" lvl="0" indent="-285750">
              <a:spcAft>
                <a:spcPts val="500"/>
              </a:spcAft>
              <a:buFont typeface="Arial" panose="020B0604020202020204" pitchFamily="34" charset="0"/>
              <a:buChar char="•"/>
            </a:pPr>
            <a:r>
              <a:rPr lang="en-US" sz="2400" dirty="0">
                <a:latin typeface="Georgia" panose="02040502050405020303" pitchFamily="18" charset="0"/>
              </a:rPr>
              <a:t>Since Sophocles only participated in the contests in 468, when he took the first prize with his </a:t>
            </a:r>
            <a:r>
              <a:rPr lang="en-US" sz="2400" i="1" dirty="0" err="1">
                <a:latin typeface="Georgia" panose="02040502050405020303" pitchFamily="18" charset="0"/>
              </a:rPr>
              <a:t>Triptolemos</a:t>
            </a:r>
            <a:r>
              <a:rPr lang="en-US" sz="2400" dirty="0">
                <a:latin typeface="Georgia" panose="02040502050405020303" pitchFamily="18" charset="0"/>
              </a:rPr>
              <a:t>, and won the first prize in 467 with the Theban plays, the </a:t>
            </a:r>
            <a:r>
              <a:rPr lang="en-US" sz="2400" i="1" dirty="0">
                <a:latin typeface="Georgia" panose="02040502050405020303" pitchFamily="18" charset="0"/>
              </a:rPr>
              <a:t>Danaid Trilogy</a:t>
            </a:r>
            <a:r>
              <a:rPr lang="en-US" sz="2400" dirty="0">
                <a:latin typeface="Georgia" panose="02040502050405020303" pitchFamily="18" charset="0"/>
              </a:rPr>
              <a:t> must have been performed between 466 and 459, possibly in </a:t>
            </a:r>
            <a:r>
              <a:rPr lang="en-US" sz="2400" b="1" dirty="0">
                <a:latin typeface="Georgia" panose="02040502050405020303" pitchFamily="18" charset="0"/>
              </a:rPr>
              <a:t>463</a:t>
            </a:r>
            <a:r>
              <a:rPr lang="en-US" sz="2400" dirty="0">
                <a:latin typeface="Georgia" panose="02040502050405020303" pitchFamily="18" charset="0"/>
              </a:rPr>
              <a:t> (according to an integration that tell us they were performed under </a:t>
            </a:r>
            <a:r>
              <a:rPr lang="en-US" sz="2400" dirty="0" err="1">
                <a:latin typeface="Georgia" panose="02040502050405020303" pitchFamily="18" charset="0"/>
              </a:rPr>
              <a:t>Archedemides</a:t>
            </a:r>
            <a:r>
              <a:rPr lang="en-US" sz="2400" dirty="0">
                <a:latin typeface="Georgia" panose="02040502050405020303" pitchFamily="18" charset="0"/>
              </a:rPr>
              <a:t>’ archonship)</a:t>
            </a:r>
            <a:endParaRPr lang="it-IT" sz="2400" dirty="0">
              <a:latin typeface="Georgia" panose="02040502050405020303" pitchFamily="18" charset="0"/>
            </a:endParaRPr>
          </a:p>
          <a:p>
            <a:pPr marL="285750" indent="-285750">
              <a:buFont typeface="Arial" panose="020B0604020202020204" pitchFamily="34" charset="0"/>
              <a:buChar char="•"/>
            </a:pPr>
            <a:endParaRPr lang="it-IT" dirty="0"/>
          </a:p>
        </p:txBody>
      </p:sp>
    </p:spTree>
    <p:extLst>
      <p:ext uri="{BB962C8B-B14F-4D97-AF65-F5344CB8AC3E}">
        <p14:creationId xmlns:p14="http://schemas.microsoft.com/office/powerpoint/2010/main" val="381961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177988B-04FA-C948-BA0E-AFBFE566FC9E}"/>
              </a:ext>
            </a:extLst>
          </p:cNvPr>
          <p:cNvSpPr txBox="1"/>
          <p:nvPr/>
        </p:nvSpPr>
        <p:spPr>
          <a:xfrm>
            <a:off x="1856509" y="969817"/>
            <a:ext cx="9684327" cy="2067233"/>
          </a:xfrm>
          <a:prstGeom prst="rect">
            <a:avLst/>
          </a:prstGeom>
          <a:noFill/>
        </p:spPr>
        <p:txBody>
          <a:bodyPr wrap="square" rtlCol="0">
            <a:spAutoFit/>
          </a:bodyPr>
          <a:lstStyle/>
          <a:p>
            <a:pPr marL="285750" indent="-285750">
              <a:spcAft>
                <a:spcPts val="1000"/>
              </a:spcAft>
              <a:buFont typeface="Arial" panose="020B0604020202020204" pitchFamily="34" charset="0"/>
              <a:buChar char="•"/>
            </a:pPr>
            <a:r>
              <a:rPr lang="it-IT" sz="2400">
                <a:latin typeface="Georgia" panose="02040502050405020303" pitchFamily="18" charset="0"/>
              </a:rPr>
              <a:t>It tells the story of the fifty daughters of Danaus, destined to marry their fifty Egyptian cousins, sons of Danaus’ brother Aegyptus</a:t>
            </a:r>
          </a:p>
          <a:p>
            <a:pPr marL="285750" indent="-285750">
              <a:spcAft>
                <a:spcPts val="1000"/>
              </a:spcAft>
              <a:buFont typeface="Arial" panose="020B0604020202020204" pitchFamily="34" charset="0"/>
              <a:buChar char="•"/>
            </a:pPr>
            <a:r>
              <a:rPr lang="it-IT" sz="2400">
                <a:latin typeface="Georgia" panose="02040502050405020303" pitchFamily="18" charset="0"/>
              </a:rPr>
              <a:t>Both the Danaids and the Egyptians complicate a strict Greek-Barbarian or Western-Eastern polarity, since they are both Greek </a:t>
            </a:r>
            <a:r>
              <a:rPr lang="it-IT" sz="2400" i="1">
                <a:latin typeface="Georgia" panose="02040502050405020303" pitchFamily="18" charset="0"/>
              </a:rPr>
              <a:t>and</a:t>
            </a:r>
            <a:r>
              <a:rPr lang="it-IT" sz="2400">
                <a:latin typeface="Georgia" panose="02040502050405020303" pitchFamily="18" charset="0"/>
              </a:rPr>
              <a:t> Egyptian.</a:t>
            </a:r>
          </a:p>
        </p:txBody>
      </p:sp>
      <p:sp>
        <p:nvSpPr>
          <p:cNvPr id="3" name="TextBox 2">
            <a:extLst>
              <a:ext uri="{FF2B5EF4-FFF2-40B4-BE49-F238E27FC236}">
                <a16:creationId xmlns:a16="http://schemas.microsoft.com/office/drawing/2014/main" id="{4DC79122-5CBA-054D-AF6C-551C7289B184}"/>
              </a:ext>
            </a:extLst>
          </p:cNvPr>
          <p:cNvSpPr txBox="1"/>
          <p:nvPr/>
        </p:nvSpPr>
        <p:spPr>
          <a:xfrm>
            <a:off x="1856508" y="3037050"/>
            <a:ext cx="9684327" cy="3416320"/>
          </a:xfrm>
          <a:prstGeom prst="rect">
            <a:avLst/>
          </a:prstGeom>
          <a:noFill/>
        </p:spPr>
        <p:txBody>
          <a:bodyPr wrap="square" rtlCol="0">
            <a:spAutoFit/>
          </a:bodyPr>
          <a:lstStyle/>
          <a:p>
            <a:pPr algn="ctr"/>
            <a:r>
              <a:rPr lang="it-IT" sz="2400" b="1">
                <a:latin typeface="Georgia" panose="02040502050405020303" pitchFamily="18" charset="0"/>
              </a:rPr>
              <a:t>Zeus – Io (Isis)</a:t>
            </a:r>
          </a:p>
          <a:p>
            <a:pPr algn="ctr"/>
            <a:endParaRPr lang="it-IT" sz="2400" b="1">
              <a:latin typeface="Georgia" panose="02040502050405020303" pitchFamily="18" charset="0"/>
            </a:endParaRPr>
          </a:p>
          <a:p>
            <a:pPr algn="ctr"/>
            <a:r>
              <a:rPr lang="it-IT" sz="2400" b="1">
                <a:latin typeface="Georgia" panose="02040502050405020303" pitchFamily="18" charset="0"/>
              </a:rPr>
              <a:t>Epaphus (Apis)</a:t>
            </a:r>
          </a:p>
          <a:p>
            <a:pPr algn="ctr"/>
            <a:endParaRPr lang="it-IT" sz="2400" b="1">
              <a:latin typeface="Georgia" panose="02040502050405020303" pitchFamily="18" charset="0"/>
            </a:endParaRPr>
          </a:p>
          <a:p>
            <a:pPr algn="ctr"/>
            <a:r>
              <a:rPr lang="it-IT" sz="2400" b="1">
                <a:latin typeface="Georgia" panose="02040502050405020303" pitchFamily="18" charset="0"/>
              </a:rPr>
              <a:t>Libya</a:t>
            </a:r>
          </a:p>
          <a:p>
            <a:pPr algn="ctr"/>
            <a:endParaRPr lang="it-IT" sz="2400" b="1">
              <a:latin typeface="Georgia" panose="02040502050405020303" pitchFamily="18" charset="0"/>
            </a:endParaRPr>
          </a:p>
          <a:p>
            <a:pPr algn="ctr"/>
            <a:r>
              <a:rPr lang="it-IT" sz="2400" b="1">
                <a:latin typeface="Georgia" panose="02040502050405020303" pitchFamily="18" charset="0"/>
              </a:rPr>
              <a:t>Belus</a:t>
            </a:r>
          </a:p>
          <a:p>
            <a:pPr algn="ctr"/>
            <a:endParaRPr lang="it-IT" sz="2400" b="1">
              <a:latin typeface="Georgia" panose="02040502050405020303" pitchFamily="18" charset="0"/>
            </a:endParaRPr>
          </a:p>
          <a:p>
            <a:pPr algn="ctr"/>
            <a:r>
              <a:rPr lang="it-IT" sz="2400" b="1">
                <a:latin typeface="Georgia" panose="02040502050405020303" pitchFamily="18" charset="0"/>
              </a:rPr>
              <a:t>Danaus</a:t>
            </a:r>
            <a:r>
              <a:rPr lang="it-IT" sz="2400">
                <a:latin typeface="Georgia" panose="02040502050405020303" pitchFamily="18" charset="0"/>
              </a:rPr>
              <a:t> (Argolid)</a:t>
            </a:r>
            <a:r>
              <a:rPr lang="it-IT" sz="2400" b="1">
                <a:latin typeface="Georgia" panose="02040502050405020303" pitchFamily="18" charset="0"/>
              </a:rPr>
              <a:t> Aegyptus </a:t>
            </a:r>
            <a:r>
              <a:rPr lang="it-IT" sz="2400">
                <a:latin typeface="Georgia" panose="02040502050405020303" pitchFamily="18" charset="0"/>
              </a:rPr>
              <a:t>(Egypt)</a:t>
            </a:r>
            <a:endParaRPr lang="it-IT"/>
          </a:p>
        </p:txBody>
      </p:sp>
      <p:cxnSp>
        <p:nvCxnSpPr>
          <p:cNvPr id="5" name="Straight Arrow Connector 4">
            <a:extLst>
              <a:ext uri="{FF2B5EF4-FFF2-40B4-BE49-F238E27FC236}">
                <a16:creationId xmlns:a16="http://schemas.microsoft.com/office/drawing/2014/main" id="{1B286CAE-3C2D-AC41-A04A-2DC0D2EFC60A}"/>
              </a:ext>
            </a:extLst>
          </p:cNvPr>
          <p:cNvCxnSpPr/>
          <p:nvPr/>
        </p:nvCxnSpPr>
        <p:spPr>
          <a:xfrm>
            <a:off x="6698671" y="3449782"/>
            <a:ext cx="0"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0EF57DC6-89E3-6342-9CF1-F3AA7517C384}"/>
              </a:ext>
            </a:extLst>
          </p:cNvPr>
          <p:cNvCxnSpPr/>
          <p:nvPr/>
        </p:nvCxnSpPr>
        <p:spPr>
          <a:xfrm>
            <a:off x="6698671" y="4197927"/>
            <a:ext cx="0" cy="3325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2F4D2E4E-A393-5144-9D82-D9D0F2351A34}"/>
              </a:ext>
            </a:extLst>
          </p:cNvPr>
          <p:cNvCxnSpPr/>
          <p:nvPr/>
        </p:nvCxnSpPr>
        <p:spPr>
          <a:xfrm>
            <a:off x="6698671" y="4932218"/>
            <a:ext cx="0" cy="3463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E29C0E9D-F0C9-1943-9B74-0B206F24153D}"/>
              </a:ext>
            </a:extLst>
          </p:cNvPr>
          <p:cNvCxnSpPr/>
          <p:nvPr/>
        </p:nvCxnSpPr>
        <p:spPr>
          <a:xfrm flipH="1">
            <a:off x="5140036" y="5624945"/>
            <a:ext cx="1246909" cy="4156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FAECDFB-3BA9-144C-A669-8C245E043E91}"/>
              </a:ext>
            </a:extLst>
          </p:cNvPr>
          <p:cNvCxnSpPr/>
          <p:nvPr/>
        </p:nvCxnSpPr>
        <p:spPr>
          <a:xfrm>
            <a:off x="6858000" y="5624945"/>
            <a:ext cx="609600" cy="4294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34943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177988B-04FA-C948-BA0E-AFBFE566FC9E}"/>
              </a:ext>
            </a:extLst>
          </p:cNvPr>
          <p:cNvSpPr txBox="1"/>
          <p:nvPr/>
        </p:nvSpPr>
        <p:spPr>
          <a:xfrm>
            <a:off x="1704109" y="457199"/>
            <a:ext cx="9684327" cy="6145272"/>
          </a:xfrm>
          <a:prstGeom prst="rect">
            <a:avLst/>
          </a:prstGeom>
          <a:noFill/>
        </p:spPr>
        <p:txBody>
          <a:bodyPr wrap="square" rtlCol="0">
            <a:spAutoFit/>
          </a:bodyPr>
          <a:lstStyle/>
          <a:p>
            <a:pPr marL="285750" indent="-285750">
              <a:spcAft>
                <a:spcPts val="1000"/>
              </a:spcAft>
              <a:buFont typeface="Arial" panose="020B0604020202020204" pitchFamily="34" charset="0"/>
              <a:buChar char="•"/>
            </a:pPr>
            <a:r>
              <a:rPr lang="en-GB" sz="2400" dirty="0">
                <a:latin typeface="Georgia" panose="02040502050405020303" pitchFamily="18" charset="0"/>
              </a:rPr>
              <a:t>In the </a:t>
            </a:r>
            <a:r>
              <a:rPr lang="en-GB" sz="2400" i="1" dirty="0">
                <a:latin typeface="Georgia" panose="02040502050405020303" pitchFamily="18" charset="0"/>
              </a:rPr>
              <a:t>Suppliant Women</a:t>
            </a:r>
            <a:r>
              <a:rPr lang="en-GB" sz="2400" dirty="0">
                <a:latin typeface="Georgia" panose="02040502050405020303" pitchFamily="18" charset="0"/>
              </a:rPr>
              <a:t>, the Danaids have escaped from Egypt and landed in Argos, and implore the Argive king, </a:t>
            </a:r>
            <a:r>
              <a:rPr lang="en-GB" sz="2400" dirty="0" err="1">
                <a:latin typeface="Georgia" panose="02040502050405020303" pitchFamily="18" charset="0"/>
              </a:rPr>
              <a:t>Pelasgus</a:t>
            </a:r>
            <a:r>
              <a:rPr lang="en-GB" sz="2400" dirty="0">
                <a:latin typeface="Georgia" panose="02040502050405020303" pitchFamily="18" charset="0"/>
              </a:rPr>
              <a:t>, to protect them. </a:t>
            </a:r>
          </a:p>
          <a:p>
            <a:pPr marL="285750" indent="-285750">
              <a:spcAft>
                <a:spcPts val="1000"/>
              </a:spcAft>
              <a:buFont typeface="Arial" panose="020B0604020202020204" pitchFamily="34" charset="0"/>
              <a:buChar char="•"/>
            </a:pPr>
            <a:r>
              <a:rPr lang="en-GB" sz="2400" dirty="0">
                <a:latin typeface="Georgia" panose="02040502050405020303" pitchFamily="18" charset="0"/>
              </a:rPr>
              <a:t>The Argives allow them protection and endow them with the status of </a:t>
            </a:r>
            <a:r>
              <a:rPr lang="en-GB" sz="2400" dirty="0" err="1">
                <a:latin typeface="Georgia" panose="02040502050405020303" pitchFamily="18" charset="0"/>
              </a:rPr>
              <a:t>metics</a:t>
            </a:r>
            <a:r>
              <a:rPr lang="en-GB" sz="2400" dirty="0">
                <a:latin typeface="Georgia" panose="02040502050405020303" pitchFamily="18" charset="0"/>
              </a:rPr>
              <a:t>, but then an Egyptian herald arrives, and attempts to take them back to Egypt. </a:t>
            </a:r>
            <a:r>
              <a:rPr lang="en-GB" sz="2400" dirty="0" err="1">
                <a:latin typeface="Georgia" panose="02040502050405020303" pitchFamily="18" charset="0"/>
              </a:rPr>
              <a:t>Pelasgus</a:t>
            </a:r>
            <a:r>
              <a:rPr lang="en-GB" sz="2400" dirty="0">
                <a:latin typeface="Georgia" panose="02040502050405020303" pitchFamily="18" charset="0"/>
              </a:rPr>
              <a:t> threatens him and the herald leaves.</a:t>
            </a:r>
          </a:p>
          <a:p>
            <a:pPr marL="285750" indent="-285750">
              <a:spcAft>
                <a:spcPts val="1000"/>
              </a:spcAft>
              <a:buFont typeface="Arial" panose="020B0604020202020204" pitchFamily="34" charset="0"/>
              <a:buChar char="•"/>
            </a:pPr>
            <a:r>
              <a:rPr lang="en-GB" sz="2400" dirty="0">
                <a:latin typeface="Georgia" panose="02040502050405020303" pitchFamily="18" charset="0"/>
              </a:rPr>
              <a:t>The play ends with the chorus’ splitting into two halves, one intentioned to escape from the wedding, while the other sings of the power of Aphrodite.</a:t>
            </a:r>
          </a:p>
          <a:p>
            <a:pPr marL="285750" indent="-285750">
              <a:spcAft>
                <a:spcPts val="1000"/>
              </a:spcAft>
              <a:buFont typeface="Arial" panose="020B0604020202020204" pitchFamily="34" charset="0"/>
              <a:buChar char="•"/>
            </a:pPr>
            <a:r>
              <a:rPr lang="en-GB" sz="2400" dirty="0">
                <a:latin typeface="Georgia" panose="02040502050405020303" pitchFamily="18" charset="0"/>
              </a:rPr>
              <a:t>In the remaining tragedies, the Egyptians arrive and </a:t>
            </a:r>
            <a:r>
              <a:rPr lang="en-GB" sz="2400" dirty="0" err="1">
                <a:latin typeface="Georgia" panose="02040502050405020303" pitchFamily="18" charset="0"/>
              </a:rPr>
              <a:t>Pelasgus</a:t>
            </a:r>
            <a:r>
              <a:rPr lang="en-GB" sz="2400" dirty="0">
                <a:latin typeface="Georgia" panose="02040502050405020303" pitchFamily="18" charset="0"/>
              </a:rPr>
              <a:t> dies in battle; the Danaids are forced to the wedding.</a:t>
            </a:r>
          </a:p>
          <a:p>
            <a:pPr marL="285750" indent="-285750">
              <a:spcAft>
                <a:spcPts val="1000"/>
              </a:spcAft>
              <a:buFont typeface="Arial" panose="020B0604020202020204" pitchFamily="34" charset="0"/>
              <a:buChar char="•"/>
            </a:pPr>
            <a:r>
              <a:rPr lang="en-GB" sz="2400" dirty="0">
                <a:latin typeface="Georgia" panose="02040502050405020303" pitchFamily="18" charset="0"/>
              </a:rPr>
              <a:t>All the Danaids, instructed by their father, murder their husbands on their wedding night; only one, </a:t>
            </a:r>
            <a:r>
              <a:rPr lang="en-GB" sz="2400" dirty="0" err="1">
                <a:latin typeface="Georgia" panose="02040502050405020303" pitchFamily="18" charset="0"/>
              </a:rPr>
              <a:t>Hypermestra</a:t>
            </a:r>
            <a:r>
              <a:rPr lang="en-GB" sz="2400" dirty="0">
                <a:latin typeface="Georgia" panose="02040502050405020303" pitchFamily="18" charset="0"/>
              </a:rPr>
              <a:t>, will spare hers (</a:t>
            </a:r>
            <a:r>
              <a:rPr lang="en-GB" sz="2400" dirty="0" err="1">
                <a:latin typeface="Georgia" panose="02040502050405020303" pitchFamily="18" charset="0"/>
              </a:rPr>
              <a:t>Lynceus</a:t>
            </a:r>
            <a:r>
              <a:rPr lang="en-GB" sz="2400" dirty="0">
                <a:latin typeface="Georgia" panose="02040502050405020303" pitchFamily="18" charset="0"/>
              </a:rPr>
              <a:t>). </a:t>
            </a:r>
            <a:r>
              <a:rPr lang="en-GB" sz="2400" dirty="0" err="1">
                <a:latin typeface="Georgia" panose="02040502050405020303" pitchFamily="18" charset="0"/>
              </a:rPr>
              <a:t>Lynceus</a:t>
            </a:r>
            <a:r>
              <a:rPr lang="en-GB" sz="2400" dirty="0">
                <a:latin typeface="Georgia" panose="02040502050405020303" pitchFamily="18" charset="0"/>
              </a:rPr>
              <a:t> will kill Danaus and become the new king of Argos.</a:t>
            </a:r>
          </a:p>
        </p:txBody>
      </p:sp>
    </p:spTree>
    <p:extLst>
      <p:ext uri="{BB962C8B-B14F-4D97-AF65-F5344CB8AC3E}">
        <p14:creationId xmlns:p14="http://schemas.microsoft.com/office/powerpoint/2010/main" val="429373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1C80DD-7624-DF4F-A361-D3AE37C9DE1F}"/>
              </a:ext>
            </a:extLst>
          </p:cNvPr>
          <p:cNvPicPr>
            <a:picLocks noChangeAspect="1"/>
          </p:cNvPicPr>
          <p:nvPr/>
        </p:nvPicPr>
        <p:blipFill>
          <a:blip r:embed="rId2"/>
          <a:stretch>
            <a:fillRect/>
          </a:stretch>
        </p:blipFill>
        <p:spPr>
          <a:xfrm>
            <a:off x="0" y="1343891"/>
            <a:ext cx="3910005" cy="5514109"/>
          </a:xfrm>
          <a:prstGeom prst="rect">
            <a:avLst/>
          </a:prstGeom>
        </p:spPr>
      </p:pic>
      <p:pic>
        <p:nvPicPr>
          <p:cNvPr id="5" name="Picture 4">
            <a:extLst>
              <a:ext uri="{FF2B5EF4-FFF2-40B4-BE49-F238E27FC236}">
                <a16:creationId xmlns:a16="http://schemas.microsoft.com/office/drawing/2014/main" id="{1872601D-40FA-1344-9859-6711672DDC33}"/>
              </a:ext>
            </a:extLst>
          </p:cNvPr>
          <p:cNvPicPr>
            <a:picLocks noChangeAspect="1"/>
          </p:cNvPicPr>
          <p:nvPr/>
        </p:nvPicPr>
        <p:blipFill>
          <a:blip r:embed="rId3"/>
          <a:stretch>
            <a:fillRect/>
          </a:stretch>
        </p:blipFill>
        <p:spPr>
          <a:xfrm>
            <a:off x="8714509" y="0"/>
            <a:ext cx="3477491" cy="3525128"/>
          </a:xfrm>
          <a:prstGeom prst="rect">
            <a:avLst/>
          </a:prstGeom>
        </p:spPr>
      </p:pic>
      <p:sp>
        <p:nvSpPr>
          <p:cNvPr id="6" name="TextBox 5">
            <a:extLst>
              <a:ext uri="{FF2B5EF4-FFF2-40B4-BE49-F238E27FC236}">
                <a16:creationId xmlns:a16="http://schemas.microsoft.com/office/drawing/2014/main" id="{C55CDF04-2054-0843-97C4-FA98FD5C4B43}"/>
              </a:ext>
            </a:extLst>
          </p:cNvPr>
          <p:cNvSpPr txBox="1"/>
          <p:nvPr/>
        </p:nvSpPr>
        <p:spPr>
          <a:xfrm>
            <a:off x="4213294" y="3962400"/>
            <a:ext cx="7812452" cy="2246769"/>
          </a:xfrm>
          <a:prstGeom prst="rect">
            <a:avLst/>
          </a:prstGeom>
          <a:noFill/>
        </p:spPr>
        <p:txBody>
          <a:bodyPr wrap="square" rtlCol="0">
            <a:spAutoFit/>
          </a:bodyPr>
          <a:lstStyle/>
          <a:p>
            <a:r>
              <a:rPr lang="en-GB" sz="2800">
                <a:latin typeface="Georgia" panose="02040502050405020303" pitchFamily="18" charset="0"/>
              </a:rPr>
              <a:t>The other 49 Danaids were punished with a torment for eternity in Tartarus, forced to carry jugs to fill a basin without bottom to wash their sins off. They would only be released from the punishment when the basin was full of water.</a:t>
            </a:r>
          </a:p>
        </p:txBody>
      </p:sp>
    </p:spTree>
    <p:extLst>
      <p:ext uri="{BB962C8B-B14F-4D97-AF65-F5344CB8AC3E}">
        <p14:creationId xmlns:p14="http://schemas.microsoft.com/office/powerpoint/2010/main" val="15858304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B1800-0308-AA40-9C9B-5755D8AF39E5}"/>
              </a:ext>
            </a:extLst>
          </p:cNvPr>
          <p:cNvSpPr>
            <a:spLocks noGrp="1"/>
          </p:cNvSpPr>
          <p:nvPr>
            <p:ph type="title"/>
          </p:nvPr>
        </p:nvSpPr>
        <p:spPr>
          <a:xfrm>
            <a:off x="1968455" y="155758"/>
            <a:ext cx="8911687" cy="1280890"/>
          </a:xfrm>
        </p:spPr>
        <p:txBody>
          <a:bodyPr/>
          <a:lstStyle/>
          <a:p>
            <a:pPr algn="ctr"/>
            <a:r>
              <a:rPr lang="en-GB">
                <a:latin typeface="Georgia" panose="02040502050405020303" pitchFamily="18" charset="0"/>
              </a:rPr>
              <a:t>The Danaids and the Amazon ‘complex’</a:t>
            </a:r>
          </a:p>
        </p:txBody>
      </p:sp>
      <p:sp>
        <p:nvSpPr>
          <p:cNvPr id="4" name="TextBox 3">
            <a:extLst>
              <a:ext uri="{FF2B5EF4-FFF2-40B4-BE49-F238E27FC236}">
                <a16:creationId xmlns:a16="http://schemas.microsoft.com/office/drawing/2014/main" id="{08978E5B-D230-4341-9C81-F48DD5B97C98}"/>
              </a:ext>
            </a:extLst>
          </p:cNvPr>
          <p:cNvSpPr txBox="1"/>
          <p:nvPr/>
        </p:nvSpPr>
        <p:spPr>
          <a:xfrm>
            <a:off x="1305888" y="1599766"/>
            <a:ext cx="10236820" cy="4729500"/>
          </a:xfrm>
          <a:prstGeom prst="rect">
            <a:avLst/>
          </a:prstGeom>
          <a:noFill/>
        </p:spPr>
        <p:txBody>
          <a:bodyPr wrap="square" rtlCol="0">
            <a:spAutoFit/>
          </a:bodyPr>
          <a:lstStyle/>
          <a:p>
            <a:pPr marL="285750" indent="-285750">
              <a:buFont typeface="Arial" panose="020B0604020202020204" pitchFamily="34" charset="0"/>
              <a:buChar char="•"/>
            </a:pPr>
            <a:r>
              <a:rPr lang="en-GB" sz="2400">
                <a:latin typeface="Georgia" panose="02040502050405020303" pitchFamily="18" charset="0"/>
              </a:rPr>
              <a:t>16-18  ‘</a:t>
            </a:r>
            <a:r>
              <a:rPr lang="en-GB" sz="2400" u="sng">
                <a:latin typeface="Georgia" panose="02040502050405020303" pitchFamily="18" charset="0"/>
              </a:rPr>
              <a:t>the land of Argos, from whence originates our race</a:t>
            </a:r>
            <a:r>
              <a:rPr lang="en-GB" sz="2400">
                <a:latin typeface="Georgia" panose="02040502050405020303" pitchFamily="18" charset="0"/>
              </a:rPr>
              <a:t>, which claims to derive from the touch and breath of Zeus on the gadfly-driven heifer.’</a:t>
            </a:r>
          </a:p>
          <a:p>
            <a:pPr marL="285750" indent="-285750">
              <a:buFont typeface="Arial" panose="020B0604020202020204" pitchFamily="34" charset="0"/>
              <a:buChar char="•"/>
            </a:pPr>
            <a:endParaRPr lang="en-GB" sz="2400">
              <a:latin typeface="Georgia" panose="02040502050405020303" pitchFamily="18" charset="0"/>
            </a:endParaRPr>
          </a:p>
          <a:p>
            <a:pPr marL="285750" indent="-285750">
              <a:buFont typeface="Arial" panose="020B0604020202020204" pitchFamily="34" charset="0"/>
              <a:buChar char="•"/>
            </a:pPr>
            <a:r>
              <a:rPr lang="en-GB" sz="2400">
                <a:latin typeface="Georgia" panose="02040502050405020303" pitchFamily="18" charset="0"/>
              </a:rPr>
              <a:t>235-43 (</a:t>
            </a:r>
            <a:r>
              <a:rPr lang="en-GB" sz="2400" err="1">
                <a:latin typeface="Georgia" panose="02040502050405020303" pitchFamily="18" charset="0"/>
              </a:rPr>
              <a:t>Pelasgus</a:t>
            </a:r>
            <a:r>
              <a:rPr lang="en-GB" sz="2400">
                <a:latin typeface="Georgia" panose="02040502050405020303" pitchFamily="18" charset="0"/>
              </a:rPr>
              <a:t>) ‘From what place does this company come that I am addressing, </a:t>
            </a:r>
            <a:r>
              <a:rPr lang="en-GB" sz="2400" u="sng">
                <a:latin typeface="Georgia" panose="02040502050405020303" pitchFamily="18" charset="0"/>
              </a:rPr>
              <a:t>in un-Greek garb, wearing luxurious barbarian robes and headbands</a:t>
            </a:r>
            <a:r>
              <a:rPr lang="en-GB" sz="2400">
                <a:latin typeface="Georgia" panose="02040502050405020303" pitchFamily="18" charset="0"/>
              </a:rPr>
              <a:t>? The dress of these women is not from the Argive region, nor from any place in Greece. And how you dared to come to this land so fearlessly, under the protection neither of heralds nor of native sponsors, and without guides—that is astonishing. And yet suppliant branches are lying beside you, before the Assembled Gods, in accordance with our customs: only in that respect would “Greece” be a reasonable guess.</a:t>
            </a:r>
            <a:r>
              <a:rPr lang="en-GB" sz="2400" baseline="30000">
                <a:latin typeface="Georgia" panose="02040502050405020303" pitchFamily="18" charset="0"/>
              </a:rPr>
              <a:t> </a:t>
            </a:r>
          </a:p>
          <a:p>
            <a:endParaRPr lang="en-GB" sz="2000" baseline="30000">
              <a:latin typeface="Georgia" panose="02040502050405020303" pitchFamily="18" charset="0"/>
            </a:endParaRPr>
          </a:p>
        </p:txBody>
      </p:sp>
    </p:spTree>
    <p:extLst>
      <p:ext uri="{BB962C8B-B14F-4D97-AF65-F5344CB8AC3E}">
        <p14:creationId xmlns:p14="http://schemas.microsoft.com/office/powerpoint/2010/main" val="9240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B1800-0308-AA40-9C9B-5755D8AF39E5}"/>
              </a:ext>
            </a:extLst>
          </p:cNvPr>
          <p:cNvSpPr>
            <a:spLocks noGrp="1"/>
          </p:cNvSpPr>
          <p:nvPr>
            <p:ph type="title"/>
          </p:nvPr>
        </p:nvSpPr>
        <p:spPr>
          <a:xfrm>
            <a:off x="1968455" y="155758"/>
            <a:ext cx="8911687" cy="1280890"/>
          </a:xfrm>
        </p:spPr>
        <p:txBody>
          <a:bodyPr/>
          <a:lstStyle/>
          <a:p>
            <a:pPr algn="ctr"/>
            <a:r>
              <a:rPr lang="en-GB">
                <a:latin typeface="Georgia" panose="02040502050405020303" pitchFamily="18" charset="0"/>
              </a:rPr>
              <a:t>The Danaids and the Amazon ‘complex’</a:t>
            </a:r>
          </a:p>
        </p:txBody>
      </p:sp>
      <p:sp>
        <p:nvSpPr>
          <p:cNvPr id="4" name="TextBox 3">
            <a:extLst>
              <a:ext uri="{FF2B5EF4-FFF2-40B4-BE49-F238E27FC236}">
                <a16:creationId xmlns:a16="http://schemas.microsoft.com/office/drawing/2014/main" id="{08978E5B-D230-4341-9C81-F48DD5B97C98}"/>
              </a:ext>
            </a:extLst>
          </p:cNvPr>
          <p:cNvSpPr txBox="1"/>
          <p:nvPr/>
        </p:nvSpPr>
        <p:spPr>
          <a:xfrm>
            <a:off x="1305888" y="1599765"/>
            <a:ext cx="10027130" cy="4360168"/>
          </a:xfrm>
          <a:prstGeom prst="rect">
            <a:avLst/>
          </a:prstGeom>
          <a:noFill/>
        </p:spPr>
        <p:txBody>
          <a:bodyPr wrap="square" rtlCol="0">
            <a:spAutoFit/>
          </a:bodyPr>
          <a:lstStyle/>
          <a:p>
            <a:pPr marL="285750" indent="-285750">
              <a:buFont typeface="Arial" panose="020B0604020202020204" pitchFamily="34" charset="0"/>
              <a:buChar char="•"/>
            </a:pPr>
            <a:r>
              <a:rPr lang="en-GB" sz="2400">
                <a:latin typeface="Georgia" panose="02040502050405020303" pitchFamily="18" charset="0"/>
              </a:rPr>
              <a:t>277-90 ‘What you say, strangers, is unbelievable for me to hear, that this group of yours is of Argive descent. </a:t>
            </a:r>
            <a:r>
              <a:rPr lang="en-GB" sz="2400" u="sng">
                <a:latin typeface="Georgia" panose="02040502050405020303" pitchFamily="18" charset="0"/>
              </a:rPr>
              <a:t>You bear more resemblance to the women of Libya</a:t>
            </a:r>
            <a:r>
              <a:rPr lang="en-GB" sz="2400">
                <a:latin typeface="Georgia" panose="02040502050405020303" pitchFamily="18" charset="0"/>
              </a:rPr>
              <a:t>—certainly not to those of this country. The Nile, too, might nurture such a crop; and a similar stamp is struck upon the dies of Cyprian womanhood by male artificers. I hear, too, that there are nomad women in India, near neighbours to the Ethiopians, who saddle their way across country on camels that run like horses; and then the man-shunning, meat-eating Amazons—</a:t>
            </a:r>
            <a:r>
              <a:rPr lang="en-GB" sz="2400" u="sng">
                <a:latin typeface="Georgia" panose="02040502050405020303" pitchFamily="18" charset="0"/>
              </a:rPr>
              <a:t>if you were equipped with bows, I’d be very inclined to guess that you were them</a:t>
            </a:r>
            <a:r>
              <a:rPr lang="en-GB" sz="2400">
                <a:latin typeface="Georgia" panose="02040502050405020303" pitchFamily="18" charset="0"/>
              </a:rPr>
              <a:t>. If you explain to me, I may understand better how your birth and descent can be Argive.’</a:t>
            </a:r>
          </a:p>
          <a:p>
            <a:endParaRPr lang="en-GB" sz="2000" baseline="30000">
              <a:latin typeface="Georgia" panose="02040502050405020303" pitchFamily="18" charset="0"/>
            </a:endParaRPr>
          </a:p>
        </p:txBody>
      </p:sp>
    </p:spTree>
    <p:extLst>
      <p:ext uri="{BB962C8B-B14F-4D97-AF65-F5344CB8AC3E}">
        <p14:creationId xmlns:p14="http://schemas.microsoft.com/office/powerpoint/2010/main" val="2711588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4E7A36C-3AC0-F744-9005-5F4E1E8F2FC9}"/>
              </a:ext>
            </a:extLst>
          </p:cNvPr>
          <p:cNvSpPr txBox="1"/>
          <p:nvPr/>
        </p:nvSpPr>
        <p:spPr>
          <a:xfrm>
            <a:off x="1828800" y="1413164"/>
            <a:ext cx="9615056" cy="5011628"/>
          </a:xfrm>
          <a:prstGeom prst="rect">
            <a:avLst/>
          </a:prstGeom>
          <a:noFill/>
        </p:spPr>
        <p:txBody>
          <a:bodyPr wrap="square" rtlCol="0">
            <a:spAutoFit/>
          </a:bodyPr>
          <a:lstStyle/>
          <a:p>
            <a:pPr>
              <a:spcAft>
                <a:spcPts val="500"/>
              </a:spcAft>
            </a:pPr>
            <a:r>
              <a:rPr lang="en-GB" sz="2400">
                <a:latin typeface="Georgia" panose="02040502050405020303" pitchFamily="18" charset="0"/>
              </a:rPr>
              <a:t>Chorus: We have girdles and belts to hold our robes together.</a:t>
            </a:r>
          </a:p>
          <a:p>
            <a:pPr>
              <a:spcAft>
                <a:spcPts val="500"/>
              </a:spcAft>
            </a:pPr>
            <a:r>
              <a:rPr lang="en-GB" sz="2400" err="1">
                <a:latin typeface="Georgia" panose="02040502050405020303" pitchFamily="18" charset="0"/>
              </a:rPr>
              <a:t>Pelasgus</a:t>
            </a:r>
            <a:r>
              <a:rPr lang="en-GB" sz="2400">
                <a:latin typeface="Georgia" panose="02040502050405020303" pitchFamily="18" charset="0"/>
              </a:rPr>
              <a:t>: I suppose that is appropriate for women to have.</a:t>
            </a:r>
          </a:p>
          <a:p>
            <a:pPr>
              <a:spcAft>
                <a:spcPts val="500"/>
              </a:spcAft>
            </a:pPr>
            <a:r>
              <a:rPr lang="en-GB" sz="2400">
                <a:latin typeface="Georgia" panose="02040502050405020303" pitchFamily="18" charset="0"/>
              </a:rPr>
              <a:t>Chorus: Well, these, I tell you, give us a fine method—</a:t>
            </a:r>
          </a:p>
          <a:p>
            <a:pPr>
              <a:spcAft>
                <a:spcPts val="500"/>
              </a:spcAft>
            </a:pPr>
            <a:r>
              <a:rPr lang="en-GB" sz="2400" err="1">
                <a:latin typeface="Georgia" panose="02040502050405020303" pitchFamily="18" charset="0"/>
              </a:rPr>
              <a:t>Pelasgus</a:t>
            </a:r>
            <a:r>
              <a:rPr lang="en-GB" sz="2400">
                <a:latin typeface="Georgia" panose="02040502050405020303" pitchFamily="18" charset="0"/>
              </a:rPr>
              <a:t>: Say what words these are that you are going to utter.</a:t>
            </a:r>
          </a:p>
          <a:p>
            <a:pPr>
              <a:spcAft>
                <a:spcPts val="500"/>
              </a:spcAft>
            </a:pPr>
            <a:r>
              <a:rPr lang="en-GB" sz="2400">
                <a:latin typeface="Georgia" panose="02040502050405020303" pitchFamily="18" charset="0"/>
              </a:rPr>
              <a:t>Chorus: If you don’t make a promise to our band that we can rely on—</a:t>
            </a:r>
          </a:p>
          <a:p>
            <a:pPr>
              <a:spcAft>
                <a:spcPts val="500"/>
              </a:spcAft>
            </a:pPr>
            <a:r>
              <a:rPr lang="en-GB" sz="2400" err="1">
                <a:latin typeface="Georgia" panose="02040502050405020303" pitchFamily="18" charset="0"/>
              </a:rPr>
              <a:t>Pelasgus</a:t>
            </a:r>
            <a:r>
              <a:rPr lang="en-GB" sz="2400">
                <a:latin typeface="Georgia" panose="02040502050405020303" pitchFamily="18" charset="0"/>
              </a:rPr>
              <a:t>: What is your girdle-method meant to achieve?</a:t>
            </a:r>
          </a:p>
          <a:p>
            <a:pPr>
              <a:spcAft>
                <a:spcPts val="500"/>
              </a:spcAft>
            </a:pPr>
            <a:r>
              <a:rPr lang="en-GB" sz="2400">
                <a:latin typeface="Georgia" panose="02040502050405020303" pitchFamily="18" charset="0"/>
              </a:rPr>
              <a:t>Chorus: To adorn these images with votive tablets of a novel kind.</a:t>
            </a:r>
          </a:p>
          <a:p>
            <a:pPr>
              <a:spcAft>
                <a:spcPts val="500"/>
              </a:spcAft>
            </a:pPr>
            <a:r>
              <a:rPr lang="en-GB" sz="2400" err="1">
                <a:latin typeface="Georgia" panose="02040502050405020303" pitchFamily="18" charset="0"/>
              </a:rPr>
              <a:t>Pelasgus</a:t>
            </a:r>
            <a:r>
              <a:rPr lang="en-GB" sz="2400">
                <a:latin typeface="Georgia" panose="02040502050405020303" pitchFamily="18" charset="0"/>
              </a:rPr>
              <a:t>: Those words are a riddle. Speak plainly.</a:t>
            </a:r>
          </a:p>
          <a:p>
            <a:pPr>
              <a:spcAft>
                <a:spcPts val="500"/>
              </a:spcAft>
            </a:pPr>
            <a:r>
              <a:rPr lang="en-GB" sz="2400">
                <a:latin typeface="Georgia" panose="02040502050405020303" pitchFamily="18" charset="0"/>
              </a:rPr>
              <a:t>Chorus: With all speed—to hang ourselves from these gods.</a:t>
            </a:r>
          </a:p>
          <a:p>
            <a:pPr>
              <a:spcAft>
                <a:spcPts val="500"/>
              </a:spcAft>
            </a:pPr>
            <a:r>
              <a:rPr lang="en-GB" sz="2400" err="1">
                <a:latin typeface="Georgia" panose="02040502050405020303" pitchFamily="18" charset="0"/>
              </a:rPr>
              <a:t>Pelasgus</a:t>
            </a:r>
            <a:r>
              <a:rPr lang="en-GB" sz="2400">
                <a:latin typeface="Georgia" panose="02040502050405020303" pitchFamily="18" charset="0"/>
              </a:rPr>
              <a:t>: I hear words that flay my heart.</a:t>
            </a:r>
          </a:p>
          <a:p>
            <a:endParaRPr lang="en-GB" sz="2000">
              <a:latin typeface="Georgia" panose="02040502050405020303" pitchFamily="18" charset="0"/>
            </a:endParaRPr>
          </a:p>
          <a:p>
            <a:endParaRPr lang="it-IT"/>
          </a:p>
        </p:txBody>
      </p:sp>
      <p:sp>
        <p:nvSpPr>
          <p:cNvPr id="3" name="TextBox 2">
            <a:extLst>
              <a:ext uri="{FF2B5EF4-FFF2-40B4-BE49-F238E27FC236}">
                <a16:creationId xmlns:a16="http://schemas.microsoft.com/office/drawing/2014/main" id="{F1FB6C4E-F3A0-B144-A09E-1BD415340243}"/>
              </a:ext>
            </a:extLst>
          </p:cNvPr>
          <p:cNvSpPr txBox="1"/>
          <p:nvPr/>
        </p:nvSpPr>
        <p:spPr>
          <a:xfrm>
            <a:off x="2119746" y="138545"/>
            <a:ext cx="7356763" cy="523220"/>
          </a:xfrm>
          <a:prstGeom prst="rect">
            <a:avLst/>
          </a:prstGeom>
          <a:noFill/>
        </p:spPr>
        <p:txBody>
          <a:bodyPr wrap="square" rtlCol="0">
            <a:spAutoFit/>
          </a:bodyPr>
          <a:lstStyle/>
          <a:p>
            <a:pPr algn="ctr"/>
            <a:r>
              <a:rPr lang="en-GB" sz="2800" b="1">
                <a:latin typeface="Georgia" panose="02040502050405020303" pitchFamily="18" charset="0"/>
              </a:rPr>
              <a:t>The Danaids’ Threat (457-477)</a:t>
            </a:r>
          </a:p>
        </p:txBody>
      </p:sp>
    </p:spTree>
    <p:extLst>
      <p:ext uri="{BB962C8B-B14F-4D97-AF65-F5344CB8AC3E}">
        <p14:creationId xmlns:p14="http://schemas.microsoft.com/office/powerpoint/2010/main" val="34972024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4E7A36C-3AC0-F744-9005-5F4E1E8F2FC9}"/>
              </a:ext>
            </a:extLst>
          </p:cNvPr>
          <p:cNvSpPr txBox="1"/>
          <p:nvPr/>
        </p:nvSpPr>
        <p:spPr>
          <a:xfrm>
            <a:off x="2008909" y="1842655"/>
            <a:ext cx="9282545" cy="4001095"/>
          </a:xfrm>
          <a:prstGeom prst="rect">
            <a:avLst/>
          </a:prstGeom>
          <a:noFill/>
        </p:spPr>
        <p:txBody>
          <a:bodyPr wrap="square" rtlCol="0">
            <a:spAutoFit/>
          </a:bodyPr>
          <a:lstStyle/>
          <a:p>
            <a:r>
              <a:rPr lang="en-GB" sz="2400">
                <a:latin typeface="Georgia" panose="02040502050405020303" pitchFamily="18" charset="0"/>
              </a:rPr>
              <a:t>(</a:t>
            </a:r>
            <a:r>
              <a:rPr lang="en-GB" sz="2400" err="1">
                <a:latin typeface="Georgia" panose="02040502050405020303" pitchFamily="18" charset="0"/>
              </a:rPr>
              <a:t>Pelasgus</a:t>
            </a:r>
            <a:r>
              <a:rPr lang="en-GB" sz="2400">
                <a:latin typeface="Georgia" panose="02040502050405020303" pitchFamily="18" charset="0"/>
              </a:rPr>
              <a:t>) … This is a bottomless sea of ruin, certainly not easily crossable, that I have stepped into, and nowhere is there a safe haven from trouble. If I do not perform this thing for you, </a:t>
            </a:r>
            <a:r>
              <a:rPr lang="en-GB" sz="2400" u="sng">
                <a:latin typeface="Georgia" panose="02040502050405020303" pitchFamily="18" charset="0"/>
              </a:rPr>
              <a:t>you have threatened me with a pollution terrible beyond compare</a:t>
            </a:r>
            <a:r>
              <a:rPr lang="en-GB" sz="2400">
                <a:latin typeface="Georgia" panose="02040502050405020303" pitchFamily="18" charset="0"/>
              </a:rPr>
              <a:t>; if, on the other hand, I take my stand in front of the walls and try the issue of battle with your kinsmen the sons of Aegyptus, it will indeed be a bitter loss that </a:t>
            </a:r>
            <a:r>
              <a:rPr lang="en-GB" sz="2400" u="sng">
                <a:latin typeface="Georgia" panose="02040502050405020303" pitchFamily="18" charset="0"/>
              </a:rPr>
              <a:t>the ground should be stained with men’s blood on account of women</a:t>
            </a:r>
            <a:r>
              <a:rPr lang="en-GB" sz="2400">
                <a:latin typeface="Georgia" panose="02040502050405020303" pitchFamily="18" charset="0"/>
              </a:rPr>
              <a:t>. </a:t>
            </a:r>
          </a:p>
          <a:p>
            <a:endParaRPr lang="en-GB" sz="2400">
              <a:latin typeface="Georgia" panose="02040502050405020303" pitchFamily="18" charset="0"/>
            </a:endParaRPr>
          </a:p>
          <a:p>
            <a:endParaRPr lang="en-GB" sz="2000">
              <a:latin typeface="Georgia" panose="02040502050405020303" pitchFamily="18" charset="0"/>
            </a:endParaRPr>
          </a:p>
          <a:p>
            <a:endParaRPr lang="it-IT"/>
          </a:p>
        </p:txBody>
      </p:sp>
      <p:sp>
        <p:nvSpPr>
          <p:cNvPr id="3" name="TextBox 2">
            <a:extLst>
              <a:ext uri="{FF2B5EF4-FFF2-40B4-BE49-F238E27FC236}">
                <a16:creationId xmlns:a16="http://schemas.microsoft.com/office/drawing/2014/main" id="{F1FB6C4E-F3A0-B144-A09E-1BD415340243}"/>
              </a:ext>
            </a:extLst>
          </p:cNvPr>
          <p:cNvSpPr txBox="1"/>
          <p:nvPr/>
        </p:nvSpPr>
        <p:spPr>
          <a:xfrm>
            <a:off x="2119746" y="138545"/>
            <a:ext cx="7356763" cy="523220"/>
          </a:xfrm>
          <a:prstGeom prst="rect">
            <a:avLst/>
          </a:prstGeom>
          <a:noFill/>
        </p:spPr>
        <p:txBody>
          <a:bodyPr wrap="square" rtlCol="0">
            <a:spAutoFit/>
          </a:bodyPr>
          <a:lstStyle/>
          <a:p>
            <a:pPr algn="ctr"/>
            <a:r>
              <a:rPr lang="en-GB" sz="2800" b="1">
                <a:latin typeface="Georgia" panose="02040502050405020303" pitchFamily="18" charset="0"/>
              </a:rPr>
              <a:t>The Danaids’ Threat (457-477)</a:t>
            </a:r>
          </a:p>
        </p:txBody>
      </p:sp>
    </p:spTree>
    <p:extLst>
      <p:ext uri="{BB962C8B-B14F-4D97-AF65-F5344CB8AC3E}">
        <p14:creationId xmlns:p14="http://schemas.microsoft.com/office/powerpoint/2010/main" val="2555533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25B9C-E524-204C-B7F7-B149B54122E0}"/>
              </a:ext>
            </a:extLst>
          </p:cNvPr>
          <p:cNvSpPr>
            <a:spLocks noGrp="1"/>
          </p:cNvSpPr>
          <p:nvPr>
            <p:ph type="title"/>
          </p:nvPr>
        </p:nvSpPr>
        <p:spPr>
          <a:xfrm>
            <a:off x="1870364" y="222329"/>
            <a:ext cx="8899956" cy="859611"/>
          </a:xfrm>
        </p:spPr>
        <p:txBody>
          <a:bodyPr/>
          <a:lstStyle/>
          <a:p>
            <a:pPr algn="ctr"/>
            <a:r>
              <a:rPr lang="en-GB" b="1">
                <a:latin typeface="Georgia" panose="02040502050405020303" pitchFamily="18" charset="0"/>
              </a:rPr>
              <a:t>The Egyptians</a:t>
            </a:r>
          </a:p>
        </p:txBody>
      </p:sp>
      <p:sp>
        <p:nvSpPr>
          <p:cNvPr id="5" name="TextBox 4">
            <a:extLst>
              <a:ext uri="{FF2B5EF4-FFF2-40B4-BE49-F238E27FC236}">
                <a16:creationId xmlns:a16="http://schemas.microsoft.com/office/drawing/2014/main" id="{0A3663EE-4A70-6244-B4A6-59AF2F6E8AA9}"/>
              </a:ext>
            </a:extLst>
          </p:cNvPr>
          <p:cNvSpPr txBox="1"/>
          <p:nvPr/>
        </p:nvSpPr>
        <p:spPr>
          <a:xfrm>
            <a:off x="1641218" y="1709339"/>
            <a:ext cx="9038502" cy="5952912"/>
          </a:xfrm>
          <a:prstGeom prst="rect">
            <a:avLst/>
          </a:prstGeom>
          <a:noFill/>
        </p:spPr>
        <p:txBody>
          <a:bodyPr wrap="square" rtlCol="0">
            <a:spAutoFit/>
          </a:bodyPr>
          <a:lstStyle/>
          <a:p>
            <a:pPr marL="342900" indent="-342900">
              <a:spcAft>
                <a:spcPts val="500"/>
              </a:spcAft>
              <a:buFont typeface="Arial" panose="020B0604020202020204" pitchFamily="34" charset="0"/>
              <a:buChar char="•"/>
            </a:pPr>
            <a:r>
              <a:rPr lang="en-GB" sz="2400" dirty="0">
                <a:latin typeface="Georgia" panose="02040502050405020303" pitchFamily="18" charset="0"/>
              </a:rPr>
              <a:t>527-30 in thorough loathing of those vicious men keep them away from your descendants: cast into the purple-coloured sea </a:t>
            </a:r>
            <a:r>
              <a:rPr lang="en-GB" sz="2400" u="sng" dirty="0">
                <a:latin typeface="Georgia" panose="02040502050405020303" pitchFamily="18" charset="0"/>
              </a:rPr>
              <a:t>the black ship </a:t>
            </a:r>
            <a:r>
              <a:rPr lang="en-GB" sz="2400" dirty="0">
                <a:latin typeface="Georgia" panose="02040502050405020303" pitchFamily="18" charset="0"/>
              </a:rPr>
              <a:t>on whose thwarts sits our ruin!</a:t>
            </a:r>
          </a:p>
          <a:p>
            <a:pPr marL="342900" indent="-342900">
              <a:spcAft>
                <a:spcPts val="500"/>
              </a:spcAft>
              <a:buFont typeface="Arial" panose="020B0604020202020204" pitchFamily="34" charset="0"/>
              <a:buChar char="•"/>
            </a:pPr>
            <a:r>
              <a:rPr lang="en-GB" sz="2400" dirty="0">
                <a:latin typeface="Georgia" panose="02040502050405020303" pitchFamily="18" charset="0"/>
              </a:rPr>
              <a:t>719-20 Danaus: and the men on board the ship are conspicuously visible, </a:t>
            </a:r>
            <a:r>
              <a:rPr lang="en-GB" sz="2400" u="sng" dirty="0">
                <a:latin typeface="Georgia" panose="02040502050405020303" pitchFamily="18" charset="0"/>
              </a:rPr>
              <a:t>their black limbs set against white garments</a:t>
            </a:r>
            <a:r>
              <a:rPr lang="en-GB" sz="2400" dirty="0">
                <a:latin typeface="Georgia" panose="02040502050405020303" pitchFamily="18" charset="0"/>
              </a:rPr>
              <a:t>. </a:t>
            </a:r>
          </a:p>
          <a:p>
            <a:pPr marL="342900" indent="-342900">
              <a:spcAft>
                <a:spcPts val="500"/>
              </a:spcAft>
              <a:buFont typeface="Arial" panose="020B0604020202020204" pitchFamily="34" charset="0"/>
              <a:buChar char="•"/>
            </a:pPr>
            <a:r>
              <a:rPr lang="en-GB" sz="2400" dirty="0">
                <a:latin typeface="Georgia" panose="02040502050405020303" pitchFamily="18" charset="0"/>
              </a:rPr>
              <a:t>741-45 chorus: The crazed family of Aegyptus are abominable, their appetite for battle insatiable… With timber-built</a:t>
            </a:r>
            <a:r>
              <a:rPr lang="en-GB" sz="2400" u="sng" dirty="0">
                <a:latin typeface="Georgia" panose="02040502050405020303" pitchFamily="18" charset="0"/>
              </a:rPr>
              <a:t>, black-eyed ships </a:t>
            </a:r>
            <a:r>
              <a:rPr lang="en-GB" sz="2400" dirty="0">
                <a:latin typeface="Georgia" panose="02040502050405020303" pitchFamily="18" charset="0"/>
              </a:rPr>
              <a:t>they have sailed here in wrathful haste, with a great </a:t>
            </a:r>
            <a:r>
              <a:rPr lang="en-GB" sz="2400" u="sng" dirty="0">
                <a:latin typeface="Georgia" panose="02040502050405020303" pitchFamily="18" charset="0"/>
              </a:rPr>
              <a:t>black army</a:t>
            </a:r>
            <a:r>
              <a:rPr lang="en-GB" sz="2400" dirty="0">
                <a:latin typeface="Georgia" panose="02040502050405020303" pitchFamily="18" charset="0"/>
              </a:rPr>
              <a:t>.</a:t>
            </a:r>
          </a:p>
          <a:p>
            <a:pPr marL="342900" indent="-342900">
              <a:spcAft>
                <a:spcPts val="500"/>
              </a:spcAft>
              <a:buFont typeface="Arial" panose="020B0604020202020204" pitchFamily="34" charset="0"/>
              <a:buChar char="•"/>
            </a:pPr>
            <a:r>
              <a:rPr lang="en-GB" sz="2400" dirty="0">
                <a:latin typeface="Georgia" panose="02040502050405020303" pitchFamily="18" charset="0"/>
              </a:rPr>
              <a:t>885—88 He is taking me by force to the sea, coming step by step, like a </a:t>
            </a:r>
            <a:r>
              <a:rPr lang="en-GB" sz="2400" u="sng" dirty="0">
                <a:latin typeface="Georgia" panose="02040502050405020303" pitchFamily="18" charset="0"/>
              </a:rPr>
              <a:t>spider</a:t>
            </a:r>
            <a:r>
              <a:rPr lang="en-GB" sz="2400" dirty="0">
                <a:latin typeface="Georgia" panose="02040502050405020303" pitchFamily="18" charset="0"/>
              </a:rPr>
              <a:t>—a dream, </a:t>
            </a:r>
            <a:r>
              <a:rPr lang="en-GB" sz="2400" u="sng" dirty="0">
                <a:latin typeface="Georgia" panose="02040502050405020303" pitchFamily="18" charset="0"/>
              </a:rPr>
              <a:t>a black dream</a:t>
            </a:r>
            <a:r>
              <a:rPr lang="en-GB" sz="2400" dirty="0">
                <a:latin typeface="Georgia" panose="02040502050405020303" pitchFamily="18" charset="0"/>
              </a:rPr>
              <a:t>!</a:t>
            </a:r>
          </a:p>
          <a:p>
            <a:pPr>
              <a:spcAft>
                <a:spcPts val="500"/>
              </a:spcAft>
            </a:pPr>
            <a:endParaRPr lang="en-GB" sz="2400" dirty="0">
              <a:latin typeface="Georgia" panose="02040502050405020303" pitchFamily="18" charset="0"/>
            </a:endParaRPr>
          </a:p>
          <a:p>
            <a:pPr marL="342900" indent="-342900">
              <a:buFont typeface="Arial" panose="020B0604020202020204" pitchFamily="34" charset="0"/>
              <a:buChar char="•"/>
            </a:pPr>
            <a:endParaRPr lang="en-GB" sz="2400" dirty="0">
              <a:latin typeface="Georgia" panose="02040502050405020303" pitchFamily="18" charset="0"/>
            </a:endParaRPr>
          </a:p>
          <a:p>
            <a:pPr marL="342900" indent="-342900">
              <a:buFont typeface="Arial" panose="020B0604020202020204" pitchFamily="34" charset="0"/>
              <a:buChar char="•"/>
            </a:pPr>
            <a:endParaRPr lang="en-GB" sz="2400" dirty="0">
              <a:latin typeface="Georgia" panose="02040502050405020303" pitchFamily="18" charset="0"/>
            </a:endParaRPr>
          </a:p>
        </p:txBody>
      </p:sp>
      <p:sp>
        <p:nvSpPr>
          <p:cNvPr id="11" name="TextBox 10">
            <a:extLst>
              <a:ext uri="{FF2B5EF4-FFF2-40B4-BE49-F238E27FC236}">
                <a16:creationId xmlns:a16="http://schemas.microsoft.com/office/drawing/2014/main" id="{AE2C8F9D-31C8-5249-A8F9-1ECA8047332F}"/>
              </a:ext>
            </a:extLst>
          </p:cNvPr>
          <p:cNvSpPr txBox="1"/>
          <p:nvPr/>
        </p:nvSpPr>
        <p:spPr>
          <a:xfrm>
            <a:off x="1870364" y="1036142"/>
            <a:ext cx="6400800" cy="523220"/>
          </a:xfrm>
          <a:prstGeom prst="rect">
            <a:avLst/>
          </a:prstGeom>
          <a:noFill/>
        </p:spPr>
        <p:txBody>
          <a:bodyPr wrap="square" rtlCol="0">
            <a:spAutoFit/>
          </a:bodyPr>
          <a:lstStyle/>
          <a:p>
            <a:r>
              <a:rPr lang="en-GB" sz="2800" b="1" dirty="0">
                <a:latin typeface="Georgia" panose="02040502050405020303" pitchFamily="18" charset="0"/>
              </a:rPr>
              <a:t>Blackness</a:t>
            </a:r>
          </a:p>
        </p:txBody>
      </p:sp>
    </p:spTree>
    <p:extLst>
      <p:ext uri="{BB962C8B-B14F-4D97-AF65-F5344CB8AC3E}">
        <p14:creationId xmlns:p14="http://schemas.microsoft.com/office/powerpoint/2010/main" val="334395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25B9C-E524-204C-B7F7-B149B54122E0}"/>
              </a:ext>
            </a:extLst>
          </p:cNvPr>
          <p:cNvSpPr>
            <a:spLocks noGrp="1"/>
          </p:cNvSpPr>
          <p:nvPr>
            <p:ph type="title"/>
          </p:nvPr>
        </p:nvSpPr>
        <p:spPr>
          <a:xfrm>
            <a:off x="1870364" y="222329"/>
            <a:ext cx="8899956" cy="859611"/>
          </a:xfrm>
        </p:spPr>
        <p:txBody>
          <a:bodyPr/>
          <a:lstStyle/>
          <a:p>
            <a:pPr algn="ctr"/>
            <a:r>
              <a:rPr lang="en-GB" b="1">
                <a:latin typeface="Georgia" panose="02040502050405020303" pitchFamily="18" charset="0"/>
              </a:rPr>
              <a:t>The Egyptians</a:t>
            </a:r>
          </a:p>
        </p:txBody>
      </p:sp>
      <p:sp>
        <p:nvSpPr>
          <p:cNvPr id="4" name="TextBox 3">
            <a:extLst>
              <a:ext uri="{FF2B5EF4-FFF2-40B4-BE49-F238E27FC236}">
                <a16:creationId xmlns:a16="http://schemas.microsoft.com/office/drawing/2014/main" id="{50B2D8DA-0491-AD4D-BC4D-B2FB84898C37}"/>
              </a:ext>
            </a:extLst>
          </p:cNvPr>
          <p:cNvSpPr txBox="1"/>
          <p:nvPr/>
        </p:nvSpPr>
        <p:spPr>
          <a:xfrm>
            <a:off x="1101940" y="1713927"/>
            <a:ext cx="9799423" cy="5732338"/>
          </a:xfrm>
          <a:prstGeom prst="rect">
            <a:avLst/>
          </a:prstGeom>
          <a:noFill/>
        </p:spPr>
        <p:txBody>
          <a:bodyPr wrap="square" rtlCol="0">
            <a:spAutoFit/>
          </a:bodyPr>
          <a:lstStyle/>
          <a:p>
            <a:pPr marL="342900" indent="-342900">
              <a:spcAft>
                <a:spcPts val="500"/>
              </a:spcAft>
              <a:buFont typeface="Arial" panose="020B0604020202020204" pitchFamily="34" charset="0"/>
              <a:buChar char="•"/>
            </a:pPr>
            <a:r>
              <a:rPr lang="en-GB" sz="2400" dirty="0">
                <a:latin typeface="Georgia" panose="02040502050405020303" pitchFamily="18" charset="0"/>
              </a:rPr>
              <a:t>51—11 </a:t>
            </a:r>
            <a:r>
              <a:rPr lang="en-GB" sz="2400" dirty="0" err="1">
                <a:latin typeface="Georgia" panose="02040502050405020303" pitchFamily="18" charset="0"/>
              </a:rPr>
              <a:t>Pelasgus</a:t>
            </a:r>
            <a:r>
              <a:rPr lang="en-GB" sz="2400" dirty="0">
                <a:latin typeface="Georgia" panose="02040502050405020303" pitchFamily="18" charset="0"/>
              </a:rPr>
              <a:t>: We will not surrender you to be plundered by those </a:t>
            </a:r>
            <a:r>
              <a:rPr lang="en-GB" sz="2400" u="sng" dirty="0">
                <a:latin typeface="Georgia" panose="02040502050405020303" pitchFamily="18" charset="0"/>
              </a:rPr>
              <a:t>birds of prey. </a:t>
            </a:r>
            <a:r>
              <a:rPr lang="en-GB" sz="2400" dirty="0">
                <a:latin typeface="Georgia" panose="02040502050405020303" pitchFamily="18" charset="0"/>
              </a:rPr>
              <a:t>Chorus: But what if they are more hostile than </a:t>
            </a:r>
            <a:r>
              <a:rPr lang="en-GB" sz="2400" u="sng" dirty="0">
                <a:latin typeface="Georgia" panose="02040502050405020303" pitchFamily="18" charset="0"/>
              </a:rPr>
              <a:t>malignant serpents</a:t>
            </a:r>
            <a:r>
              <a:rPr lang="en-GB" sz="2400" dirty="0">
                <a:latin typeface="Georgia" panose="02040502050405020303" pitchFamily="18" charset="0"/>
              </a:rPr>
              <a:t>?</a:t>
            </a:r>
          </a:p>
          <a:p>
            <a:pPr marL="342900" indent="-342900">
              <a:spcAft>
                <a:spcPts val="500"/>
              </a:spcAft>
              <a:buFont typeface="Arial" panose="020B0604020202020204" pitchFamily="34" charset="0"/>
              <a:buChar char="•"/>
            </a:pPr>
            <a:r>
              <a:rPr lang="en-GB" sz="2400" dirty="0">
                <a:latin typeface="Georgia" panose="02040502050405020303" pitchFamily="18" charset="0"/>
              </a:rPr>
              <a:t>757-63 They’re so arrogant, maddened by their unholy rage, as shameless as </a:t>
            </a:r>
            <a:r>
              <a:rPr lang="en-GB" sz="2400" u="sng" dirty="0">
                <a:latin typeface="Georgia" panose="02040502050405020303" pitchFamily="18" charset="0"/>
              </a:rPr>
              <a:t>dogs</a:t>
            </a:r>
            <a:r>
              <a:rPr lang="en-GB" sz="2400" dirty="0">
                <a:latin typeface="Georgia" panose="02040502050405020303" pitchFamily="18" charset="0"/>
              </a:rPr>
              <a:t>, turning a deaf ear to the gods.                          Danaus: Well, rumour has it that wolves are stronger than dogs; and papyrus fruit can’t beat ears of corn.                                                 Chorus: Their tempers are like those of </a:t>
            </a:r>
            <a:r>
              <a:rPr lang="en-GB" sz="2400" u="sng" dirty="0">
                <a:latin typeface="Georgia" panose="02040502050405020303" pitchFamily="18" charset="0"/>
              </a:rPr>
              <a:t>wanton, impious beasts</a:t>
            </a:r>
            <a:r>
              <a:rPr lang="en-GB" sz="2400" dirty="0">
                <a:latin typeface="Georgia" panose="02040502050405020303" pitchFamily="18" charset="0"/>
              </a:rPr>
              <a:t>: we must take care they do not get control of us!</a:t>
            </a:r>
          </a:p>
          <a:p>
            <a:pPr marL="342900" indent="-342900">
              <a:spcAft>
                <a:spcPts val="500"/>
              </a:spcAft>
              <a:buFont typeface="Arial" panose="020B0604020202020204" pitchFamily="34" charset="0"/>
              <a:buChar char="•"/>
            </a:pPr>
            <a:r>
              <a:rPr lang="en-GB" sz="2400" dirty="0">
                <a:latin typeface="Georgia" panose="02040502050405020303" pitchFamily="18" charset="0"/>
              </a:rPr>
              <a:t>895-99 He is raging close to me, the </a:t>
            </a:r>
            <a:r>
              <a:rPr lang="en-GB" sz="2400" u="sng" dirty="0">
                <a:latin typeface="Georgia" panose="02040502050405020303" pitchFamily="18" charset="0"/>
              </a:rPr>
              <a:t>two-footed snake</a:t>
            </a:r>
            <a:r>
              <a:rPr lang="en-GB" sz="2400" dirty="0">
                <a:latin typeface="Georgia" panose="02040502050405020303" pitchFamily="18" charset="0"/>
              </a:rPr>
              <a:t>; </a:t>
            </a:r>
            <a:r>
              <a:rPr lang="en-GB" sz="2400" u="sng" dirty="0">
                <a:latin typeface="Georgia" panose="02040502050405020303" pitchFamily="18" charset="0"/>
              </a:rPr>
              <a:t>like a viper </a:t>
            </a:r>
            <a:r>
              <a:rPr lang="en-GB" sz="2400" dirty="0">
                <a:latin typeface="Georgia" panose="02040502050405020303" pitchFamily="18" charset="0"/>
              </a:rPr>
              <a:t>he &lt;stares at&gt; me. What </a:t>
            </a:r>
            <a:r>
              <a:rPr lang="en-GB" sz="2400" u="sng" dirty="0">
                <a:latin typeface="Georgia" panose="02040502050405020303" pitchFamily="18" charset="0"/>
              </a:rPr>
              <a:t>noxious beast </a:t>
            </a:r>
            <a:r>
              <a:rPr lang="en-GB" sz="2400" dirty="0">
                <a:latin typeface="Georgia" panose="02040502050405020303" pitchFamily="18" charset="0"/>
              </a:rPr>
              <a:t>&lt;do I see before me? I am in the grip of&gt; agony</a:t>
            </a:r>
          </a:p>
          <a:p>
            <a:pPr marL="366713"/>
            <a:endParaRPr lang="en-GB" sz="2400" dirty="0">
              <a:latin typeface="Georgia" panose="02040502050405020303" pitchFamily="18" charset="0"/>
            </a:endParaRPr>
          </a:p>
          <a:p>
            <a:pPr marL="342900" indent="-342900">
              <a:buFont typeface="Arial" panose="020B0604020202020204" pitchFamily="34" charset="0"/>
              <a:buChar char="•"/>
            </a:pPr>
            <a:endParaRPr lang="en-GB" sz="2400" dirty="0">
              <a:latin typeface="Georgia" panose="02040502050405020303" pitchFamily="18" charset="0"/>
            </a:endParaRPr>
          </a:p>
          <a:p>
            <a:endParaRPr lang="en-GB" dirty="0"/>
          </a:p>
        </p:txBody>
      </p:sp>
      <p:sp>
        <p:nvSpPr>
          <p:cNvPr id="11" name="TextBox 10">
            <a:extLst>
              <a:ext uri="{FF2B5EF4-FFF2-40B4-BE49-F238E27FC236}">
                <a16:creationId xmlns:a16="http://schemas.microsoft.com/office/drawing/2014/main" id="{AE2C8F9D-31C8-5249-A8F9-1ECA8047332F}"/>
              </a:ext>
            </a:extLst>
          </p:cNvPr>
          <p:cNvSpPr txBox="1"/>
          <p:nvPr/>
        </p:nvSpPr>
        <p:spPr>
          <a:xfrm>
            <a:off x="1401978" y="1058259"/>
            <a:ext cx="6400800" cy="461665"/>
          </a:xfrm>
          <a:prstGeom prst="rect">
            <a:avLst/>
          </a:prstGeom>
          <a:noFill/>
        </p:spPr>
        <p:txBody>
          <a:bodyPr wrap="square" rtlCol="0">
            <a:spAutoFit/>
          </a:bodyPr>
          <a:lstStyle/>
          <a:p>
            <a:r>
              <a:rPr lang="en-GB" sz="2400" b="1" dirty="0">
                <a:latin typeface="Georgia" panose="02040502050405020303" pitchFamily="18" charset="0"/>
              </a:rPr>
              <a:t>Bestiality, Wantonness</a:t>
            </a:r>
          </a:p>
        </p:txBody>
      </p:sp>
    </p:spTree>
    <p:extLst>
      <p:ext uri="{BB962C8B-B14F-4D97-AF65-F5344CB8AC3E}">
        <p14:creationId xmlns:p14="http://schemas.microsoft.com/office/powerpoint/2010/main" val="2823704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50849-EE36-784C-A3F5-D28885725B4E}"/>
              </a:ext>
            </a:extLst>
          </p:cNvPr>
          <p:cNvSpPr>
            <a:spLocks noGrp="1"/>
          </p:cNvSpPr>
          <p:nvPr>
            <p:ph type="title"/>
          </p:nvPr>
        </p:nvSpPr>
        <p:spPr>
          <a:xfrm>
            <a:off x="204021" y="188143"/>
            <a:ext cx="7125929" cy="1832385"/>
          </a:xfrm>
        </p:spPr>
        <p:txBody>
          <a:bodyPr>
            <a:normAutofit/>
          </a:bodyPr>
          <a:lstStyle/>
          <a:p>
            <a:br>
              <a:rPr lang="en-GB" sz="4000">
                <a:noFill/>
                <a:latin typeface="Georgia" panose="02040502050405020303" pitchFamily="18" charset="0"/>
              </a:rPr>
            </a:br>
            <a:endParaRPr lang="en-GB" sz="4000">
              <a:latin typeface="Georgia" panose="02040502050405020303" pitchFamily="18" charset="0"/>
            </a:endParaRPr>
          </a:p>
        </p:txBody>
      </p:sp>
      <p:pic>
        <p:nvPicPr>
          <p:cNvPr id="3" name="Picture 2">
            <a:extLst>
              <a:ext uri="{FF2B5EF4-FFF2-40B4-BE49-F238E27FC236}">
                <a16:creationId xmlns:a16="http://schemas.microsoft.com/office/drawing/2014/main" id="{2ABA80F1-7883-F442-AB18-3D0F178ADEA8}"/>
              </a:ext>
            </a:extLst>
          </p:cNvPr>
          <p:cNvPicPr>
            <a:picLocks noChangeAspect="1"/>
          </p:cNvPicPr>
          <p:nvPr/>
        </p:nvPicPr>
        <p:blipFill>
          <a:blip r:embed="rId2"/>
          <a:stretch>
            <a:fillRect/>
          </a:stretch>
        </p:blipFill>
        <p:spPr>
          <a:xfrm>
            <a:off x="7772400" y="-16935"/>
            <a:ext cx="4419601" cy="6874935"/>
          </a:xfrm>
          <a:prstGeom prst="rect">
            <a:avLst/>
          </a:prstGeom>
        </p:spPr>
      </p:pic>
      <p:sp>
        <p:nvSpPr>
          <p:cNvPr id="8" name="TextBox 7">
            <a:extLst>
              <a:ext uri="{FF2B5EF4-FFF2-40B4-BE49-F238E27FC236}">
                <a16:creationId xmlns:a16="http://schemas.microsoft.com/office/drawing/2014/main" id="{BF04B0A3-E90E-6C47-B15D-6D5E4A8F7FFF}"/>
              </a:ext>
            </a:extLst>
          </p:cNvPr>
          <p:cNvSpPr txBox="1"/>
          <p:nvPr/>
        </p:nvSpPr>
        <p:spPr>
          <a:xfrm>
            <a:off x="204020" y="188143"/>
            <a:ext cx="7273412" cy="6683881"/>
          </a:xfrm>
          <a:prstGeom prst="rect">
            <a:avLst/>
          </a:prstGeom>
          <a:noFill/>
        </p:spPr>
        <p:txBody>
          <a:bodyPr wrap="square" rtlCol="0">
            <a:spAutoFit/>
          </a:bodyPr>
          <a:lstStyle/>
          <a:p>
            <a:pPr marL="285750" indent="-285750">
              <a:spcAft>
                <a:spcPts val="1000"/>
              </a:spcAft>
              <a:buFont typeface="Arial" panose="020B0604020202020204" pitchFamily="34" charset="0"/>
              <a:buChar char="•"/>
            </a:pPr>
            <a:r>
              <a:rPr lang="en-GB" sz="2800">
                <a:latin typeface="Georgia" panose="02040502050405020303" pitchFamily="18" charset="0"/>
              </a:rPr>
              <a:t>The play thus actively invites us to question how literary texts contribute to construct their own realities and their own historical contexts, in obvious connections with mechanisms of power (cf. Said’s ‘Imagined Geographies’)</a:t>
            </a:r>
          </a:p>
          <a:p>
            <a:pPr marL="285750" indent="-285750">
              <a:spcAft>
                <a:spcPts val="1000"/>
              </a:spcAft>
              <a:buFont typeface="Arial" panose="020B0604020202020204" pitchFamily="34" charset="0"/>
              <a:buChar char="•"/>
            </a:pPr>
            <a:r>
              <a:rPr lang="en-GB" sz="2800">
                <a:latin typeface="Georgia" panose="02040502050405020303" pitchFamily="18" charset="0"/>
              </a:rPr>
              <a:t>See C. Segal 1960:561: </a:t>
            </a:r>
            <a:r>
              <a:rPr lang="en-US" sz="2800">
                <a:latin typeface="Georgia" panose="02040502050405020303" pitchFamily="18" charset="0"/>
              </a:rPr>
              <a:t>‘the </a:t>
            </a:r>
            <a:r>
              <a:rPr lang="en-US" sz="2800" i="1">
                <a:latin typeface="Georgia" panose="02040502050405020303" pitchFamily="18" charset="0"/>
              </a:rPr>
              <a:t>Helen</a:t>
            </a:r>
            <a:r>
              <a:rPr lang="en-US" sz="2800">
                <a:latin typeface="Georgia" panose="02040502050405020303" pitchFamily="18" charset="0"/>
              </a:rPr>
              <a:t>’s antitheses between truth and appearance embrace the ethical side of the questions about the nature of reality as well as the epistemological questions about the role of language, myth, and art in communicating that reality. One cannot fully separate the meaning of the play as a criticism of life from its meaning as a criticism of art.’</a:t>
            </a:r>
            <a:endParaRPr lang="en-GB" sz="2800">
              <a:latin typeface="Georgia" panose="02040502050405020303" pitchFamily="18" charset="0"/>
            </a:endParaRPr>
          </a:p>
        </p:txBody>
      </p:sp>
    </p:spTree>
    <p:extLst>
      <p:ext uri="{BB962C8B-B14F-4D97-AF65-F5344CB8AC3E}">
        <p14:creationId xmlns:p14="http://schemas.microsoft.com/office/powerpoint/2010/main" val="3555987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25B9C-E524-204C-B7F7-B149B54122E0}"/>
              </a:ext>
            </a:extLst>
          </p:cNvPr>
          <p:cNvSpPr>
            <a:spLocks noGrp="1"/>
          </p:cNvSpPr>
          <p:nvPr>
            <p:ph type="title"/>
          </p:nvPr>
        </p:nvSpPr>
        <p:spPr>
          <a:xfrm>
            <a:off x="1858633" y="222329"/>
            <a:ext cx="8911687" cy="1280890"/>
          </a:xfrm>
        </p:spPr>
        <p:txBody>
          <a:bodyPr/>
          <a:lstStyle/>
          <a:p>
            <a:pPr algn="ctr"/>
            <a:r>
              <a:rPr lang="en-GB" b="1">
                <a:latin typeface="Georgia" panose="02040502050405020303" pitchFamily="18" charset="0"/>
              </a:rPr>
              <a:t>The female experience</a:t>
            </a:r>
          </a:p>
        </p:txBody>
      </p:sp>
      <p:sp>
        <p:nvSpPr>
          <p:cNvPr id="3" name="TextBox 2">
            <a:extLst>
              <a:ext uri="{FF2B5EF4-FFF2-40B4-BE49-F238E27FC236}">
                <a16:creationId xmlns:a16="http://schemas.microsoft.com/office/drawing/2014/main" id="{866342FF-6B54-9143-BE31-9D49BA63DE88}"/>
              </a:ext>
            </a:extLst>
          </p:cNvPr>
          <p:cNvSpPr txBox="1"/>
          <p:nvPr/>
        </p:nvSpPr>
        <p:spPr>
          <a:xfrm>
            <a:off x="2008909" y="1302327"/>
            <a:ext cx="184731" cy="369332"/>
          </a:xfrm>
          <a:prstGeom prst="rect">
            <a:avLst/>
          </a:prstGeom>
          <a:noFill/>
        </p:spPr>
        <p:txBody>
          <a:bodyPr wrap="none" rtlCol="0">
            <a:spAutoFit/>
          </a:bodyPr>
          <a:lstStyle/>
          <a:p>
            <a:endParaRPr lang="it-IT"/>
          </a:p>
        </p:txBody>
      </p:sp>
      <p:sp>
        <p:nvSpPr>
          <p:cNvPr id="6" name="TextBox 5">
            <a:extLst>
              <a:ext uri="{FF2B5EF4-FFF2-40B4-BE49-F238E27FC236}">
                <a16:creationId xmlns:a16="http://schemas.microsoft.com/office/drawing/2014/main" id="{86D110DD-4A7C-F149-AE4F-670C020B6EFE}"/>
              </a:ext>
            </a:extLst>
          </p:cNvPr>
          <p:cNvSpPr txBox="1"/>
          <p:nvPr/>
        </p:nvSpPr>
        <p:spPr>
          <a:xfrm>
            <a:off x="1716967" y="1302327"/>
            <a:ext cx="9195017" cy="5406608"/>
          </a:xfrm>
          <a:prstGeom prst="rect">
            <a:avLst/>
          </a:prstGeom>
          <a:noFill/>
        </p:spPr>
        <p:txBody>
          <a:bodyPr wrap="square" rtlCol="0">
            <a:spAutoFit/>
          </a:bodyPr>
          <a:lstStyle/>
          <a:p>
            <a:pPr marL="342900" indent="-342900">
              <a:spcAft>
                <a:spcPts val="1000"/>
              </a:spcAft>
              <a:buFont typeface="Arial" panose="020B0604020202020204" pitchFamily="34" charset="0"/>
              <a:buChar char="•"/>
            </a:pPr>
            <a:r>
              <a:rPr lang="en-GB" sz="2400" dirty="0">
                <a:latin typeface="Georgia" panose="02040502050405020303" pitchFamily="18" charset="0"/>
              </a:rPr>
              <a:t>392-3 May I never in any way become subject to the power of males!</a:t>
            </a:r>
          </a:p>
          <a:p>
            <a:pPr marL="342900" indent="-342900">
              <a:spcAft>
                <a:spcPts val="1000"/>
              </a:spcAft>
              <a:buFont typeface="Arial" panose="020B0604020202020204" pitchFamily="34" charset="0"/>
              <a:buChar char="•"/>
            </a:pPr>
            <a:r>
              <a:rPr lang="en-GB" sz="2400" dirty="0">
                <a:latin typeface="Georgia" panose="02040502050405020303" pitchFamily="18" charset="0"/>
              </a:rPr>
              <a:t>788-90 I would wish to meet my fate in a plaited noose before an abominated man could touch this flesh!</a:t>
            </a:r>
          </a:p>
          <a:p>
            <a:pPr marL="342900" indent="-342900">
              <a:spcAft>
                <a:spcPts val="1000"/>
              </a:spcAft>
              <a:buFont typeface="Arial" panose="020B0604020202020204" pitchFamily="34" charset="0"/>
              <a:buChar char="•"/>
            </a:pPr>
            <a:r>
              <a:rPr lang="en-GB" sz="2400" dirty="0">
                <a:latin typeface="Georgia" panose="02040502050405020303" pitchFamily="18" charset="0"/>
              </a:rPr>
              <a:t>350-53 See me, the suppliant, the wandering fugitive, like a heifer chased by a wolf up the steep rocks, where, trusting to their protection, she lows loudly, letting the herdsman know of her peril.</a:t>
            </a:r>
          </a:p>
          <a:p>
            <a:pPr marL="342900" indent="-342900">
              <a:spcAft>
                <a:spcPts val="1000"/>
              </a:spcAft>
              <a:buFont typeface="Arial" panose="020B0604020202020204" pitchFamily="34" charset="0"/>
              <a:buChar char="•"/>
            </a:pPr>
            <a:r>
              <a:rPr lang="en-GB" sz="2400" dirty="0">
                <a:latin typeface="Georgia" panose="02040502050405020303" pitchFamily="18" charset="0"/>
              </a:rPr>
              <a:t>429-32 Do not tolerate seeing the suppliant dragged away from the divine images, in defiance of justice, by the headband, like a horse, and grabbed by my richly woven robes.</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endParaRPr lang="en-GB" sz="2400" dirty="0">
              <a:latin typeface="Georgia" panose="02040502050405020303" pitchFamily="18" charset="0"/>
            </a:endParaRPr>
          </a:p>
        </p:txBody>
      </p:sp>
    </p:spTree>
    <p:extLst>
      <p:ext uri="{BB962C8B-B14F-4D97-AF65-F5344CB8AC3E}">
        <p14:creationId xmlns:p14="http://schemas.microsoft.com/office/powerpoint/2010/main" val="201436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25B9C-E524-204C-B7F7-B149B54122E0}"/>
              </a:ext>
            </a:extLst>
          </p:cNvPr>
          <p:cNvSpPr>
            <a:spLocks noGrp="1"/>
          </p:cNvSpPr>
          <p:nvPr>
            <p:ph type="title"/>
          </p:nvPr>
        </p:nvSpPr>
        <p:spPr>
          <a:xfrm>
            <a:off x="1858633" y="222329"/>
            <a:ext cx="8911687" cy="1280890"/>
          </a:xfrm>
        </p:spPr>
        <p:txBody>
          <a:bodyPr/>
          <a:lstStyle/>
          <a:p>
            <a:pPr algn="ctr"/>
            <a:r>
              <a:rPr lang="en-GB" b="1">
                <a:latin typeface="Georgia" panose="02040502050405020303" pitchFamily="18" charset="0"/>
              </a:rPr>
              <a:t>The female experience</a:t>
            </a:r>
          </a:p>
        </p:txBody>
      </p:sp>
      <p:sp>
        <p:nvSpPr>
          <p:cNvPr id="3" name="TextBox 2">
            <a:extLst>
              <a:ext uri="{FF2B5EF4-FFF2-40B4-BE49-F238E27FC236}">
                <a16:creationId xmlns:a16="http://schemas.microsoft.com/office/drawing/2014/main" id="{866342FF-6B54-9143-BE31-9D49BA63DE88}"/>
              </a:ext>
            </a:extLst>
          </p:cNvPr>
          <p:cNvSpPr txBox="1"/>
          <p:nvPr/>
        </p:nvSpPr>
        <p:spPr>
          <a:xfrm>
            <a:off x="1802494" y="1106049"/>
            <a:ext cx="9242755" cy="461665"/>
          </a:xfrm>
          <a:prstGeom prst="rect">
            <a:avLst/>
          </a:prstGeom>
          <a:noFill/>
        </p:spPr>
        <p:txBody>
          <a:bodyPr wrap="square" rtlCol="0">
            <a:spAutoFit/>
          </a:bodyPr>
          <a:lstStyle/>
          <a:p>
            <a:r>
              <a:rPr lang="en-GB" sz="2400" b="1" dirty="0">
                <a:latin typeface="Georgia" panose="02040502050405020303" pitchFamily="18" charset="0"/>
              </a:rPr>
              <a:t>Women as birds (cf. the oracle of Dodona in Herodotus) </a:t>
            </a:r>
          </a:p>
        </p:txBody>
      </p:sp>
      <p:sp>
        <p:nvSpPr>
          <p:cNvPr id="4" name="TextBox 3">
            <a:extLst>
              <a:ext uri="{FF2B5EF4-FFF2-40B4-BE49-F238E27FC236}">
                <a16:creationId xmlns:a16="http://schemas.microsoft.com/office/drawing/2014/main" id="{622B5B93-72EB-A44A-A58B-67BD3AC701E9}"/>
              </a:ext>
            </a:extLst>
          </p:cNvPr>
          <p:cNvSpPr txBox="1"/>
          <p:nvPr/>
        </p:nvSpPr>
        <p:spPr>
          <a:xfrm>
            <a:off x="1802494" y="1742950"/>
            <a:ext cx="8520546" cy="2308324"/>
          </a:xfrm>
          <a:prstGeom prst="rect">
            <a:avLst/>
          </a:prstGeom>
          <a:noFill/>
        </p:spPr>
        <p:txBody>
          <a:bodyPr wrap="square" rtlCol="0">
            <a:spAutoFit/>
          </a:bodyPr>
          <a:lstStyle/>
          <a:p>
            <a:r>
              <a:rPr lang="en-GB" sz="2400" dirty="0">
                <a:latin typeface="Georgia" panose="02040502050405020303" pitchFamily="18" charset="0"/>
              </a:rPr>
              <a:t>222-28 Danaus: Now honour this common altar of all the Lords, and sit in this holy place </a:t>
            </a:r>
            <a:r>
              <a:rPr lang="en-GB" sz="2400" u="sng" dirty="0">
                <a:latin typeface="Georgia" panose="02040502050405020303" pitchFamily="18" charset="0"/>
              </a:rPr>
              <a:t>like a flock of doves </a:t>
            </a:r>
            <a:r>
              <a:rPr lang="en-GB" sz="2400" dirty="0">
                <a:latin typeface="Georgia" panose="02040502050405020303" pitchFamily="18" charset="0"/>
              </a:rPr>
              <a:t>in fearful flight from hawks, their fellow-birds, hostile kindred who defile their race. How could a bird eat of another bird, and not be polluted? How could a man marry the unwilling daughter of an unwilling father, and not become unclean? </a:t>
            </a:r>
          </a:p>
        </p:txBody>
      </p:sp>
      <p:sp>
        <p:nvSpPr>
          <p:cNvPr id="5" name="TextBox 4">
            <a:extLst>
              <a:ext uri="{FF2B5EF4-FFF2-40B4-BE49-F238E27FC236}">
                <a16:creationId xmlns:a16="http://schemas.microsoft.com/office/drawing/2014/main" id="{0D5FAE6C-8BD4-2B44-87DA-9015D2797A56}"/>
              </a:ext>
            </a:extLst>
          </p:cNvPr>
          <p:cNvSpPr txBox="1"/>
          <p:nvPr/>
        </p:nvSpPr>
        <p:spPr>
          <a:xfrm>
            <a:off x="1858633" y="6534834"/>
            <a:ext cx="8201891" cy="369332"/>
          </a:xfrm>
          <a:prstGeom prst="rect">
            <a:avLst/>
          </a:prstGeom>
          <a:noFill/>
        </p:spPr>
        <p:txBody>
          <a:bodyPr wrap="square" rtlCol="0">
            <a:spAutoFit/>
          </a:bodyPr>
          <a:lstStyle/>
          <a:p>
            <a:endParaRPr lang="it-IT" dirty="0"/>
          </a:p>
        </p:txBody>
      </p:sp>
      <p:sp>
        <p:nvSpPr>
          <p:cNvPr id="7" name="TextBox 6">
            <a:extLst>
              <a:ext uri="{FF2B5EF4-FFF2-40B4-BE49-F238E27FC236}">
                <a16:creationId xmlns:a16="http://schemas.microsoft.com/office/drawing/2014/main" id="{C7E236F8-3570-7741-B134-FC1B36F12422}"/>
              </a:ext>
            </a:extLst>
          </p:cNvPr>
          <p:cNvSpPr txBox="1"/>
          <p:nvPr/>
        </p:nvSpPr>
        <p:spPr>
          <a:xfrm>
            <a:off x="2008909" y="3506706"/>
            <a:ext cx="7107382" cy="369332"/>
          </a:xfrm>
          <a:prstGeom prst="rect">
            <a:avLst/>
          </a:prstGeom>
          <a:noFill/>
        </p:spPr>
        <p:txBody>
          <a:bodyPr wrap="square" rtlCol="0">
            <a:spAutoFit/>
          </a:bodyPr>
          <a:lstStyle/>
          <a:p>
            <a:endParaRPr lang="it-IT" dirty="0"/>
          </a:p>
        </p:txBody>
      </p:sp>
      <p:sp>
        <p:nvSpPr>
          <p:cNvPr id="8" name="TextBox 7">
            <a:extLst>
              <a:ext uri="{FF2B5EF4-FFF2-40B4-BE49-F238E27FC236}">
                <a16:creationId xmlns:a16="http://schemas.microsoft.com/office/drawing/2014/main" id="{A73F0BBB-9355-204B-93C8-94A2FDC14E61}"/>
              </a:ext>
            </a:extLst>
          </p:cNvPr>
          <p:cNvSpPr txBox="1"/>
          <p:nvPr/>
        </p:nvSpPr>
        <p:spPr>
          <a:xfrm>
            <a:off x="2101274" y="6534834"/>
            <a:ext cx="9490364" cy="369332"/>
          </a:xfrm>
          <a:prstGeom prst="rect">
            <a:avLst/>
          </a:prstGeom>
          <a:noFill/>
        </p:spPr>
        <p:txBody>
          <a:bodyPr wrap="square" rtlCol="0">
            <a:spAutoFit/>
          </a:bodyPr>
          <a:lstStyle/>
          <a:p>
            <a:endParaRPr lang="it-IT" dirty="0"/>
          </a:p>
        </p:txBody>
      </p:sp>
      <p:sp>
        <p:nvSpPr>
          <p:cNvPr id="10" name="TextBox 9">
            <a:extLst>
              <a:ext uri="{FF2B5EF4-FFF2-40B4-BE49-F238E27FC236}">
                <a16:creationId xmlns:a16="http://schemas.microsoft.com/office/drawing/2014/main" id="{EBA4F7EE-E80A-874C-97CB-1A1B9DF6C944}"/>
              </a:ext>
            </a:extLst>
          </p:cNvPr>
          <p:cNvSpPr txBox="1"/>
          <p:nvPr/>
        </p:nvSpPr>
        <p:spPr>
          <a:xfrm>
            <a:off x="1802494" y="4149179"/>
            <a:ext cx="8884370" cy="2677656"/>
          </a:xfrm>
          <a:prstGeom prst="rect">
            <a:avLst/>
          </a:prstGeom>
          <a:noFill/>
        </p:spPr>
        <p:txBody>
          <a:bodyPr wrap="square" rtlCol="0">
            <a:spAutoFit/>
          </a:bodyPr>
          <a:lstStyle/>
          <a:p>
            <a:r>
              <a:rPr lang="en-GB" sz="2400" dirty="0">
                <a:latin typeface="Georgia" panose="02040502050405020303" pitchFamily="18" charset="0"/>
              </a:rPr>
              <a:t>57-67 If there happens to be any native nearby skilled in augury who hears my lament, he will think he is hearing a voice like that of </a:t>
            </a:r>
            <a:r>
              <a:rPr lang="en-GB" sz="2400" dirty="0" err="1">
                <a:latin typeface="Georgia" panose="02040502050405020303" pitchFamily="18" charset="0"/>
              </a:rPr>
              <a:t>Tereus</a:t>
            </a:r>
            <a:r>
              <a:rPr lang="en-GB" sz="2400" dirty="0">
                <a:latin typeface="Georgia" panose="02040502050405020303" pitchFamily="18" charset="0"/>
              </a:rPr>
              <a:t>’ wife, whose cunning schemes brought her misery, </a:t>
            </a:r>
            <a:r>
              <a:rPr lang="en-GB" sz="2400" u="sng" dirty="0">
                <a:latin typeface="Georgia" panose="02040502050405020303" pitchFamily="18" charset="0"/>
              </a:rPr>
              <a:t>the nightingale whom the hawk pursues</a:t>
            </a:r>
            <a:r>
              <a:rPr lang="en-GB" sz="2400" dirty="0">
                <a:latin typeface="Georgia" panose="02040502050405020303" pitchFamily="18" charset="0"/>
              </a:rPr>
              <a:t>, who, shut off from her green river-banks, utters a grieving lament for her familiar haunts and sings the story of her son’s death, how he perished by her own kindred hand, experiencing her unmotherly anger.</a:t>
            </a:r>
          </a:p>
        </p:txBody>
      </p:sp>
    </p:spTree>
    <p:extLst>
      <p:ext uri="{BB962C8B-B14F-4D97-AF65-F5344CB8AC3E}">
        <p14:creationId xmlns:p14="http://schemas.microsoft.com/office/powerpoint/2010/main" val="2321955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25B9C-E524-204C-B7F7-B149B54122E0}"/>
              </a:ext>
            </a:extLst>
          </p:cNvPr>
          <p:cNvSpPr>
            <a:spLocks noGrp="1"/>
          </p:cNvSpPr>
          <p:nvPr>
            <p:ph type="title"/>
          </p:nvPr>
        </p:nvSpPr>
        <p:spPr>
          <a:xfrm>
            <a:off x="1858633" y="222329"/>
            <a:ext cx="8911687" cy="1280890"/>
          </a:xfrm>
        </p:spPr>
        <p:txBody>
          <a:bodyPr/>
          <a:lstStyle/>
          <a:p>
            <a:pPr algn="ctr"/>
            <a:r>
              <a:rPr lang="en-GB" b="1">
                <a:latin typeface="Georgia" panose="02040502050405020303" pitchFamily="18" charset="0"/>
              </a:rPr>
              <a:t>The female experience</a:t>
            </a:r>
          </a:p>
        </p:txBody>
      </p:sp>
      <p:sp>
        <p:nvSpPr>
          <p:cNvPr id="3" name="TextBox 2">
            <a:extLst>
              <a:ext uri="{FF2B5EF4-FFF2-40B4-BE49-F238E27FC236}">
                <a16:creationId xmlns:a16="http://schemas.microsoft.com/office/drawing/2014/main" id="{866342FF-6B54-9143-BE31-9D49BA63DE88}"/>
              </a:ext>
            </a:extLst>
          </p:cNvPr>
          <p:cNvSpPr txBox="1"/>
          <p:nvPr/>
        </p:nvSpPr>
        <p:spPr>
          <a:xfrm>
            <a:off x="1858633" y="1115300"/>
            <a:ext cx="9242755" cy="461665"/>
          </a:xfrm>
          <a:prstGeom prst="rect">
            <a:avLst/>
          </a:prstGeom>
          <a:noFill/>
        </p:spPr>
        <p:txBody>
          <a:bodyPr wrap="square" rtlCol="0">
            <a:spAutoFit/>
          </a:bodyPr>
          <a:lstStyle/>
          <a:p>
            <a:r>
              <a:rPr lang="en-GB" sz="2400" b="1" dirty="0">
                <a:latin typeface="Georgia" panose="02040502050405020303" pitchFamily="18" charset="0"/>
              </a:rPr>
              <a:t>Women as birds (cf. the oracle of Dodona in Herodotus) </a:t>
            </a:r>
          </a:p>
        </p:txBody>
      </p:sp>
      <p:sp>
        <p:nvSpPr>
          <p:cNvPr id="5" name="TextBox 4">
            <a:extLst>
              <a:ext uri="{FF2B5EF4-FFF2-40B4-BE49-F238E27FC236}">
                <a16:creationId xmlns:a16="http://schemas.microsoft.com/office/drawing/2014/main" id="{0D5FAE6C-8BD4-2B44-87DA-9015D2797A56}"/>
              </a:ext>
            </a:extLst>
          </p:cNvPr>
          <p:cNvSpPr txBox="1"/>
          <p:nvPr/>
        </p:nvSpPr>
        <p:spPr>
          <a:xfrm>
            <a:off x="1858633" y="6534834"/>
            <a:ext cx="8201891" cy="369332"/>
          </a:xfrm>
          <a:prstGeom prst="rect">
            <a:avLst/>
          </a:prstGeom>
          <a:noFill/>
        </p:spPr>
        <p:txBody>
          <a:bodyPr wrap="square" rtlCol="0">
            <a:spAutoFit/>
          </a:bodyPr>
          <a:lstStyle/>
          <a:p>
            <a:endParaRPr lang="it-IT" dirty="0"/>
          </a:p>
        </p:txBody>
      </p:sp>
      <p:sp>
        <p:nvSpPr>
          <p:cNvPr id="7" name="TextBox 6">
            <a:extLst>
              <a:ext uri="{FF2B5EF4-FFF2-40B4-BE49-F238E27FC236}">
                <a16:creationId xmlns:a16="http://schemas.microsoft.com/office/drawing/2014/main" id="{C7E236F8-3570-7741-B134-FC1B36F12422}"/>
              </a:ext>
            </a:extLst>
          </p:cNvPr>
          <p:cNvSpPr txBox="1"/>
          <p:nvPr/>
        </p:nvSpPr>
        <p:spPr>
          <a:xfrm>
            <a:off x="2008909" y="3506706"/>
            <a:ext cx="7107382" cy="369332"/>
          </a:xfrm>
          <a:prstGeom prst="rect">
            <a:avLst/>
          </a:prstGeom>
          <a:noFill/>
        </p:spPr>
        <p:txBody>
          <a:bodyPr wrap="square" rtlCol="0">
            <a:spAutoFit/>
          </a:bodyPr>
          <a:lstStyle/>
          <a:p>
            <a:endParaRPr lang="it-IT" dirty="0"/>
          </a:p>
        </p:txBody>
      </p:sp>
      <p:sp>
        <p:nvSpPr>
          <p:cNvPr id="8" name="TextBox 7">
            <a:extLst>
              <a:ext uri="{FF2B5EF4-FFF2-40B4-BE49-F238E27FC236}">
                <a16:creationId xmlns:a16="http://schemas.microsoft.com/office/drawing/2014/main" id="{A73F0BBB-9355-204B-93C8-94A2FDC14E61}"/>
              </a:ext>
            </a:extLst>
          </p:cNvPr>
          <p:cNvSpPr txBox="1"/>
          <p:nvPr/>
        </p:nvSpPr>
        <p:spPr>
          <a:xfrm>
            <a:off x="2101274" y="6534834"/>
            <a:ext cx="9490364" cy="369332"/>
          </a:xfrm>
          <a:prstGeom prst="rect">
            <a:avLst/>
          </a:prstGeom>
          <a:noFill/>
        </p:spPr>
        <p:txBody>
          <a:bodyPr wrap="square" rtlCol="0">
            <a:spAutoFit/>
          </a:bodyPr>
          <a:lstStyle/>
          <a:p>
            <a:endParaRPr lang="it-IT" dirty="0"/>
          </a:p>
        </p:txBody>
      </p:sp>
      <p:sp>
        <p:nvSpPr>
          <p:cNvPr id="10" name="TextBox 9">
            <a:extLst>
              <a:ext uri="{FF2B5EF4-FFF2-40B4-BE49-F238E27FC236}">
                <a16:creationId xmlns:a16="http://schemas.microsoft.com/office/drawing/2014/main" id="{EBA4F7EE-E80A-874C-97CB-1A1B9DF6C944}"/>
              </a:ext>
            </a:extLst>
          </p:cNvPr>
          <p:cNvSpPr txBox="1"/>
          <p:nvPr/>
        </p:nvSpPr>
        <p:spPr>
          <a:xfrm>
            <a:off x="1885950" y="2112376"/>
            <a:ext cx="8884370" cy="2677656"/>
          </a:xfrm>
          <a:prstGeom prst="rect">
            <a:avLst/>
          </a:prstGeom>
          <a:noFill/>
        </p:spPr>
        <p:txBody>
          <a:bodyPr wrap="square" rtlCol="0">
            <a:spAutoFit/>
          </a:bodyPr>
          <a:lstStyle/>
          <a:p>
            <a:r>
              <a:rPr lang="en-GB" sz="2400" b="1" dirty="0">
                <a:latin typeface="Georgia" panose="02040502050405020303" pitchFamily="18" charset="0"/>
              </a:rPr>
              <a:t>Cf. </a:t>
            </a:r>
            <a:r>
              <a:rPr lang="en-GB" sz="2400" b="1" i="1" dirty="0">
                <a:latin typeface="Georgia" panose="02040502050405020303" pitchFamily="18" charset="0"/>
              </a:rPr>
              <a:t>Helen </a:t>
            </a:r>
            <a:r>
              <a:rPr lang="en-GB" sz="2400" dirty="0">
                <a:latin typeface="Georgia" panose="02040502050405020303" pitchFamily="18" charset="0"/>
              </a:rPr>
              <a:t>1478-86 [the chorus wishes they were birds in order to give news in Greece of the arrival of Menelaus] </a:t>
            </a:r>
          </a:p>
          <a:p>
            <a:endParaRPr lang="en-GB" sz="2400" dirty="0">
              <a:latin typeface="Georgia" panose="02040502050405020303" pitchFamily="18" charset="0"/>
            </a:endParaRPr>
          </a:p>
          <a:p>
            <a:r>
              <a:rPr lang="en-GB" sz="2400" dirty="0">
                <a:latin typeface="Georgia" panose="02040502050405020303" pitchFamily="18" charset="0"/>
              </a:rPr>
              <a:t>Could I but wing through the firmament to where the Libyan birds, rank on rank, fleeing the wintry weather, fly obedient to the piping of their eldest, their shepherd, who flies to the rainless and fruitful lands and shrills as he goes! </a:t>
            </a:r>
          </a:p>
        </p:txBody>
      </p:sp>
    </p:spTree>
    <p:extLst>
      <p:ext uri="{BB962C8B-B14F-4D97-AF65-F5344CB8AC3E}">
        <p14:creationId xmlns:p14="http://schemas.microsoft.com/office/powerpoint/2010/main" val="19903337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25B9C-E524-204C-B7F7-B149B54122E0}"/>
              </a:ext>
            </a:extLst>
          </p:cNvPr>
          <p:cNvSpPr>
            <a:spLocks noGrp="1"/>
          </p:cNvSpPr>
          <p:nvPr>
            <p:ph type="title"/>
          </p:nvPr>
        </p:nvSpPr>
        <p:spPr>
          <a:xfrm>
            <a:off x="1858633" y="222329"/>
            <a:ext cx="8911687" cy="1280890"/>
          </a:xfrm>
        </p:spPr>
        <p:txBody>
          <a:bodyPr/>
          <a:lstStyle/>
          <a:p>
            <a:pPr algn="ctr"/>
            <a:r>
              <a:rPr lang="en-GB" b="1">
                <a:latin typeface="Georgia" panose="02040502050405020303" pitchFamily="18" charset="0"/>
              </a:rPr>
              <a:t>Common themes</a:t>
            </a:r>
          </a:p>
        </p:txBody>
      </p:sp>
      <p:sp>
        <p:nvSpPr>
          <p:cNvPr id="3" name="TextBox 2">
            <a:extLst>
              <a:ext uri="{FF2B5EF4-FFF2-40B4-BE49-F238E27FC236}">
                <a16:creationId xmlns:a16="http://schemas.microsoft.com/office/drawing/2014/main" id="{866342FF-6B54-9143-BE31-9D49BA63DE88}"/>
              </a:ext>
            </a:extLst>
          </p:cNvPr>
          <p:cNvSpPr txBox="1"/>
          <p:nvPr/>
        </p:nvSpPr>
        <p:spPr>
          <a:xfrm>
            <a:off x="1725952" y="1678771"/>
            <a:ext cx="9787175" cy="2200602"/>
          </a:xfrm>
          <a:prstGeom prst="rect">
            <a:avLst/>
          </a:prstGeom>
          <a:noFill/>
        </p:spPr>
        <p:txBody>
          <a:bodyPr wrap="square" rtlCol="0">
            <a:spAutoFit/>
          </a:bodyPr>
          <a:lstStyle/>
          <a:p>
            <a:pPr marL="285750" indent="-285750">
              <a:spcAft>
                <a:spcPts val="1000"/>
              </a:spcAft>
              <a:buFont typeface="Arial" panose="020B0604020202020204" pitchFamily="34" charset="0"/>
              <a:buChar char="•"/>
            </a:pPr>
            <a:r>
              <a:rPr lang="en-GB" sz="2800" dirty="0">
                <a:latin typeface="Georgia" panose="02040502050405020303" pitchFamily="18" charset="0"/>
              </a:rPr>
              <a:t>Myth, Appropriation, Origin Stories</a:t>
            </a:r>
          </a:p>
          <a:p>
            <a:pPr marL="285750" indent="-285750">
              <a:spcAft>
                <a:spcPts val="1000"/>
              </a:spcAft>
              <a:buFont typeface="Arial" panose="020B0604020202020204" pitchFamily="34" charset="0"/>
              <a:buChar char="•"/>
            </a:pPr>
            <a:r>
              <a:rPr lang="en-GB" sz="2800" dirty="0">
                <a:latin typeface="Georgia" panose="02040502050405020303" pitchFamily="18" charset="0"/>
              </a:rPr>
              <a:t>Female threat, intersectional threat, Amazon complex</a:t>
            </a:r>
          </a:p>
          <a:p>
            <a:pPr marL="285750" indent="-285750">
              <a:spcAft>
                <a:spcPts val="1000"/>
              </a:spcAft>
              <a:buFont typeface="Arial" panose="020B0604020202020204" pitchFamily="34" charset="0"/>
              <a:buChar char="•"/>
            </a:pPr>
            <a:r>
              <a:rPr lang="en-GB" sz="2800" dirty="0">
                <a:latin typeface="Georgia" panose="02040502050405020303" pitchFamily="18" charset="0"/>
              </a:rPr>
              <a:t>Egyptians’ sexual aggressiveness, unbridled sexuality</a:t>
            </a:r>
          </a:p>
          <a:p>
            <a:pPr marL="285750" indent="-285750">
              <a:spcAft>
                <a:spcPts val="1000"/>
              </a:spcAft>
              <a:buFont typeface="Arial" panose="020B0604020202020204" pitchFamily="34" charset="0"/>
              <a:buChar char="•"/>
            </a:pPr>
            <a:r>
              <a:rPr lang="en-GB" sz="2800" dirty="0">
                <a:latin typeface="Georgia" panose="02040502050405020303" pitchFamily="18" charset="0"/>
              </a:rPr>
              <a:t>Women’s split experience, ‘double colonisation’ </a:t>
            </a:r>
          </a:p>
        </p:txBody>
      </p:sp>
    </p:spTree>
    <p:extLst>
      <p:ext uri="{BB962C8B-B14F-4D97-AF65-F5344CB8AC3E}">
        <p14:creationId xmlns:p14="http://schemas.microsoft.com/office/powerpoint/2010/main" val="2143540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25B9C-E524-204C-B7F7-B149B54122E0}"/>
              </a:ext>
            </a:extLst>
          </p:cNvPr>
          <p:cNvSpPr>
            <a:spLocks noGrp="1"/>
          </p:cNvSpPr>
          <p:nvPr>
            <p:ph type="title"/>
          </p:nvPr>
        </p:nvSpPr>
        <p:spPr>
          <a:xfrm>
            <a:off x="1858633" y="222329"/>
            <a:ext cx="8911687" cy="1280890"/>
          </a:xfrm>
        </p:spPr>
        <p:txBody>
          <a:bodyPr/>
          <a:lstStyle/>
          <a:p>
            <a:pPr algn="ctr"/>
            <a:r>
              <a:rPr lang="en-GB" b="1" dirty="0">
                <a:latin typeface="Georgia" panose="02040502050405020303" pitchFamily="18" charset="0"/>
              </a:rPr>
              <a:t>To Read for next Week:</a:t>
            </a:r>
          </a:p>
        </p:txBody>
      </p:sp>
      <p:sp>
        <p:nvSpPr>
          <p:cNvPr id="3" name="TextBox 2">
            <a:extLst>
              <a:ext uri="{FF2B5EF4-FFF2-40B4-BE49-F238E27FC236}">
                <a16:creationId xmlns:a16="http://schemas.microsoft.com/office/drawing/2014/main" id="{866342FF-6B54-9143-BE31-9D49BA63DE88}"/>
              </a:ext>
            </a:extLst>
          </p:cNvPr>
          <p:cNvSpPr txBox="1"/>
          <p:nvPr/>
        </p:nvSpPr>
        <p:spPr>
          <a:xfrm>
            <a:off x="1420888" y="1503219"/>
            <a:ext cx="9787175" cy="1641475"/>
          </a:xfrm>
          <a:prstGeom prst="rect">
            <a:avLst/>
          </a:prstGeom>
          <a:noFill/>
        </p:spPr>
        <p:txBody>
          <a:bodyPr wrap="square" rtlCol="0">
            <a:spAutoFit/>
          </a:bodyPr>
          <a:lstStyle/>
          <a:p>
            <a:pPr marL="285750" indent="-285750">
              <a:spcAft>
                <a:spcPts val="1000"/>
              </a:spcAft>
              <a:buFont typeface="Arial" panose="020B0604020202020204" pitchFamily="34" charset="0"/>
              <a:buChar char="•"/>
            </a:pPr>
            <a:r>
              <a:rPr lang="en-GB" sz="2800">
                <a:latin typeface="Georgia" panose="02040502050405020303" pitchFamily="18" charset="0"/>
              </a:rPr>
              <a:t>Aeschylus’ </a:t>
            </a:r>
            <a:r>
              <a:rPr lang="en-GB" sz="2800" i="1">
                <a:latin typeface="Georgia" panose="02040502050405020303" pitchFamily="18" charset="0"/>
              </a:rPr>
              <a:t>Suppliant Women</a:t>
            </a:r>
            <a:endParaRPr lang="en-GB" sz="2800">
              <a:latin typeface="Georgia" panose="02040502050405020303" pitchFamily="18" charset="0"/>
            </a:endParaRPr>
          </a:p>
          <a:p>
            <a:pPr marL="285750" indent="-285750">
              <a:spcAft>
                <a:spcPts val="1000"/>
              </a:spcAft>
              <a:buFont typeface="Arial" panose="020B0604020202020204" pitchFamily="34" charset="0"/>
              <a:buChar char="•"/>
            </a:pPr>
            <a:r>
              <a:rPr lang="en-GB" sz="2800">
                <a:latin typeface="Georgia" panose="02040502050405020303" pitchFamily="18" charset="0"/>
              </a:rPr>
              <a:t>Ralph Ellison’s ‘Change the Joke and Slip the Yoke’ (1958)</a:t>
            </a:r>
          </a:p>
          <a:p>
            <a:pPr marL="285750" indent="-285750">
              <a:spcAft>
                <a:spcPts val="1000"/>
              </a:spcAft>
              <a:buFont typeface="Arial" panose="020B0604020202020204" pitchFamily="34" charset="0"/>
              <a:buChar char="•"/>
            </a:pPr>
            <a:r>
              <a:rPr lang="en-GB" sz="2800">
                <a:latin typeface="Georgia" panose="02040502050405020303" pitchFamily="18" charset="0"/>
              </a:rPr>
              <a:t>Paul Laurence Dunbar ‘We Wear the Mask’ (1895)</a:t>
            </a:r>
          </a:p>
        </p:txBody>
      </p:sp>
      <p:sp>
        <p:nvSpPr>
          <p:cNvPr id="4" name="TextBox 3">
            <a:extLst>
              <a:ext uri="{FF2B5EF4-FFF2-40B4-BE49-F238E27FC236}">
                <a16:creationId xmlns:a16="http://schemas.microsoft.com/office/drawing/2014/main" id="{014AE840-9B8E-6D4B-8CA3-52252AEA1494}"/>
              </a:ext>
            </a:extLst>
          </p:cNvPr>
          <p:cNvSpPr txBox="1"/>
          <p:nvPr/>
        </p:nvSpPr>
        <p:spPr>
          <a:xfrm>
            <a:off x="2599851" y="3352366"/>
            <a:ext cx="6747164" cy="523220"/>
          </a:xfrm>
          <a:prstGeom prst="rect">
            <a:avLst/>
          </a:prstGeom>
          <a:noFill/>
        </p:spPr>
        <p:txBody>
          <a:bodyPr wrap="square" rtlCol="0">
            <a:spAutoFit/>
          </a:bodyPr>
          <a:lstStyle/>
          <a:p>
            <a:pPr algn="ctr"/>
            <a:r>
              <a:rPr lang="it-IT" sz="2800" b="1">
                <a:latin typeface="Georgia" panose="02040502050405020303" pitchFamily="18" charset="0"/>
              </a:rPr>
              <a:t>Optional</a:t>
            </a:r>
          </a:p>
        </p:txBody>
      </p:sp>
      <p:sp>
        <p:nvSpPr>
          <p:cNvPr id="5" name="TextBox 4">
            <a:extLst>
              <a:ext uri="{FF2B5EF4-FFF2-40B4-BE49-F238E27FC236}">
                <a16:creationId xmlns:a16="http://schemas.microsoft.com/office/drawing/2014/main" id="{5F46E297-685E-2943-8DD1-B71C18B6AB2D}"/>
              </a:ext>
            </a:extLst>
          </p:cNvPr>
          <p:cNvSpPr txBox="1"/>
          <p:nvPr/>
        </p:nvSpPr>
        <p:spPr>
          <a:xfrm>
            <a:off x="1361739" y="4083258"/>
            <a:ext cx="10515600" cy="2805896"/>
          </a:xfrm>
          <a:prstGeom prst="rect">
            <a:avLst/>
          </a:prstGeom>
          <a:noFill/>
        </p:spPr>
        <p:txBody>
          <a:bodyPr wrap="square" rtlCol="0">
            <a:spAutoFit/>
          </a:bodyPr>
          <a:lstStyle/>
          <a:p>
            <a:pPr marL="285750" indent="-285750">
              <a:spcAft>
                <a:spcPts val="500"/>
              </a:spcAft>
              <a:buFont typeface="Arial" panose="020B0604020202020204" pitchFamily="34" charset="0"/>
              <a:buChar char="•"/>
            </a:pPr>
            <a:r>
              <a:rPr lang="en-GB" sz="2400" dirty="0" err="1">
                <a:latin typeface="Georgia" panose="02040502050405020303" pitchFamily="18" charset="0"/>
              </a:rPr>
              <a:t>Vasunia</a:t>
            </a:r>
            <a:r>
              <a:rPr lang="en-GB" sz="2400" dirty="0">
                <a:latin typeface="Georgia" panose="02040502050405020303" pitchFamily="18" charset="0"/>
              </a:rPr>
              <a:t>, P. (2011) </a:t>
            </a:r>
            <a:r>
              <a:rPr lang="en-GB" sz="2400" i="1" dirty="0">
                <a:latin typeface="Georgia" panose="02040502050405020303" pitchFamily="18" charset="0"/>
              </a:rPr>
              <a:t>The Gift of the Nile: Hellenizing Egypt from Aeschylus to Alexander</a:t>
            </a:r>
            <a:r>
              <a:rPr lang="en-GB" sz="2400" dirty="0">
                <a:latin typeface="Georgia" panose="02040502050405020303" pitchFamily="18" charset="0"/>
              </a:rPr>
              <a:t>, Berkeley. Chapter 1 ‘The Tragic Egyptian’</a:t>
            </a:r>
          </a:p>
          <a:p>
            <a:pPr marL="285750" indent="-285750">
              <a:spcAft>
                <a:spcPts val="500"/>
              </a:spcAft>
              <a:buFont typeface="Arial" panose="020B0604020202020204" pitchFamily="34" charset="0"/>
              <a:buChar char="•"/>
            </a:pPr>
            <a:r>
              <a:rPr lang="en-GB" sz="2400" dirty="0">
                <a:latin typeface="Georgia" panose="02040502050405020303" pitchFamily="18" charset="0"/>
              </a:rPr>
              <a:t>Wohl, V. (2010) ‘Suppliant Women and the Democratic State: White Men Saving Brown Women from Brown Men’, in </a:t>
            </a:r>
            <a:r>
              <a:rPr lang="en-GB" sz="2400" dirty="0" err="1">
                <a:latin typeface="Georgia" panose="02040502050405020303" pitchFamily="18" charset="0"/>
              </a:rPr>
              <a:t>Bassi</a:t>
            </a:r>
            <a:r>
              <a:rPr lang="en-GB" sz="2400" dirty="0">
                <a:latin typeface="Georgia" panose="02040502050405020303" pitchFamily="18" charset="0"/>
              </a:rPr>
              <a:t>, K. and </a:t>
            </a:r>
            <a:r>
              <a:rPr lang="en-GB" sz="2400" dirty="0" err="1">
                <a:latin typeface="Georgia" panose="02040502050405020303" pitchFamily="18" charset="0"/>
              </a:rPr>
              <a:t>Euben</a:t>
            </a:r>
            <a:r>
              <a:rPr lang="en-GB" sz="2400" dirty="0">
                <a:latin typeface="Georgia" panose="02040502050405020303" pitchFamily="18" charset="0"/>
              </a:rPr>
              <a:t>, J. P. (eds.) </a:t>
            </a:r>
            <a:r>
              <a:rPr lang="en-GB" sz="2400" i="1" dirty="0">
                <a:latin typeface="Georgia" panose="02040502050405020303" pitchFamily="18" charset="0"/>
              </a:rPr>
              <a:t>When Worlds Collide: Classics, Politics, and Culture</a:t>
            </a:r>
            <a:r>
              <a:rPr lang="en-GB" sz="2400" dirty="0">
                <a:latin typeface="Georgia" panose="02040502050405020303" pitchFamily="18" charset="0"/>
              </a:rPr>
              <a:t>, Tucson</a:t>
            </a:r>
          </a:p>
          <a:p>
            <a:pPr marL="285750" indent="-285750">
              <a:spcAft>
                <a:spcPts val="500"/>
              </a:spcAft>
              <a:buFont typeface="Arial" panose="020B0604020202020204" pitchFamily="34" charset="0"/>
              <a:buChar char="•"/>
            </a:pPr>
            <a:r>
              <a:rPr lang="en-GB" sz="2400" dirty="0">
                <a:latin typeface="Georgia" panose="02040502050405020303" pitchFamily="18" charset="0"/>
              </a:rPr>
              <a:t>Rankine, P.D. (2006) </a:t>
            </a:r>
            <a:r>
              <a:rPr lang="en-GB" sz="2400" i="1" dirty="0">
                <a:latin typeface="Georgia" panose="02040502050405020303" pitchFamily="18" charset="0"/>
              </a:rPr>
              <a:t>Ulysses in Black: Ralph Ellison, Classicism, and African American Literature</a:t>
            </a:r>
            <a:r>
              <a:rPr lang="en-GB" sz="2400" dirty="0">
                <a:latin typeface="Georgia" panose="02040502050405020303" pitchFamily="18" charset="0"/>
              </a:rPr>
              <a:t>, Madison, ‘Journey 2’ p.119 ff.</a:t>
            </a:r>
          </a:p>
        </p:txBody>
      </p:sp>
    </p:spTree>
    <p:extLst>
      <p:ext uri="{BB962C8B-B14F-4D97-AF65-F5344CB8AC3E}">
        <p14:creationId xmlns:p14="http://schemas.microsoft.com/office/powerpoint/2010/main" val="3692425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 calcmode="lin" valueType="num">
                                      <p:cBhvr additive="base">
                                        <p:cTn id="15"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5148F9-B6BA-2E4E-AA40-AC443E54D99D}"/>
              </a:ext>
            </a:extLst>
          </p:cNvPr>
          <p:cNvSpPr txBox="1"/>
          <p:nvPr/>
        </p:nvSpPr>
        <p:spPr>
          <a:xfrm>
            <a:off x="1476477" y="456290"/>
            <a:ext cx="10264878" cy="1200329"/>
          </a:xfrm>
          <a:prstGeom prst="rect">
            <a:avLst/>
          </a:prstGeom>
          <a:noFill/>
        </p:spPr>
        <p:txBody>
          <a:bodyPr wrap="square" rtlCol="0">
            <a:spAutoFit/>
          </a:bodyPr>
          <a:lstStyle/>
          <a:p>
            <a:pPr marL="285750" indent="-285750">
              <a:buFont typeface="Arial" panose="020B0604020202020204" pitchFamily="34" charset="0"/>
              <a:buChar char="•"/>
            </a:pPr>
            <a:r>
              <a:rPr lang="en-GB" sz="2400">
                <a:latin typeface="Georgia" panose="02040502050405020303" pitchFamily="18" charset="0"/>
              </a:rPr>
              <a:t>From the very start of the play, the </a:t>
            </a:r>
            <a:r>
              <a:rPr lang="en-GB" sz="2400" i="1">
                <a:latin typeface="Georgia" panose="02040502050405020303" pitchFamily="18" charset="0"/>
              </a:rPr>
              <a:t>Helen</a:t>
            </a:r>
            <a:r>
              <a:rPr lang="en-GB" sz="2400">
                <a:latin typeface="Georgia" panose="02040502050405020303" pitchFamily="18" charset="0"/>
              </a:rPr>
              <a:t> both exploits and at the same time creates Egypt as a </a:t>
            </a:r>
            <a:r>
              <a:rPr lang="en-GB" sz="2400" b="1">
                <a:latin typeface="Georgia" panose="02040502050405020303" pitchFamily="18" charset="0"/>
              </a:rPr>
              <a:t>symbol</a:t>
            </a:r>
            <a:r>
              <a:rPr lang="en-GB" sz="2400">
                <a:latin typeface="Georgia" panose="02040502050405020303" pitchFamily="18" charset="0"/>
              </a:rPr>
              <a:t> for exploring tensions between reality and appearance</a:t>
            </a:r>
            <a:r>
              <a:rPr lang="el-GR" sz="2400">
                <a:latin typeface="Georgia" panose="02040502050405020303" pitchFamily="18" charset="0"/>
              </a:rPr>
              <a:t>…</a:t>
            </a:r>
            <a:endParaRPr lang="en-GB" sz="2400">
              <a:latin typeface="Georgia" panose="02040502050405020303" pitchFamily="18" charset="0"/>
            </a:endParaRPr>
          </a:p>
        </p:txBody>
      </p:sp>
      <p:sp>
        <p:nvSpPr>
          <p:cNvPr id="3" name="TextBox 2">
            <a:extLst>
              <a:ext uri="{FF2B5EF4-FFF2-40B4-BE49-F238E27FC236}">
                <a16:creationId xmlns:a16="http://schemas.microsoft.com/office/drawing/2014/main" id="{2FAEAE88-4822-E646-8112-C026AB82C343}"/>
              </a:ext>
            </a:extLst>
          </p:cNvPr>
          <p:cNvSpPr txBox="1"/>
          <p:nvPr/>
        </p:nvSpPr>
        <p:spPr>
          <a:xfrm>
            <a:off x="221226" y="2197510"/>
            <a:ext cx="11857704" cy="3539430"/>
          </a:xfrm>
          <a:prstGeom prst="rect">
            <a:avLst/>
          </a:prstGeom>
          <a:noFill/>
        </p:spPr>
        <p:txBody>
          <a:bodyPr wrap="square" numCol="2" rtlCol="0">
            <a:spAutoFit/>
          </a:bodyPr>
          <a:lstStyle/>
          <a:p>
            <a:r>
              <a:rPr lang="el-GR" sz="2800" b="1" err="1">
                <a:latin typeface="Times New Roman" panose="02020603050405020304" pitchFamily="18" charset="0"/>
                <a:cs typeface="Times New Roman" panose="02020603050405020304" pitchFamily="18" charset="0"/>
              </a:rPr>
              <a:t>Νείλου</a:t>
            </a:r>
            <a:r>
              <a:rPr lang="el-GR" sz="2800">
                <a:latin typeface="Times New Roman" panose="02020603050405020304" pitchFamily="18" charset="0"/>
                <a:cs typeface="Times New Roman" panose="02020603050405020304" pitchFamily="18" charset="0"/>
              </a:rPr>
              <a:t> </a:t>
            </a:r>
            <a:r>
              <a:rPr lang="el-GR" sz="2800" err="1">
                <a:latin typeface="Times New Roman" panose="02020603050405020304" pitchFamily="18" charset="0"/>
                <a:cs typeface="Times New Roman" panose="02020603050405020304" pitchFamily="18" charset="0"/>
              </a:rPr>
              <a:t>μὲν</a:t>
            </a:r>
            <a:r>
              <a:rPr lang="el-GR" sz="2800">
                <a:latin typeface="Times New Roman" panose="02020603050405020304" pitchFamily="18" charset="0"/>
                <a:cs typeface="Times New Roman" panose="02020603050405020304" pitchFamily="18" charset="0"/>
              </a:rPr>
              <a:t> </a:t>
            </a:r>
            <a:r>
              <a:rPr lang="el-GR" sz="2800" err="1">
                <a:latin typeface="Times New Roman" panose="02020603050405020304" pitchFamily="18" charset="0"/>
                <a:cs typeface="Times New Roman" panose="02020603050405020304" pitchFamily="18" charset="0"/>
              </a:rPr>
              <a:t>αἵδε</a:t>
            </a:r>
            <a:r>
              <a:rPr lang="el-GR" sz="2800">
                <a:latin typeface="Times New Roman" panose="02020603050405020304" pitchFamily="18" charset="0"/>
                <a:cs typeface="Times New Roman" panose="02020603050405020304" pitchFamily="18" charset="0"/>
              </a:rPr>
              <a:t> </a:t>
            </a:r>
            <a:r>
              <a:rPr lang="el-GR" sz="2800" b="1" err="1">
                <a:latin typeface="Times New Roman" panose="02020603050405020304" pitchFamily="18" charset="0"/>
                <a:cs typeface="Times New Roman" panose="02020603050405020304" pitchFamily="18" charset="0"/>
              </a:rPr>
              <a:t>καλλιπάρθενοι</a:t>
            </a:r>
            <a:r>
              <a:rPr lang="el-GR" sz="2800" b="1">
                <a:latin typeface="Times New Roman" panose="02020603050405020304" pitchFamily="18" charset="0"/>
                <a:cs typeface="Times New Roman" panose="02020603050405020304" pitchFamily="18" charset="0"/>
              </a:rPr>
              <a:t> </a:t>
            </a:r>
            <a:r>
              <a:rPr lang="el-GR" sz="2800" b="1" err="1">
                <a:latin typeface="Times New Roman" panose="02020603050405020304" pitchFamily="18" charset="0"/>
                <a:cs typeface="Times New Roman" panose="02020603050405020304" pitchFamily="18" charset="0"/>
              </a:rPr>
              <a:t>ῥοαί</a:t>
            </a:r>
            <a:r>
              <a:rPr lang="el-GR" sz="2800">
                <a:latin typeface="Times New Roman" panose="02020603050405020304" pitchFamily="18" charset="0"/>
                <a:cs typeface="Times New Roman" panose="02020603050405020304" pitchFamily="18" charset="0"/>
              </a:rPr>
              <a:t>,</a:t>
            </a:r>
            <a:r>
              <a:rPr lang="en-GB" sz="2800">
                <a:latin typeface="Times New Roman" panose="02020603050405020304" pitchFamily="18" charset="0"/>
                <a:cs typeface="Times New Roman" panose="02020603050405020304" pitchFamily="18" charset="0"/>
              </a:rPr>
              <a:t> </a:t>
            </a:r>
            <a:r>
              <a:rPr lang="el-GR" sz="2800">
                <a:latin typeface="Times New Roman" panose="02020603050405020304" pitchFamily="18" charset="0"/>
                <a:cs typeface="Times New Roman" panose="02020603050405020304" pitchFamily="18" charset="0"/>
              </a:rPr>
              <a:t>ὃς </a:t>
            </a:r>
            <a:r>
              <a:rPr lang="el-GR" sz="2800" b="1" err="1">
                <a:latin typeface="Times New Roman" panose="02020603050405020304" pitchFamily="18" charset="0"/>
                <a:cs typeface="Times New Roman" panose="02020603050405020304" pitchFamily="18" charset="0"/>
              </a:rPr>
              <a:t>ἀντὶ</a:t>
            </a:r>
            <a:r>
              <a:rPr lang="el-GR" sz="2800" b="1">
                <a:latin typeface="Times New Roman" panose="02020603050405020304" pitchFamily="18" charset="0"/>
                <a:cs typeface="Times New Roman" panose="02020603050405020304" pitchFamily="18" charset="0"/>
              </a:rPr>
              <a:t> </a:t>
            </a:r>
            <a:r>
              <a:rPr lang="el-GR" sz="2800" b="1" err="1">
                <a:latin typeface="Times New Roman" panose="02020603050405020304" pitchFamily="18" charset="0"/>
                <a:cs typeface="Times New Roman" panose="02020603050405020304" pitchFamily="18" charset="0"/>
              </a:rPr>
              <a:t>δίας</a:t>
            </a:r>
            <a:r>
              <a:rPr lang="el-GR" sz="2800" b="1">
                <a:latin typeface="Times New Roman" panose="02020603050405020304" pitchFamily="18" charset="0"/>
                <a:cs typeface="Times New Roman" panose="02020603050405020304" pitchFamily="18" charset="0"/>
              </a:rPr>
              <a:t> </a:t>
            </a:r>
            <a:r>
              <a:rPr lang="el-GR" sz="2800" b="1" err="1">
                <a:latin typeface="Times New Roman" panose="02020603050405020304" pitchFamily="18" charset="0"/>
                <a:cs typeface="Times New Roman" panose="02020603050405020304" pitchFamily="18" charset="0"/>
              </a:rPr>
              <a:t>ψακάδος</a:t>
            </a:r>
            <a:r>
              <a:rPr lang="el-GR" sz="2800" b="1">
                <a:latin typeface="Times New Roman" panose="02020603050405020304" pitchFamily="18" charset="0"/>
                <a:cs typeface="Times New Roman" panose="02020603050405020304" pitchFamily="18" charset="0"/>
              </a:rPr>
              <a:t> </a:t>
            </a:r>
            <a:r>
              <a:rPr lang="el-GR" sz="2800" err="1">
                <a:latin typeface="Times New Roman" panose="02020603050405020304" pitchFamily="18" charset="0"/>
                <a:cs typeface="Times New Roman" panose="02020603050405020304" pitchFamily="18" charset="0"/>
              </a:rPr>
              <a:t>Αἰγύπτου</a:t>
            </a:r>
            <a:r>
              <a:rPr lang="el-GR" sz="2800">
                <a:latin typeface="Times New Roman" panose="02020603050405020304" pitchFamily="18" charset="0"/>
                <a:cs typeface="Times New Roman" panose="02020603050405020304" pitchFamily="18" charset="0"/>
              </a:rPr>
              <a:t> π</a:t>
            </a:r>
            <a:r>
              <a:rPr lang="en-GB" sz="2800">
                <a:latin typeface="Times New Roman" panose="02020603050405020304" pitchFamily="18" charset="0"/>
                <a:cs typeface="Times New Roman" panose="02020603050405020304" pitchFamily="18" charset="0"/>
              </a:rPr>
              <a:t>έ</a:t>
            </a:r>
            <a:r>
              <a:rPr lang="el-GR" sz="2800">
                <a:latin typeface="Times New Roman" panose="02020603050405020304" pitchFamily="18" charset="0"/>
                <a:cs typeface="Times New Roman" panose="02020603050405020304" pitchFamily="18" charset="0"/>
              </a:rPr>
              <a:t>δον</a:t>
            </a:r>
            <a:endParaRPr lang="en-GB" sz="2800">
              <a:latin typeface="Times New Roman" panose="02020603050405020304" pitchFamily="18" charset="0"/>
              <a:cs typeface="Times New Roman" panose="02020603050405020304" pitchFamily="18" charset="0"/>
            </a:endParaRPr>
          </a:p>
          <a:p>
            <a:r>
              <a:rPr lang="el-GR" sz="2800">
                <a:latin typeface="Times New Roman" panose="02020603050405020304" pitchFamily="18" charset="0"/>
                <a:cs typeface="Times New Roman" panose="02020603050405020304" pitchFamily="18" charset="0"/>
              </a:rPr>
              <a:t>λευκῆς </a:t>
            </a:r>
            <a:r>
              <a:rPr lang="el-GR" sz="2800" err="1">
                <a:latin typeface="Times New Roman" panose="02020603050405020304" pitchFamily="18" charset="0"/>
                <a:cs typeface="Times New Roman" panose="02020603050405020304" pitchFamily="18" charset="0"/>
              </a:rPr>
              <a:t>τακείσης</a:t>
            </a:r>
            <a:r>
              <a:rPr lang="el-GR" sz="2800">
                <a:latin typeface="Times New Roman" panose="02020603050405020304" pitchFamily="18" charset="0"/>
                <a:cs typeface="Times New Roman" panose="02020603050405020304" pitchFamily="18" charset="0"/>
              </a:rPr>
              <a:t> </a:t>
            </a:r>
            <a:r>
              <a:rPr lang="el-GR" sz="2800" err="1">
                <a:latin typeface="Times New Roman" panose="02020603050405020304" pitchFamily="18" charset="0"/>
                <a:cs typeface="Times New Roman" panose="02020603050405020304" pitchFamily="18" charset="0"/>
              </a:rPr>
              <a:t>χιόνος</a:t>
            </a:r>
            <a:r>
              <a:rPr lang="el-GR" sz="2800">
                <a:latin typeface="Times New Roman" panose="02020603050405020304" pitchFamily="18" charset="0"/>
                <a:cs typeface="Times New Roman" panose="02020603050405020304" pitchFamily="18" charset="0"/>
              </a:rPr>
              <a:t> </a:t>
            </a:r>
            <a:r>
              <a:rPr lang="el-GR" sz="2800" b="1" err="1">
                <a:latin typeface="Times New Roman" panose="02020603050405020304" pitchFamily="18" charset="0"/>
                <a:cs typeface="Times New Roman" panose="02020603050405020304" pitchFamily="18" charset="0"/>
              </a:rPr>
              <a:t>ὑγραίνει</a:t>
            </a:r>
            <a:r>
              <a:rPr lang="el-GR" sz="2800" b="1">
                <a:latin typeface="Times New Roman" panose="02020603050405020304" pitchFamily="18" charset="0"/>
                <a:cs typeface="Times New Roman" panose="02020603050405020304" pitchFamily="18" charset="0"/>
              </a:rPr>
              <a:t> </a:t>
            </a:r>
            <a:r>
              <a:rPr lang="el-GR" sz="2800">
                <a:latin typeface="Times New Roman" panose="02020603050405020304" pitchFamily="18" charset="0"/>
                <a:cs typeface="Times New Roman" panose="02020603050405020304" pitchFamily="18" charset="0"/>
              </a:rPr>
              <a:t>γύας.</a:t>
            </a:r>
          </a:p>
          <a:p>
            <a:r>
              <a:rPr lang="el-GR" sz="2800">
                <a:latin typeface="Times New Roman" panose="02020603050405020304" pitchFamily="18" charset="0"/>
                <a:cs typeface="Times New Roman" panose="02020603050405020304" pitchFamily="18" charset="0"/>
              </a:rPr>
              <a:t>Πρωτεὺς δ᾿</a:t>
            </a:r>
            <a:r>
              <a:rPr lang="en-GB" sz="2800">
                <a:latin typeface="Times New Roman" panose="02020603050405020304" pitchFamily="18" charset="0"/>
                <a:cs typeface="Times New Roman" panose="02020603050405020304" pitchFamily="18" charset="0"/>
              </a:rPr>
              <a:t> </a:t>
            </a:r>
            <a:r>
              <a:rPr lang="el-GR" sz="2800">
                <a:latin typeface="Times New Roman" panose="02020603050405020304" pitchFamily="18" charset="0"/>
                <a:cs typeface="Times New Roman" panose="02020603050405020304" pitchFamily="18" charset="0"/>
              </a:rPr>
              <a:t>ὅτ᾿</a:t>
            </a:r>
            <a:r>
              <a:rPr lang="en-GB" sz="2800">
                <a:latin typeface="Times New Roman" panose="02020603050405020304" pitchFamily="18" charset="0"/>
                <a:cs typeface="Times New Roman" panose="02020603050405020304" pitchFamily="18" charset="0"/>
              </a:rPr>
              <a:t> </a:t>
            </a:r>
            <a:r>
              <a:rPr lang="el-GR" sz="2800">
                <a:latin typeface="Times New Roman" panose="02020603050405020304" pitchFamily="18" charset="0"/>
                <a:cs typeface="Times New Roman" panose="02020603050405020304" pitchFamily="18" charset="0"/>
              </a:rPr>
              <a:t>ἔζη </a:t>
            </a:r>
            <a:r>
              <a:rPr lang="el-GR" sz="2800" err="1">
                <a:latin typeface="Times New Roman" panose="02020603050405020304" pitchFamily="18" charset="0"/>
                <a:cs typeface="Times New Roman" panose="02020603050405020304" pitchFamily="18" charset="0"/>
              </a:rPr>
              <a:t>τῆσδε</a:t>
            </a:r>
            <a:r>
              <a:rPr lang="el-GR" sz="2800">
                <a:latin typeface="Times New Roman" panose="02020603050405020304" pitchFamily="18" charset="0"/>
                <a:cs typeface="Times New Roman" panose="02020603050405020304" pitchFamily="18" charset="0"/>
              </a:rPr>
              <a:t> </a:t>
            </a:r>
            <a:r>
              <a:rPr lang="el-GR" sz="2800" err="1">
                <a:latin typeface="Times New Roman" panose="02020603050405020304" pitchFamily="18" charset="0"/>
                <a:cs typeface="Times New Roman" panose="02020603050405020304" pitchFamily="18" charset="0"/>
              </a:rPr>
              <a:t>γῆς</a:t>
            </a:r>
            <a:r>
              <a:rPr lang="el-GR" sz="2800">
                <a:latin typeface="Times New Roman" panose="02020603050405020304" pitchFamily="18" charset="0"/>
                <a:cs typeface="Times New Roman" panose="02020603050405020304" pitchFamily="18" charset="0"/>
              </a:rPr>
              <a:t> </a:t>
            </a:r>
            <a:r>
              <a:rPr lang="el-GR" sz="2800" err="1">
                <a:latin typeface="Times New Roman" panose="02020603050405020304" pitchFamily="18" charset="0"/>
                <a:cs typeface="Times New Roman" panose="02020603050405020304" pitchFamily="18" charset="0"/>
              </a:rPr>
              <a:t>τύραννος</a:t>
            </a:r>
            <a:r>
              <a:rPr lang="el-GR" sz="2800">
                <a:latin typeface="Times New Roman" panose="02020603050405020304" pitchFamily="18" charset="0"/>
                <a:cs typeface="Times New Roman" panose="02020603050405020304" pitchFamily="18" charset="0"/>
              </a:rPr>
              <a:t> </a:t>
            </a:r>
            <a:r>
              <a:rPr lang="el-GR" sz="2800" err="1">
                <a:latin typeface="Times New Roman" panose="02020603050405020304" pitchFamily="18" charset="0"/>
                <a:cs typeface="Times New Roman" panose="02020603050405020304" pitchFamily="18" charset="0"/>
              </a:rPr>
              <a:t>ἦν</a:t>
            </a:r>
            <a:r>
              <a:rPr lang="en-GB" sz="2800">
                <a:latin typeface="Times New Roman" panose="02020603050405020304" pitchFamily="18" charset="0"/>
                <a:cs typeface="Times New Roman" panose="02020603050405020304" pitchFamily="18" charset="0"/>
              </a:rPr>
              <a:t>…</a:t>
            </a:r>
            <a:endParaRPr lang="el-GR" sz="2800">
              <a:latin typeface="Times New Roman" panose="02020603050405020304" pitchFamily="18" charset="0"/>
              <a:cs typeface="Times New Roman" panose="02020603050405020304" pitchFamily="18" charset="0"/>
            </a:endParaRPr>
          </a:p>
          <a:p>
            <a:endParaRPr lang="en-GB" sz="2800"/>
          </a:p>
          <a:p>
            <a:endParaRPr lang="en-GB" sz="2800"/>
          </a:p>
          <a:p>
            <a:endParaRPr lang="en-GB" sz="2800"/>
          </a:p>
          <a:p>
            <a:r>
              <a:rPr lang="en-GB" sz="2800">
                <a:latin typeface="Georgia" panose="02040502050405020303" pitchFamily="18" charset="0"/>
                <a:cs typeface="Times New Roman" panose="02020603050405020304" pitchFamily="18" charset="0"/>
              </a:rPr>
              <a:t>These are the flows the </a:t>
            </a:r>
            <a:r>
              <a:rPr lang="en-GB" sz="2800" b="1">
                <a:latin typeface="Georgia" panose="02040502050405020303" pitchFamily="18" charset="0"/>
                <a:cs typeface="Times New Roman" panose="02020603050405020304" pitchFamily="18" charset="0"/>
              </a:rPr>
              <a:t>Nile</a:t>
            </a:r>
            <a:r>
              <a:rPr lang="en-GB" sz="2800">
                <a:latin typeface="Georgia" panose="02040502050405020303" pitchFamily="18" charset="0"/>
                <a:cs typeface="Times New Roman" panose="02020603050405020304" pitchFamily="18" charset="0"/>
              </a:rPr>
              <a:t>, </a:t>
            </a:r>
            <a:r>
              <a:rPr lang="en-GB" sz="2800" b="1">
                <a:latin typeface="Georgia" panose="02040502050405020303" pitchFamily="18" charset="0"/>
                <a:cs typeface="Times New Roman" panose="02020603050405020304" pitchFamily="18" charset="0"/>
              </a:rPr>
              <a:t>rich with beautiful nymphs</a:t>
            </a:r>
            <a:r>
              <a:rPr lang="en-GB" sz="2800">
                <a:latin typeface="Georgia" panose="02040502050405020303" pitchFamily="18" charset="0"/>
                <a:cs typeface="Times New Roman" panose="02020603050405020304" pitchFamily="18" charset="0"/>
              </a:rPr>
              <a:t>, the river</a:t>
            </a:r>
            <a:r>
              <a:rPr lang="el-GR" sz="2800">
                <a:latin typeface="Georgia" panose="02040502050405020303" pitchFamily="18" charset="0"/>
                <a:cs typeface="Times New Roman" panose="02020603050405020304" pitchFamily="18" charset="0"/>
              </a:rPr>
              <a:t> </a:t>
            </a:r>
            <a:r>
              <a:rPr lang="en-GB" sz="2800">
                <a:latin typeface="Georgia" panose="02040502050405020303" pitchFamily="18" charset="0"/>
                <a:cs typeface="Times New Roman" panose="02020603050405020304" pitchFamily="18" charset="0"/>
              </a:rPr>
              <a:t>that</a:t>
            </a:r>
            <a:r>
              <a:rPr lang="en-GB" sz="2800" b="1">
                <a:latin typeface="Georgia" panose="02040502050405020303" pitchFamily="18" charset="0"/>
                <a:cs typeface="Times New Roman" panose="02020603050405020304" pitchFamily="18" charset="0"/>
              </a:rPr>
              <a:t>, in place of the divine rain</a:t>
            </a:r>
            <a:r>
              <a:rPr lang="en-GB" sz="2800">
                <a:latin typeface="Georgia" panose="02040502050405020303" pitchFamily="18" charset="0"/>
                <a:cs typeface="Times New Roman" panose="02020603050405020304" pitchFamily="18" charset="0"/>
              </a:rPr>
              <a:t>, moistens the plain and lands of Egypt by the melting of white snow. Proteus, while he lived, was king of this land…</a:t>
            </a:r>
          </a:p>
          <a:p>
            <a:r>
              <a:rPr lang="en-GB" sz="2800">
                <a:latin typeface="Georgia" panose="02040502050405020303" pitchFamily="18" charset="0"/>
                <a:cs typeface="Times New Roman" panose="02020603050405020304" pitchFamily="18" charset="0"/>
              </a:rPr>
              <a:t>(Euripides, </a:t>
            </a:r>
            <a:r>
              <a:rPr lang="en-GB" sz="2800" i="1">
                <a:latin typeface="Georgia" panose="02040502050405020303" pitchFamily="18" charset="0"/>
                <a:cs typeface="Times New Roman" panose="02020603050405020304" pitchFamily="18" charset="0"/>
              </a:rPr>
              <a:t>Helen</a:t>
            </a:r>
            <a:r>
              <a:rPr lang="en-GB" sz="2800">
                <a:latin typeface="Georgia" panose="02040502050405020303" pitchFamily="18" charset="0"/>
                <a:cs typeface="Times New Roman" panose="02020603050405020304" pitchFamily="18" charset="0"/>
              </a:rPr>
              <a:t>, 1-4)</a:t>
            </a:r>
          </a:p>
        </p:txBody>
      </p:sp>
    </p:spTree>
    <p:extLst>
      <p:ext uri="{BB962C8B-B14F-4D97-AF65-F5344CB8AC3E}">
        <p14:creationId xmlns:p14="http://schemas.microsoft.com/office/powerpoint/2010/main" val="4034730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79448-2A1D-FC47-8559-2EDE656A92DC}"/>
              </a:ext>
            </a:extLst>
          </p:cNvPr>
          <p:cNvSpPr>
            <a:spLocks noGrp="1"/>
          </p:cNvSpPr>
          <p:nvPr>
            <p:ph type="title"/>
          </p:nvPr>
        </p:nvSpPr>
        <p:spPr>
          <a:xfrm>
            <a:off x="1608027" y="629139"/>
            <a:ext cx="11152239" cy="1389933"/>
          </a:xfrm>
        </p:spPr>
        <p:txBody>
          <a:bodyPr>
            <a:normAutofit/>
          </a:bodyPr>
          <a:lstStyle/>
          <a:p>
            <a:r>
              <a:rPr lang="it-IT" b="1">
                <a:latin typeface="Georgia" panose="02040502050405020303" pitchFamily="18" charset="0"/>
              </a:rPr>
              <a:t>Aeschylus, </a:t>
            </a:r>
            <a:r>
              <a:rPr lang="it-IT" b="1" i="1">
                <a:latin typeface="Georgia" panose="02040502050405020303" pitchFamily="18" charset="0"/>
              </a:rPr>
              <a:t>Suppliant Women</a:t>
            </a:r>
            <a:r>
              <a:rPr lang="it-IT" b="1">
                <a:latin typeface="Georgia" panose="02040502050405020303" pitchFamily="18" charset="0"/>
              </a:rPr>
              <a:t> 556-564</a:t>
            </a:r>
          </a:p>
        </p:txBody>
      </p:sp>
      <p:sp>
        <p:nvSpPr>
          <p:cNvPr id="3" name="TextBox 2">
            <a:extLst>
              <a:ext uri="{FF2B5EF4-FFF2-40B4-BE49-F238E27FC236}">
                <a16:creationId xmlns:a16="http://schemas.microsoft.com/office/drawing/2014/main" id="{7C4C93F4-854C-0F45-ADAD-66D9BD7F1A49}"/>
              </a:ext>
            </a:extLst>
          </p:cNvPr>
          <p:cNvSpPr txBox="1"/>
          <p:nvPr/>
        </p:nvSpPr>
        <p:spPr>
          <a:xfrm>
            <a:off x="501805" y="1725561"/>
            <a:ext cx="11151219" cy="5262979"/>
          </a:xfrm>
          <a:prstGeom prst="rect">
            <a:avLst/>
          </a:prstGeom>
          <a:noFill/>
        </p:spPr>
        <p:txBody>
          <a:bodyPr wrap="square" numCol="2" rtlCol="0">
            <a:spAutoFit/>
          </a:bodyPr>
          <a:lstStyle/>
          <a:p>
            <a:r>
              <a:rPr lang="el-GR" sz="2400" err="1"/>
              <a:t>ἱκνεῖται</a:t>
            </a:r>
            <a:r>
              <a:rPr lang="el-GR" sz="2400"/>
              <a:t> δ᾿ </a:t>
            </a:r>
            <a:r>
              <a:rPr lang="el-GR" sz="2400" err="1"/>
              <a:t>εἰσικνουμένου</a:t>
            </a:r>
            <a:r>
              <a:rPr lang="el-GR" sz="2400"/>
              <a:t> </a:t>
            </a:r>
            <a:r>
              <a:rPr lang="el-GR" sz="2400" err="1"/>
              <a:t>βέλει</a:t>
            </a:r>
            <a:endParaRPr lang="en-GB" sz="2400"/>
          </a:p>
          <a:p>
            <a:r>
              <a:rPr lang="el-GR" sz="2400" err="1"/>
              <a:t>βουκόλου</a:t>
            </a:r>
            <a:r>
              <a:rPr lang="el-GR" sz="2400"/>
              <a:t> </a:t>
            </a:r>
            <a:r>
              <a:rPr lang="el-GR" sz="2400" err="1"/>
              <a:t>πτερόεντος</a:t>
            </a:r>
            <a:r>
              <a:rPr lang="el-GR" sz="2400"/>
              <a:t>,</a:t>
            </a:r>
            <a:endParaRPr lang="en-GB" sz="2400"/>
          </a:p>
          <a:p>
            <a:r>
              <a:rPr lang="el-GR" sz="2400" b="1" err="1"/>
              <a:t>Δῖον</a:t>
            </a:r>
            <a:r>
              <a:rPr lang="el-GR" sz="2400" b="1"/>
              <a:t> </a:t>
            </a:r>
            <a:r>
              <a:rPr lang="el-GR" sz="2400" b="1" err="1"/>
              <a:t>πάμβοτον</a:t>
            </a:r>
            <a:r>
              <a:rPr lang="el-GR" sz="2400" b="1"/>
              <a:t> </a:t>
            </a:r>
            <a:r>
              <a:rPr lang="el-GR" sz="2400" b="1" err="1"/>
              <a:t>ἄλσος</a:t>
            </a:r>
            <a:r>
              <a:rPr lang="el-GR" sz="2400"/>
              <a:t>,</a:t>
            </a:r>
            <a:endParaRPr lang="en-GB" sz="2400"/>
          </a:p>
          <a:p>
            <a:r>
              <a:rPr lang="el-GR" sz="2400" b="1" err="1"/>
              <a:t>λειμῶνα</a:t>
            </a:r>
            <a:r>
              <a:rPr lang="el-GR" sz="2400" b="1"/>
              <a:t> </a:t>
            </a:r>
            <a:r>
              <a:rPr lang="el-GR" sz="2400" b="1" err="1"/>
              <a:t>χιονόβοσκον</a:t>
            </a:r>
            <a:r>
              <a:rPr lang="el-GR" sz="2400"/>
              <a:t>, </a:t>
            </a:r>
            <a:r>
              <a:rPr lang="el-GR" sz="2400" err="1"/>
              <a:t>ὅντ</a:t>
            </a:r>
            <a:r>
              <a:rPr lang="el-GR" sz="2400"/>
              <a:t>᾿ </a:t>
            </a:r>
            <a:r>
              <a:rPr lang="el-GR" sz="2400" err="1"/>
              <a:t>ἐπέρχεται</a:t>
            </a:r>
            <a:endParaRPr lang="en-GB" sz="2400"/>
          </a:p>
          <a:p>
            <a:r>
              <a:rPr lang="el-GR" sz="2400" err="1"/>
              <a:t>Τυφῶ</a:t>
            </a:r>
            <a:r>
              <a:rPr lang="en-GB" sz="2400"/>
              <a:t> </a:t>
            </a:r>
            <a:r>
              <a:rPr lang="el-GR" sz="2400" err="1"/>
              <a:t>μένος</a:t>
            </a:r>
            <a:endParaRPr lang="en-GB" sz="2400"/>
          </a:p>
          <a:p>
            <a:r>
              <a:rPr lang="el-GR" sz="2400" b="1" err="1"/>
              <a:t>ὕδωρ</a:t>
            </a:r>
            <a:r>
              <a:rPr lang="el-GR" sz="2400" b="1"/>
              <a:t> τε </a:t>
            </a:r>
            <a:r>
              <a:rPr lang="el-GR" sz="2400" b="1" err="1"/>
              <a:t>Νείλου</a:t>
            </a:r>
            <a:r>
              <a:rPr lang="el-GR" sz="2400" b="1"/>
              <a:t> </a:t>
            </a:r>
            <a:r>
              <a:rPr lang="el-GR" sz="2400" b="1" err="1"/>
              <a:t>νόσοις</a:t>
            </a:r>
            <a:r>
              <a:rPr lang="el-GR" sz="2400" b="1"/>
              <a:t> </a:t>
            </a:r>
            <a:r>
              <a:rPr lang="el-GR" sz="2400" b="1" err="1"/>
              <a:t>ἄθικτον</a:t>
            </a:r>
            <a:r>
              <a:rPr lang="el-GR" sz="2400"/>
              <a:t>,</a:t>
            </a:r>
            <a:endParaRPr lang="en-GB" sz="2400"/>
          </a:p>
          <a:p>
            <a:r>
              <a:rPr lang="el-GR" sz="2400" err="1"/>
              <a:t>μαινομένα</a:t>
            </a:r>
            <a:r>
              <a:rPr lang="el-GR" sz="2400"/>
              <a:t> </a:t>
            </a:r>
            <a:r>
              <a:rPr lang="el-GR" sz="2400" err="1"/>
              <a:t>πόνοις</a:t>
            </a:r>
            <a:r>
              <a:rPr lang="el-GR" sz="2400"/>
              <a:t> </a:t>
            </a:r>
            <a:r>
              <a:rPr lang="el-GR" sz="2400" err="1"/>
              <a:t>ἀτι</a:t>
            </a:r>
            <a:r>
              <a:rPr lang="el-GR" sz="2400"/>
              <a:t>-</a:t>
            </a:r>
            <a:endParaRPr lang="en-GB" sz="2400"/>
          </a:p>
          <a:p>
            <a:r>
              <a:rPr lang="el-GR" sz="2400" err="1"/>
              <a:t>μοις</a:t>
            </a:r>
            <a:r>
              <a:rPr lang="el-GR" sz="2400"/>
              <a:t> </a:t>
            </a:r>
            <a:r>
              <a:rPr lang="el-GR" sz="2400" err="1"/>
              <a:t>ὀδύναις</a:t>
            </a:r>
            <a:r>
              <a:rPr lang="el-GR" sz="2400"/>
              <a:t> τε </a:t>
            </a:r>
            <a:r>
              <a:rPr lang="el-GR" sz="2400" err="1"/>
              <a:t>κεντροδα</a:t>
            </a:r>
            <a:r>
              <a:rPr lang="el-GR" sz="2400"/>
              <a:t>-</a:t>
            </a:r>
            <a:endParaRPr lang="en-GB" sz="2400"/>
          </a:p>
          <a:p>
            <a:r>
              <a:rPr lang="el-GR" sz="2400" err="1"/>
              <a:t>λήτισι</a:t>
            </a:r>
            <a:r>
              <a:rPr lang="el-GR" sz="2400"/>
              <a:t>, </a:t>
            </a:r>
            <a:r>
              <a:rPr lang="el-GR" sz="2400" b="1" err="1"/>
              <a:t>θυιὰς</a:t>
            </a:r>
            <a:r>
              <a:rPr lang="el-GR" sz="2400"/>
              <a:t> </a:t>
            </a:r>
            <a:r>
              <a:rPr lang="el-GR" sz="2400" err="1"/>
              <a:t>Ἥρας</a:t>
            </a:r>
            <a:r>
              <a:rPr lang="el-GR" sz="2400"/>
              <a:t>.</a:t>
            </a:r>
            <a:endParaRPr lang="en-GB" sz="2400"/>
          </a:p>
          <a:p>
            <a:endParaRPr lang="it-IT" sz="2400"/>
          </a:p>
          <a:p>
            <a:endParaRPr lang="it-IT" sz="2400"/>
          </a:p>
          <a:p>
            <a:endParaRPr lang="it-IT" sz="2400"/>
          </a:p>
          <a:p>
            <a:endParaRPr lang="it-IT" sz="2400"/>
          </a:p>
          <a:p>
            <a:endParaRPr lang="it-IT" sz="2400"/>
          </a:p>
          <a:p>
            <a:r>
              <a:rPr lang="en-GB" sz="2400">
                <a:latin typeface="Georgia" panose="02040502050405020303" pitchFamily="18" charset="0"/>
              </a:rPr>
              <a:t>And she arrived, while the winged cowherd was still piercing her with its sting, </a:t>
            </a:r>
            <a:r>
              <a:rPr lang="en-GB" sz="2400" b="1">
                <a:latin typeface="Georgia" panose="02040502050405020303" pitchFamily="18" charset="0"/>
              </a:rPr>
              <a:t>in the plain of Zeus</a:t>
            </a:r>
            <a:r>
              <a:rPr lang="en-GB" sz="2400">
                <a:latin typeface="Georgia" panose="02040502050405020303" pitchFamily="18" charset="0"/>
              </a:rPr>
              <a:t>, </a:t>
            </a:r>
            <a:r>
              <a:rPr lang="en-GB" sz="2400" b="1">
                <a:latin typeface="Georgia" panose="02040502050405020303" pitchFamily="18" charset="0"/>
              </a:rPr>
              <a:t>rich in all kinds of pasture</a:t>
            </a:r>
            <a:r>
              <a:rPr lang="en-GB" sz="2400">
                <a:latin typeface="Georgia" panose="02040502050405020303" pitchFamily="18" charset="0"/>
              </a:rPr>
              <a:t>, </a:t>
            </a:r>
            <a:r>
              <a:rPr lang="en-GB" sz="2400" b="1">
                <a:latin typeface="Georgia" panose="02040502050405020303" pitchFamily="18" charset="0"/>
              </a:rPr>
              <a:t>the snow-fed meads </a:t>
            </a:r>
            <a:r>
              <a:rPr lang="en-GB" sz="2400">
                <a:latin typeface="Georgia" panose="02040502050405020303" pitchFamily="18" charset="0"/>
              </a:rPr>
              <a:t>over which flows the might of </a:t>
            </a:r>
            <a:r>
              <a:rPr lang="en-GB" sz="2400" err="1">
                <a:latin typeface="Georgia" panose="02040502050405020303" pitchFamily="18" charset="0"/>
              </a:rPr>
              <a:t>Typhos</a:t>
            </a:r>
            <a:r>
              <a:rPr lang="en-GB" sz="2400">
                <a:latin typeface="Georgia" panose="02040502050405020303" pitchFamily="18" charset="0"/>
              </a:rPr>
              <a:t> and </a:t>
            </a:r>
            <a:r>
              <a:rPr lang="en-GB" sz="2400" b="1">
                <a:latin typeface="Georgia" panose="02040502050405020303" pitchFamily="18" charset="0"/>
              </a:rPr>
              <a:t>the water of the Nile, untouched by the plagues</a:t>
            </a:r>
            <a:r>
              <a:rPr lang="en-GB" sz="2400">
                <a:latin typeface="Georgia" panose="02040502050405020303" pitchFamily="18" charset="0"/>
              </a:rPr>
              <a:t>,</a:t>
            </a:r>
            <a:r>
              <a:rPr lang="en-GB" sz="2400" b="1">
                <a:latin typeface="Georgia" panose="02040502050405020303" pitchFamily="18" charset="0"/>
              </a:rPr>
              <a:t> </a:t>
            </a:r>
            <a:r>
              <a:rPr lang="en-GB" sz="2400">
                <a:latin typeface="Georgia" panose="02040502050405020303" pitchFamily="18" charset="0"/>
              </a:rPr>
              <a:t>maddened by undeserved sufferings and agonies inflicted by the hurtful sting, a </a:t>
            </a:r>
            <a:r>
              <a:rPr lang="en-GB" sz="2400" b="1">
                <a:latin typeface="Georgia" panose="02040502050405020303" pitchFamily="18" charset="0"/>
              </a:rPr>
              <a:t>maenad</a:t>
            </a:r>
            <a:r>
              <a:rPr lang="en-GB" sz="2400">
                <a:latin typeface="Georgia" panose="02040502050405020303" pitchFamily="18" charset="0"/>
              </a:rPr>
              <a:t> of Hera.</a:t>
            </a:r>
          </a:p>
        </p:txBody>
      </p:sp>
    </p:spTree>
    <p:extLst>
      <p:ext uri="{BB962C8B-B14F-4D97-AF65-F5344CB8AC3E}">
        <p14:creationId xmlns:p14="http://schemas.microsoft.com/office/powerpoint/2010/main" val="3827124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49F5F-7638-5A4C-ACCD-473179C49AA2}"/>
              </a:ext>
            </a:extLst>
          </p:cNvPr>
          <p:cNvSpPr>
            <a:spLocks noGrp="1"/>
          </p:cNvSpPr>
          <p:nvPr>
            <p:ph type="title"/>
          </p:nvPr>
        </p:nvSpPr>
        <p:spPr>
          <a:xfrm>
            <a:off x="1802397" y="647346"/>
            <a:ext cx="11019503" cy="1229897"/>
          </a:xfrm>
        </p:spPr>
        <p:txBody>
          <a:bodyPr>
            <a:normAutofit/>
          </a:bodyPr>
          <a:lstStyle/>
          <a:p>
            <a:r>
              <a:rPr lang="it-IT">
                <a:latin typeface="Georgia" panose="02040502050405020303" pitchFamily="18" charset="0"/>
              </a:rPr>
              <a:t>Said, 1978:188 on the fecundity of the East</a:t>
            </a:r>
            <a:endParaRPr lang="it-IT"/>
          </a:p>
        </p:txBody>
      </p:sp>
      <p:sp>
        <p:nvSpPr>
          <p:cNvPr id="3" name="TextBox 2">
            <a:extLst>
              <a:ext uri="{FF2B5EF4-FFF2-40B4-BE49-F238E27FC236}">
                <a16:creationId xmlns:a16="http://schemas.microsoft.com/office/drawing/2014/main" id="{380E0E11-9BDF-1845-A6AA-19C996B52F8E}"/>
              </a:ext>
            </a:extLst>
          </p:cNvPr>
          <p:cNvSpPr txBox="1"/>
          <p:nvPr/>
        </p:nvSpPr>
        <p:spPr>
          <a:xfrm>
            <a:off x="1419538" y="1963384"/>
            <a:ext cx="10388502" cy="3785652"/>
          </a:xfrm>
          <a:prstGeom prst="rect">
            <a:avLst/>
          </a:prstGeom>
          <a:noFill/>
        </p:spPr>
        <p:txBody>
          <a:bodyPr wrap="square" rtlCol="0">
            <a:spAutoFit/>
          </a:bodyPr>
          <a:lstStyle/>
          <a:p>
            <a:r>
              <a:rPr lang="it-IT" sz="2400">
                <a:latin typeface="Georgia" panose="02040502050405020303" pitchFamily="18" charset="0"/>
              </a:rPr>
              <a:t>Woven through all of Flaubert's Oriental experiences, exciting or disappointing, is an almost uniform association between the Orient and sex. In making this association Flaubert was neither the first nor the most exaggerated instance of a remarkably persistent motif in Western attitudes to the Orient . . . Why the Orient seems still to suggest </a:t>
            </a:r>
            <a:r>
              <a:rPr lang="it-IT" sz="2400" b="1">
                <a:latin typeface="Georgia" panose="02040502050405020303" pitchFamily="18" charset="0"/>
              </a:rPr>
              <a:t>not only fecundity but sexual promise (and threat), untiring sensuality, unlimited desire, deep generative energies</a:t>
            </a:r>
            <a:r>
              <a:rPr lang="it-IT" sz="2400">
                <a:latin typeface="Georgia" panose="02040502050405020303" pitchFamily="18" charset="0"/>
              </a:rPr>
              <a:t>, is something on which one could speculate... Nevertheless one must acknowledge its importance as something eliciting complex responses, sometimes even a frightening self-discovery, in the Orientalists, and Flaubert was an interesting case in point.</a:t>
            </a:r>
          </a:p>
        </p:txBody>
      </p:sp>
    </p:spTree>
    <p:extLst>
      <p:ext uri="{BB962C8B-B14F-4D97-AF65-F5344CB8AC3E}">
        <p14:creationId xmlns:p14="http://schemas.microsoft.com/office/powerpoint/2010/main" val="1483381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2190C-391E-5B4A-8AA5-267948FAFDE1}"/>
              </a:ext>
            </a:extLst>
          </p:cNvPr>
          <p:cNvSpPr>
            <a:spLocks noGrp="1"/>
          </p:cNvSpPr>
          <p:nvPr>
            <p:ph type="title"/>
          </p:nvPr>
        </p:nvSpPr>
        <p:spPr>
          <a:xfrm>
            <a:off x="870156" y="766916"/>
            <a:ext cx="10427110" cy="575187"/>
          </a:xfrm>
        </p:spPr>
        <p:txBody>
          <a:bodyPr>
            <a:normAutofit fontScale="90000"/>
          </a:bodyPr>
          <a:lstStyle/>
          <a:p>
            <a:pPr algn="ctr"/>
            <a:r>
              <a:rPr lang="it-IT" b="1">
                <a:latin typeface="Georgia" panose="02040502050405020303" pitchFamily="18" charset="0"/>
              </a:rPr>
              <a:t>‘Double Colonisation’ </a:t>
            </a:r>
            <a:br>
              <a:rPr lang="it-IT" b="1">
                <a:latin typeface="Georgia" panose="02040502050405020303" pitchFamily="18" charset="0"/>
              </a:rPr>
            </a:br>
            <a:endParaRPr lang="it-IT" b="1">
              <a:latin typeface="Georgia" panose="02040502050405020303" pitchFamily="18" charset="0"/>
            </a:endParaRPr>
          </a:p>
        </p:txBody>
      </p:sp>
      <p:sp>
        <p:nvSpPr>
          <p:cNvPr id="4" name="TextBox 3">
            <a:extLst>
              <a:ext uri="{FF2B5EF4-FFF2-40B4-BE49-F238E27FC236}">
                <a16:creationId xmlns:a16="http://schemas.microsoft.com/office/drawing/2014/main" id="{66150854-80B3-274C-861F-B0CC934C6C21}"/>
              </a:ext>
            </a:extLst>
          </p:cNvPr>
          <p:cNvSpPr txBox="1"/>
          <p:nvPr/>
        </p:nvSpPr>
        <p:spPr>
          <a:xfrm>
            <a:off x="1187246" y="1658193"/>
            <a:ext cx="9792929" cy="4909036"/>
          </a:xfrm>
          <a:prstGeom prst="rect">
            <a:avLst/>
          </a:prstGeom>
          <a:noFill/>
        </p:spPr>
        <p:txBody>
          <a:bodyPr wrap="square" rtlCol="0">
            <a:spAutoFit/>
          </a:bodyPr>
          <a:lstStyle/>
          <a:p>
            <a:pPr marL="285750" indent="-285750">
              <a:spcAft>
                <a:spcPts val="1000"/>
              </a:spcAft>
              <a:buFont typeface="Arial" panose="020B0604020202020204" pitchFamily="34" charset="0"/>
              <a:buChar char="•"/>
            </a:pPr>
            <a:r>
              <a:rPr lang="it-IT" sz="2400">
                <a:latin typeface="Georgia" panose="02040502050405020303" pitchFamily="18" charset="0"/>
              </a:rPr>
              <a:t>Postcolonial Feminist Theory</a:t>
            </a:r>
          </a:p>
          <a:p>
            <a:pPr marL="285750" indent="-285750">
              <a:spcAft>
                <a:spcPts val="1000"/>
              </a:spcAft>
              <a:buFont typeface="Arial" panose="020B0604020202020204" pitchFamily="34" charset="0"/>
              <a:buChar char="•"/>
            </a:pPr>
            <a:r>
              <a:rPr lang="it-IT" sz="2400">
                <a:latin typeface="Georgia" panose="02040502050405020303" pitchFamily="18" charset="0"/>
              </a:rPr>
              <a:t>Studies the effects of Colonialism/Imperialism + Patriarchy/Male Dominance</a:t>
            </a:r>
          </a:p>
          <a:p>
            <a:pPr marL="285750" indent="-285750">
              <a:spcAft>
                <a:spcPts val="1000"/>
              </a:spcAft>
              <a:buFont typeface="Arial" panose="020B0604020202020204" pitchFamily="34" charset="0"/>
              <a:buChar char="•"/>
            </a:pPr>
            <a:r>
              <a:rPr lang="it-IT" sz="2400">
                <a:latin typeface="Georgia" panose="02040502050405020303" pitchFamily="18" charset="0"/>
              </a:rPr>
              <a:t>‘For women, the problem centered on the fact that the conditions against which they were campaigning were the product of two kinds of oppression which put the antagonists of the nationalist struggle in the same camp: patriarchal systems of exploitation were common to both colonial regimes and indigenous societies. Women therefore had to fight the double colonization of patriarchal domination in its local as well as its imperial forms.’ (R. Young </a:t>
            </a:r>
            <a:r>
              <a:rPr lang="it-IT" sz="2400" i="1">
                <a:latin typeface="Georgia" panose="02040502050405020303" pitchFamily="18" charset="0"/>
              </a:rPr>
              <a:t>Postcolonialism</a:t>
            </a:r>
            <a:r>
              <a:rPr lang="it-IT" sz="2400">
                <a:latin typeface="Georgia" panose="02040502050405020303" pitchFamily="18" charset="0"/>
              </a:rPr>
              <a:t>, 2001: 379)</a:t>
            </a:r>
          </a:p>
          <a:p>
            <a:pPr marL="285750" indent="-285750">
              <a:buFont typeface="Arial" panose="020B0604020202020204" pitchFamily="34" charset="0"/>
              <a:buChar char="•"/>
            </a:pPr>
            <a:endParaRPr lang="it-IT" sz="2400">
              <a:latin typeface="Georgia" panose="02040502050405020303" pitchFamily="18" charset="0"/>
            </a:endParaRPr>
          </a:p>
        </p:txBody>
      </p:sp>
    </p:spTree>
    <p:extLst>
      <p:ext uri="{BB962C8B-B14F-4D97-AF65-F5344CB8AC3E}">
        <p14:creationId xmlns:p14="http://schemas.microsoft.com/office/powerpoint/2010/main" val="1178448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49DA75-0FB3-6741-90F6-C6EEB7EA8DA1}"/>
              </a:ext>
            </a:extLst>
          </p:cNvPr>
          <p:cNvSpPr txBox="1"/>
          <p:nvPr/>
        </p:nvSpPr>
        <p:spPr>
          <a:xfrm>
            <a:off x="805366" y="1422948"/>
            <a:ext cx="10950497" cy="4780796"/>
          </a:xfrm>
          <a:prstGeom prst="rect">
            <a:avLst/>
          </a:prstGeom>
          <a:noFill/>
        </p:spPr>
        <p:txBody>
          <a:bodyPr wrap="square" rtlCol="0">
            <a:spAutoFit/>
          </a:bodyPr>
          <a:lstStyle/>
          <a:p>
            <a:pPr marL="285750" indent="-285750">
              <a:spcAft>
                <a:spcPts val="1000"/>
              </a:spcAft>
              <a:buFont typeface="Arial" panose="020B0604020202020204" pitchFamily="34" charset="0"/>
              <a:buChar char="•"/>
            </a:pPr>
            <a:r>
              <a:rPr lang="en-GB" sz="2400">
                <a:latin typeface="Georgia" panose="02040502050405020303" pitchFamily="18" charset="0"/>
              </a:rPr>
              <a:t>Both in the </a:t>
            </a:r>
            <a:r>
              <a:rPr lang="en-GB" sz="2400" i="1">
                <a:latin typeface="Georgia" panose="02040502050405020303" pitchFamily="18" charset="0"/>
              </a:rPr>
              <a:t>Helen</a:t>
            </a:r>
            <a:r>
              <a:rPr lang="en-GB" sz="2400">
                <a:latin typeface="Georgia" panose="02040502050405020303" pitchFamily="18" charset="0"/>
              </a:rPr>
              <a:t> and more obviously in the </a:t>
            </a:r>
            <a:r>
              <a:rPr lang="en-GB" sz="2400" i="1">
                <a:latin typeface="Georgia" panose="02040502050405020303" pitchFamily="18" charset="0"/>
              </a:rPr>
              <a:t>Suppliant Women</a:t>
            </a:r>
            <a:r>
              <a:rPr lang="en-GB" sz="2400">
                <a:latin typeface="Georgia" panose="02040502050405020303" pitchFamily="18" charset="0"/>
              </a:rPr>
              <a:t>, Egypt functions not only as a space of fertility, fecundity, fertile for the Western colonial imagination, but as a ‘other’ space that provides a suitable setting for women to speak out about feminine experience and male dominance;</a:t>
            </a:r>
          </a:p>
          <a:p>
            <a:pPr marL="285750" indent="-285750">
              <a:spcAft>
                <a:spcPts val="1000"/>
              </a:spcAft>
              <a:buFont typeface="Arial" panose="020B0604020202020204" pitchFamily="34" charset="0"/>
              <a:buChar char="•"/>
            </a:pPr>
            <a:r>
              <a:rPr lang="en-GB" sz="2400">
                <a:latin typeface="Georgia" panose="02040502050405020303" pitchFamily="18" charset="0"/>
              </a:rPr>
              <a:t>In a number of ways, the stage of Euripides’ </a:t>
            </a:r>
            <a:r>
              <a:rPr lang="en-GB" sz="2400" i="1">
                <a:latin typeface="Georgia" panose="02040502050405020303" pitchFamily="18" charset="0"/>
              </a:rPr>
              <a:t>Helen</a:t>
            </a:r>
            <a:r>
              <a:rPr lang="en-GB" sz="2400">
                <a:latin typeface="Georgia" panose="02040502050405020303" pitchFamily="18" charset="0"/>
              </a:rPr>
              <a:t> is a ‘site of displacement’ (mythical, remote, fictional) where Athenians can put into performance the experience of being ‘other’ to themselves: barbarians and female, but also surprisingly un-heroic (as in Menelaus’ characterisation);</a:t>
            </a:r>
          </a:p>
          <a:p>
            <a:pPr marL="285750" indent="-285750">
              <a:spcAft>
                <a:spcPts val="1000"/>
              </a:spcAft>
              <a:buFont typeface="Arial" panose="020B0604020202020204" pitchFamily="34" charset="0"/>
              <a:buChar char="•"/>
            </a:pPr>
            <a:r>
              <a:rPr lang="en-GB" sz="2400">
                <a:latin typeface="Georgia" panose="02040502050405020303" pitchFamily="18" charset="0"/>
              </a:rPr>
              <a:t>The theme of the double, rehearsed constantly throughout the play, opens up a number of possible split identities both for the plays’ characters and for the spectators themselves, allowing them to interrogate the nature of their own selves as well as that of ‘others’, and of the reality that surrounds them.</a:t>
            </a:r>
          </a:p>
        </p:txBody>
      </p:sp>
      <p:sp>
        <p:nvSpPr>
          <p:cNvPr id="3" name="TextBox 2">
            <a:extLst>
              <a:ext uri="{FF2B5EF4-FFF2-40B4-BE49-F238E27FC236}">
                <a16:creationId xmlns:a16="http://schemas.microsoft.com/office/drawing/2014/main" id="{00493C6E-5FF9-2B43-9937-F31A500346D2}"/>
              </a:ext>
            </a:extLst>
          </p:cNvPr>
          <p:cNvSpPr txBox="1"/>
          <p:nvPr/>
        </p:nvSpPr>
        <p:spPr>
          <a:xfrm>
            <a:off x="2381956" y="349957"/>
            <a:ext cx="7337777" cy="646331"/>
          </a:xfrm>
          <a:prstGeom prst="rect">
            <a:avLst/>
          </a:prstGeom>
          <a:noFill/>
        </p:spPr>
        <p:txBody>
          <a:bodyPr wrap="square" rtlCol="0">
            <a:spAutoFit/>
          </a:bodyPr>
          <a:lstStyle/>
          <a:p>
            <a:pPr algn="ctr"/>
            <a:r>
              <a:rPr lang="it-IT" sz="3600" b="1">
                <a:latin typeface="Georgia" panose="02040502050405020303" pitchFamily="18" charset="0"/>
              </a:rPr>
              <a:t>The ‘Other’ in the </a:t>
            </a:r>
            <a:r>
              <a:rPr lang="it-IT" sz="3600" b="1" i="1">
                <a:latin typeface="Georgia" panose="02040502050405020303" pitchFamily="18" charset="0"/>
              </a:rPr>
              <a:t>Helen</a:t>
            </a:r>
            <a:endParaRPr lang="it-IT" sz="3600" b="1">
              <a:latin typeface="Georgia" panose="02040502050405020303" pitchFamily="18" charset="0"/>
            </a:endParaRPr>
          </a:p>
        </p:txBody>
      </p:sp>
    </p:spTree>
    <p:extLst>
      <p:ext uri="{BB962C8B-B14F-4D97-AF65-F5344CB8AC3E}">
        <p14:creationId xmlns:p14="http://schemas.microsoft.com/office/powerpoint/2010/main" val="2543727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9B558-EA43-1747-8237-60ADC1647604}"/>
              </a:ext>
            </a:extLst>
          </p:cNvPr>
          <p:cNvSpPr>
            <a:spLocks noGrp="1"/>
          </p:cNvSpPr>
          <p:nvPr>
            <p:ph type="title"/>
          </p:nvPr>
        </p:nvSpPr>
        <p:spPr>
          <a:xfrm>
            <a:off x="1408289" y="361533"/>
            <a:ext cx="10515600" cy="1325563"/>
          </a:xfrm>
        </p:spPr>
        <p:txBody>
          <a:bodyPr>
            <a:normAutofit/>
          </a:bodyPr>
          <a:lstStyle/>
          <a:p>
            <a:pPr algn="ctr"/>
            <a:r>
              <a:rPr lang="it-IT" sz="3200">
                <a:latin typeface="Georgia" panose="02040502050405020303" pitchFamily="18" charset="0"/>
              </a:rPr>
              <a:t>Does the play enact a ‘fantasy of splitting from rape’ for Helen? (Vasunia 2001: 61-2)</a:t>
            </a:r>
          </a:p>
        </p:txBody>
      </p:sp>
      <p:sp>
        <p:nvSpPr>
          <p:cNvPr id="3" name="TextBox 2">
            <a:extLst>
              <a:ext uri="{FF2B5EF4-FFF2-40B4-BE49-F238E27FC236}">
                <a16:creationId xmlns:a16="http://schemas.microsoft.com/office/drawing/2014/main" id="{B1279328-34B4-5A44-8C96-FA744238FF0D}"/>
              </a:ext>
            </a:extLst>
          </p:cNvPr>
          <p:cNvSpPr txBox="1"/>
          <p:nvPr/>
        </p:nvSpPr>
        <p:spPr>
          <a:xfrm>
            <a:off x="318655" y="2615661"/>
            <a:ext cx="11873345" cy="3785652"/>
          </a:xfrm>
          <a:prstGeom prst="rect">
            <a:avLst/>
          </a:prstGeom>
          <a:noFill/>
        </p:spPr>
        <p:txBody>
          <a:bodyPr wrap="square" numCol="2" rtlCol="0">
            <a:spAutoFit/>
          </a:bodyPr>
          <a:lstStyle/>
          <a:p>
            <a:r>
              <a:rPr lang="el-GR" sz="2400" err="1">
                <a:latin typeface="Calibri" panose="020F0502020204030204" pitchFamily="34" charset="0"/>
                <a:cs typeface="Calibri" panose="020F0502020204030204" pitchFamily="34" charset="0"/>
              </a:rPr>
              <a:t>Ἥρα</a:t>
            </a:r>
            <a:r>
              <a:rPr lang="el-GR" sz="2400">
                <a:latin typeface="Calibri" panose="020F0502020204030204" pitchFamily="34" charset="0"/>
                <a:cs typeface="Calibri" panose="020F0502020204030204" pitchFamily="34" charset="0"/>
              </a:rPr>
              <a:t> </a:t>
            </a:r>
            <a:r>
              <a:rPr lang="el-GR" sz="2400" err="1">
                <a:latin typeface="Calibri" panose="020F0502020204030204" pitchFamily="34" charset="0"/>
                <a:cs typeface="Calibri" panose="020F0502020204030204" pitchFamily="34" charset="0"/>
              </a:rPr>
              <a:t>δὲ</a:t>
            </a:r>
            <a:r>
              <a:rPr lang="el-GR" sz="2400">
                <a:latin typeface="Calibri" panose="020F0502020204030204" pitchFamily="34" charset="0"/>
                <a:cs typeface="Calibri" panose="020F0502020204030204" pitchFamily="34" charset="0"/>
              </a:rPr>
              <a:t> </a:t>
            </a:r>
            <a:r>
              <a:rPr lang="el-GR" sz="2400" err="1">
                <a:latin typeface="Calibri" panose="020F0502020204030204" pitchFamily="34" charset="0"/>
                <a:cs typeface="Calibri" panose="020F0502020204030204" pitchFamily="34" charset="0"/>
              </a:rPr>
              <a:t>μεμφθεῖσ</a:t>
            </a:r>
            <a:r>
              <a:rPr lang="el-GR" sz="2400">
                <a:latin typeface="Calibri" panose="020F0502020204030204" pitchFamily="34" charset="0"/>
                <a:cs typeface="Calibri" panose="020F0502020204030204" pitchFamily="34" charset="0"/>
              </a:rPr>
              <a:t>᾿ </a:t>
            </a:r>
            <a:r>
              <a:rPr lang="el-GR" sz="2400" err="1">
                <a:latin typeface="Calibri" panose="020F0502020204030204" pitchFamily="34" charset="0"/>
                <a:cs typeface="Calibri" panose="020F0502020204030204" pitchFamily="34" charset="0"/>
              </a:rPr>
              <a:t>οὕνεκ</a:t>
            </a:r>
            <a:r>
              <a:rPr lang="el-GR" sz="2400">
                <a:latin typeface="Calibri" panose="020F0502020204030204" pitchFamily="34" charset="0"/>
                <a:cs typeface="Calibri" panose="020F0502020204030204" pitchFamily="34" charset="0"/>
              </a:rPr>
              <a:t>᾿ </a:t>
            </a:r>
            <a:r>
              <a:rPr lang="el-GR" sz="2400" err="1">
                <a:latin typeface="Calibri" panose="020F0502020204030204" pitchFamily="34" charset="0"/>
                <a:cs typeface="Calibri" panose="020F0502020204030204" pitchFamily="34" charset="0"/>
              </a:rPr>
              <a:t>οὐ</a:t>
            </a:r>
            <a:r>
              <a:rPr lang="el-GR" sz="2400">
                <a:latin typeface="Calibri" panose="020F0502020204030204" pitchFamily="34" charset="0"/>
                <a:cs typeface="Calibri" panose="020F0502020204030204" pitchFamily="34" charset="0"/>
              </a:rPr>
              <a:t> </a:t>
            </a:r>
            <a:r>
              <a:rPr lang="el-GR" sz="2400" err="1">
                <a:latin typeface="Calibri" panose="020F0502020204030204" pitchFamily="34" charset="0"/>
                <a:cs typeface="Calibri" panose="020F0502020204030204" pitchFamily="34" charset="0"/>
              </a:rPr>
              <a:t>νικᾷ</a:t>
            </a:r>
            <a:r>
              <a:rPr lang="el-GR" sz="2400">
                <a:latin typeface="Calibri" panose="020F0502020204030204" pitchFamily="34" charset="0"/>
                <a:cs typeface="Calibri" panose="020F0502020204030204" pitchFamily="34" charset="0"/>
              </a:rPr>
              <a:t> </a:t>
            </a:r>
            <a:r>
              <a:rPr lang="el-GR" sz="2400" err="1">
                <a:latin typeface="Calibri" panose="020F0502020204030204" pitchFamily="34" charset="0"/>
                <a:cs typeface="Calibri" panose="020F0502020204030204" pitchFamily="34" charset="0"/>
              </a:rPr>
              <a:t>θεὰς</a:t>
            </a:r>
            <a:r>
              <a:rPr lang="en-GB" sz="2400">
                <a:latin typeface="Calibri" panose="020F0502020204030204" pitchFamily="34" charset="0"/>
                <a:cs typeface="Calibri" panose="020F0502020204030204" pitchFamily="34" charset="0"/>
              </a:rPr>
              <a:t> </a:t>
            </a:r>
            <a:r>
              <a:rPr lang="el-GR" sz="2400" err="1">
                <a:latin typeface="Calibri" panose="020F0502020204030204" pitchFamily="34" charset="0"/>
                <a:cs typeface="Calibri" panose="020F0502020204030204" pitchFamily="34" charset="0"/>
              </a:rPr>
              <a:t>ἐξηνέμωσε</a:t>
            </a:r>
            <a:r>
              <a:rPr lang="el-GR" sz="2400">
                <a:latin typeface="Calibri" panose="020F0502020204030204" pitchFamily="34" charset="0"/>
                <a:cs typeface="Calibri" panose="020F0502020204030204" pitchFamily="34" charset="0"/>
              </a:rPr>
              <a:t> </a:t>
            </a:r>
            <a:r>
              <a:rPr lang="el-GR" sz="2400" err="1">
                <a:latin typeface="Calibri" panose="020F0502020204030204" pitchFamily="34" charset="0"/>
                <a:cs typeface="Calibri" panose="020F0502020204030204" pitchFamily="34" charset="0"/>
              </a:rPr>
              <a:t>τἄμ</a:t>
            </a:r>
            <a:r>
              <a:rPr lang="el-GR" sz="2400">
                <a:latin typeface="Calibri" panose="020F0502020204030204" pitchFamily="34" charset="0"/>
                <a:cs typeface="Calibri" panose="020F0502020204030204" pitchFamily="34" charset="0"/>
              </a:rPr>
              <a:t>᾿ </a:t>
            </a:r>
            <a:r>
              <a:rPr lang="el-GR" sz="2400" err="1">
                <a:latin typeface="Calibri" panose="020F0502020204030204" pitchFamily="34" charset="0"/>
                <a:cs typeface="Calibri" panose="020F0502020204030204" pitchFamily="34" charset="0"/>
              </a:rPr>
              <a:t>Ἀλεξάνδρῳ</a:t>
            </a:r>
            <a:r>
              <a:rPr lang="el-GR" sz="2400">
                <a:latin typeface="Calibri" panose="020F0502020204030204" pitchFamily="34" charset="0"/>
                <a:cs typeface="Calibri" panose="020F0502020204030204" pitchFamily="34" charset="0"/>
              </a:rPr>
              <a:t> </a:t>
            </a:r>
            <a:r>
              <a:rPr lang="el-GR" sz="2400" err="1">
                <a:latin typeface="Calibri" panose="020F0502020204030204" pitchFamily="34" charset="0"/>
                <a:cs typeface="Calibri" panose="020F0502020204030204" pitchFamily="34" charset="0"/>
              </a:rPr>
              <a:t>λέχη</a:t>
            </a:r>
            <a:r>
              <a:rPr lang="el-GR" sz="2400">
                <a:latin typeface="Calibri" panose="020F0502020204030204" pitchFamily="34" charset="0"/>
                <a:cs typeface="Calibri" panose="020F0502020204030204" pitchFamily="34" charset="0"/>
              </a:rPr>
              <a:t>,</a:t>
            </a:r>
            <a:endParaRPr lang="en-GB" sz="2400">
              <a:latin typeface="Calibri" panose="020F0502020204030204" pitchFamily="34" charset="0"/>
              <a:cs typeface="Calibri" panose="020F0502020204030204" pitchFamily="34" charset="0"/>
            </a:endParaRPr>
          </a:p>
          <a:p>
            <a:r>
              <a:rPr lang="el-GR" sz="2400" err="1">
                <a:latin typeface="Calibri" panose="020F0502020204030204" pitchFamily="34" charset="0"/>
                <a:cs typeface="Calibri" panose="020F0502020204030204" pitchFamily="34" charset="0"/>
              </a:rPr>
              <a:t>δίδωσι</a:t>
            </a:r>
            <a:r>
              <a:rPr lang="el-GR" sz="2400">
                <a:latin typeface="Calibri" panose="020F0502020204030204" pitchFamily="34" charset="0"/>
                <a:cs typeface="Calibri" panose="020F0502020204030204" pitchFamily="34" charset="0"/>
              </a:rPr>
              <a:t> δ᾿ </a:t>
            </a:r>
            <a:r>
              <a:rPr lang="el-GR" sz="2400" b="1" err="1">
                <a:latin typeface="Calibri" panose="020F0502020204030204" pitchFamily="34" charset="0"/>
                <a:cs typeface="Calibri" panose="020F0502020204030204" pitchFamily="34" charset="0"/>
              </a:rPr>
              <a:t>οὐκ</a:t>
            </a:r>
            <a:r>
              <a:rPr lang="el-GR" sz="2400" b="1">
                <a:latin typeface="Calibri" panose="020F0502020204030204" pitchFamily="34" charset="0"/>
                <a:cs typeface="Calibri" panose="020F0502020204030204" pitchFamily="34" charset="0"/>
              </a:rPr>
              <a:t> </a:t>
            </a:r>
            <a:r>
              <a:rPr lang="el-GR" sz="2400" b="1" err="1">
                <a:latin typeface="Calibri" panose="020F0502020204030204" pitchFamily="34" charset="0"/>
                <a:cs typeface="Calibri" panose="020F0502020204030204" pitchFamily="34" charset="0"/>
              </a:rPr>
              <a:t>ἔμ</a:t>
            </a:r>
            <a:r>
              <a:rPr lang="el-GR" sz="2400" b="1">
                <a:latin typeface="Calibri" panose="020F0502020204030204" pitchFamily="34" charset="0"/>
                <a:cs typeface="Calibri" panose="020F0502020204030204" pitchFamily="34" charset="0"/>
              </a:rPr>
              <a:t>᾿ </a:t>
            </a:r>
            <a:r>
              <a:rPr lang="el-GR" sz="2400" b="1" err="1">
                <a:latin typeface="Calibri" panose="020F0502020204030204" pitchFamily="34" charset="0"/>
                <a:cs typeface="Calibri" panose="020F0502020204030204" pitchFamily="34" charset="0"/>
              </a:rPr>
              <a:t>ἀλλ</a:t>
            </a:r>
            <a:r>
              <a:rPr lang="el-GR" sz="2400" b="1">
                <a:latin typeface="Calibri" panose="020F0502020204030204" pitchFamily="34" charset="0"/>
                <a:cs typeface="Calibri" panose="020F0502020204030204" pitchFamily="34" charset="0"/>
              </a:rPr>
              <a:t>᾿ </a:t>
            </a:r>
            <a:r>
              <a:rPr lang="el-GR" sz="2400" b="1" err="1">
                <a:latin typeface="Calibri" panose="020F0502020204030204" pitchFamily="34" charset="0"/>
                <a:cs typeface="Calibri" panose="020F0502020204030204" pitchFamily="34" charset="0"/>
              </a:rPr>
              <a:t>ὁμοιώσασ</a:t>
            </a:r>
            <a:r>
              <a:rPr lang="el-GR" sz="2400" b="1">
                <a:latin typeface="Calibri" panose="020F0502020204030204" pitchFamily="34" charset="0"/>
                <a:cs typeface="Calibri" panose="020F0502020204030204" pitchFamily="34" charset="0"/>
              </a:rPr>
              <a:t>᾿ </a:t>
            </a:r>
            <a:r>
              <a:rPr lang="el-GR" sz="2400" b="1" err="1">
                <a:latin typeface="Calibri" panose="020F0502020204030204" pitchFamily="34" charset="0"/>
                <a:cs typeface="Calibri" panose="020F0502020204030204" pitchFamily="34" charset="0"/>
              </a:rPr>
              <a:t>ἐμοὶ</a:t>
            </a:r>
            <a:endParaRPr lang="en-GB" sz="2400" b="1">
              <a:latin typeface="Calibri" panose="020F0502020204030204" pitchFamily="34" charset="0"/>
              <a:cs typeface="Calibri" panose="020F0502020204030204" pitchFamily="34" charset="0"/>
            </a:endParaRPr>
          </a:p>
          <a:p>
            <a:r>
              <a:rPr lang="el-GR" sz="2400" b="1" err="1">
                <a:latin typeface="Calibri" panose="020F0502020204030204" pitchFamily="34" charset="0"/>
                <a:cs typeface="Calibri" panose="020F0502020204030204" pitchFamily="34" charset="0"/>
              </a:rPr>
              <a:t>εἴδωλον</a:t>
            </a:r>
            <a:r>
              <a:rPr lang="el-GR" sz="2400">
                <a:latin typeface="Calibri" panose="020F0502020204030204" pitchFamily="34" charset="0"/>
                <a:cs typeface="Calibri" panose="020F0502020204030204" pitchFamily="34" charset="0"/>
              </a:rPr>
              <a:t> </a:t>
            </a:r>
            <a:r>
              <a:rPr lang="el-GR" sz="2400" b="1" err="1">
                <a:latin typeface="Calibri" panose="020F0502020204030204" pitchFamily="34" charset="0"/>
                <a:cs typeface="Calibri" panose="020F0502020204030204" pitchFamily="34" charset="0"/>
              </a:rPr>
              <a:t>ἔμπνουν</a:t>
            </a:r>
            <a:r>
              <a:rPr lang="el-GR" sz="2400">
                <a:latin typeface="Calibri" panose="020F0502020204030204" pitchFamily="34" charset="0"/>
                <a:cs typeface="Calibri" panose="020F0502020204030204" pitchFamily="34" charset="0"/>
              </a:rPr>
              <a:t> </a:t>
            </a:r>
            <a:r>
              <a:rPr lang="el-GR" sz="2400" b="1" err="1">
                <a:latin typeface="Calibri" panose="020F0502020204030204" pitchFamily="34" charset="0"/>
                <a:cs typeface="Calibri" panose="020F0502020204030204" pitchFamily="34" charset="0"/>
              </a:rPr>
              <a:t>οὐρανοῦ</a:t>
            </a:r>
            <a:r>
              <a:rPr lang="el-GR" sz="2400" b="1">
                <a:latin typeface="Calibri" panose="020F0502020204030204" pitchFamily="34" charset="0"/>
                <a:cs typeface="Calibri" panose="020F0502020204030204" pitchFamily="34" charset="0"/>
              </a:rPr>
              <a:t> </a:t>
            </a:r>
            <a:r>
              <a:rPr lang="el-GR" sz="2400" b="1" err="1">
                <a:latin typeface="Calibri" panose="020F0502020204030204" pitchFamily="34" charset="0"/>
                <a:cs typeface="Calibri" panose="020F0502020204030204" pitchFamily="34" charset="0"/>
              </a:rPr>
              <a:t>ξυνθεῖσ</a:t>
            </a:r>
            <a:r>
              <a:rPr lang="el-GR" sz="2400">
                <a:latin typeface="Calibri" panose="020F0502020204030204" pitchFamily="34" charset="0"/>
                <a:cs typeface="Calibri" panose="020F0502020204030204" pitchFamily="34" charset="0"/>
              </a:rPr>
              <a:t>᾿ </a:t>
            </a:r>
            <a:r>
              <a:rPr lang="el-GR" sz="2400" err="1">
                <a:latin typeface="Calibri" panose="020F0502020204030204" pitchFamily="34" charset="0"/>
                <a:cs typeface="Calibri" panose="020F0502020204030204" pitchFamily="34" charset="0"/>
              </a:rPr>
              <a:t>ἄπο</a:t>
            </a:r>
            <a:r>
              <a:rPr lang="en-GB" sz="2400">
                <a:latin typeface="Calibri" panose="020F0502020204030204" pitchFamily="34" charset="0"/>
                <a:cs typeface="Calibri" panose="020F0502020204030204" pitchFamily="34" charset="0"/>
              </a:rPr>
              <a:t>,</a:t>
            </a:r>
          </a:p>
          <a:p>
            <a:r>
              <a:rPr lang="el-GR" sz="2400" err="1">
                <a:latin typeface="Calibri" panose="020F0502020204030204" pitchFamily="34" charset="0"/>
                <a:cs typeface="Calibri" panose="020F0502020204030204" pitchFamily="34" charset="0"/>
              </a:rPr>
              <a:t>Πριάμου</a:t>
            </a:r>
            <a:r>
              <a:rPr lang="el-GR" sz="2400">
                <a:latin typeface="Calibri" panose="020F0502020204030204" pitchFamily="34" charset="0"/>
                <a:cs typeface="Calibri" panose="020F0502020204030204" pitchFamily="34" charset="0"/>
              </a:rPr>
              <a:t> </a:t>
            </a:r>
            <a:r>
              <a:rPr lang="el-GR" sz="2400" err="1">
                <a:latin typeface="Calibri" panose="020F0502020204030204" pitchFamily="34" charset="0"/>
                <a:cs typeface="Calibri" panose="020F0502020204030204" pitchFamily="34" charset="0"/>
              </a:rPr>
              <a:t>τυράννου</a:t>
            </a:r>
            <a:r>
              <a:rPr lang="el-GR" sz="2400">
                <a:latin typeface="Calibri" panose="020F0502020204030204" pitchFamily="34" charset="0"/>
                <a:cs typeface="Calibri" panose="020F0502020204030204" pitchFamily="34" charset="0"/>
              </a:rPr>
              <a:t> </a:t>
            </a:r>
            <a:r>
              <a:rPr lang="el-GR" sz="2400" err="1">
                <a:latin typeface="Calibri" panose="020F0502020204030204" pitchFamily="34" charset="0"/>
                <a:cs typeface="Calibri" panose="020F0502020204030204" pitchFamily="34" charset="0"/>
              </a:rPr>
              <a:t>παιδί</a:t>
            </a:r>
            <a:r>
              <a:rPr lang="el-GR" sz="2400">
                <a:latin typeface="Calibri" panose="020F0502020204030204" pitchFamily="34" charset="0"/>
                <a:cs typeface="Calibri" panose="020F0502020204030204" pitchFamily="34" charset="0"/>
              </a:rPr>
              <a:t>· </a:t>
            </a:r>
            <a:r>
              <a:rPr lang="el-GR" sz="2400" b="1" err="1">
                <a:latin typeface="Calibri" panose="020F0502020204030204" pitchFamily="34" charset="0"/>
                <a:cs typeface="Calibri" panose="020F0502020204030204" pitchFamily="34" charset="0"/>
              </a:rPr>
              <a:t>καὶ</a:t>
            </a:r>
            <a:r>
              <a:rPr lang="el-GR" sz="2400" b="1">
                <a:latin typeface="Calibri" panose="020F0502020204030204" pitchFamily="34" charset="0"/>
                <a:cs typeface="Calibri" panose="020F0502020204030204" pitchFamily="34" charset="0"/>
              </a:rPr>
              <a:t> </a:t>
            </a:r>
            <a:r>
              <a:rPr lang="el-GR" sz="2400" b="1" err="1">
                <a:latin typeface="Calibri" panose="020F0502020204030204" pitchFamily="34" charset="0"/>
                <a:cs typeface="Calibri" panose="020F0502020204030204" pitchFamily="34" charset="0"/>
              </a:rPr>
              <a:t>δοκεῖ</a:t>
            </a:r>
            <a:r>
              <a:rPr lang="el-GR" sz="2400" b="1">
                <a:latin typeface="Calibri" panose="020F0502020204030204" pitchFamily="34" charset="0"/>
                <a:cs typeface="Calibri" panose="020F0502020204030204" pitchFamily="34" charset="0"/>
              </a:rPr>
              <a:t> μ᾿ </a:t>
            </a:r>
            <a:r>
              <a:rPr lang="el-GR" sz="2400" b="1" err="1">
                <a:latin typeface="Calibri" panose="020F0502020204030204" pitchFamily="34" charset="0"/>
                <a:cs typeface="Calibri" panose="020F0502020204030204" pitchFamily="34" charset="0"/>
              </a:rPr>
              <a:t>ἔχειν</a:t>
            </a:r>
            <a:r>
              <a:rPr lang="el-GR" sz="2400" b="1">
                <a:latin typeface="Calibri" panose="020F0502020204030204" pitchFamily="34" charset="0"/>
                <a:cs typeface="Calibri" panose="020F0502020204030204" pitchFamily="34" charset="0"/>
              </a:rPr>
              <a:t>,</a:t>
            </a:r>
            <a:endParaRPr lang="en-GB" sz="2400" b="1">
              <a:latin typeface="Calibri" panose="020F0502020204030204" pitchFamily="34" charset="0"/>
              <a:cs typeface="Calibri" panose="020F0502020204030204" pitchFamily="34" charset="0"/>
            </a:endParaRPr>
          </a:p>
          <a:p>
            <a:r>
              <a:rPr lang="el-GR" sz="2400" b="1" err="1">
                <a:latin typeface="Calibri" panose="020F0502020204030204" pitchFamily="34" charset="0"/>
                <a:cs typeface="Calibri" panose="020F0502020204030204" pitchFamily="34" charset="0"/>
              </a:rPr>
              <a:t>κενὴν</a:t>
            </a:r>
            <a:r>
              <a:rPr lang="el-GR" sz="2400" b="1">
                <a:latin typeface="Calibri" panose="020F0502020204030204" pitchFamily="34" charset="0"/>
                <a:cs typeface="Calibri" panose="020F0502020204030204" pitchFamily="34" charset="0"/>
              </a:rPr>
              <a:t> </a:t>
            </a:r>
            <a:r>
              <a:rPr lang="el-GR" sz="2400" b="1" err="1">
                <a:latin typeface="Calibri" panose="020F0502020204030204" pitchFamily="34" charset="0"/>
                <a:cs typeface="Calibri" panose="020F0502020204030204" pitchFamily="34" charset="0"/>
              </a:rPr>
              <a:t>δόκησιν</a:t>
            </a:r>
            <a:r>
              <a:rPr lang="el-GR" sz="2400" b="1">
                <a:latin typeface="Calibri" panose="020F0502020204030204" pitchFamily="34" charset="0"/>
                <a:cs typeface="Calibri" panose="020F0502020204030204" pitchFamily="34" charset="0"/>
              </a:rPr>
              <a:t>, </a:t>
            </a:r>
            <a:r>
              <a:rPr lang="el-GR" sz="2400" b="1" err="1">
                <a:latin typeface="Calibri" panose="020F0502020204030204" pitchFamily="34" charset="0"/>
                <a:cs typeface="Calibri" panose="020F0502020204030204" pitchFamily="34" charset="0"/>
              </a:rPr>
              <a:t>οὐκ</a:t>
            </a:r>
            <a:r>
              <a:rPr lang="el-GR" sz="2400" b="1">
                <a:latin typeface="Calibri" panose="020F0502020204030204" pitchFamily="34" charset="0"/>
                <a:cs typeface="Calibri" panose="020F0502020204030204" pitchFamily="34" charset="0"/>
              </a:rPr>
              <a:t> </a:t>
            </a:r>
            <a:r>
              <a:rPr lang="el-GR" sz="2400" b="1" err="1">
                <a:latin typeface="Calibri" panose="020F0502020204030204" pitchFamily="34" charset="0"/>
                <a:cs typeface="Calibri" panose="020F0502020204030204" pitchFamily="34" charset="0"/>
              </a:rPr>
              <a:t>ἔχων</a:t>
            </a:r>
            <a:r>
              <a:rPr lang="el-GR" sz="2400">
                <a:latin typeface="Calibri" panose="020F0502020204030204" pitchFamily="34" charset="0"/>
                <a:cs typeface="Calibri" panose="020F0502020204030204" pitchFamily="34" charset="0"/>
              </a:rPr>
              <a:t>. </a:t>
            </a:r>
            <a:endParaRPr lang="en-GB" sz="2400">
              <a:latin typeface="Calibri" panose="020F0502020204030204" pitchFamily="34" charset="0"/>
              <a:cs typeface="Calibri" panose="020F0502020204030204" pitchFamily="34" charset="0"/>
            </a:endParaRPr>
          </a:p>
          <a:p>
            <a:endParaRPr lang="it-IT" sz="2400">
              <a:latin typeface="Calibri" panose="020F0502020204030204" pitchFamily="34" charset="0"/>
              <a:cs typeface="Calibri" panose="020F0502020204030204" pitchFamily="34" charset="0"/>
            </a:endParaRPr>
          </a:p>
          <a:p>
            <a:endParaRPr lang="it-IT" sz="2400">
              <a:latin typeface="Calibri" panose="020F0502020204030204" pitchFamily="34" charset="0"/>
              <a:cs typeface="Calibri" panose="020F0502020204030204" pitchFamily="34" charset="0"/>
            </a:endParaRPr>
          </a:p>
          <a:p>
            <a:endParaRPr lang="it-IT" sz="2400">
              <a:latin typeface="Calibri" panose="020F0502020204030204" pitchFamily="34" charset="0"/>
              <a:cs typeface="Calibri" panose="020F0502020204030204" pitchFamily="34" charset="0"/>
            </a:endParaRPr>
          </a:p>
          <a:p>
            <a:endParaRPr lang="it-IT" sz="2400">
              <a:latin typeface="Calibri" panose="020F0502020204030204" pitchFamily="34" charset="0"/>
              <a:cs typeface="Calibri" panose="020F0502020204030204" pitchFamily="34" charset="0"/>
            </a:endParaRPr>
          </a:p>
          <a:p>
            <a:r>
              <a:rPr lang="en-GB" sz="2400">
                <a:latin typeface="Georgia" panose="02040502050405020303" pitchFamily="18" charset="0"/>
                <a:cs typeface="Calibri" panose="020F0502020204030204" pitchFamily="34" charset="0"/>
              </a:rPr>
              <a:t>But Hera, annoyed that she did not defeat the other goddesses, made Alexandros’ union with me as vain as the wind: she gave to king Priam’s son </a:t>
            </a:r>
            <a:r>
              <a:rPr lang="en-GB" sz="2400" b="1">
                <a:latin typeface="Georgia" panose="02040502050405020303" pitchFamily="18" charset="0"/>
                <a:cs typeface="Calibri" panose="020F0502020204030204" pitchFamily="34" charset="0"/>
              </a:rPr>
              <a:t>not me but a breathing image</a:t>
            </a:r>
            <a:r>
              <a:rPr lang="en-GB" sz="2400">
                <a:latin typeface="Georgia" panose="02040502050405020303" pitchFamily="18" charset="0"/>
                <a:cs typeface="Calibri" panose="020F0502020204030204" pitchFamily="34" charset="0"/>
              </a:rPr>
              <a:t> </a:t>
            </a:r>
            <a:r>
              <a:rPr lang="en-GB" sz="2400" b="1">
                <a:latin typeface="Georgia" panose="02040502050405020303" pitchFamily="18" charset="0"/>
                <a:cs typeface="Calibri" panose="020F0502020204030204" pitchFamily="34" charset="0"/>
              </a:rPr>
              <a:t>she fashioned from the heavens to resemble me. He imagines—vain imagination—that he has me, though he does not. </a:t>
            </a:r>
          </a:p>
        </p:txBody>
      </p:sp>
      <p:sp>
        <p:nvSpPr>
          <p:cNvPr id="4" name="TextBox 3">
            <a:extLst>
              <a:ext uri="{FF2B5EF4-FFF2-40B4-BE49-F238E27FC236}">
                <a16:creationId xmlns:a16="http://schemas.microsoft.com/office/drawing/2014/main" id="{3FC0E91B-2CF8-C64A-8193-99C6EF9B7DE2}"/>
              </a:ext>
            </a:extLst>
          </p:cNvPr>
          <p:cNvSpPr txBox="1"/>
          <p:nvPr/>
        </p:nvSpPr>
        <p:spPr>
          <a:xfrm>
            <a:off x="318655" y="1999312"/>
            <a:ext cx="5099755" cy="461665"/>
          </a:xfrm>
          <a:prstGeom prst="rect">
            <a:avLst/>
          </a:prstGeom>
          <a:noFill/>
        </p:spPr>
        <p:txBody>
          <a:bodyPr wrap="square" rtlCol="0">
            <a:spAutoFit/>
          </a:bodyPr>
          <a:lstStyle/>
          <a:p>
            <a:r>
              <a:rPr lang="it-IT" sz="2400" i="1">
                <a:latin typeface="Georgia" panose="02040502050405020303" pitchFamily="18" charset="0"/>
              </a:rPr>
              <a:t>Helen</a:t>
            </a:r>
            <a:r>
              <a:rPr lang="it-IT" sz="2400">
                <a:latin typeface="Georgia" panose="02040502050405020303" pitchFamily="18" charset="0"/>
              </a:rPr>
              <a:t> 31-6</a:t>
            </a:r>
          </a:p>
        </p:txBody>
      </p:sp>
    </p:spTree>
    <p:extLst>
      <p:ext uri="{BB962C8B-B14F-4D97-AF65-F5344CB8AC3E}">
        <p14:creationId xmlns:p14="http://schemas.microsoft.com/office/powerpoint/2010/main" val="1533839175"/>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{86E03818-BB27-984D-A447-F0B8CD5F6ED9}tf10001069</Template>
  <TotalTime>532</TotalTime>
  <Words>3847</Words>
  <Application>Microsoft Macintosh PowerPoint</Application>
  <PresentationFormat>Widescreen</PresentationFormat>
  <Paragraphs>208</Paragraphs>
  <Slides>34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Calibri</vt:lpstr>
      <vt:lpstr>Century Gothic</vt:lpstr>
      <vt:lpstr>Georgia</vt:lpstr>
      <vt:lpstr>Times New Roman</vt:lpstr>
      <vt:lpstr>Wingdings 3</vt:lpstr>
      <vt:lpstr>Wisp</vt:lpstr>
      <vt:lpstr>Africa and the Making of Classical Literature </vt:lpstr>
      <vt:lpstr> </vt:lpstr>
      <vt:lpstr> </vt:lpstr>
      <vt:lpstr>PowerPoint Presentation</vt:lpstr>
      <vt:lpstr>Aeschylus, Suppliant Women 556-564</vt:lpstr>
      <vt:lpstr>Said, 1978:188 on the fecundity of the East</vt:lpstr>
      <vt:lpstr>‘Double Colonisation’  </vt:lpstr>
      <vt:lpstr>PowerPoint Presentation</vt:lpstr>
      <vt:lpstr>Does the play enact a ‘fantasy of splitting from rape’ for Helen? (Vasunia 2001: 61-2)</vt:lpstr>
      <vt:lpstr>…and to what extent is Helen reliving her own trauma with Paris behind the threats of Theoclymenus? </vt:lpstr>
      <vt:lpstr>And what about the Egyptian characters? Is Egypt (Proteus’ offspring) also split into the pair of Theonoe and Theoclymenus?</vt:lpstr>
      <vt:lpstr>Theoclymenus is marked by his desire for sexual aggression, and referred to as a ‘barbarian,’ just as previously Paris </vt:lpstr>
      <vt:lpstr>Theonoe, on the other hand, is marked by her devotion to the gods, her wisdom, and her desire to remain chaste </vt:lpstr>
      <vt:lpstr>Theonoe, on the other hand, is marked by her devotion to the gods, her wisdom, and her desire to remain chaste </vt:lpstr>
      <vt:lpstr>PowerPoint Presentation</vt:lpstr>
      <vt:lpstr>PowerPoint Presentation</vt:lpstr>
      <vt:lpstr>PowerPoint Presentation</vt:lpstr>
      <vt:lpstr>PowerPoint Presentation</vt:lpstr>
      <vt:lpstr>PowerPoint Presentation</vt:lpstr>
      <vt:lpstr>How does all this apply to The Suppliant Women?</vt:lpstr>
      <vt:lpstr>PowerPoint Presentation</vt:lpstr>
      <vt:lpstr>PowerPoint Presentation</vt:lpstr>
      <vt:lpstr>PowerPoint Presentation</vt:lpstr>
      <vt:lpstr>The Danaids and the Amazon ‘complex’</vt:lpstr>
      <vt:lpstr>The Danaids and the Amazon ‘complex’</vt:lpstr>
      <vt:lpstr>PowerPoint Presentation</vt:lpstr>
      <vt:lpstr>PowerPoint Presentation</vt:lpstr>
      <vt:lpstr>The Egyptians</vt:lpstr>
      <vt:lpstr>The Egyptians</vt:lpstr>
      <vt:lpstr>The female experience</vt:lpstr>
      <vt:lpstr>The female experience</vt:lpstr>
      <vt:lpstr>The female experience</vt:lpstr>
      <vt:lpstr>Common themes</vt:lpstr>
      <vt:lpstr>To Read for next Week:</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Giusti, Elena</dc:creator>
  <cp:lastModifiedBy>Giusti, Elena</cp:lastModifiedBy>
  <cp:revision>79</cp:revision>
  <dcterms:created xsi:type="dcterms:W3CDTF">2018-10-09T11:01:19Z</dcterms:created>
  <dcterms:modified xsi:type="dcterms:W3CDTF">2018-10-15T16:15:51Z</dcterms:modified>
</cp:coreProperties>
</file>