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handoutMasterIdLst>
    <p:handoutMasterId r:id="rId47"/>
  </p:handoutMasterIdLst>
  <p:sldIdLst>
    <p:sldId id="256" r:id="rId2"/>
    <p:sldId id="257" r:id="rId3"/>
    <p:sldId id="258" r:id="rId4"/>
    <p:sldId id="259" r:id="rId5"/>
    <p:sldId id="275" r:id="rId6"/>
    <p:sldId id="266" r:id="rId7"/>
    <p:sldId id="276" r:id="rId8"/>
    <p:sldId id="260" r:id="rId9"/>
    <p:sldId id="261" r:id="rId10"/>
    <p:sldId id="262" r:id="rId11"/>
    <p:sldId id="263" r:id="rId12"/>
    <p:sldId id="264" r:id="rId13"/>
    <p:sldId id="267" r:id="rId14"/>
    <p:sldId id="327" r:id="rId15"/>
    <p:sldId id="328" r:id="rId16"/>
    <p:sldId id="265" r:id="rId17"/>
    <p:sldId id="280" r:id="rId18"/>
    <p:sldId id="279" r:id="rId19"/>
    <p:sldId id="268" r:id="rId20"/>
    <p:sldId id="278" r:id="rId21"/>
    <p:sldId id="269" r:id="rId22"/>
    <p:sldId id="281" r:id="rId23"/>
    <p:sldId id="294" r:id="rId24"/>
    <p:sldId id="308" r:id="rId25"/>
    <p:sldId id="296" r:id="rId26"/>
    <p:sldId id="309" r:id="rId27"/>
    <p:sldId id="311" r:id="rId28"/>
    <p:sldId id="312" r:id="rId29"/>
    <p:sldId id="313" r:id="rId30"/>
    <p:sldId id="316" r:id="rId31"/>
    <p:sldId id="319" r:id="rId32"/>
    <p:sldId id="318" r:id="rId33"/>
    <p:sldId id="320" r:id="rId34"/>
    <p:sldId id="292" r:id="rId35"/>
    <p:sldId id="321" r:id="rId36"/>
    <p:sldId id="297" r:id="rId37"/>
    <p:sldId id="322" r:id="rId38"/>
    <p:sldId id="271" r:id="rId39"/>
    <p:sldId id="323" r:id="rId40"/>
    <p:sldId id="324" r:id="rId41"/>
    <p:sldId id="282" r:id="rId42"/>
    <p:sldId id="273" r:id="rId43"/>
    <p:sldId id="325" r:id="rId44"/>
    <p:sldId id="326" r:id="rId45"/>
    <p:sldId id="274"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p:restoredTop sz="94677"/>
  </p:normalViewPr>
  <p:slideViewPr>
    <p:cSldViewPr snapToGrid="0" snapToObjects="1">
      <p:cViewPr varScale="1">
        <p:scale>
          <a:sx n="85" d="100"/>
          <a:sy n="85" d="100"/>
        </p:scale>
        <p:origin x="184"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58B2F93-A901-5740-B0B4-E59093A4FB6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7F234CB-4800-794C-9E9A-5A9D37EA7D5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84F6FCC-5285-F644-BBB0-0C67B5A4CC84}" type="datetimeFigureOut">
              <a:rPr lang="en-US" smtClean="0"/>
              <a:t>10/10/18</a:t>
            </a:fld>
            <a:endParaRPr lang="en-US"/>
          </a:p>
        </p:txBody>
      </p:sp>
      <p:sp>
        <p:nvSpPr>
          <p:cNvPr id="4" name="Footer Placeholder 3">
            <a:extLst>
              <a:ext uri="{FF2B5EF4-FFF2-40B4-BE49-F238E27FC236}">
                <a16:creationId xmlns:a16="http://schemas.microsoft.com/office/drawing/2014/main" id="{76EC8D55-B595-7C49-AE08-3B8191D321B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11D2017-2161-0740-892D-F0592DBE407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507E08A-B145-C545-9F67-6BF327D65A5E}" type="slidenum">
              <a:rPr lang="en-US" smtClean="0"/>
              <a:t>‹#›</a:t>
            </a:fld>
            <a:endParaRPr lang="en-US"/>
          </a:p>
        </p:txBody>
      </p:sp>
    </p:spTree>
    <p:extLst>
      <p:ext uri="{BB962C8B-B14F-4D97-AF65-F5344CB8AC3E}">
        <p14:creationId xmlns:p14="http://schemas.microsoft.com/office/powerpoint/2010/main" val="3195233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A31B7FD-2E70-E04D-8F01-FAD0E2F8D7DC}" type="datetimeFigureOut">
              <a:rPr lang="en-US" smtClean="0"/>
              <a:t>10/10/18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10180D-0583-3640-9FEE-EEA959CD86BC}" type="slidenum">
              <a:rPr lang="en-US" smtClean="0"/>
              <a:t>‹#›</a:t>
            </a:fld>
            <a:endParaRPr lang="en-US"/>
          </a:p>
        </p:txBody>
      </p:sp>
    </p:spTree>
    <p:extLst>
      <p:ext uri="{BB962C8B-B14F-4D97-AF65-F5344CB8AC3E}">
        <p14:creationId xmlns:p14="http://schemas.microsoft.com/office/powerpoint/2010/main" val="156304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31B7FD-2E70-E04D-8F01-FAD0E2F8D7DC}" type="datetimeFigureOut">
              <a:rPr lang="en-US" smtClean="0"/>
              <a:t>10/10/18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10180D-0583-3640-9FEE-EEA959CD86BC}" type="slidenum">
              <a:rPr lang="en-US" smtClean="0"/>
              <a:t>‹#›</a:t>
            </a:fld>
            <a:endParaRPr lang="en-US"/>
          </a:p>
        </p:txBody>
      </p:sp>
    </p:spTree>
    <p:extLst>
      <p:ext uri="{BB962C8B-B14F-4D97-AF65-F5344CB8AC3E}">
        <p14:creationId xmlns:p14="http://schemas.microsoft.com/office/powerpoint/2010/main" val="1454007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31B7FD-2E70-E04D-8F01-FAD0E2F8D7DC}" type="datetimeFigureOut">
              <a:rPr lang="en-US" smtClean="0"/>
              <a:t>10/10/18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10180D-0583-3640-9FEE-EEA959CD86BC}" type="slidenum">
              <a:rPr lang="en-US" smtClean="0"/>
              <a:t>‹#›</a:t>
            </a:fld>
            <a:endParaRPr lang="en-US"/>
          </a:p>
        </p:txBody>
      </p:sp>
    </p:spTree>
    <p:extLst>
      <p:ext uri="{BB962C8B-B14F-4D97-AF65-F5344CB8AC3E}">
        <p14:creationId xmlns:p14="http://schemas.microsoft.com/office/powerpoint/2010/main" val="2498563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31B7FD-2E70-E04D-8F01-FAD0E2F8D7DC}" type="datetimeFigureOut">
              <a:rPr lang="en-US" smtClean="0"/>
              <a:t>10/10/18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10180D-0583-3640-9FEE-EEA959CD86BC}" type="slidenum">
              <a:rPr lang="en-US" smtClean="0"/>
              <a:t>‹#›</a:t>
            </a:fld>
            <a:endParaRPr lang="en-US"/>
          </a:p>
        </p:txBody>
      </p:sp>
    </p:spTree>
    <p:extLst>
      <p:ext uri="{BB962C8B-B14F-4D97-AF65-F5344CB8AC3E}">
        <p14:creationId xmlns:p14="http://schemas.microsoft.com/office/powerpoint/2010/main" val="1012967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A31B7FD-2E70-E04D-8F01-FAD0E2F8D7DC}" type="datetimeFigureOut">
              <a:rPr lang="en-US" smtClean="0"/>
              <a:t>10/10/18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10180D-0583-3640-9FEE-EEA959CD86BC}" type="slidenum">
              <a:rPr lang="en-US" smtClean="0"/>
              <a:t>‹#›</a:t>
            </a:fld>
            <a:endParaRPr lang="en-US"/>
          </a:p>
        </p:txBody>
      </p:sp>
    </p:spTree>
    <p:extLst>
      <p:ext uri="{BB962C8B-B14F-4D97-AF65-F5344CB8AC3E}">
        <p14:creationId xmlns:p14="http://schemas.microsoft.com/office/powerpoint/2010/main" val="42756355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A31B7FD-2E70-E04D-8F01-FAD0E2F8D7DC}" type="datetimeFigureOut">
              <a:rPr lang="en-US" smtClean="0"/>
              <a:t>10/10/18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10180D-0583-3640-9FEE-EEA959CD86BC}" type="slidenum">
              <a:rPr lang="en-US" smtClean="0"/>
              <a:t>‹#›</a:t>
            </a:fld>
            <a:endParaRPr lang="en-US"/>
          </a:p>
        </p:txBody>
      </p:sp>
    </p:spTree>
    <p:extLst>
      <p:ext uri="{BB962C8B-B14F-4D97-AF65-F5344CB8AC3E}">
        <p14:creationId xmlns:p14="http://schemas.microsoft.com/office/powerpoint/2010/main" val="3374990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A31B7FD-2E70-E04D-8F01-FAD0E2F8D7DC}" type="datetimeFigureOut">
              <a:rPr lang="en-US" smtClean="0"/>
              <a:t>10/10/18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10180D-0583-3640-9FEE-EEA959CD86BC}" type="slidenum">
              <a:rPr lang="en-US" smtClean="0"/>
              <a:t>‹#›</a:t>
            </a:fld>
            <a:endParaRPr lang="en-US"/>
          </a:p>
        </p:txBody>
      </p:sp>
    </p:spTree>
    <p:extLst>
      <p:ext uri="{BB962C8B-B14F-4D97-AF65-F5344CB8AC3E}">
        <p14:creationId xmlns:p14="http://schemas.microsoft.com/office/powerpoint/2010/main" val="14487363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A31B7FD-2E70-E04D-8F01-FAD0E2F8D7DC}" type="datetimeFigureOut">
              <a:rPr lang="en-US" smtClean="0"/>
              <a:t>10/10/18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10180D-0583-3640-9FEE-EEA959CD86BC}" type="slidenum">
              <a:rPr lang="en-US" smtClean="0"/>
              <a:t>‹#›</a:t>
            </a:fld>
            <a:endParaRPr lang="en-US"/>
          </a:p>
        </p:txBody>
      </p:sp>
    </p:spTree>
    <p:extLst>
      <p:ext uri="{BB962C8B-B14F-4D97-AF65-F5344CB8AC3E}">
        <p14:creationId xmlns:p14="http://schemas.microsoft.com/office/powerpoint/2010/main" val="18327998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31B7FD-2E70-E04D-8F01-FAD0E2F8D7DC}" type="datetimeFigureOut">
              <a:rPr lang="en-US" smtClean="0"/>
              <a:t>10/10/18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10180D-0583-3640-9FEE-EEA959CD86BC}" type="slidenum">
              <a:rPr lang="en-US" smtClean="0"/>
              <a:t>‹#›</a:t>
            </a:fld>
            <a:endParaRPr lang="en-US"/>
          </a:p>
        </p:txBody>
      </p:sp>
    </p:spTree>
    <p:extLst>
      <p:ext uri="{BB962C8B-B14F-4D97-AF65-F5344CB8AC3E}">
        <p14:creationId xmlns:p14="http://schemas.microsoft.com/office/powerpoint/2010/main" val="2544626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A31B7FD-2E70-E04D-8F01-FAD0E2F8D7DC}" type="datetimeFigureOut">
              <a:rPr lang="en-US" smtClean="0"/>
              <a:t>10/10/18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10180D-0583-3640-9FEE-EEA959CD86BC}" type="slidenum">
              <a:rPr lang="en-US" smtClean="0"/>
              <a:t>‹#›</a:t>
            </a:fld>
            <a:endParaRPr lang="en-US"/>
          </a:p>
        </p:txBody>
      </p:sp>
    </p:spTree>
    <p:extLst>
      <p:ext uri="{BB962C8B-B14F-4D97-AF65-F5344CB8AC3E}">
        <p14:creationId xmlns:p14="http://schemas.microsoft.com/office/powerpoint/2010/main" val="1967162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A31B7FD-2E70-E04D-8F01-FAD0E2F8D7DC}" type="datetimeFigureOut">
              <a:rPr lang="en-US" smtClean="0"/>
              <a:t>10/10/18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10180D-0583-3640-9FEE-EEA959CD86BC}" type="slidenum">
              <a:rPr lang="en-US" smtClean="0"/>
              <a:t>‹#›</a:t>
            </a:fld>
            <a:endParaRPr lang="en-US"/>
          </a:p>
        </p:txBody>
      </p:sp>
    </p:spTree>
    <p:extLst>
      <p:ext uri="{BB962C8B-B14F-4D97-AF65-F5344CB8AC3E}">
        <p14:creationId xmlns:p14="http://schemas.microsoft.com/office/powerpoint/2010/main" val="28047797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31B7FD-2E70-E04D-8F01-FAD0E2F8D7DC}" type="datetimeFigureOut">
              <a:rPr lang="en-US" smtClean="0"/>
              <a:t>10/10/18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10180D-0583-3640-9FEE-EEA959CD86BC}" type="slidenum">
              <a:rPr lang="en-US" smtClean="0"/>
              <a:t>‹#›</a:t>
            </a:fld>
            <a:endParaRPr lang="en-US"/>
          </a:p>
        </p:txBody>
      </p:sp>
    </p:spTree>
    <p:extLst>
      <p:ext uri="{BB962C8B-B14F-4D97-AF65-F5344CB8AC3E}">
        <p14:creationId xmlns:p14="http://schemas.microsoft.com/office/powerpoint/2010/main" val="2596216989"/>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g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2.xml"/><Relationship Id="rId4" Type="http://schemas.openxmlformats.org/officeDocument/2006/relationships/image" Target="../media/image22.JPG"/></Relationships>
</file>

<file path=ppt/slides/_rels/slide37.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C3D37-147D-DB4D-BA55-70AE49E88781}"/>
              </a:ext>
            </a:extLst>
          </p:cNvPr>
          <p:cNvSpPr>
            <a:spLocks noGrp="1"/>
          </p:cNvSpPr>
          <p:nvPr>
            <p:ph type="ctrTitle"/>
          </p:nvPr>
        </p:nvSpPr>
        <p:spPr/>
        <p:txBody>
          <a:bodyPr/>
          <a:lstStyle/>
          <a:p>
            <a:r>
              <a:rPr lang="en-US" dirty="0"/>
              <a:t>Ancient Global History</a:t>
            </a:r>
          </a:p>
        </p:txBody>
      </p:sp>
      <p:sp>
        <p:nvSpPr>
          <p:cNvPr id="3" name="Subtitle 2">
            <a:extLst>
              <a:ext uri="{FF2B5EF4-FFF2-40B4-BE49-F238E27FC236}">
                <a16:creationId xmlns:a16="http://schemas.microsoft.com/office/drawing/2014/main" id="{322F3BB8-427D-154F-98A4-705AE6382256}"/>
              </a:ext>
            </a:extLst>
          </p:cNvPr>
          <p:cNvSpPr>
            <a:spLocks noGrp="1"/>
          </p:cNvSpPr>
          <p:nvPr>
            <p:ph type="subTitle" idx="1"/>
          </p:nvPr>
        </p:nvSpPr>
        <p:spPr/>
        <p:txBody>
          <a:bodyPr/>
          <a:lstStyle/>
          <a:p>
            <a:r>
              <a:rPr lang="en-US" dirty="0"/>
              <a:t>Term 1: Lecture 2:</a:t>
            </a:r>
          </a:p>
          <a:p>
            <a:r>
              <a:rPr lang="en-US" dirty="0"/>
              <a:t>The Mediterranean </a:t>
            </a:r>
          </a:p>
        </p:txBody>
      </p:sp>
    </p:spTree>
    <p:extLst>
      <p:ext uri="{BB962C8B-B14F-4D97-AF65-F5344CB8AC3E}">
        <p14:creationId xmlns:p14="http://schemas.microsoft.com/office/powerpoint/2010/main" val="13083150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D2946B6-5FFF-2846-9417-D85E438C6F14}"/>
              </a:ext>
            </a:extLst>
          </p:cNvPr>
          <p:cNvSpPr>
            <a:spLocks noGrp="1"/>
          </p:cNvSpPr>
          <p:nvPr>
            <p:ph idx="1"/>
          </p:nvPr>
        </p:nvSpPr>
        <p:spPr>
          <a:xfrm>
            <a:off x="239843" y="974360"/>
            <a:ext cx="11167671" cy="6850505"/>
          </a:xfrm>
        </p:spPr>
        <p:txBody>
          <a:bodyPr/>
          <a:lstStyle/>
          <a:p>
            <a:r>
              <a:rPr lang="en-US" dirty="0"/>
              <a:t>2</a:t>
            </a:r>
            <a:r>
              <a:rPr lang="en-US" baseline="30000" dirty="0"/>
              <a:t>nd</a:t>
            </a:r>
            <a:r>
              <a:rPr lang="en-US" dirty="0"/>
              <a:t> century BC</a:t>
            </a:r>
          </a:p>
          <a:p>
            <a:pPr lvl="1"/>
            <a:r>
              <a:rPr lang="en-US" dirty="0"/>
              <a:t>Romano-Seleucid war 190s – defeat of Seleucid ruler and creation of Taurus mountains as boundary of Roman and Seleucid affairs</a:t>
            </a:r>
          </a:p>
          <a:p>
            <a:pPr lvl="1"/>
            <a:r>
              <a:rPr lang="en-US" dirty="0"/>
              <a:t>Second, Third and Fourth Macedonian wars – Roman defeat of Macedon and incorporation into Roman world + destruction of Carthage by Romans</a:t>
            </a:r>
          </a:p>
          <a:p>
            <a:pPr lvl="1"/>
            <a:r>
              <a:rPr lang="en-US" dirty="0"/>
              <a:t>Third Punic War (146 BC) leading to destruction of Carthage and Carthaginian empire enveloped into Roman world</a:t>
            </a:r>
          </a:p>
          <a:p>
            <a:pPr lvl="1"/>
            <a:r>
              <a:rPr lang="en-US" dirty="0"/>
              <a:t>Jugurthine wars (110-110s) – Rome defends its ally in Numidia (modern day Algeria) against attack from other North African tribes</a:t>
            </a:r>
          </a:p>
          <a:p>
            <a:pPr lvl="1"/>
            <a:r>
              <a:rPr lang="en-US" dirty="0"/>
              <a:t>Roman wars against Germanic tribes (100s)</a:t>
            </a:r>
          </a:p>
          <a:p>
            <a:pPr lvl="1"/>
            <a:r>
              <a:rPr lang="en-US" dirty="0"/>
              <a:t>Ptolemaic Egypt lose many of their gains of the previous century after Macedonian and Seleucid rulers gang up on Egypt to attack simultaneously.</a:t>
            </a:r>
          </a:p>
        </p:txBody>
      </p:sp>
    </p:spTree>
    <p:extLst>
      <p:ext uri="{BB962C8B-B14F-4D97-AF65-F5344CB8AC3E}">
        <p14:creationId xmlns:p14="http://schemas.microsoft.com/office/powerpoint/2010/main" val="12817527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62D5F72-4F70-4549-B9BA-EE1E0D9B167E}"/>
              </a:ext>
            </a:extLst>
          </p:cNvPr>
          <p:cNvSpPr>
            <a:spLocks noGrp="1"/>
          </p:cNvSpPr>
          <p:nvPr>
            <p:ph idx="1"/>
          </p:nvPr>
        </p:nvSpPr>
        <p:spPr>
          <a:xfrm>
            <a:off x="704538" y="254833"/>
            <a:ext cx="10649262" cy="5922130"/>
          </a:xfrm>
        </p:spPr>
        <p:txBody>
          <a:bodyPr>
            <a:normAutofit fontScale="92500" lnSpcReduction="10000"/>
          </a:bodyPr>
          <a:lstStyle/>
          <a:p>
            <a:r>
              <a:rPr lang="en-US" dirty="0"/>
              <a:t>1</a:t>
            </a:r>
            <a:r>
              <a:rPr lang="en-US" baseline="30000" dirty="0"/>
              <a:t>st</a:t>
            </a:r>
            <a:r>
              <a:rPr lang="en-US" dirty="0"/>
              <a:t> century BC:</a:t>
            </a:r>
          </a:p>
          <a:p>
            <a:pPr lvl="1"/>
            <a:r>
              <a:rPr lang="en-US" dirty="0"/>
              <a:t>Social War – rebellions against Rome by internal Italian tribes (90s-80s BC)</a:t>
            </a:r>
          </a:p>
          <a:p>
            <a:pPr lvl="1"/>
            <a:r>
              <a:rPr lang="en-US" dirty="0"/>
              <a:t>First, Second, Third Mithridatic War – Rome in action against Kingdom of Pontus (around Black sea) – 80s-60s BC</a:t>
            </a:r>
          </a:p>
          <a:p>
            <a:pPr lvl="1"/>
            <a:r>
              <a:rPr lang="en-US" dirty="0" err="1"/>
              <a:t>Sullan</a:t>
            </a:r>
            <a:r>
              <a:rPr lang="en-US" dirty="0"/>
              <a:t> Civil War in Rome – 80s BC</a:t>
            </a:r>
          </a:p>
          <a:p>
            <a:pPr lvl="1"/>
            <a:r>
              <a:rPr lang="en-US" dirty="0" err="1"/>
              <a:t>Sertorian</a:t>
            </a:r>
            <a:r>
              <a:rPr lang="en-US" dirty="0"/>
              <a:t> War – rebellion against Rome in Iberian Peninsula (80s-70s BC)</a:t>
            </a:r>
          </a:p>
          <a:p>
            <a:pPr lvl="1"/>
            <a:r>
              <a:rPr lang="en-US" dirty="0"/>
              <a:t>Rome Siege of Jerusalem (by Pompey) 63 BC</a:t>
            </a:r>
          </a:p>
          <a:p>
            <a:pPr lvl="1"/>
            <a:r>
              <a:rPr lang="en-US" dirty="0"/>
              <a:t>Gallic Wars (Rome pushing back tribes of Gaul) 50s BC</a:t>
            </a:r>
          </a:p>
          <a:p>
            <a:pPr lvl="1"/>
            <a:r>
              <a:rPr lang="en-US" dirty="0"/>
              <a:t>Romano-Parthian wars: Parthian empire inflicts defeat on Rome at battle of </a:t>
            </a:r>
            <a:r>
              <a:rPr lang="en-US" dirty="0" err="1"/>
              <a:t>Carrhae</a:t>
            </a:r>
            <a:r>
              <a:rPr lang="en-US" dirty="0"/>
              <a:t> (53 BC)</a:t>
            </a:r>
          </a:p>
          <a:p>
            <a:pPr lvl="1"/>
            <a:r>
              <a:rPr lang="en-US" dirty="0"/>
              <a:t>Caesar’s Civil War (crossing of the Rubicon) 40s BC</a:t>
            </a:r>
          </a:p>
          <a:p>
            <a:pPr lvl="1"/>
            <a:r>
              <a:rPr lang="en-US" dirty="0"/>
              <a:t>Anthony’s Parthian War (33 BC)</a:t>
            </a:r>
          </a:p>
          <a:p>
            <a:pPr lvl="1"/>
            <a:r>
              <a:rPr lang="en-US" dirty="0"/>
              <a:t>Battle of Actium: Octavian v. Antony and Cleopatra – absorption of Egypt into Roman Empire</a:t>
            </a:r>
          </a:p>
          <a:p>
            <a:pPr lvl="1"/>
            <a:r>
              <a:rPr lang="en-US" dirty="0"/>
              <a:t>Cantabrian Wars: dealing with revolts in Iberia (10s BC)</a:t>
            </a:r>
          </a:p>
          <a:p>
            <a:pPr lvl="1"/>
            <a:r>
              <a:rPr lang="en-US" dirty="0"/>
              <a:t>Germanic Wars: pushing back Germanic tribes (10s BC)</a:t>
            </a:r>
          </a:p>
          <a:p>
            <a:pPr lvl="1"/>
            <a:r>
              <a:rPr lang="en-US" dirty="0"/>
              <a:t>Ptolemaic Egypt needing Roman support to ensure ongoing control – </a:t>
            </a:r>
            <a:r>
              <a:rPr lang="en-US" dirty="0" err="1"/>
              <a:t>defacto</a:t>
            </a:r>
            <a:r>
              <a:rPr lang="en-US" dirty="0"/>
              <a:t> dependence on Rome from 50 s BC</a:t>
            </a:r>
          </a:p>
        </p:txBody>
      </p:sp>
    </p:spTree>
    <p:extLst>
      <p:ext uri="{BB962C8B-B14F-4D97-AF65-F5344CB8AC3E}">
        <p14:creationId xmlns:p14="http://schemas.microsoft.com/office/powerpoint/2010/main" val="30470440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C55C7-41F3-AD49-ACA7-3908ACAD4978}"/>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8CDF8C84-FCF9-DB45-91CD-3EA54E9F590B}"/>
              </a:ext>
            </a:extLst>
          </p:cNvPr>
          <p:cNvPicPr>
            <a:picLocks noGrp="1" noChangeAspect="1"/>
          </p:cNvPicPr>
          <p:nvPr>
            <p:ph idx="1"/>
          </p:nvPr>
        </p:nvPicPr>
        <p:blipFill>
          <a:blip r:embed="rId2"/>
          <a:stretch>
            <a:fillRect/>
          </a:stretch>
        </p:blipFill>
        <p:spPr>
          <a:xfrm>
            <a:off x="1484026" y="-832"/>
            <a:ext cx="7903988" cy="6858832"/>
          </a:xfrm>
        </p:spPr>
      </p:pic>
    </p:spTree>
    <p:extLst>
      <p:ext uri="{BB962C8B-B14F-4D97-AF65-F5344CB8AC3E}">
        <p14:creationId xmlns:p14="http://schemas.microsoft.com/office/powerpoint/2010/main" val="3784476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9140E-1051-954F-9A69-C672101016DD}"/>
              </a:ext>
            </a:extLst>
          </p:cNvPr>
          <p:cNvSpPr>
            <a:spLocks noGrp="1"/>
          </p:cNvSpPr>
          <p:nvPr>
            <p:ph type="title"/>
          </p:nvPr>
        </p:nvSpPr>
        <p:spPr/>
        <p:txBody>
          <a:bodyPr/>
          <a:lstStyle/>
          <a:p>
            <a:pPr algn="ctr"/>
            <a:r>
              <a:rPr lang="en-US" b="1" dirty="0"/>
              <a:t>STRABO AND HIS WORLD VIEW</a:t>
            </a:r>
          </a:p>
        </p:txBody>
      </p:sp>
      <p:sp>
        <p:nvSpPr>
          <p:cNvPr id="3" name="Content Placeholder 2">
            <a:extLst>
              <a:ext uri="{FF2B5EF4-FFF2-40B4-BE49-F238E27FC236}">
                <a16:creationId xmlns:a16="http://schemas.microsoft.com/office/drawing/2014/main" id="{8E91D33D-7BAC-0542-AFED-41456BEE1221}"/>
              </a:ext>
            </a:extLst>
          </p:cNvPr>
          <p:cNvSpPr>
            <a:spLocks noGrp="1"/>
          </p:cNvSpPr>
          <p:nvPr>
            <p:ph idx="1"/>
          </p:nvPr>
        </p:nvSpPr>
        <p:spPr>
          <a:xfrm>
            <a:off x="509665" y="1304144"/>
            <a:ext cx="11092721" cy="5261548"/>
          </a:xfrm>
        </p:spPr>
        <p:txBody>
          <a:bodyPr>
            <a:normAutofit fontScale="92500" lnSpcReduction="20000"/>
          </a:bodyPr>
          <a:lstStyle/>
          <a:p>
            <a:r>
              <a:rPr lang="en-GB" dirty="0"/>
              <a:t>Strabo a citizen of Pontus – took advantage of Augustan era of peace to travel widely. Based in Rome 44-31 BC. “I have travelled westward from Armenia to Sardinia, southward from Black Sea to Ethiopia” 2.5.11 Important focus on having seen with his own eyes (’</a:t>
            </a:r>
            <a:r>
              <a:rPr lang="en-GB" dirty="0" err="1"/>
              <a:t>autopsia</a:t>
            </a:r>
            <a:r>
              <a:rPr lang="en-GB" dirty="0"/>
              <a:t>’)</a:t>
            </a:r>
          </a:p>
          <a:p>
            <a:r>
              <a:rPr lang="en-GB" dirty="0"/>
              <a:t>His </a:t>
            </a:r>
            <a:r>
              <a:rPr lang="en-GB" dirty="0" err="1"/>
              <a:t>Geographica</a:t>
            </a:r>
            <a:r>
              <a:rPr lang="en-GB" dirty="0"/>
              <a:t> composed probably 7-24 CE.</a:t>
            </a:r>
          </a:p>
          <a:p>
            <a:r>
              <a:rPr lang="en-GB" dirty="0"/>
              <a:t>It is an encyclopaedical chronicle and consists of political, economic, social, cultural, geographic description of almost whole Europe, as well as Northern Black Sea region, Anatolia, Middle East, Central Asia and North Africa. </a:t>
            </a:r>
          </a:p>
          <a:p>
            <a:r>
              <a:rPr lang="en-GB" dirty="0"/>
              <a:t>Describing the ‘</a:t>
            </a:r>
            <a:r>
              <a:rPr lang="en-GB" dirty="0" err="1"/>
              <a:t>oikoumene</a:t>
            </a:r>
            <a:r>
              <a:rPr lang="en-GB" dirty="0"/>
              <a:t>’ – the</a:t>
            </a:r>
            <a:r>
              <a:rPr lang="en-GB" b="1" dirty="0"/>
              <a:t> inhabited </a:t>
            </a:r>
            <a:r>
              <a:rPr lang="en-GB" dirty="0"/>
              <a:t>world (begins with chapters on methodology and history of geography, before a series of chapters on geographical areas moving in a circular order starting with Iberia and concluding with Egypt, Ethiopia and North Africa</a:t>
            </a:r>
          </a:p>
          <a:p>
            <a:r>
              <a:rPr lang="en-GB" dirty="0"/>
              <a:t>The </a:t>
            </a:r>
            <a:r>
              <a:rPr lang="en-GB" i="1" dirty="0" err="1"/>
              <a:t>Geographica</a:t>
            </a:r>
            <a:r>
              <a:rPr lang="en-GB" dirty="0"/>
              <a:t> is the only extant work providing information about both Greek and Roman peoples and countries during the reign of Augustus. It is full of distinctions between civilisation and barbarism (those not leading a Roman cultured way of life)</a:t>
            </a:r>
            <a:endParaRPr lang="en-US" dirty="0"/>
          </a:p>
        </p:txBody>
      </p:sp>
    </p:spTree>
    <p:extLst>
      <p:ext uri="{BB962C8B-B14F-4D97-AF65-F5344CB8AC3E}">
        <p14:creationId xmlns:p14="http://schemas.microsoft.com/office/powerpoint/2010/main" val="42020951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C5063-427C-B945-B424-06E3C8E627C3}"/>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F8E386A4-ED6A-F147-A8F4-C8491556A0AD}"/>
              </a:ext>
            </a:extLst>
          </p:cNvPr>
          <p:cNvPicPr>
            <a:picLocks noGrp="1" noChangeAspect="1"/>
          </p:cNvPicPr>
          <p:nvPr>
            <p:ph idx="1"/>
          </p:nvPr>
        </p:nvPicPr>
        <p:blipFill>
          <a:blip r:embed="rId2"/>
          <a:stretch>
            <a:fillRect/>
          </a:stretch>
        </p:blipFill>
        <p:spPr>
          <a:xfrm>
            <a:off x="740764" y="-411972"/>
            <a:ext cx="10613036" cy="7582970"/>
          </a:xfrm>
        </p:spPr>
      </p:pic>
    </p:spTree>
    <p:extLst>
      <p:ext uri="{BB962C8B-B14F-4D97-AF65-F5344CB8AC3E}">
        <p14:creationId xmlns:p14="http://schemas.microsoft.com/office/powerpoint/2010/main" val="39656130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8B80-5DE5-3348-852B-3E24D630B944}"/>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93EDBBE3-39AE-2D42-92FF-EF82C0134726}"/>
              </a:ext>
            </a:extLst>
          </p:cNvPr>
          <p:cNvPicPr>
            <a:picLocks noGrp="1" noChangeAspect="1"/>
          </p:cNvPicPr>
          <p:nvPr>
            <p:ph idx="1"/>
          </p:nvPr>
        </p:nvPicPr>
        <p:blipFill>
          <a:blip r:embed="rId2"/>
          <a:stretch>
            <a:fillRect/>
          </a:stretch>
        </p:blipFill>
        <p:spPr>
          <a:xfrm>
            <a:off x="217422" y="119921"/>
            <a:ext cx="11594828" cy="6620911"/>
          </a:xfrm>
        </p:spPr>
      </p:pic>
    </p:spTree>
    <p:extLst>
      <p:ext uri="{BB962C8B-B14F-4D97-AF65-F5344CB8AC3E}">
        <p14:creationId xmlns:p14="http://schemas.microsoft.com/office/powerpoint/2010/main" val="29169885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2E3439-D88E-E541-9F48-CD8E16B83718}"/>
              </a:ext>
            </a:extLst>
          </p:cNvPr>
          <p:cNvSpPr>
            <a:spLocks noGrp="1"/>
          </p:cNvSpPr>
          <p:nvPr>
            <p:ph idx="1"/>
          </p:nvPr>
        </p:nvSpPr>
        <p:spPr>
          <a:xfrm>
            <a:off x="704538" y="344774"/>
            <a:ext cx="10649262" cy="5832189"/>
          </a:xfrm>
        </p:spPr>
        <p:txBody>
          <a:bodyPr/>
          <a:lstStyle/>
          <a:p>
            <a:r>
              <a:rPr lang="en-US" dirty="0"/>
              <a:t>1</a:t>
            </a:r>
            <a:r>
              <a:rPr lang="en-US" baseline="30000" dirty="0"/>
              <a:t>st</a:t>
            </a:r>
            <a:r>
              <a:rPr lang="en-US" dirty="0"/>
              <a:t> century CE:</a:t>
            </a:r>
          </a:p>
          <a:p>
            <a:pPr lvl="1"/>
            <a:r>
              <a:rPr lang="en-US" dirty="0"/>
              <a:t>Province of Judea organized into Roman empire (having been a client kingdom)</a:t>
            </a:r>
          </a:p>
          <a:p>
            <a:pPr lvl="1"/>
            <a:r>
              <a:rPr lang="en-US" dirty="0"/>
              <a:t>Wars in Illyria against rebelling tribes</a:t>
            </a:r>
          </a:p>
          <a:p>
            <a:pPr lvl="1"/>
            <a:r>
              <a:rPr lang="en-US" dirty="0"/>
              <a:t>Wars in Germania against rebelling tribes (defeat of Rome at </a:t>
            </a:r>
            <a:r>
              <a:rPr lang="en-US" dirty="0" err="1"/>
              <a:t>Teutoburg</a:t>
            </a:r>
            <a:r>
              <a:rPr lang="en-US" dirty="0"/>
              <a:t> Forest)</a:t>
            </a:r>
          </a:p>
          <a:p>
            <a:pPr lvl="1"/>
            <a:r>
              <a:rPr lang="en-US" dirty="0"/>
              <a:t>Creation of Kingdom of Cappadocia (in place of previous allied kingdom)</a:t>
            </a:r>
          </a:p>
          <a:p>
            <a:pPr lvl="1"/>
            <a:r>
              <a:rPr lang="en-US" dirty="0"/>
              <a:t>On-going imperial politics/ murder/suspicion</a:t>
            </a:r>
          </a:p>
          <a:p>
            <a:pPr lvl="1"/>
            <a:r>
              <a:rPr lang="en-US" dirty="0"/>
              <a:t>Invasion of Britain (43 CE)</a:t>
            </a:r>
          </a:p>
          <a:p>
            <a:pPr lvl="1"/>
            <a:r>
              <a:rPr lang="en-US" dirty="0"/>
              <a:t>Romano-Parthian war 58-63 CE – breaking out over preferred candidates for King of Armenia</a:t>
            </a:r>
          </a:p>
          <a:p>
            <a:pPr lvl="1"/>
            <a:r>
              <a:rPr lang="en-US" dirty="0"/>
              <a:t>Boudicca revolt in Britain 60s CE</a:t>
            </a:r>
          </a:p>
          <a:p>
            <a:pPr lvl="1"/>
            <a:r>
              <a:rPr lang="en-US" dirty="0"/>
              <a:t>Romano-Jewish war 66 CE – province of Judea revolts from Rome</a:t>
            </a:r>
          </a:p>
          <a:p>
            <a:pPr lvl="1"/>
            <a:r>
              <a:rPr lang="en-US" dirty="0"/>
              <a:t>Siege of Jerusalem and destruction of 2</a:t>
            </a:r>
            <a:r>
              <a:rPr lang="en-US" baseline="30000" dirty="0"/>
              <a:t>nd</a:t>
            </a:r>
            <a:r>
              <a:rPr lang="en-US" dirty="0"/>
              <a:t> temple – 70 AD</a:t>
            </a:r>
          </a:p>
          <a:p>
            <a:pPr lvl="1"/>
            <a:r>
              <a:rPr lang="en-US" dirty="0"/>
              <a:t>Dacian Wars – 80s AD – ending with Moesia as client kingdom of Rome</a:t>
            </a:r>
          </a:p>
        </p:txBody>
      </p:sp>
    </p:spTree>
    <p:extLst>
      <p:ext uri="{BB962C8B-B14F-4D97-AF65-F5344CB8AC3E}">
        <p14:creationId xmlns:p14="http://schemas.microsoft.com/office/powerpoint/2010/main" val="28127953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C55C7-41F3-AD49-ACA7-3908ACAD4978}"/>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8CDF8C84-FCF9-DB45-91CD-3EA54E9F590B}"/>
              </a:ext>
            </a:extLst>
          </p:cNvPr>
          <p:cNvPicPr>
            <a:picLocks noGrp="1" noChangeAspect="1"/>
          </p:cNvPicPr>
          <p:nvPr>
            <p:ph idx="1"/>
          </p:nvPr>
        </p:nvPicPr>
        <p:blipFill>
          <a:blip r:embed="rId2"/>
          <a:stretch>
            <a:fillRect/>
          </a:stretch>
        </p:blipFill>
        <p:spPr>
          <a:xfrm>
            <a:off x="1484026" y="-832"/>
            <a:ext cx="7903988" cy="6858832"/>
          </a:xfrm>
        </p:spPr>
      </p:pic>
    </p:spTree>
    <p:extLst>
      <p:ext uri="{BB962C8B-B14F-4D97-AF65-F5344CB8AC3E}">
        <p14:creationId xmlns:p14="http://schemas.microsoft.com/office/powerpoint/2010/main" val="29975919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D1096-502A-154D-9535-514B8092F809}"/>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D500FFD9-840F-E54C-A0E3-86DAE3667A59}"/>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0" y="0"/>
            <a:ext cx="8426928" cy="4947770"/>
          </a:xfrm>
        </p:spPr>
      </p:pic>
      <p:pic>
        <p:nvPicPr>
          <p:cNvPr id="7" name="Picture 6">
            <a:extLst>
              <a:ext uri="{FF2B5EF4-FFF2-40B4-BE49-F238E27FC236}">
                <a16:creationId xmlns:a16="http://schemas.microsoft.com/office/drawing/2014/main" id="{DE91BFAB-FEF6-8840-8376-79EF1B7C7B28}"/>
              </a:ext>
            </a:extLst>
          </p:cNvPr>
          <p:cNvPicPr>
            <a:picLocks noChangeAspect="1"/>
          </p:cNvPicPr>
          <p:nvPr/>
        </p:nvPicPr>
        <p:blipFill>
          <a:blip r:embed="rId4"/>
          <a:stretch>
            <a:fillRect/>
          </a:stretch>
        </p:blipFill>
        <p:spPr>
          <a:xfrm>
            <a:off x="6385810" y="3032914"/>
            <a:ext cx="6169494" cy="3825086"/>
          </a:xfrm>
          <a:prstGeom prst="rect">
            <a:avLst/>
          </a:prstGeom>
        </p:spPr>
      </p:pic>
    </p:spTree>
    <p:extLst>
      <p:ext uri="{BB962C8B-B14F-4D97-AF65-F5344CB8AC3E}">
        <p14:creationId xmlns:p14="http://schemas.microsoft.com/office/powerpoint/2010/main" val="7170915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84AB2-16C9-0045-99AC-6F29D7A42110}"/>
              </a:ext>
            </a:extLst>
          </p:cNvPr>
          <p:cNvSpPr>
            <a:spLocks noGrp="1"/>
          </p:cNvSpPr>
          <p:nvPr>
            <p:ph type="title"/>
          </p:nvPr>
        </p:nvSpPr>
        <p:spPr/>
        <p:txBody>
          <a:bodyPr/>
          <a:lstStyle/>
          <a:p>
            <a:pPr algn="ctr"/>
            <a:r>
              <a:rPr lang="en-US" b="1" dirty="0"/>
              <a:t>Discovery of Monsoon winds and international Trade</a:t>
            </a:r>
          </a:p>
        </p:txBody>
      </p:sp>
      <p:sp>
        <p:nvSpPr>
          <p:cNvPr id="3" name="Content Placeholder 2">
            <a:extLst>
              <a:ext uri="{FF2B5EF4-FFF2-40B4-BE49-F238E27FC236}">
                <a16:creationId xmlns:a16="http://schemas.microsoft.com/office/drawing/2014/main" id="{B9533520-39FF-8E4A-8A9D-533AE8E1DC87}"/>
              </a:ext>
            </a:extLst>
          </p:cNvPr>
          <p:cNvSpPr>
            <a:spLocks noGrp="1"/>
          </p:cNvSpPr>
          <p:nvPr>
            <p:ph idx="1"/>
          </p:nvPr>
        </p:nvSpPr>
        <p:spPr/>
        <p:txBody>
          <a:bodyPr>
            <a:normAutofit fontScale="92500" lnSpcReduction="20000"/>
          </a:bodyPr>
          <a:lstStyle/>
          <a:p>
            <a:r>
              <a:rPr lang="en-US" dirty="0"/>
              <a:t>Before arrival of Romans, Egyptians had exploited trade with India and Arabia through construction of ports along Red Sea Coast.</a:t>
            </a:r>
          </a:p>
          <a:p>
            <a:r>
              <a:rPr lang="en-US" dirty="0"/>
              <a:t>But before the discovery of how to sail with the Monsoon winds, trade was limited and indirect (using intermediary Arab ports such as Aden)</a:t>
            </a:r>
          </a:p>
          <a:p>
            <a:r>
              <a:rPr lang="en-US" dirty="0"/>
              <a:t>Discovery led to direct crossings to India, the sidelining of Arabia’s role as trading hub/ importance of Petra as land trade base (bar for Arabia’s own goods – frankincense and myrrh)</a:t>
            </a:r>
          </a:p>
          <a:p>
            <a:r>
              <a:rPr lang="en-US" dirty="0"/>
              <a:t>Timed with Roman annexation of Egypt – led to vast increase in annual trade. Soon enough, 120 ships a year making the journey to India (leaving in July with about 20 days voyage and returning in December/January).</a:t>
            </a:r>
          </a:p>
          <a:p>
            <a:r>
              <a:rPr lang="en-US" dirty="0"/>
              <a:t>Description: Periplus of the </a:t>
            </a:r>
            <a:r>
              <a:rPr lang="en-US" dirty="0" err="1"/>
              <a:t>Erythraean</a:t>
            </a:r>
            <a:r>
              <a:rPr lang="en-US" dirty="0"/>
              <a:t> Sea (text of what can be found at each port).</a:t>
            </a:r>
          </a:p>
        </p:txBody>
      </p:sp>
    </p:spTree>
    <p:extLst>
      <p:ext uri="{BB962C8B-B14F-4D97-AF65-F5344CB8AC3E}">
        <p14:creationId xmlns:p14="http://schemas.microsoft.com/office/powerpoint/2010/main" val="3906470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A80B2-B76F-EB44-B01A-CCE9565BEEA1}"/>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A18A990E-B1C4-934B-85AB-C310FDBF9274}"/>
              </a:ext>
            </a:extLst>
          </p:cNvPr>
          <p:cNvPicPr>
            <a:picLocks noGrp="1" noChangeAspect="1"/>
          </p:cNvPicPr>
          <p:nvPr>
            <p:ph idx="1"/>
          </p:nvPr>
        </p:nvPicPr>
        <p:blipFill>
          <a:blip r:embed="rId2"/>
          <a:stretch>
            <a:fillRect/>
          </a:stretch>
        </p:blipFill>
        <p:spPr>
          <a:xfrm>
            <a:off x="0" y="494675"/>
            <a:ext cx="12029867" cy="6010122"/>
          </a:xfrm>
        </p:spPr>
      </p:pic>
    </p:spTree>
    <p:extLst>
      <p:ext uri="{BB962C8B-B14F-4D97-AF65-F5344CB8AC3E}">
        <p14:creationId xmlns:p14="http://schemas.microsoft.com/office/powerpoint/2010/main" val="24243436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A4237-3249-504B-9533-604C606AA742}"/>
              </a:ext>
            </a:extLst>
          </p:cNvPr>
          <p:cNvSpPr>
            <a:spLocks noGrp="1"/>
          </p:cNvSpPr>
          <p:nvPr>
            <p:ph type="title"/>
          </p:nvPr>
        </p:nvSpPr>
        <p:spPr/>
        <p:txBody>
          <a:bodyPr/>
          <a:lstStyle/>
          <a:p>
            <a:endParaRPr lang="en-US"/>
          </a:p>
        </p:txBody>
      </p:sp>
      <p:pic>
        <p:nvPicPr>
          <p:cNvPr id="8" name="Content Placeholder 7">
            <a:extLst>
              <a:ext uri="{FF2B5EF4-FFF2-40B4-BE49-F238E27FC236}">
                <a16:creationId xmlns:a16="http://schemas.microsoft.com/office/drawing/2014/main" id="{F480E66E-958D-A74A-B419-F168FB694541}"/>
              </a:ext>
            </a:extLst>
          </p:cNvPr>
          <p:cNvPicPr>
            <a:picLocks noGrp="1" noChangeAspect="1"/>
          </p:cNvPicPr>
          <p:nvPr>
            <p:ph idx="1"/>
          </p:nvPr>
        </p:nvPicPr>
        <p:blipFill>
          <a:blip r:embed="rId2"/>
          <a:stretch>
            <a:fillRect/>
          </a:stretch>
        </p:blipFill>
        <p:spPr>
          <a:xfrm>
            <a:off x="0" y="0"/>
            <a:ext cx="12471858" cy="6829997"/>
          </a:xfrm>
        </p:spPr>
      </p:pic>
    </p:spTree>
    <p:extLst>
      <p:ext uri="{BB962C8B-B14F-4D97-AF65-F5344CB8AC3E}">
        <p14:creationId xmlns:p14="http://schemas.microsoft.com/office/powerpoint/2010/main" val="25599794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5D04A8F-AD28-2C4A-AA09-0B0F1BE91A8E}"/>
              </a:ext>
            </a:extLst>
          </p:cNvPr>
          <p:cNvSpPr>
            <a:spLocks noGrp="1"/>
          </p:cNvSpPr>
          <p:nvPr>
            <p:ph idx="1"/>
          </p:nvPr>
        </p:nvSpPr>
        <p:spPr>
          <a:xfrm>
            <a:off x="659567" y="269823"/>
            <a:ext cx="10694233" cy="5907140"/>
          </a:xfrm>
        </p:spPr>
        <p:txBody>
          <a:bodyPr>
            <a:normAutofit fontScale="92500" lnSpcReduction="10000"/>
          </a:bodyPr>
          <a:lstStyle/>
          <a:p>
            <a:r>
              <a:rPr lang="en-US" dirty="0"/>
              <a:t>2</a:t>
            </a:r>
            <a:r>
              <a:rPr lang="en-US" baseline="30000" dirty="0"/>
              <a:t>nd</a:t>
            </a:r>
            <a:r>
              <a:rPr lang="en-US" dirty="0"/>
              <a:t> century CE:</a:t>
            </a:r>
          </a:p>
          <a:p>
            <a:pPr lvl="1"/>
            <a:r>
              <a:rPr lang="en-US" dirty="0"/>
              <a:t>First and Second Dacian Wars under Trajan (100-110s CE)</a:t>
            </a:r>
          </a:p>
          <a:p>
            <a:pPr lvl="1"/>
            <a:r>
              <a:rPr lang="en-US" dirty="0" err="1"/>
              <a:t>Nabatea</a:t>
            </a:r>
            <a:r>
              <a:rPr lang="en-US" dirty="0"/>
              <a:t> annexed to Rome empire (106 CE)</a:t>
            </a:r>
          </a:p>
          <a:p>
            <a:pPr lvl="1"/>
            <a:r>
              <a:rPr lang="en-US" dirty="0"/>
              <a:t>Romano-Parthian war from 113 CE – leading to major annexation of Parthian territory, creation of new Roman provinces of Mesopotamia and Assyria.</a:t>
            </a:r>
          </a:p>
          <a:p>
            <a:pPr lvl="1"/>
            <a:r>
              <a:rPr lang="en-US" dirty="0"/>
              <a:t>Roman organization of province of Armenia following military intervention (110s)</a:t>
            </a:r>
          </a:p>
          <a:p>
            <a:pPr lvl="1"/>
            <a:r>
              <a:rPr lang="en-US" dirty="0"/>
              <a:t>Roman military intervention in Cyrene to put down Jewish Rebellion (</a:t>
            </a:r>
            <a:r>
              <a:rPr lang="en-US" dirty="0" err="1"/>
              <a:t>Kitos</a:t>
            </a:r>
            <a:r>
              <a:rPr lang="en-US" dirty="0"/>
              <a:t> Wars – 110s)</a:t>
            </a:r>
          </a:p>
          <a:p>
            <a:pPr lvl="1"/>
            <a:r>
              <a:rPr lang="en-US" dirty="0"/>
              <a:t>118 – Hadrian as new emperor withdraws from new territories of Mesopotamia, Assyria and Armenia, re-instituting their client kingdoms</a:t>
            </a:r>
          </a:p>
          <a:p>
            <a:pPr lvl="1"/>
            <a:r>
              <a:rPr lang="en-US" dirty="0"/>
              <a:t>120s CE – Hadrian’ tour of the Empire (including building of Hadrian’s wall)</a:t>
            </a:r>
          </a:p>
          <a:p>
            <a:pPr lvl="1"/>
            <a:r>
              <a:rPr lang="en-US" dirty="0"/>
              <a:t>130s – Bar </a:t>
            </a:r>
            <a:r>
              <a:rPr lang="en-US" dirty="0" err="1"/>
              <a:t>Kochba</a:t>
            </a:r>
            <a:r>
              <a:rPr lang="en-US" dirty="0"/>
              <a:t> revolt against Rome in Judea</a:t>
            </a:r>
          </a:p>
          <a:p>
            <a:pPr lvl="1"/>
            <a:r>
              <a:rPr lang="en-US" dirty="0"/>
              <a:t>Romano-Parthian war 161-66 after Parthian kill Roman client king and install their own. Leads to Roman sacking of Ctesiphon</a:t>
            </a:r>
          </a:p>
          <a:p>
            <a:pPr lvl="1"/>
            <a:r>
              <a:rPr lang="en-US" dirty="0" err="1"/>
              <a:t>Antonine</a:t>
            </a:r>
            <a:r>
              <a:rPr lang="en-US" dirty="0"/>
              <a:t> Plague 160s – brought back to Rome by soldiers in East</a:t>
            </a:r>
          </a:p>
          <a:p>
            <a:pPr lvl="1"/>
            <a:r>
              <a:rPr lang="en-US" dirty="0"/>
              <a:t>Marcomannic Wars 170s CE – Germanic tribes in rebellion against Rome</a:t>
            </a:r>
          </a:p>
          <a:p>
            <a:pPr lvl="1"/>
            <a:r>
              <a:rPr lang="en-US" dirty="0"/>
              <a:t>197 Romano-Parthian Wars: Roman’s sack Ctesiphon (Parthian capital)</a:t>
            </a:r>
          </a:p>
        </p:txBody>
      </p:sp>
    </p:spTree>
    <p:extLst>
      <p:ext uri="{BB962C8B-B14F-4D97-AF65-F5344CB8AC3E}">
        <p14:creationId xmlns:p14="http://schemas.microsoft.com/office/powerpoint/2010/main" val="42906953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B9259-58F2-7349-B686-72FE1CCB410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EDAC19A-DAD4-004C-9B2E-437B69B95E86}"/>
              </a:ext>
            </a:extLst>
          </p:cNvPr>
          <p:cNvSpPr>
            <a:spLocks noGrp="1"/>
          </p:cNvSpPr>
          <p:nvPr>
            <p:ph idx="1"/>
          </p:nvPr>
        </p:nvSpPr>
        <p:spPr/>
        <p:txBody>
          <a:bodyPr/>
          <a:lstStyle/>
          <a:p>
            <a:endParaRPr lang="en-US"/>
          </a:p>
        </p:txBody>
      </p:sp>
      <p:pic>
        <p:nvPicPr>
          <p:cNvPr id="5" name="Content Placeholder 4">
            <a:extLst>
              <a:ext uri="{FF2B5EF4-FFF2-40B4-BE49-F238E27FC236}">
                <a16:creationId xmlns:a16="http://schemas.microsoft.com/office/drawing/2014/main" id="{966DFE27-A6BC-E34F-AA0D-A482DCC9BF03}"/>
              </a:ext>
            </a:extLst>
          </p:cNvPr>
          <p:cNvPicPr>
            <a:picLocks noChangeAspect="1"/>
          </p:cNvPicPr>
          <p:nvPr/>
        </p:nvPicPr>
        <p:blipFill>
          <a:blip r:embed="rId2"/>
          <a:stretch>
            <a:fillRect/>
          </a:stretch>
        </p:blipFill>
        <p:spPr>
          <a:xfrm>
            <a:off x="98570" y="-78829"/>
            <a:ext cx="6067777" cy="5265426"/>
          </a:xfrm>
          <a:prstGeom prst="rect">
            <a:avLst/>
          </a:prstGeom>
        </p:spPr>
      </p:pic>
      <p:pic>
        <p:nvPicPr>
          <p:cNvPr id="4" name="Picture 3">
            <a:extLst>
              <a:ext uri="{FF2B5EF4-FFF2-40B4-BE49-F238E27FC236}">
                <a16:creationId xmlns:a16="http://schemas.microsoft.com/office/drawing/2014/main" id="{9F48C3C3-152E-E04F-8F97-582CFA35AF6D}"/>
              </a:ext>
            </a:extLst>
          </p:cNvPr>
          <p:cNvPicPr>
            <a:picLocks noChangeAspect="1"/>
          </p:cNvPicPr>
          <p:nvPr/>
        </p:nvPicPr>
        <p:blipFill>
          <a:blip r:embed="rId3"/>
          <a:stretch>
            <a:fillRect/>
          </a:stretch>
        </p:blipFill>
        <p:spPr>
          <a:xfrm>
            <a:off x="5741233" y="2812958"/>
            <a:ext cx="6524261" cy="4045042"/>
          </a:xfrm>
          <a:prstGeom prst="rect">
            <a:avLst/>
          </a:prstGeom>
        </p:spPr>
      </p:pic>
    </p:spTree>
    <p:extLst>
      <p:ext uri="{BB962C8B-B14F-4D97-AF65-F5344CB8AC3E}">
        <p14:creationId xmlns:p14="http://schemas.microsoft.com/office/powerpoint/2010/main" val="38388839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AB8CB-CAB4-354B-A020-6CC615E9D065}"/>
              </a:ext>
            </a:extLst>
          </p:cNvPr>
          <p:cNvSpPr>
            <a:spLocks noGrp="1"/>
          </p:cNvSpPr>
          <p:nvPr>
            <p:ph type="title"/>
          </p:nvPr>
        </p:nvSpPr>
        <p:spPr/>
        <p:txBody>
          <a:bodyPr/>
          <a:lstStyle/>
          <a:p>
            <a:pPr algn="ctr"/>
            <a:r>
              <a:rPr lang="en-US" b="1" dirty="0"/>
              <a:t>Romano-Parthian Wars</a:t>
            </a:r>
          </a:p>
        </p:txBody>
      </p:sp>
      <p:sp>
        <p:nvSpPr>
          <p:cNvPr id="3" name="Content Placeholder 2">
            <a:extLst>
              <a:ext uri="{FF2B5EF4-FFF2-40B4-BE49-F238E27FC236}">
                <a16:creationId xmlns:a16="http://schemas.microsoft.com/office/drawing/2014/main" id="{0141C4FC-66B2-8448-BA44-4718D9F39717}"/>
              </a:ext>
            </a:extLst>
          </p:cNvPr>
          <p:cNvSpPr>
            <a:spLocks noGrp="1"/>
          </p:cNvSpPr>
          <p:nvPr>
            <p:ph idx="1"/>
          </p:nvPr>
        </p:nvSpPr>
        <p:spPr>
          <a:xfrm>
            <a:off x="838200" y="1469036"/>
            <a:ext cx="10515600" cy="5246557"/>
          </a:xfrm>
        </p:spPr>
        <p:txBody>
          <a:bodyPr>
            <a:normAutofit fontScale="92500" lnSpcReduction="20000"/>
          </a:bodyPr>
          <a:lstStyle/>
          <a:p>
            <a:r>
              <a:rPr lang="en-GB" dirty="0"/>
              <a:t>Battle against the Parthians at </a:t>
            </a:r>
            <a:r>
              <a:rPr lang="en-GB" dirty="0" err="1"/>
              <a:t>Carrhae</a:t>
            </a:r>
            <a:r>
              <a:rPr lang="en-GB" dirty="0"/>
              <a:t> 53 BCE – Roman defeat</a:t>
            </a:r>
          </a:p>
          <a:p>
            <a:r>
              <a:rPr lang="en-GB" dirty="0"/>
              <a:t>Roman attack against Parthia led by Mark Anthony – 40 BCE.</a:t>
            </a:r>
          </a:p>
          <a:p>
            <a:r>
              <a:rPr lang="en-GB" dirty="0"/>
              <a:t>Emperor Augustus negotiated a peace in 20 BCE </a:t>
            </a:r>
          </a:p>
          <a:p>
            <a:r>
              <a:rPr lang="en-GB" dirty="0"/>
              <a:t>During the 1</a:t>
            </a:r>
            <a:r>
              <a:rPr lang="en-GB" baseline="30000" dirty="0"/>
              <a:t>st</a:t>
            </a:r>
            <a:r>
              <a:rPr lang="en-GB" dirty="0"/>
              <a:t> century CE, the two powers frequently came into conflict over their respective influence in Armenia. </a:t>
            </a:r>
          </a:p>
          <a:p>
            <a:r>
              <a:rPr lang="en-GB" dirty="0"/>
              <a:t>In the early 2</a:t>
            </a:r>
            <a:r>
              <a:rPr lang="en-GB" baseline="30000" dirty="0"/>
              <a:t>nd</a:t>
            </a:r>
            <a:r>
              <a:rPr lang="en-GB" dirty="0"/>
              <a:t> century CE, the Roman emperor Trajan not only conquered Armenia, but even took the Parthian capital </a:t>
            </a:r>
            <a:r>
              <a:rPr lang="en-GB"/>
              <a:t>of Ctesiphon</a:t>
            </a:r>
            <a:endParaRPr lang="en-GB" dirty="0"/>
          </a:p>
          <a:p>
            <a:r>
              <a:rPr lang="en-GB" dirty="0"/>
              <a:t>Emperor Hadrian reversed Trajan’s policy and sought to re-establish the Euphrates river as the boundary between the two empires.</a:t>
            </a:r>
          </a:p>
          <a:p>
            <a:r>
              <a:rPr lang="en-GB" dirty="0"/>
              <a:t>In the 160s CE, conflict once again broke out between the two empires over Armenia, leading to a brief Roman invasion again as far as Ctesiphon and subsequent withdrawal.</a:t>
            </a:r>
          </a:p>
          <a:p>
            <a:r>
              <a:rPr lang="en-GB" dirty="0"/>
              <a:t>Further Roman invasions in 190s CE and in 210s CE</a:t>
            </a:r>
          </a:p>
          <a:p>
            <a:r>
              <a:rPr lang="en-GB" dirty="0"/>
              <a:t>Parthian Empire taken over by the </a:t>
            </a:r>
            <a:r>
              <a:rPr lang="en-GB" dirty="0" err="1"/>
              <a:t>Sassanids</a:t>
            </a:r>
            <a:r>
              <a:rPr lang="en-GB" dirty="0"/>
              <a:t> in 220s CE. </a:t>
            </a:r>
            <a:endParaRPr lang="en-US" dirty="0"/>
          </a:p>
        </p:txBody>
      </p:sp>
    </p:spTree>
    <p:extLst>
      <p:ext uri="{BB962C8B-B14F-4D97-AF65-F5344CB8AC3E}">
        <p14:creationId xmlns:p14="http://schemas.microsoft.com/office/powerpoint/2010/main" val="32758700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3A0C5-B51E-494F-BDCC-DD33CF5ED1F4}"/>
              </a:ext>
            </a:extLst>
          </p:cNvPr>
          <p:cNvSpPr>
            <a:spLocks noGrp="1"/>
          </p:cNvSpPr>
          <p:nvPr>
            <p:ph type="title"/>
          </p:nvPr>
        </p:nvSpPr>
        <p:spPr/>
        <p:txBody>
          <a:bodyPr/>
          <a:lstStyle/>
          <a:p>
            <a:pPr algn="ctr"/>
            <a:r>
              <a:rPr lang="en-US" dirty="0"/>
              <a:t>Trade between Rome and Parthia (and Palmyra)</a:t>
            </a:r>
          </a:p>
        </p:txBody>
      </p:sp>
      <p:sp>
        <p:nvSpPr>
          <p:cNvPr id="3" name="Content Placeholder 2">
            <a:extLst>
              <a:ext uri="{FF2B5EF4-FFF2-40B4-BE49-F238E27FC236}">
                <a16:creationId xmlns:a16="http://schemas.microsoft.com/office/drawing/2014/main" id="{7347BCF1-B29B-6B40-8D6F-07A8AF50DBBB}"/>
              </a:ext>
            </a:extLst>
          </p:cNvPr>
          <p:cNvSpPr>
            <a:spLocks noGrp="1"/>
          </p:cNvSpPr>
          <p:nvPr>
            <p:ph idx="1"/>
          </p:nvPr>
        </p:nvSpPr>
        <p:spPr/>
        <p:txBody>
          <a:bodyPr>
            <a:normAutofit fontScale="92500" lnSpcReduction="20000"/>
          </a:bodyPr>
          <a:lstStyle/>
          <a:p>
            <a:pPr marL="0" indent="0">
              <a:buNone/>
            </a:pPr>
            <a:r>
              <a:rPr lang="en-GB" b="1" dirty="0"/>
              <a:t>Palmyra </a:t>
            </a:r>
            <a:r>
              <a:rPr lang="en-GB" b="1" dirty="0" err="1"/>
              <a:t>urbs</a:t>
            </a:r>
            <a:r>
              <a:rPr lang="en-GB" b="1" dirty="0"/>
              <a:t> </a:t>
            </a:r>
            <a:r>
              <a:rPr lang="en-GB" b="1" dirty="0" err="1"/>
              <a:t>nobilis</a:t>
            </a:r>
            <a:r>
              <a:rPr lang="en-GB" b="1" dirty="0"/>
              <a:t> situ, </a:t>
            </a:r>
            <a:r>
              <a:rPr lang="en-GB" b="1" dirty="0" err="1"/>
              <a:t>divitiis</a:t>
            </a:r>
            <a:r>
              <a:rPr lang="en-GB" b="1" dirty="0"/>
              <a:t> soli et </a:t>
            </a:r>
            <a:r>
              <a:rPr lang="en-GB" b="1" dirty="0" err="1"/>
              <a:t>aquis</a:t>
            </a:r>
            <a:r>
              <a:rPr lang="en-GB" b="1" dirty="0"/>
              <a:t> </a:t>
            </a:r>
            <a:r>
              <a:rPr lang="en-GB" b="1" dirty="0" err="1"/>
              <a:t>amoenis</a:t>
            </a:r>
            <a:r>
              <a:rPr lang="en-GB" b="1" dirty="0"/>
              <a:t>, </a:t>
            </a:r>
            <a:r>
              <a:rPr lang="en-GB" b="1" dirty="0" err="1"/>
              <a:t>vasto</a:t>
            </a:r>
            <a:r>
              <a:rPr lang="en-GB" b="1" dirty="0"/>
              <a:t> </a:t>
            </a:r>
            <a:r>
              <a:rPr lang="en-GB" b="1" dirty="0" err="1"/>
              <a:t>undique</a:t>
            </a:r>
            <a:r>
              <a:rPr lang="en-GB" b="1" dirty="0"/>
              <a:t> </a:t>
            </a:r>
            <a:r>
              <a:rPr lang="en-GB" b="1" dirty="0" err="1"/>
              <a:t>ambitu</a:t>
            </a:r>
            <a:r>
              <a:rPr lang="en-GB" b="1" dirty="0"/>
              <a:t> </a:t>
            </a:r>
            <a:r>
              <a:rPr lang="en-GB" b="1" dirty="0" err="1"/>
              <a:t>harenis</a:t>
            </a:r>
            <a:r>
              <a:rPr lang="en-GB" b="1" dirty="0"/>
              <a:t> </a:t>
            </a:r>
            <a:r>
              <a:rPr lang="en-GB" b="1" dirty="0" err="1"/>
              <a:t>includit</a:t>
            </a:r>
            <a:r>
              <a:rPr lang="en-GB" b="1" dirty="0"/>
              <a:t> </a:t>
            </a:r>
            <a:r>
              <a:rPr lang="en-GB" b="1" dirty="0" err="1"/>
              <a:t>agros</a:t>
            </a:r>
            <a:r>
              <a:rPr lang="en-GB" b="1" dirty="0"/>
              <a:t>, ac </a:t>
            </a:r>
            <a:r>
              <a:rPr lang="en-GB" b="1" dirty="0" err="1"/>
              <a:t>velut</a:t>
            </a:r>
            <a:r>
              <a:rPr lang="en-GB" b="1" dirty="0"/>
              <a:t> </a:t>
            </a:r>
            <a:r>
              <a:rPr lang="en-GB" b="1" dirty="0" err="1"/>
              <a:t>terris</a:t>
            </a:r>
            <a:r>
              <a:rPr lang="en-GB" b="1" dirty="0"/>
              <a:t> </a:t>
            </a:r>
            <a:r>
              <a:rPr lang="en-GB" b="1" dirty="0" err="1"/>
              <a:t>exempta</a:t>
            </a:r>
            <a:r>
              <a:rPr lang="en-GB" b="1" dirty="0"/>
              <a:t> a </a:t>
            </a:r>
            <a:r>
              <a:rPr lang="en-GB" b="1" dirty="0" err="1"/>
              <a:t>rerum</a:t>
            </a:r>
            <a:r>
              <a:rPr lang="en-GB" b="1" dirty="0"/>
              <a:t> </a:t>
            </a:r>
            <a:r>
              <a:rPr lang="en-GB" b="1" dirty="0" err="1"/>
              <a:t>natura</a:t>
            </a:r>
            <a:r>
              <a:rPr lang="en-GB" b="1" dirty="0"/>
              <a:t>, </a:t>
            </a:r>
            <a:r>
              <a:rPr lang="en-GB" b="1" dirty="0" err="1"/>
              <a:t>privata</a:t>
            </a:r>
            <a:r>
              <a:rPr lang="en-GB" b="1" dirty="0"/>
              <a:t> </a:t>
            </a:r>
            <a:r>
              <a:rPr lang="en-GB" b="1" dirty="0" err="1"/>
              <a:t>sorte</a:t>
            </a:r>
            <a:r>
              <a:rPr lang="en-GB" b="1" dirty="0"/>
              <a:t> inter duo imperia summa </a:t>
            </a:r>
            <a:r>
              <a:rPr lang="en-GB" b="1" dirty="0" err="1"/>
              <a:t>Romanorum</a:t>
            </a:r>
            <a:r>
              <a:rPr lang="en-GB" b="1" dirty="0"/>
              <a:t> </a:t>
            </a:r>
            <a:r>
              <a:rPr lang="en-GB" b="1" dirty="0" err="1"/>
              <a:t>Parthorumque</a:t>
            </a:r>
            <a:r>
              <a:rPr lang="en-GB" b="1" dirty="0"/>
              <a:t>, et prima in </a:t>
            </a:r>
            <a:r>
              <a:rPr lang="en-GB" b="1" dirty="0" err="1"/>
              <a:t>discordia</a:t>
            </a:r>
            <a:r>
              <a:rPr lang="en-GB" b="1" dirty="0"/>
              <a:t> semper </a:t>
            </a:r>
            <a:r>
              <a:rPr lang="en-GB" b="1" dirty="0" err="1"/>
              <a:t>utrimque</a:t>
            </a:r>
            <a:r>
              <a:rPr lang="en-GB" b="1" dirty="0"/>
              <a:t> </a:t>
            </a:r>
            <a:r>
              <a:rPr lang="en-GB" b="1" dirty="0" err="1"/>
              <a:t>cura</a:t>
            </a:r>
            <a:r>
              <a:rPr lang="en-GB" b="1" dirty="0"/>
              <a:t>.</a:t>
            </a:r>
          </a:p>
          <a:p>
            <a:pPr marL="0" indent="0">
              <a:buNone/>
            </a:pPr>
            <a:endParaRPr lang="en-GB" b="1" dirty="0"/>
          </a:p>
          <a:p>
            <a:pPr marL="0" indent="0">
              <a:buNone/>
            </a:pPr>
            <a:endParaRPr lang="en-GB" b="1" dirty="0"/>
          </a:p>
          <a:p>
            <a:pPr marL="0" indent="0">
              <a:buNone/>
            </a:pPr>
            <a:r>
              <a:rPr lang="en-GB" b="1" dirty="0"/>
              <a:t>“Palmyra is a city famous for its situation, for the richness of its soil and for its agreeable springs; its fields are surrounded on every side by a vast circuit of sand, it is as it were isolated by nature from the world, having a destiny of its own between the two mighty empires of Rome and Parthia, and at the first moment of a quarrel between them always attracting the attention of both sides” </a:t>
            </a:r>
          </a:p>
          <a:p>
            <a:pPr marL="0" indent="0">
              <a:buNone/>
            </a:pPr>
            <a:r>
              <a:rPr lang="en-GB" b="1" dirty="0"/>
              <a:t>Pliny </a:t>
            </a:r>
            <a:r>
              <a:rPr lang="en-GB" b="1" i="1" dirty="0"/>
              <a:t>NH  </a:t>
            </a:r>
            <a:r>
              <a:rPr lang="en-GB" b="1" dirty="0"/>
              <a:t>5.88</a:t>
            </a:r>
            <a:endParaRPr lang="en-US" b="1" dirty="0"/>
          </a:p>
        </p:txBody>
      </p:sp>
    </p:spTree>
    <p:extLst>
      <p:ext uri="{BB962C8B-B14F-4D97-AF65-F5344CB8AC3E}">
        <p14:creationId xmlns:p14="http://schemas.microsoft.com/office/powerpoint/2010/main" val="5406574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A969D-8E7E-BD40-8DB7-3E8692D0EB2B}"/>
              </a:ext>
            </a:extLst>
          </p:cNvPr>
          <p:cNvSpPr>
            <a:spLocks noGrp="1"/>
          </p:cNvSpPr>
          <p:nvPr>
            <p:ph type="title"/>
          </p:nvPr>
        </p:nvSpPr>
        <p:spPr/>
        <p:txBody>
          <a:bodyPr/>
          <a:lstStyle/>
          <a:p>
            <a:r>
              <a:rPr lang="en-US" dirty="0"/>
              <a:t>Palmyra</a:t>
            </a:r>
          </a:p>
        </p:txBody>
      </p:sp>
      <p:pic>
        <p:nvPicPr>
          <p:cNvPr id="5" name="Content Placeholder 4">
            <a:extLst>
              <a:ext uri="{FF2B5EF4-FFF2-40B4-BE49-F238E27FC236}">
                <a16:creationId xmlns:a16="http://schemas.microsoft.com/office/drawing/2014/main" id="{C184200E-8921-1946-85E3-C623C3171C6C}"/>
              </a:ext>
            </a:extLst>
          </p:cNvPr>
          <p:cNvPicPr>
            <a:picLocks noGrp="1" noChangeAspect="1"/>
          </p:cNvPicPr>
          <p:nvPr>
            <p:ph idx="1"/>
          </p:nvPr>
        </p:nvPicPr>
        <p:blipFill>
          <a:blip r:embed="rId2"/>
          <a:stretch>
            <a:fillRect/>
          </a:stretch>
        </p:blipFill>
        <p:spPr>
          <a:xfrm>
            <a:off x="5833377" y="365125"/>
            <a:ext cx="5801784" cy="4351338"/>
          </a:xfrm>
        </p:spPr>
      </p:pic>
      <p:sp>
        <p:nvSpPr>
          <p:cNvPr id="9" name="TextBox 8">
            <a:extLst>
              <a:ext uri="{FF2B5EF4-FFF2-40B4-BE49-F238E27FC236}">
                <a16:creationId xmlns:a16="http://schemas.microsoft.com/office/drawing/2014/main" id="{849342F3-D1B9-6C46-AB4F-E45EEA000F00}"/>
              </a:ext>
            </a:extLst>
          </p:cNvPr>
          <p:cNvSpPr txBox="1"/>
          <p:nvPr/>
        </p:nvSpPr>
        <p:spPr>
          <a:xfrm>
            <a:off x="269823" y="1248490"/>
            <a:ext cx="5443633" cy="5909310"/>
          </a:xfrm>
          <a:prstGeom prst="rect">
            <a:avLst/>
          </a:prstGeom>
          <a:noFill/>
        </p:spPr>
        <p:txBody>
          <a:bodyPr wrap="square" rtlCol="0">
            <a:spAutoFit/>
          </a:bodyPr>
          <a:lstStyle/>
          <a:p>
            <a:pPr marL="285750" indent="-285750">
              <a:buFont typeface="Arial" panose="020B0604020202020204" pitchFamily="34" charset="0"/>
              <a:buChar char="•"/>
            </a:pPr>
            <a:r>
              <a:rPr lang="en-US" sz="2400" dirty="0"/>
              <a:t>Independent of Rome until after 41 BCE (tributary status)</a:t>
            </a:r>
          </a:p>
          <a:p>
            <a:pPr marL="285750" indent="-285750">
              <a:buFont typeface="Arial" panose="020B0604020202020204" pitchFamily="34" charset="0"/>
              <a:buChar char="•"/>
            </a:pPr>
            <a:r>
              <a:rPr lang="en-US" sz="2400" dirty="0"/>
              <a:t>Paying taxes to Rome by 19 CE (and fully incorporated into Roman empire)</a:t>
            </a:r>
          </a:p>
          <a:p>
            <a:pPr marL="285750" indent="-285750">
              <a:buFont typeface="Arial" panose="020B0604020202020204" pitchFamily="34" charset="0"/>
              <a:buChar char="•"/>
            </a:pPr>
            <a:r>
              <a:rPr lang="en-US" sz="2400" dirty="0"/>
              <a:t>19-131 CE: occasional trading ventures</a:t>
            </a:r>
          </a:p>
          <a:p>
            <a:pPr marL="285750" indent="-285750">
              <a:buFont typeface="Arial" panose="020B0604020202020204" pitchFamily="34" charset="0"/>
              <a:buChar char="•"/>
            </a:pPr>
            <a:r>
              <a:rPr lang="en-US" sz="2400" dirty="0"/>
              <a:t>A free city from 129 CE</a:t>
            </a:r>
          </a:p>
          <a:p>
            <a:pPr marL="285750" indent="-285750">
              <a:buFont typeface="Arial" panose="020B0604020202020204" pitchFamily="34" charset="0"/>
              <a:buChar char="•"/>
            </a:pPr>
            <a:r>
              <a:rPr lang="en-US" sz="2400" dirty="0"/>
              <a:t>131 CE -272 CE: Highly successful trading post</a:t>
            </a:r>
          </a:p>
          <a:p>
            <a:pPr marL="285750" indent="-285750">
              <a:buFont typeface="Arial" panose="020B0604020202020204" pitchFamily="34" charset="0"/>
              <a:buChar char="•"/>
            </a:pPr>
            <a:r>
              <a:rPr lang="en-US" sz="2400" dirty="0"/>
              <a:t>Becomes </a:t>
            </a:r>
            <a:r>
              <a:rPr lang="en-US" sz="2400" dirty="0" err="1"/>
              <a:t>colonia</a:t>
            </a:r>
            <a:r>
              <a:rPr lang="en-US" sz="2400" dirty="0"/>
              <a:t> under </a:t>
            </a:r>
            <a:r>
              <a:rPr lang="en-US" sz="2400" dirty="0" err="1"/>
              <a:t>Septimius</a:t>
            </a:r>
            <a:r>
              <a:rPr lang="en-US" sz="2400" dirty="0"/>
              <a:t> Severus / Caracalla.</a:t>
            </a:r>
          </a:p>
          <a:p>
            <a:pPr marL="285750" indent="-285750">
              <a:buFont typeface="Arial" panose="020B0604020202020204" pitchFamily="34" charset="0"/>
              <a:buChar char="•"/>
            </a:pPr>
            <a:r>
              <a:rPr lang="en-US" sz="2400" dirty="0"/>
              <a:t>265 CE: attacked by Sassanid Empire</a:t>
            </a:r>
          </a:p>
          <a:p>
            <a:pPr marL="285750" indent="-285750">
              <a:buFont typeface="Arial" panose="020B0604020202020204" pitchFamily="34" charset="0"/>
              <a:buChar char="•"/>
            </a:pPr>
            <a:r>
              <a:rPr lang="en-US" sz="2400" dirty="0"/>
              <a:t>269 CE: Queen Zenobia of Palmyra led an attack on Rome’s Eastern Empire</a:t>
            </a:r>
          </a:p>
          <a:p>
            <a:pPr marL="285750" indent="-285750">
              <a:buFont typeface="Arial" panose="020B0604020202020204" pitchFamily="34" charset="0"/>
              <a:buChar char="•"/>
            </a:pPr>
            <a:r>
              <a:rPr lang="en-US" sz="2400" dirty="0"/>
              <a:t>272 CE: Rome reconquers the town and destroys much of it</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4476723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5EA5FB-FAEF-694D-BA4A-1B4FBBFCC02D}"/>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7EB75941-79B1-CF43-BBFD-E84F063458AD}"/>
              </a:ext>
            </a:extLst>
          </p:cNvPr>
          <p:cNvPicPr>
            <a:picLocks noGrp="1" noChangeAspect="1"/>
          </p:cNvPicPr>
          <p:nvPr>
            <p:ph idx="1"/>
          </p:nvPr>
        </p:nvPicPr>
        <p:blipFill>
          <a:blip r:embed="rId2"/>
          <a:stretch>
            <a:fillRect/>
          </a:stretch>
        </p:blipFill>
        <p:spPr>
          <a:xfrm>
            <a:off x="935086" y="3124"/>
            <a:ext cx="10418714" cy="6854876"/>
          </a:xfrm>
        </p:spPr>
      </p:pic>
    </p:spTree>
    <p:extLst>
      <p:ext uri="{BB962C8B-B14F-4D97-AF65-F5344CB8AC3E}">
        <p14:creationId xmlns:p14="http://schemas.microsoft.com/office/powerpoint/2010/main" val="31717740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EF76F-2624-8C4E-9923-33265528187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399527E-DBF9-504B-83D6-5EE5A939A0B2}"/>
              </a:ext>
            </a:extLst>
          </p:cNvPr>
          <p:cNvSpPr>
            <a:spLocks noGrp="1"/>
          </p:cNvSpPr>
          <p:nvPr>
            <p:ph idx="1"/>
          </p:nvPr>
        </p:nvSpPr>
        <p:spPr/>
        <p:txBody>
          <a:bodyPr>
            <a:normAutofit fontScale="85000" lnSpcReduction="10000"/>
          </a:bodyPr>
          <a:lstStyle/>
          <a:p>
            <a:pPr marL="0" indent="0">
              <a:buNone/>
            </a:pPr>
            <a:r>
              <a:rPr lang="el-GR" dirty="0" err="1"/>
              <a:t>ἀποπλευσάσης</a:t>
            </a:r>
            <a:r>
              <a:rPr lang="el-GR" dirty="0"/>
              <a:t> </a:t>
            </a:r>
            <a:r>
              <a:rPr lang="el-GR" dirty="0" err="1"/>
              <a:t>δὲ</a:t>
            </a:r>
            <a:r>
              <a:rPr lang="el-GR" dirty="0"/>
              <a:t> </a:t>
            </a:r>
            <a:r>
              <a:rPr lang="el-GR" dirty="0" err="1"/>
              <a:t>τῆς</a:t>
            </a:r>
            <a:r>
              <a:rPr lang="el-GR" dirty="0"/>
              <a:t> Κλεοπάτρας </a:t>
            </a:r>
            <a:r>
              <a:rPr lang="el-GR" dirty="0" err="1"/>
              <a:t>ἐς</a:t>
            </a:r>
            <a:r>
              <a:rPr lang="el-GR" dirty="0"/>
              <a:t> </a:t>
            </a:r>
            <a:r>
              <a:rPr lang="el-GR" dirty="0" err="1"/>
              <a:t>τὰ</a:t>
            </a:r>
            <a:r>
              <a:rPr lang="el-GR" dirty="0"/>
              <a:t> </a:t>
            </a:r>
            <a:r>
              <a:rPr lang="el-GR" dirty="0" err="1"/>
              <a:t>οἰκεῖα</a:t>
            </a:r>
            <a:r>
              <a:rPr lang="el-GR" dirty="0"/>
              <a:t>, </a:t>
            </a:r>
            <a:r>
              <a:rPr lang="el-GR" dirty="0" err="1"/>
              <a:t>ὁ</a:t>
            </a:r>
            <a:r>
              <a:rPr lang="el-GR" dirty="0"/>
              <a:t> </a:t>
            </a:r>
            <a:r>
              <a:rPr lang="el-GR" dirty="0" err="1"/>
              <a:t>Ἀντώνιος</a:t>
            </a:r>
            <a:r>
              <a:rPr lang="el-GR" dirty="0"/>
              <a:t> </a:t>
            </a:r>
            <a:r>
              <a:rPr lang="el-GR" dirty="0" err="1"/>
              <a:t>ἔπεμπε</a:t>
            </a:r>
            <a:r>
              <a:rPr lang="el-GR" dirty="0"/>
              <a:t> </a:t>
            </a:r>
            <a:r>
              <a:rPr lang="el-GR" dirty="0" err="1"/>
              <a:t>τοὺς</a:t>
            </a:r>
            <a:r>
              <a:rPr lang="el-GR" dirty="0"/>
              <a:t> </a:t>
            </a:r>
            <a:r>
              <a:rPr lang="el-GR" dirty="0" err="1"/>
              <a:t>ἱππέας</a:t>
            </a:r>
            <a:r>
              <a:rPr lang="el-GR" dirty="0"/>
              <a:t> </a:t>
            </a:r>
            <a:r>
              <a:rPr lang="el-GR" dirty="0" err="1"/>
              <a:t>Πάλμυρα</a:t>
            </a:r>
            <a:r>
              <a:rPr lang="el-GR" dirty="0"/>
              <a:t> πόλιν, </a:t>
            </a:r>
            <a:r>
              <a:rPr lang="el-GR" dirty="0" err="1"/>
              <a:t>οὐ</a:t>
            </a:r>
            <a:r>
              <a:rPr lang="el-GR" dirty="0"/>
              <a:t> </a:t>
            </a:r>
            <a:r>
              <a:rPr lang="el-GR" dirty="0" err="1"/>
              <a:t>μακρὰν</a:t>
            </a:r>
            <a:r>
              <a:rPr lang="el-GR" dirty="0"/>
              <a:t> </a:t>
            </a:r>
            <a:r>
              <a:rPr lang="el-GR" dirty="0" err="1"/>
              <a:t>οὖσαν</a:t>
            </a:r>
            <a:r>
              <a:rPr lang="el-GR" dirty="0"/>
              <a:t> </a:t>
            </a:r>
            <a:r>
              <a:rPr lang="el-GR" dirty="0" err="1"/>
              <a:t>ἀπὸ</a:t>
            </a:r>
            <a:r>
              <a:rPr lang="el-GR" dirty="0"/>
              <a:t> </a:t>
            </a:r>
            <a:r>
              <a:rPr lang="el-GR" dirty="0" err="1"/>
              <a:t>Εὐφράτου</a:t>
            </a:r>
            <a:r>
              <a:rPr lang="el-GR" dirty="0"/>
              <a:t>, </a:t>
            </a:r>
            <a:r>
              <a:rPr lang="el-GR" dirty="0" err="1"/>
              <a:t>διαρπάσαι</a:t>
            </a:r>
            <a:r>
              <a:rPr lang="el-GR" dirty="0"/>
              <a:t>, </a:t>
            </a:r>
            <a:r>
              <a:rPr lang="el-GR" dirty="0" err="1"/>
              <a:t>μικρὰ</a:t>
            </a:r>
            <a:r>
              <a:rPr lang="el-GR" dirty="0"/>
              <a:t> </a:t>
            </a:r>
            <a:r>
              <a:rPr lang="el-GR" dirty="0" err="1"/>
              <a:t>μὲν</a:t>
            </a:r>
            <a:r>
              <a:rPr lang="el-GR" dirty="0"/>
              <a:t> </a:t>
            </a:r>
            <a:r>
              <a:rPr lang="el-GR" dirty="0" err="1"/>
              <a:t>ἐπικαλῶν</a:t>
            </a:r>
            <a:r>
              <a:rPr lang="el-GR" dirty="0"/>
              <a:t> </a:t>
            </a:r>
            <a:r>
              <a:rPr lang="el-GR" dirty="0" err="1"/>
              <a:t>αὐτοῖς</a:t>
            </a:r>
            <a:r>
              <a:rPr lang="el-GR" dirty="0"/>
              <a:t>, </a:t>
            </a:r>
            <a:r>
              <a:rPr lang="el-GR" dirty="0" err="1"/>
              <a:t>ὅτι</a:t>
            </a:r>
            <a:r>
              <a:rPr lang="el-GR" dirty="0"/>
              <a:t> </a:t>
            </a:r>
            <a:r>
              <a:rPr lang="el-GR" dirty="0" err="1"/>
              <a:t>Ῥωμαίων</a:t>
            </a:r>
            <a:r>
              <a:rPr lang="el-GR" dirty="0"/>
              <a:t> </a:t>
            </a:r>
            <a:r>
              <a:rPr lang="el-GR" dirty="0" err="1"/>
              <a:t>καὶ</a:t>
            </a:r>
            <a:r>
              <a:rPr lang="el-GR" dirty="0"/>
              <a:t> </a:t>
            </a:r>
            <a:r>
              <a:rPr lang="el-GR" dirty="0" err="1"/>
              <a:t>Παρθυαίων</a:t>
            </a:r>
            <a:r>
              <a:rPr lang="el-GR" dirty="0"/>
              <a:t> </a:t>
            </a:r>
            <a:r>
              <a:rPr lang="el-GR" dirty="0" err="1"/>
              <a:t>ὄντες</a:t>
            </a:r>
            <a:r>
              <a:rPr lang="el-GR" dirty="0"/>
              <a:t> </a:t>
            </a:r>
            <a:r>
              <a:rPr lang="el-GR" dirty="0" err="1"/>
              <a:t>ἐφόριοι</a:t>
            </a:r>
            <a:r>
              <a:rPr lang="el-GR" dirty="0"/>
              <a:t> </a:t>
            </a:r>
            <a:r>
              <a:rPr lang="el-GR" dirty="0" err="1"/>
              <a:t>ἐς</a:t>
            </a:r>
            <a:r>
              <a:rPr lang="el-GR" dirty="0"/>
              <a:t> </a:t>
            </a:r>
            <a:r>
              <a:rPr lang="el-GR" dirty="0" err="1"/>
              <a:t>ἑκατέρους</a:t>
            </a:r>
            <a:r>
              <a:rPr lang="el-GR" dirty="0"/>
              <a:t> </a:t>
            </a:r>
            <a:r>
              <a:rPr lang="el-GR" dirty="0" err="1"/>
              <a:t>ἐπιδεξίως</a:t>
            </a:r>
            <a:r>
              <a:rPr lang="el-GR" dirty="0"/>
              <a:t> </a:t>
            </a:r>
            <a:r>
              <a:rPr lang="el-GR" dirty="0" err="1"/>
              <a:t>εἶχον</a:t>
            </a:r>
            <a:r>
              <a:rPr lang="el-GR" dirty="0"/>
              <a:t> (</a:t>
            </a:r>
            <a:r>
              <a:rPr lang="el-GR" dirty="0" err="1"/>
              <a:t>ἔμποροι</a:t>
            </a:r>
            <a:r>
              <a:rPr lang="el-GR" dirty="0"/>
              <a:t> </a:t>
            </a:r>
            <a:r>
              <a:rPr lang="el-GR" dirty="0" err="1"/>
              <a:t>γὰρ</a:t>
            </a:r>
            <a:r>
              <a:rPr lang="el-GR" dirty="0"/>
              <a:t> </a:t>
            </a:r>
            <a:r>
              <a:rPr lang="el-GR" dirty="0" err="1"/>
              <a:t>ὄντες</a:t>
            </a:r>
            <a:r>
              <a:rPr lang="el-GR" dirty="0"/>
              <a:t> </a:t>
            </a:r>
            <a:r>
              <a:rPr lang="el-GR" dirty="0" err="1"/>
              <a:t>κομίζουσι</a:t>
            </a:r>
            <a:r>
              <a:rPr lang="el-GR" dirty="0"/>
              <a:t> </a:t>
            </a:r>
            <a:r>
              <a:rPr lang="el-GR" dirty="0" err="1"/>
              <a:t>μὲν</a:t>
            </a:r>
            <a:r>
              <a:rPr lang="el-GR" dirty="0"/>
              <a:t> </a:t>
            </a:r>
            <a:r>
              <a:rPr lang="el-GR" dirty="0" err="1"/>
              <a:t>ἐκ</a:t>
            </a:r>
            <a:r>
              <a:rPr lang="el-GR" dirty="0"/>
              <a:t> </a:t>
            </a:r>
            <a:r>
              <a:rPr lang="el-GR" dirty="0" err="1"/>
              <a:t>Περσῶν</a:t>
            </a:r>
            <a:r>
              <a:rPr lang="el-GR" dirty="0"/>
              <a:t> </a:t>
            </a:r>
            <a:r>
              <a:rPr lang="el-GR" dirty="0" err="1"/>
              <a:t>τὰ</a:t>
            </a:r>
            <a:r>
              <a:rPr lang="el-GR" dirty="0"/>
              <a:t> </a:t>
            </a:r>
            <a:r>
              <a:rPr lang="el-GR" dirty="0" err="1"/>
              <a:t>Ἰνδικὰ</a:t>
            </a:r>
            <a:r>
              <a:rPr lang="el-GR" dirty="0"/>
              <a:t> </a:t>
            </a:r>
            <a:r>
              <a:rPr lang="el-GR" dirty="0" err="1"/>
              <a:t>ἢ</a:t>
            </a:r>
            <a:r>
              <a:rPr lang="el-GR" dirty="0"/>
              <a:t> </a:t>
            </a:r>
            <a:r>
              <a:rPr lang="el-GR" dirty="0" err="1"/>
              <a:t>Ἀράβια</a:t>
            </a:r>
            <a:r>
              <a:rPr lang="el-GR" dirty="0"/>
              <a:t>, διατίθενται δ᾿ </a:t>
            </a:r>
            <a:r>
              <a:rPr lang="el-GR" dirty="0" err="1"/>
              <a:t>ἐν</a:t>
            </a:r>
            <a:r>
              <a:rPr lang="el-GR" dirty="0"/>
              <a:t> </a:t>
            </a:r>
            <a:r>
              <a:rPr lang="el-GR" dirty="0" err="1"/>
              <a:t>τῇ</a:t>
            </a:r>
            <a:r>
              <a:rPr lang="el-GR" dirty="0"/>
              <a:t> </a:t>
            </a:r>
            <a:r>
              <a:rPr lang="el-GR" dirty="0" err="1"/>
              <a:t>Ῥωμαίων</a:t>
            </a:r>
            <a:r>
              <a:rPr lang="el-GR" dirty="0"/>
              <a:t>), </a:t>
            </a:r>
            <a:r>
              <a:rPr lang="el-GR" dirty="0" err="1"/>
              <a:t>ἔργῳ</a:t>
            </a:r>
            <a:r>
              <a:rPr lang="el-GR" dirty="0"/>
              <a:t> δ᾿ </a:t>
            </a:r>
            <a:r>
              <a:rPr lang="el-GR" dirty="0" err="1"/>
              <a:t>ἐπινοῶν</a:t>
            </a:r>
            <a:r>
              <a:rPr lang="el-GR" dirty="0"/>
              <a:t> </a:t>
            </a:r>
            <a:r>
              <a:rPr lang="el-GR" dirty="0" err="1"/>
              <a:t>τοὺς</a:t>
            </a:r>
            <a:r>
              <a:rPr lang="el-GR" dirty="0"/>
              <a:t> </a:t>
            </a:r>
            <a:r>
              <a:rPr lang="el-GR" dirty="0" err="1"/>
              <a:t>ἱππέας</a:t>
            </a:r>
            <a:r>
              <a:rPr lang="el-GR" dirty="0"/>
              <a:t> </a:t>
            </a:r>
            <a:r>
              <a:rPr lang="el-GR" dirty="0" err="1"/>
              <a:t>περιουσιάσαι</a:t>
            </a:r>
            <a:endParaRPr lang="en-GB" b="1" dirty="0"/>
          </a:p>
          <a:p>
            <a:pPr marL="0" indent="0">
              <a:buNone/>
            </a:pPr>
            <a:endParaRPr lang="en-GB" b="1" dirty="0"/>
          </a:p>
          <a:p>
            <a:pPr marL="0" indent="0">
              <a:buNone/>
            </a:pPr>
            <a:r>
              <a:rPr lang="en-GB" b="1" dirty="0"/>
              <a:t>“</a:t>
            </a:r>
            <a:r>
              <a:rPr lang="en-GB" dirty="0"/>
              <a:t>When Cleopatra returned home Antony sent a cavalry force to Palmyra, situated not far from the Euphrates, to plunder it, bringing the trifling accusation against its inhabitants, that being on the frontier between the Romans and the Parthians, they had avoided taking sides between them; for, being merchants, they bring the products of India and Arabia from Persia and dispose of them in the Roman territory; but in fact, Antony’s intention was to enrich his horsemen</a:t>
            </a:r>
            <a:r>
              <a:rPr lang="en-GB" b="1" dirty="0"/>
              <a:t>” </a:t>
            </a:r>
          </a:p>
          <a:p>
            <a:pPr marL="0" indent="0">
              <a:buNone/>
            </a:pPr>
            <a:r>
              <a:rPr lang="en-GB" b="1" dirty="0"/>
              <a:t>Appian </a:t>
            </a:r>
            <a:r>
              <a:rPr lang="en-GB" b="1" i="1" dirty="0"/>
              <a:t>Civil Wars </a:t>
            </a:r>
            <a:r>
              <a:rPr lang="en-GB" b="1" dirty="0"/>
              <a:t>5.9</a:t>
            </a:r>
            <a:endParaRPr lang="en-US" dirty="0"/>
          </a:p>
        </p:txBody>
      </p:sp>
    </p:spTree>
    <p:extLst>
      <p:ext uri="{BB962C8B-B14F-4D97-AF65-F5344CB8AC3E}">
        <p14:creationId xmlns:p14="http://schemas.microsoft.com/office/powerpoint/2010/main" val="7459309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5EA5FB-FAEF-694D-BA4A-1B4FBBFCC02D}"/>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7EB75941-79B1-CF43-BBFD-E84F063458AD}"/>
              </a:ext>
            </a:extLst>
          </p:cNvPr>
          <p:cNvPicPr>
            <a:picLocks noGrp="1" noChangeAspect="1"/>
          </p:cNvPicPr>
          <p:nvPr>
            <p:ph idx="1"/>
          </p:nvPr>
        </p:nvPicPr>
        <p:blipFill>
          <a:blip r:embed="rId2"/>
          <a:stretch>
            <a:fillRect/>
          </a:stretch>
        </p:blipFill>
        <p:spPr>
          <a:xfrm>
            <a:off x="935086" y="3124"/>
            <a:ext cx="10418714" cy="6854876"/>
          </a:xfrm>
        </p:spPr>
      </p:pic>
    </p:spTree>
    <p:extLst>
      <p:ext uri="{BB962C8B-B14F-4D97-AF65-F5344CB8AC3E}">
        <p14:creationId xmlns:p14="http://schemas.microsoft.com/office/powerpoint/2010/main" val="11407043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C0377-C6DF-3D49-9271-0EB469F30814}"/>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0DE97E74-7FFF-6A43-87BD-9976FEF554FC}"/>
              </a:ext>
            </a:extLst>
          </p:cNvPr>
          <p:cNvPicPr>
            <a:picLocks noGrp="1" noChangeAspect="1"/>
          </p:cNvPicPr>
          <p:nvPr>
            <p:ph idx="1"/>
          </p:nvPr>
        </p:nvPicPr>
        <p:blipFill>
          <a:blip r:embed="rId2"/>
          <a:stretch>
            <a:fillRect/>
          </a:stretch>
        </p:blipFill>
        <p:spPr>
          <a:xfrm>
            <a:off x="1467708" y="1027906"/>
            <a:ext cx="9009926" cy="4947770"/>
          </a:xfrm>
        </p:spPr>
      </p:pic>
    </p:spTree>
    <p:extLst>
      <p:ext uri="{BB962C8B-B14F-4D97-AF65-F5344CB8AC3E}">
        <p14:creationId xmlns:p14="http://schemas.microsoft.com/office/powerpoint/2010/main" val="3539659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FABCA-161D-1343-B9FA-C32118F6A66F}"/>
              </a:ext>
            </a:extLst>
          </p:cNvPr>
          <p:cNvSpPr>
            <a:spLocks noGrp="1"/>
          </p:cNvSpPr>
          <p:nvPr>
            <p:ph type="title"/>
          </p:nvPr>
        </p:nvSpPr>
        <p:spPr/>
        <p:txBody>
          <a:bodyPr/>
          <a:lstStyle/>
          <a:p>
            <a:pPr algn="ctr"/>
            <a:r>
              <a:rPr lang="en-US" dirty="0"/>
              <a:t>Framework of Events</a:t>
            </a:r>
          </a:p>
        </p:txBody>
      </p:sp>
      <p:sp>
        <p:nvSpPr>
          <p:cNvPr id="3" name="Content Placeholder 2">
            <a:extLst>
              <a:ext uri="{FF2B5EF4-FFF2-40B4-BE49-F238E27FC236}">
                <a16:creationId xmlns:a16="http://schemas.microsoft.com/office/drawing/2014/main" id="{F650FD0C-0341-4B4F-A9F8-93F6A5A52BFA}"/>
              </a:ext>
            </a:extLst>
          </p:cNvPr>
          <p:cNvSpPr>
            <a:spLocks noGrp="1"/>
          </p:cNvSpPr>
          <p:nvPr>
            <p:ph idx="1"/>
          </p:nvPr>
        </p:nvSpPr>
        <p:spPr/>
        <p:txBody>
          <a:bodyPr>
            <a:normAutofit fontScale="85000" lnSpcReduction="20000"/>
          </a:bodyPr>
          <a:lstStyle/>
          <a:p>
            <a:r>
              <a:rPr lang="en-US" dirty="0"/>
              <a:t>6</a:t>
            </a:r>
            <a:r>
              <a:rPr lang="en-US" baseline="30000" dirty="0"/>
              <a:t>th</a:t>
            </a:r>
            <a:r>
              <a:rPr lang="en-US" dirty="0"/>
              <a:t> century BC:</a:t>
            </a:r>
          </a:p>
          <a:p>
            <a:pPr lvl="1"/>
            <a:r>
              <a:rPr lang="en-US" dirty="0"/>
              <a:t>Development of Democracy (Athens) 510-508 BC</a:t>
            </a:r>
          </a:p>
          <a:p>
            <a:pPr lvl="1"/>
            <a:r>
              <a:rPr lang="en-US" dirty="0"/>
              <a:t>Expulsion of Kings and development of Roman Republic (510-08 BC)</a:t>
            </a:r>
          </a:p>
          <a:p>
            <a:pPr lvl="1"/>
            <a:r>
              <a:rPr lang="en-US" dirty="0"/>
              <a:t>Widespread trade across Mediterranean world</a:t>
            </a:r>
          </a:p>
          <a:p>
            <a:pPr lvl="1"/>
            <a:r>
              <a:rPr lang="en-US" dirty="0"/>
              <a:t>Development of spheres of influence/ empires</a:t>
            </a:r>
          </a:p>
          <a:p>
            <a:pPr lvl="1"/>
            <a:r>
              <a:rPr lang="en-US" dirty="0"/>
              <a:t>Agreement of spheres of influence between Carthage and Rome</a:t>
            </a:r>
          </a:p>
          <a:p>
            <a:pPr lvl="1"/>
            <a:endParaRPr lang="en-US" dirty="0"/>
          </a:p>
          <a:p>
            <a:r>
              <a:rPr lang="en-US" dirty="0"/>
              <a:t>5</a:t>
            </a:r>
            <a:r>
              <a:rPr lang="en-US" baseline="30000" dirty="0"/>
              <a:t>th</a:t>
            </a:r>
            <a:r>
              <a:rPr lang="en-US" dirty="0"/>
              <a:t> century BC:</a:t>
            </a:r>
          </a:p>
          <a:p>
            <a:pPr lvl="1"/>
            <a:r>
              <a:rPr lang="en-US" dirty="0"/>
              <a:t>Persian Wars – clash of ‘East and West’</a:t>
            </a:r>
          </a:p>
          <a:p>
            <a:pPr lvl="1"/>
            <a:r>
              <a:rPr lang="en-US" dirty="0"/>
              <a:t>Development of Athenian Empire</a:t>
            </a:r>
          </a:p>
          <a:p>
            <a:pPr lvl="1"/>
            <a:r>
              <a:rPr lang="en-US" dirty="0"/>
              <a:t>Clash of Greeks in Peloponnesian war</a:t>
            </a:r>
          </a:p>
          <a:p>
            <a:pPr lvl="1"/>
            <a:r>
              <a:rPr lang="en-US" dirty="0"/>
              <a:t>Clash of Etruscans and Romans following expulsion of Kings</a:t>
            </a:r>
          </a:p>
          <a:p>
            <a:pPr lvl="1"/>
            <a:r>
              <a:rPr lang="en-US" dirty="0"/>
              <a:t>Investigation by Rome of Athenian constitution following ongoing political unrest and review of entire constitution (454 BC)</a:t>
            </a:r>
          </a:p>
          <a:p>
            <a:pPr lvl="1"/>
            <a:r>
              <a:rPr lang="en-US" dirty="0"/>
              <a:t>Clash between Greek rulers in Sicily and Carthage</a:t>
            </a:r>
          </a:p>
        </p:txBody>
      </p:sp>
    </p:spTree>
    <p:extLst>
      <p:ext uri="{BB962C8B-B14F-4D97-AF65-F5344CB8AC3E}">
        <p14:creationId xmlns:p14="http://schemas.microsoft.com/office/powerpoint/2010/main" val="945791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ECAB1-DDF2-824C-BFE7-8F73114AA24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583ED4E-A6D4-4744-9B18-3C444864D0F9}"/>
              </a:ext>
            </a:extLst>
          </p:cNvPr>
          <p:cNvSpPr>
            <a:spLocks noGrp="1"/>
          </p:cNvSpPr>
          <p:nvPr>
            <p:ph idx="1"/>
          </p:nvPr>
        </p:nvSpPr>
        <p:spPr/>
        <p:txBody>
          <a:bodyPr>
            <a:normAutofit fontScale="92500"/>
          </a:bodyPr>
          <a:lstStyle/>
          <a:p>
            <a:pPr marL="0" indent="0">
              <a:buNone/>
            </a:pPr>
            <a:r>
              <a:rPr lang="en-GB" dirty="0"/>
              <a:t>“By the decree of the council and the people, the four tribes (have erected these images) of </a:t>
            </a:r>
            <a:r>
              <a:rPr lang="en-GB" dirty="0" err="1"/>
              <a:t>Ogelos</a:t>
            </a:r>
            <a:r>
              <a:rPr lang="en-GB" dirty="0"/>
              <a:t> (the son) of </a:t>
            </a:r>
            <a:r>
              <a:rPr lang="en-GB" dirty="0" err="1"/>
              <a:t>Makkaios</a:t>
            </a:r>
            <a:r>
              <a:rPr lang="en-GB" dirty="0"/>
              <a:t>, (the son) of </a:t>
            </a:r>
            <a:r>
              <a:rPr lang="en-GB" dirty="0" err="1"/>
              <a:t>Ogelos</a:t>
            </a:r>
            <a:r>
              <a:rPr lang="en-GB" dirty="0"/>
              <a:t>, (the son) of </a:t>
            </a:r>
            <a:r>
              <a:rPr lang="en-GB" dirty="0" err="1"/>
              <a:t>Agegos</a:t>
            </a:r>
            <a:r>
              <a:rPr lang="en-GB" dirty="0"/>
              <a:t>, (the son) of </a:t>
            </a:r>
            <a:r>
              <a:rPr lang="en-GB" dirty="0" err="1"/>
              <a:t>Sewiras</a:t>
            </a:r>
            <a:r>
              <a:rPr lang="en-GB" dirty="0"/>
              <a:t>, who had assisted them with all his valour and courage, particularly because of his frequent military expeditions against the nomads. He has always secured the safety of the merchants and the caravans in all his superintendence of these caravans. For this he has spent large sums of money out of his own resources and has conducted his whole political career with brilliance and glory. In his honour. In the year [5]10 (= CE 199).”</a:t>
            </a:r>
          </a:p>
          <a:p>
            <a:pPr marL="0" indent="0">
              <a:buNone/>
            </a:pPr>
            <a:endParaRPr lang="en-GB" dirty="0"/>
          </a:p>
          <a:p>
            <a:pPr marL="0" indent="0">
              <a:buNone/>
            </a:pPr>
            <a:r>
              <a:rPr lang="en-GB" i="1" dirty="0"/>
              <a:t>PAT</a:t>
            </a:r>
            <a:r>
              <a:rPr lang="en-GB" dirty="0"/>
              <a:t> 1378</a:t>
            </a:r>
            <a:endParaRPr lang="en-US" dirty="0"/>
          </a:p>
        </p:txBody>
      </p:sp>
    </p:spTree>
    <p:extLst>
      <p:ext uri="{BB962C8B-B14F-4D97-AF65-F5344CB8AC3E}">
        <p14:creationId xmlns:p14="http://schemas.microsoft.com/office/powerpoint/2010/main" val="6591754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800154-641A-674F-B696-EEDE22862C52}"/>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CDF2FB01-051E-2C4B-BBE0-6F087EF8456D}"/>
              </a:ext>
            </a:extLst>
          </p:cNvPr>
          <p:cNvPicPr>
            <a:picLocks noGrp="1" noChangeAspect="1"/>
          </p:cNvPicPr>
          <p:nvPr>
            <p:ph idx="1"/>
          </p:nvPr>
        </p:nvPicPr>
        <p:blipFill>
          <a:blip r:embed="rId2"/>
          <a:stretch>
            <a:fillRect/>
          </a:stretch>
        </p:blipFill>
        <p:spPr>
          <a:xfrm>
            <a:off x="3360237" y="1825625"/>
            <a:ext cx="5471526" cy="4351338"/>
          </a:xfrm>
        </p:spPr>
      </p:pic>
      <p:pic>
        <p:nvPicPr>
          <p:cNvPr id="4" name="Content Placeholder 4">
            <a:extLst>
              <a:ext uri="{FF2B5EF4-FFF2-40B4-BE49-F238E27FC236}">
                <a16:creationId xmlns:a16="http://schemas.microsoft.com/office/drawing/2014/main" id="{0031479F-6707-4148-9DC2-554DA8E52E5E}"/>
              </a:ext>
            </a:extLst>
          </p:cNvPr>
          <p:cNvPicPr>
            <a:picLocks noChangeAspect="1"/>
          </p:cNvPicPr>
          <p:nvPr/>
        </p:nvPicPr>
        <p:blipFill>
          <a:blip r:embed="rId3"/>
          <a:stretch>
            <a:fillRect/>
          </a:stretch>
        </p:blipFill>
        <p:spPr>
          <a:xfrm>
            <a:off x="-23771" y="0"/>
            <a:ext cx="6666304" cy="4386020"/>
          </a:xfrm>
          <a:prstGeom prst="rect">
            <a:avLst/>
          </a:prstGeom>
        </p:spPr>
      </p:pic>
    </p:spTree>
    <p:extLst>
      <p:ext uri="{BB962C8B-B14F-4D97-AF65-F5344CB8AC3E}">
        <p14:creationId xmlns:p14="http://schemas.microsoft.com/office/powerpoint/2010/main" val="25707484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38F64-424D-344C-8EB7-FBBAD631BD3F}"/>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22CDF00B-CE0D-2A44-803D-24422E948AE0}"/>
              </a:ext>
            </a:extLst>
          </p:cNvPr>
          <p:cNvPicPr>
            <a:picLocks noGrp="1" noChangeAspect="1"/>
          </p:cNvPicPr>
          <p:nvPr>
            <p:ph idx="1"/>
          </p:nvPr>
        </p:nvPicPr>
        <p:blipFill>
          <a:blip r:embed="rId2"/>
          <a:stretch>
            <a:fillRect/>
          </a:stretch>
        </p:blipFill>
        <p:spPr>
          <a:xfrm>
            <a:off x="1678899" y="239070"/>
            <a:ext cx="7396882" cy="6177736"/>
          </a:xfrm>
        </p:spPr>
      </p:pic>
    </p:spTree>
    <p:extLst>
      <p:ext uri="{BB962C8B-B14F-4D97-AF65-F5344CB8AC3E}">
        <p14:creationId xmlns:p14="http://schemas.microsoft.com/office/powerpoint/2010/main" val="32332798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AB9CA-455A-5B41-B81F-6E1EF4EB349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D5A4249-6962-A649-9F7B-61CE8DE50B4F}"/>
              </a:ext>
            </a:extLst>
          </p:cNvPr>
          <p:cNvSpPr>
            <a:spLocks noGrp="1"/>
          </p:cNvSpPr>
          <p:nvPr>
            <p:ph idx="1"/>
          </p:nvPr>
        </p:nvSpPr>
        <p:spPr/>
        <p:txBody>
          <a:bodyPr/>
          <a:lstStyle/>
          <a:p>
            <a:endParaRPr lang="en-US" dirty="0"/>
          </a:p>
          <a:p>
            <a:pPr marL="0" indent="0">
              <a:buNone/>
            </a:pPr>
            <a:r>
              <a:rPr lang="en-GB" dirty="0"/>
              <a:t>This is the statue of Julius Maximus, centurion of the legion, which was made for him by Marcus </a:t>
            </a:r>
            <a:r>
              <a:rPr lang="en-GB" dirty="0" err="1"/>
              <a:t>Ulpius</a:t>
            </a:r>
            <a:r>
              <a:rPr lang="en-GB" dirty="0"/>
              <a:t> Abgar son of </a:t>
            </a:r>
            <a:r>
              <a:rPr lang="en-GB" dirty="0" err="1"/>
              <a:t>Haryan</a:t>
            </a:r>
            <a:r>
              <a:rPr lang="en-GB" dirty="0"/>
              <a:t> and the members of the caravan which came up with him from </a:t>
            </a:r>
            <a:r>
              <a:rPr lang="en-GB" dirty="0" err="1"/>
              <a:t>Kerak</a:t>
            </a:r>
            <a:r>
              <a:rPr lang="en-GB" dirty="0"/>
              <a:t> of </a:t>
            </a:r>
            <a:r>
              <a:rPr lang="en-GB" dirty="0" err="1"/>
              <a:t>Mayshan</a:t>
            </a:r>
            <a:r>
              <a:rPr lang="en-GB" dirty="0"/>
              <a:t> (</a:t>
            </a:r>
            <a:r>
              <a:rPr lang="en-GB" dirty="0" err="1"/>
              <a:t>Characene</a:t>
            </a:r>
            <a:r>
              <a:rPr lang="en-GB" dirty="0"/>
              <a:t>) to honour him, in the month of Kislev of the year 447 (= 135 CE) </a:t>
            </a:r>
          </a:p>
          <a:p>
            <a:pPr marL="0" indent="0">
              <a:buNone/>
            </a:pPr>
            <a:endParaRPr lang="en-GB" dirty="0"/>
          </a:p>
          <a:p>
            <a:pPr marL="0" indent="0">
              <a:buNone/>
            </a:pPr>
            <a:r>
              <a:rPr lang="en-GB" i="1" dirty="0"/>
              <a:t>PAT</a:t>
            </a:r>
            <a:r>
              <a:rPr lang="en-GB" dirty="0"/>
              <a:t> 1397</a:t>
            </a:r>
            <a:endParaRPr lang="en-US" dirty="0"/>
          </a:p>
        </p:txBody>
      </p:sp>
    </p:spTree>
    <p:extLst>
      <p:ext uri="{BB962C8B-B14F-4D97-AF65-F5344CB8AC3E}">
        <p14:creationId xmlns:p14="http://schemas.microsoft.com/office/powerpoint/2010/main" val="901163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7D1D6-AB13-0445-8329-9FCBF8CC09B5}"/>
              </a:ext>
            </a:extLst>
          </p:cNvPr>
          <p:cNvSpPr>
            <a:spLocks noGrp="1"/>
          </p:cNvSpPr>
          <p:nvPr>
            <p:ph type="title"/>
          </p:nvPr>
        </p:nvSpPr>
        <p:spPr/>
        <p:txBody>
          <a:bodyPr/>
          <a:lstStyle/>
          <a:p>
            <a:endParaRPr lang="en-US"/>
          </a:p>
        </p:txBody>
      </p:sp>
      <p:pic>
        <p:nvPicPr>
          <p:cNvPr id="8" name="Content Placeholder 7">
            <a:extLst>
              <a:ext uri="{FF2B5EF4-FFF2-40B4-BE49-F238E27FC236}">
                <a16:creationId xmlns:a16="http://schemas.microsoft.com/office/drawing/2014/main" id="{7AA83D5D-8558-564B-B662-9E0AFBC4A542}"/>
              </a:ext>
            </a:extLst>
          </p:cNvPr>
          <p:cNvPicPr>
            <a:picLocks noGrp="1" noChangeAspect="1"/>
          </p:cNvPicPr>
          <p:nvPr>
            <p:ph idx="1"/>
          </p:nvPr>
        </p:nvPicPr>
        <p:blipFill>
          <a:blip r:embed="rId2"/>
          <a:stretch>
            <a:fillRect/>
          </a:stretch>
        </p:blipFill>
        <p:spPr>
          <a:xfrm>
            <a:off x="334166" y="3260237"/>
            <a:ext cx="3938030" cy="3398887"/>
          </a:xfrm>
        </p:spPr>
      </p:pic>
      <p:pic>
        <p:nvPicPr>
          <p:cNvPr id="9" name="Picture 8">
            <a:extLst>
              <a:ext uri="{FF2B5EF4-FFF2-40B4-BE49-F238E27FC236}">
                <a16:creationId xmlns:a16="http://schemas.microsoft.com/office/drawing/2014/main" id="{91312636-E399-B940-AE7A-179EDA2A4D68}"/>
              </a:ext>
            </a:extLst>
          </p:cNvPr>
          <p:cNvPicPr>
            <a:picLocks noChangeAspect="1"/>
          </p:cNvPicPr>
          <p:nvPr/>
        </p:nvPicPr>
        <p:blipFill>
          <a:blip r:embed="rId3"/>
          <a:stretch>
            <a:fillRect/>
          </a:stretch>
        </p:blipFill>
        <p:spPr>
          <a:xfrm>
            <a:off x="94324" y="0"/>
            <a:ext cx="11642974" cy="6858000"/>
          </a:xfrm>
          <a:prstGeom prst="rect">
            <a:avLst/>
          </a:prstGeom>
        </p:spPr>
      </p:pic>
      <p:sp>
        <p:nvSpPr>
          <p:cNvPr id="10" name="TextBox 9">
            <a:extLst>
              <a:ext uri="{FF2B5EF4-FFF2-40B4-BE49-F238E27FC236}">
                <a16:creationId xmlns:a16="http://schemas.microsoft.com/office/drawing/2014/main" id="{0C38497C-BE97-7A4A-8361-361E070CFE34}"/>
              </a:ext>
            </a:extLst>
          </p:cNvPr>
          <p:cNvSpPr txBox="1"/>
          <p:nvPr/>
        </p:nvSpPr>
        <p:spPr>
          <a:xfrm>
            <a:off x="7458855" y="536471"/>
            <a:ext cx="4278443" cy="1938992"/>
          </a:xfrm>
          <a:prstGeom prst="rect">
            <a:avLst/>
          </a:prstGeom>
          <a:noFill/>
        </p:spPr>
        <p:txBody>
          <a:bodyPr wrap="square" rtlCol="0">
            <a:spAutoFit/>
          </a:bodyPr>
          <a:lstStyle/>
          <a:p>
            <a:r>
              <a:rPr lang="en-US" sz="2400" b="1" dirty="0"/>
              <a:t>Honorific Inscriptions and Statues for </a:t>
            </a:r>
            <a:r>
              <a:rPr lang="en-GB" sz="2400" b="1" dirty="0" err="1"/>
              <a:t>Soados</a:t>
            </a:r>
            <a:r>
              <a:rPr lang="en-GB" sz="2400" b="1" dirty="0"/>
              <a:t> son of </a:t>
            </a:r>
            <a:r>
              <a:rPr lang="en-GB" sz="2400" b="1" dirty="0" err="1"/>
              <a:t>Boliades</a:t>
            </a:r>
            <a:r>
              <a:rPr lang="en-GB" sz="2400" b="1" dirty="0"/>
              <a:t>, from </a:t>
            </a:r>
            <a:r>
              <a:rPr lang="en-GB" sz="2400" b="1" dirty="0" err="1"/>
              <a:t>Vologesias</a:t>
            </a:r>
            <a:r>
              <a:rPr lang="en-GB" sz="2400" b="1" dirty="0"/>
              <a:t>, set up</a:t>
            </a:r>
            <a:r>
              <a:rPr lang="en-GB" sz="2400" b="1" dirty="0">
                <a:effectLst/>
              </a:rPr>
              <a:t> a total of 17 times in </a:t>
            </a:r>
          </a:p>
          <a:p>
            <a:r>
              <a:rPr lang="en-GB" sz="2400" b="1" dirty="0">
                <a:effectLst/>
              </a:rPr>
              <a:t>period 132-147 CE</a:t>
            </a:r>
            <a:r>
              <a:rPr lang="en-US" sz="2400" b="1" dirty="0"/>
              <a:t> </a:t>
            </a:r>
          </a:p>
        </p:txBody>
      </p:sp>
      <p:sp>
        <p:nvSpPr>
          <p:cNvPr id="3" name="Oval 2">
            <a:extLst>
              <a:ext uri="{FF2B5EF4-FFF2-40B4-BE49-F238E27FC236}">
                <a16:creationId xmlns:a16="http://schemas.microsoft.com/office/drawing/2014/main" id="{D01DC13C-BE56-1140-B244-875FC2F97B30}"/>
              </a:ext>
            </a:extLst>
          </p:cNvPr>
          <p:cNvSpPr/>
          <p:nvPr/>
        </p:nvSpPr>
        <p:spPr>
          <a:xfrm>
            <a:off x="1409075" y="2323475"/>
            <a:ext cx="959371" cy="689548"/>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0B821B1E-A34D-F64F-A7A5-3E4D500F1F66}"/>
              </a:ext>
            </a:extLst>
          </p:cNvPr>
          <p:cNvSpPr/>
          <p:nvPr/>
        </p:nvSpPr>
        <p:spPr>
          <a:xfrm>
            <a:off x="2880609" y="4959680"/>
            <a:ext cx="959371" cy="689548"/>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695E57AA-5DB3-F448-879A-F687ED23C373}"/>
              </a:ext>
            </a:extLst>
          </p:cNvPr>
          <p:cNvSpPr/>
          <p:nvPr/>
        </p:nvSpPr>
        <p:spPr>
          <a:xfrm>
            <a:off x="5616314" y="4409606"/>
            <a:ext cx="959371" cy="689548"/>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616FD92C-31DE-0E44-8F21-8165FA79096D}"/>
              </a:ext>
            </a:extLst>
          </p:cNvPr>
          <p:cNvSpPr/>
          <p:nvPr/>
        </p:nvSpPr>
        <p:spPr>
          <a:xfrm>
            <a:off x="8638705" y="5516380"/>
            <a:ext cx="1344744" cy="822396"/>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16018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5EA5FB-FAEF-694D-BA4A-1B4FBBFCC02D}"/>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7EB75941-79B1-CF43-BBFD-E84F063458AD}"/>
              </a:ext>
            </a:extLst>
          </p:cNvPr>
          <p:cNvPicPr>
            <a:picLocks noGrp="1" noChangeAspect="1"/>
          </p:cNvPicPr>
          <p:nvPr>
            <p:ph idx="1"/>
          </p:nvPr>
        </p:nvPicPr>
        <p:blipFill>
          <a:blip r:embed="rId2"/>
          <a:stretch>
            <a:fillRect/>
          </a:stretch>
        </p:blipFill>
        <p:spPr>
          <a:xfrm>
            <a:off x="935086" y="3124"/>
            <a:ext cx="10418714" cy="6854876"/>
          </a:xfrm>
        </p:spPr>
      </p:pic>
    </p:spTree>
    <p:extLst>
      <p:ext uri="{BB962C8B-B14F-4D97-AF65-F5344CB8AC3E}">
        <p14:creationId xmlns:p14="http://schemas.microsoft.com/office/powerpoint/2010/main" val="9569289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7E1F82-C7EE-9B43-8D22-CE4E422156EC}"/>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9AE73AD2-F03B-9D44-AB44-C4BD5851056F}"/>
              </a:ext>
            </a:extLst>
          </p:cNvPr>
          <p:cNvPicPr>
            <a:picLocks noGrp="1" noChangeAspect="1"/>
          </p:cNvPicPr>
          <p:nvPr>
            <p:ph idx="1"/>
          </p:nvPr>
        </p:nvPicPr>
        <p:blipFill>
          <a:blip r:embed="rId2"/>
          <a:stretch>
            <a:fillRect/>
          </a:stretch>
        </p:blipFill>
        <p:spPr>
          <a:xfrm>
            <a:off x="0" y="0"/>
            <a:ext cx="4302177" cy="3699676"/>
          </a:xfrm>
        </p:spPr>
      </p:pic>
      <p:pic>
        <p:nvPicPr>
          <p:cNvPr id="9" name="Picture 8">
            <a:extLst>
              <a:ext uri="{FF2B5EF4-FFF2-40B4-BE49-F238E27FC236}">
                <a16:creationId xmlns:a16="http://schemas.microsoft.com/office/drawing/2014/main" id="{E8DB7F1B-ECBB-5F43-B4A8-40A2D2649D7B}"/>
              </a:ext>
            </a:extLst>
          </p:cNvPr>
          <p:cNvPicPr>
            <a:picLocks noChangeAspect="1"/>
          </p:cNvPicPr>
          <p:nvPr/>
        </p:nvPicPr>
        <p:blipFill rotWithShape="1">
          <a:blip r:embed="rId3"/>
          <a:srcRect t="2400" b="2400"/>
          <a:stretch/>
        </p:blipFill>
        <p:spPr>
          <a:xfrm>
            <a:off x="3487502" y="2334126"/>
            <a:ext cx="5216996" cy="4523874"/>
          </a:xfrm>
          <a:prstGeom prst="rect">
            <a:avLst/>
          </a:prstGeom>
        </p:spPr>
      </p:pic>
      <p:pic>
        <p:nvPicPr>
          <p:cNvPr id="7" name="Picture 6">
            <a:extLst>
              <a:ext uri="{FF2B5EF4-FFF2-40B4-BE49-F238E27FC236}">
                <a16:creationId xmlns:a16="http://schemas.microsoft.com/office/drawing/2014/main" id="{6DAF5F3B-7FF5-C142-9478-05705C6EBAED}"/>
              </a:ext>
            </a:extLst>
          </p:cNvPr>
          <p:cNvPicPr>
            <a:picLocks noChangeAspect="1"/>
          </p:cNvPicPr>
          <p:nvPr/>
        </p:nvPicPr>
        <p:blipFill>
          <a:blip r:embed="rId4"/>
          <a:stretch>
            <a:fillRect/>
          </a:stretch>
        </p:blipFill>
        <p:spPr>
          <a:xfrm>
            <a:off x="8003875" y="300656"/>
            <a:ext cx="3866647" cy="3399020"/>
          </a:xfrm>
          <a:prstGeom prst="rect">
            <a:avLst/>
          </a:prstGeom>
        </p:spPr>
      </p:pic>
    </p:spTree>
    <p:extLst>
      <p:ext uri="{BB962C8B-B14F-4D97-AF65-F5344CB8AC3E}">
        <p14:creationId xmlns:p14="http://schemas.microsoft.com/office/powerpoint/2010/main" val="11417960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5FCED-6C25-4645-BF85-57A2746F6891}"/>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E6F2135C-E101-6E4B-A6CB-2BC9284BEE05}"/>
              </a:ext>
            </a:extLst>
          </p:cNvPr>
          <p:cNvPicPr>
            <a:picLocks noGrp="1" noChangeAspect="1"/>
          </p:cNvPicPr>
          <p:nvPr>
            <p:ph idx="1"/>
          </p:nvPr>
        </p:nvPicPr>
        <p:blipFill>
          <a:blip r:embed="rId2"/>
          <a:stretch>
            <a:fillRect/>
          </a:stretch>
        </p:blipFill>
        <p:spPr>
          <a:xfrm>
            <a:off x="556532" y="1027906"/>
            <a:ext cx="11078935" cy="4977750"/>
          </a:xfrm>
        </p:spPr>
      </p:pic>
    </p:spTree>
    <p:extLst>
      <p:ext uri="{BB962C8B-B14F-4D97-AF65-F5344CB8AC3E}">
        <p14:creationId xmlns:p14="http://schemas.microsoft.com/office/powerpoint/2010/main" val="14275723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05B06E3-A88A-8049-BB12-8E25A3112B46}"/>
              </a:ext>
            </a:extLst>
          </p:cNvPr>
          <p:cNvSpPr>
            <a:spLocks noGrp="1"/>
          </p:cNvSpPr>
          <p:nvPr>
            <p:ph idx="1"/>
          </p:nvPr>
        </p:nvSpPr>
        <p:spPr>
          <a:xfrm>
            <a:off x="614597" y="374754"/>
            <a:ext cx="10739203" cy="5802209"/>
          </a:xfrm>
        </p:spPr>
        <p:txBody>
          <a:bodyPr/>
          <a:lstStyle/>
          <a:p>
            <a:r>
              <a:rPr lang="en-US" dirty="0"/>
              <a:t>3</a:t>
            </a:r>
            <a:r>
              <a:rPr lang="en-US" baseline="30000" dirty="0"/>
              <a:t>rd</a:t>
            </a:r>
            <a:r>
              <a:rPr lang="en-US" dirty="0"/>
              <a:t> century CE:</a:t>
            </a:r>
          </a:p>
          <a:p>
            <a:pPr lvl="1"/>
            <a:r>
              <a:rPr lang="en-US" dirty="0"/>
              <a:t>Roman-Persian Wars 230-2 – Sassanid invasion of Roman territory</a:t>
            </a:r>
          </a:p>
          <a:p>
            <a:pPr lvl="1"/>
            <a:r>
              <a:rPr lang="en-US" dirty="0"/>
              <a:t>240s ongoing –Roman-Sassanid conflict including the ceding of territory to Sassanid ruler</a:t>
            </a:r>
          </a:p>
          <a:p>
            <a:pPr lvl="1"/>
            <a:r>
              <a:rPr lang="en-US" dirty="0"/>
              <a:t>256 Sassanid conquer Antioch (later recovered by Rome)</a:t>
            </a:r>
          </a:p>
          <a:p>
            <a:pPr lvl="1"/>
            <a:r>
              <a:rPr lang="en-US" dirty="0"/>
              <a:t>258 Goths invade Asia Minor</a:t>
            </a:r>
          </a:p>
          <a:p>
            <a:pPr lvl="1"/>
            <a:r>
              <a:rPr lang="en-US" dirty="0"/>
              <a:t>260 Emperor Valerian taken prisoner by Sassanids</a:t>
            </a:r>
          </a:p>
          <a:p>
            <a:pPr lvl="1"/>
            <a:r>
              <a:rPr lang="en-US" dirty="0"/>
              <a:t>Breakaway Gallic Empire fighting against Roman empire 260s-270s CE</a:t>
            </a:r>
          </a:p>
          <a:p>
            <a:pPr lvl="1"/>
            <a:r>
              <a:rPr lang="en-US" dirty="0"/>
              <a:t>269 Rome finally manages to stall Gothic invasion of Balkans at Battle of </a:t>
            </a:r>
            <a:r>
              <a:rPr lang="en-US" dirty="0" err="1"/>
              <a:t>Naissus</a:t>
            </a:r>
            <a:endParaRPr lang="en-US" dirty="0"/>
          </a:p>
          <a:p>
            <a:pPr lvl="1"/>
            <a:r>
              <a:rPr lang="en-US" dirty="0"/>
              <a:t>260s-270s – Zenobia, Queen of Palmyra, leads revolt against Rome, including conquering of Egypt, before finally being defeated and Palmyra destroyed.</a:t>
            </a:r>
          </a:p>
          <a:p>
            <a:pPr lvl="1"/>
            <a:r>
              <a:rPr lang="en-US" dirty="0"/>
              <a:t>293 Establishment of Tetrarchy by Diocletian.</a:t>
            </a:r>
          </a:p>
          <a:p>
            <a:pPr lvl="1"/>
            <a:endParaRPr lang="en-US" dirty="0"/>
          </a:p>
        </p:txBody>
      </p:sp>
    </p:spTree>
    <p:extLst>
      <p:ext uri="{BB962C8B-B14F-4D97-AF65-F5344CB8AC3E}">
        <p14:creationId xmlns:p14="http://schemas.microsoft.com/office/powerpoint/2010/main" val="577934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50280-B4E3-6F48-BD38-32EC5387AA8F}"/>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8A23FA8D-18A1-C746-AAD4-658421D018AD}"/>
              </a:ext>
            </a:extLst>
          </p:cNvPr>
          <p:cNvPicPr>
            <a:picLocks noGrp="1" noChangeAspect="1"/>
          </p:cNvPicPr>
          <p:nvPr>
            <p:ph idx="1"/>
          </p:nvPr>
        </p:nvPicPr>
        <p:blipFill>
          <a:blip r:embed="rId2"/>
          <a:stretch>
            <a:fillRect/>
          </a:stretch>
        </p:blipFill>
        <p:spPr>
          <a:xfrm>
            <a:off x="838200" y="589977"/>
            <a:ext cx="10238566" cy="6020685"/>
          </a:xfrm>
        </p:spPr>
      </p:pic>
    </p:spTree>
    <p:extLst>
      <p:ext uri="{BB962C8B-B14F-4D97-AF65-F5344CB8AC3E}">
        <p14:creationId xmlns:p14="http://schemas.microsoft.com/office/powerpoint/2010/main" val="1491203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C035CD-D4C3-0B4E-AAE5-4062C4B77BF8}"/>
              </a:ext>
            </a:extLst>
          </p:cNvPr>
          <p:cNvSpPr>
            <a:spLocks noGrp="1"/>
          </p:cNvSpPr>
          <p:nvPr>
            <p:ph idx="1"/>
          </p:nvPr>
        </p:nvSpPr>
        <p:spPr>
          <a:xfrm>
            <a:off x="793230" y="428299"/>
            <a:ext cx="10515600" cy="5811838"/>
          </a:xfrm>
        </p:spPr>
        <p:txBody>
          <a:bodyPr>
            <a:normAutofit lnSpcReduction="10000"/>
          </a:bodyPr>
          <a:lstStyle/>
          <a:p>
            <a:r>
              <a:rPr lang="en-US" dirty="0"/>
              <a:t>4</a:t>
            </a:r>
            <a:r>
              <a:rPr lang="en-US" baseline="30000" dirty="0"/>
              <a:t>th</a:t>
            </a:r>
            <a:r>
              <a:rPr lang="en-US" dirty="0"/>
              <a:t> century BC:</a:t>
            </a:r>
          </a:p>
          <a:p>
            <a:pPr lvl="1"/>
            <a:r>
              <a:rPr lang="en-US" dirty="0"/>
              <a:t>Alexander the Great’s conquest creating an empire from Greece to shore of river Indus in India (taking over Persian Empire)</a:t>
            </a:r>
          </a:p>
          <a:p>
            <a:pPr lvl="1"/>
            <a:r>
              <a:rPr lang="en-US" dirty="0"/>
              <a:t>Explorations by </a:t>
            </a:r>
            <a:r>
              <a:rPr lang="en-US" dirty="0" err="1"/>
              <a:t>Pytheas</a:t>
            </a:r>
            <a:r>
              <a:rPr lang="en-US" dirty="0"/>
              <a:t> from </a:t>
            </a:r>
            <a:r>
              <a:rPr lang="en-US" dirty="0" err="1"/>
              <a:t>Massalia</a:t>
            </a:r>
            <a:r>
              <a:rPr lang="en-US" dirty="0"/>
              <a:t> sailing out of Mediterranean to discover Britain and Artic circle</a:t>
            </a:r>
          </a:p>
          <a:p>
            <a:pPr lvl="1"/>
            <a:r>
              <a:rPr lang="en-US" dirty="0"/>
              <a:t>Great philosophical developments within Greek world (e.g. Aristotle)</a:t>
            </a:r>
          </a:p>
          <a:p>
            <a:pPr lvl="1"/>
            <a:r>
              <a:rPr lang="en-US" dirty="0"/>
              <a:t>Collapse of Alexander the Great Empire and creation of Hellenistic monarchies: Ptolemies, Seleucids + Macedon, alongside independent city states and confederacies. </a:t>
            </a:r>
          </a:p>
          <a:p>
            <a:pPr lvl="1"/>
            <a:r>
              <a:rPr lang="en-US" dirty="0"/>
              <a:t>Sending of Ambassadors by Seleucids further afield: the case of </a:t>
            </a:r>
            <a:r>
              <a:rPr lang="en-US" dirty="0" err="1"/>
              <a:t>Megasthenes</a:t>
            </a:r>
            <a:r>
              <a:rPr lang="en-US" dirty="0"/>
              <a:t>.</a:t>
            </a:r>
          </a:p>
          <a:p>
            <a:pPr lvl="1"/>
            <a:endParaRPr lang="en-US" dirty="0"/>
          </a:p>
          <a:p>
            <a:pPr lvl="1"/>
            <a:r>
              <a:rPr lang="en-US" dirty="0" err="1"/>
              <a:t>Gauls</a:t>
            </a:r>
            <a:r>
              <a:rPr lang="en-US" dirty="0"/>
              <a:t> sack Rome 390 BC</a:t>
            </a:r>
          </a:p>
          <a:p>
            <a:pPr lvl="1"/>
            <a:r>
              <a:rPr lang="en-US" dirty="0"/>
              <a:t>First and Second Samnite Wars: Rome increased its hold over Italy</a:t>
            </a:r>
          </a:p>
          <a:p>
            <a:pPr lvl="1"/>
            <a:r>
              <a:rPr lang="en-US" dirty="0"/>
              <a:t>Roman development of more political stability: 367 BC one consul had to be a </a:t>
            </a:r>
            <a:r>
              <a:rPr lang="en-US" dirty="0" err="1"/>
              <a:t>pleb</a:t>
            </a:r>
            <a:endParaRPr lang="en-US" dirty="0"/>
          </a:p>
          <a:p>
            <a:pPr lvl="1"/>
            <a:r>
              <a:rPr lang="en-US" dirty="0"/>
              <a:t>Treaties between Rome and Carthage (conflict growing over sea trade in Western Med)</a:t>
            </a:r>
          </a:p>
          <a:p>
            <a:pPr lvl="1"/>
            <a:endParaRPr lang="en-US" dirty="0"/>
          </a:p>
        </p:txBody>
      </p:sp>
    </p:spTree>
    <p:extLst>
      <p:ext uri="{BB962C8B-B14F-4D97-AF65-F5344CB8AC3E}">
        <p14:creationId xmlns:p14="http://schemas.microsoft.com/office/powerpoint/2010/main" val="30989962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EE0B7-D06E-F940-A8AC-C16728FC0853}"/>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4E5B2824-6FB3-3942-BAC5-50B81546F6C4}"/>
              </a:ext>
            </a:extLst>
          </p:cNvPr>
          <p:cNvPicPr>
            <a:picLocks noGrp="1" noChangeAspect="1"/>
          </p:cNvPicPr>
          <p:nvPr>
            <p:ph idx="1"/>
          </p:nvPr>
        </p:nvPicPr>
        <p:blipFill>
          <a:blip r:embed="rId2"/>
          <a:stretch>
            <a:fillRect/>
          </a:stretch>
        </p:blipFill>
        <p:spPr>
          <a:xfrm>
            <a:off x="1394086" y="108833"/>
            <a:ext cx="8724275" cy="6612749"/>
          </a:xfrm>
        </p:spPr>
      </p:pic>
    </p:spTree>
    <p:extLst>
      <p:ext uri="{BB962C8B-B14F-4D97-AF65-F5344CB8AC3E}">
        <p14:creationId xmlns:p14="http://schemas.microsoft.com/office/powerpoint/2010/main" val="28555697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1658E-1C14-A941-836A-30CE05F52D34}"/>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B5381780-3E35-C149-9527-E6BA66967128}"/>
              </a:ext>
            </a:extLst>
          </p:cNvPr>
          <p:cNvPicPr>
            <a:picLocks noGrp="1" noChangeAspect="1"/>
          </p:cNvPicPr>
          <p:nvPr>
            <p:ph idx="1"/>
          </p:nvPr>
        </p:nvPicPr>
        <p:blipFill>
          <a:blip r:embed="rId2"/>
          <a:stretch>
            <a:fillRect/>
          </a:stretch>
        </p:blipFill>
        <p:spPr>
          <a:xfrm>
            <a:off x="838200" y="-1705281"/>
            <a:ext cx="10747947" cy="8383399"/>
          </a:xfrm>
        </p:spPr>
      </p:pic>
    </p:spTree>
    <p:extLst>
      <p:ext uri="{BB962C8B-B14F-4D97-AF65-F5344CB8AC3E}">
        <p14:creationId xmlns:p14="http://schemas.microsoft.com/office/powerpoint/2010/main" val="59734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16D7D8-ED51-1D47-A2A4-34E54FF9CA40}"/>
              </a:ext>
            </a:extLst>
          </p:cNvPr>
          <p:cNvSpPr>
            <a:spLocks noGrp="1"/>
          </p:cNvSpPr>
          <p:nvPr>
            <p:ph idx="1"/>
          </p:nvPr>
        </p:nvSpPr>
        <p:spPr>
          <a:xfrm>
            <a:off x="494675" y="329784"/>
            <a:ext cx="10859125" cy="5847179"/>
          </a:xfrm>
        </p:spPr>
        <p:txBody>
          <a:bodyPr/>
          <a:lstStyle/>
          <a:p>
            <a:r>
              <a:rPr lang="en-US" dirty="0"/>
              <a:t>4</a:t>
            </a:r>
            <a:r>
              <a:rPr lang="en-US" baseline="30000" dirty="0"/>
              <a:t>th</a:t>
            </a:r>
            <a:r>
              <a:rPr lang="en-US" dirty="0"/>
              <a:t> century CE:</a:t>
            </a:r>
          </a:p>
          <a:p>
            <a:pPr lvl="1"/>
            <a:r>
              <a:rPr lang="en-US" dirty="0"/>
              <a:t>Civil Wars of the Tetrarchy leading to battle of Milvian bridge and assent of Constantine</a:t>
            </a:r>
          </a:p>
          <a:p>
            <a:pPr lvl="1"/>
            <a:r>
              <a:rPr lang="en-US" dirty="0"/>
              <a:t>330 Constantine moved the capital of Roman Empire from Rome to Constantinople – his new city foundation</a:t>
            </a:r>
          </a:p>
          <a:p>
            <a:pPr lvl="1"/>
            <a:r>
              <a:rPr lang="en-US" dirty="0"/>
              <a:t>330s Constantine at war against the Goths and Sarmatians</a:t>
            </a:r>
          </a:p>
          <a:p>
            <a:pPr lvl="1"/>
            <a:r>
              <a:rPr lang="en-US" dirty="0"/>
              <a:t>337 Roman back at war against the Sassanids after Sassanids invaded Armenia and Mesopotamia</a:t>
            </a:r>
          </a:p>
          <a:p>
            <a:pPr lvl="1"/>
            <a:r>
              <a:rPr lang="en-US" dirty="0"/>
              <a:t>360s Julian leads new campaign against the Sassanids, but ends with ceding of 5 provinces east of Tigris river to Sassanids</a:t>
            </a:r>
          </a:p>
          <a:p>
            <a:pPr lvl="1"/>
            <a:r>
              <a:rPr lang="en-US" dirty="0"/>
              <a:t>370s Gothic wars: Goths, pressed on by migrating Huns, cross Danube in Roman territory. Eventually in 380s given official land in Thrace.</a:t>
            </a:r>
          </a:p>
        </p:txBody>
      </p:sp>
    </p:spTree>
    <p:extLst>
      <p:ext uri="{BB962C8B-B14F-4D97-AF65-F5344CB8AC3E}">
        <p14:creationId xmlns:p14="http://schemas.microsoft.com/office/powerpoint/2010/main" val="14961415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EE0B7-D06E-F940-A8AC-C16728FC0853}"/>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4E5B2824-6FB3-3942-BAC5-50B81546F6C4}"/>
              </a:ext>
            </a:extLst>
          </p:cNvPr>
          <p:cNvPicPr>
            <a:picLocks noGrp="1" noChangeAspect="1"/>
          </p:cNvPicPr>
          <p:nvPr>
            <p:ph idx="1"/>
          </p:nvPr>
        </p:nvPicPr>
        <p:blipFill>
          <a:blip r:embed="rId2"/>
          <a:stretch>
            <a:fillRect/>
          </a:stretch>
        </p:blipFill>
        <p:spPr>
          <a:xfrm>
            <a:off x="1394086" y="108833"/>
            <a:ext cx="8724275" cy="6612749"/>
          </a:xfrm>
        </p:spPr>
      </p:pic>
    </p:spTree>
    <p:extLst>
      <p:ext uri="{BB962C8B-B14F-4D97-AF65-F5344CB8AC3E}">
        <p14:creationId xmlns:p14="http://schemas.microsoft.com/office/powerpoint/2010/main" val="8883406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03C476-C695-AF4B-8768-39839858A8C4}"/>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85780F54-6E3C-4A43-AEB1-77C4BD6A25B1}"/>
              </a:ext>
            </a:extLst>
          </p:cNvPr>
          <p:cNvPicPr>
            <a:picLocks noGrp="1" noChangeAspect="1"/>
          </p:cNvPicPr>
          <p:nvPr>
            <p:ph idx="1"/>
          </p:nvPr>
        </p:nvPicPr>
        <p:blipFill>
          <a:blip r:embed="rId2"/>
          <a:stretch>
            <a:fillRect/>
          </a:stretch>
        </p:blipFill>
        <p:spPr>
          <a:xfrm>
            <a:off x="1349114" y="-133933"/>
            <a:ext cx="8934137" cy="6991933"/>
          </a:xfrm>
        </p:spPr>
      </p:pic>
    </p:spTree>
    <p:extLst>
      <p:ext uri="{BB962C8B-B14F-4D97-AF65-F5344CB8AC3E}">
        <p14:creationId xmlns:p14="http://schemas.microsoft.com/office/powerpoint/2010/main" val="328850657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C56A4-2EF3-E44F-B368-5616A0B3FC27}"/>
              </a:ext>
            </a:extLst>
          </p:cNvPr>
          <p:cNvSpPr>
            <a:spLocks noGrp="1"/>
          </p:cNvSpPr>
          <p:nvPr>
            <p:ph type="title"/>
          </p:nvPr>
        </p:nvSpPr>
        <p:spPr/>
        <p:txBody>
          <a:bodyPr/>
          <a:lstStyle/>
          <a:p>
            <a:pPr algn="ctr"/>
            <a:r>
              <a:rPr lang="en-US" b="1" dirty="0"/>
              <a:t>Bibliography</a:t>
            </a:r>
          </a:p>
        </p:txBody>
      </p:sp>
      <p:sp>
        <p:nvSpPr>
          <p:cNvPr id="3" name="Content Placeholder 2">
            <a:extLst>
              <a:ext uri="{FF2B5EF4-FFF2-40B4-BE49-F238E27FC236}">
                <a16:creationId xmlns:a16="http://schemas.microsoft.com/office/drawing/2014/main" id="{9B848761-15AF-D54D-AEB7-7B0E452C0ADD}"/>
              </a:ext>
            </a:extLst>
          </p:cNvPr>
          <p:cNvSpPr>
            <a:spLocks noGrp="1"/>
          </p:cNvSpPr>
          <p:nvPr>
            <p:ph idx="1"/>
          </p:nvPr>
        </p:nvSpPr>
        <p:spPr>
          <a:xfrm>
            <a:off x="334780" y="1491522"/>
            <a:ext cx="11857220" cy="5366478"/>
          </a:xfrm>
        </p:spPr>
        <p:txBody>
          <a:bodyPr>
            <a:normAutofit fontScale="77500" lnSpcReduction="20000"/>
          </a:bodyPr>
          <a:lstStyle/>
          <a:p>
            <a:r>
              <a:rPr lang="en-US" dirty="0"/>
              <a:t>A. Bosworth ‘The Historical Setting of </a:t>
            </a:r>
            <a:r>
              <a:rPr lang="en-US" dirty="0" err="1"/>
              <a:t>Megasthenes</a:t>
            </a:r>
            <a:r>
              <a:rPr lang="en-US" dirty="0"/>
              <a:t>’ </a:t>
            </a:r>
            <a:r>
              <a:rPr lang="en-US" dirty="0" err="1"/>
              <a:t>Indika</a:t>
            </a:r>
            <a:r>
              <a:rPr lang="en-US" dirty="0"/>
              <a:t>’ Classical Philosophy 1996 (91) 113-27</a:t>
            </a:r>
          </a:p>
          <a:p>
            <a:r>
              <a:rPr lang="en-US" dirty="0"/>
              <a:t>D. Dueck 2000 </a:t>
            </a:r>
            <a:r>
              <a:rPr lang="en-US" i="1" dirty="0"/>
              <a:t>Strabo of </a:t>
            </a:r>
            <a:r>
              <a:rPr lang="en-US" i="1" dirty="0" err="1"/>
              <a:t>Amasia</a:t>
            </a:r>
            <a:r>
              <a:rPr lang="en-US" i="1" dirty="0"/>
              <a:t>. A Greek Man of Letters in Augustan Rome.</a:t>
            </a:r>
          </a:p>
          <a:p>
            <a:r>
              <a:rPr lang="en-US" dirty="0"/>
              <a:t>J. </a:t>
            </a:r>
            <a:r>
              <a:rPr lang="en-US" dirty="0" err="1"/>
              <a:t>Romm</a:t>
            </a:r>
            <a:r>
              <a:rPr lang="en-US" dirty="0"/>
              <a:t> 1992 </a:t>
            </a:r>
            <a:r>
              <a:rPr lang="en-US" i="1" dirty="0"/>
              <a:t>The Edges of the Earth in Ancient Thought</a:t>
            </a:r>
          </a:p>
          <a:p>
            <a:r>
              <a:rPr lang="en-US" dirty="0"/>
              <a:t>N. Rosenstein 2012 </a:t>
            </a:r>
            <a:r>
              <a:rPr lang="en-US" i="1" dirty="0"/>
              <a:t>Rome and the Mediterranean 29-146 BCE</a:t>
            </a:r>
          </a:p>
          <a:p>
            <a:r>
              <a:rPr lang="en-US" dirty="0"/>
              <a:t>G. Shipley 2000 </a:t>
            </a:r>
            <a:r>
              <a:rPr lang="en-US" i="1" dirty="0"/>
              <a:t>The Greek World after Alexander the Great 323-30 BC</a:t>
            </a:r>
          </a:p>
          <a:p>
            <a:r>
              <a:rPr lang="en-US" dirty="0"/>
              <a:t>A. Eckstein </a:t>
            </a:r>
            <a:r>
              <a:rPr lang="en-US" i="1" dirty="0"/>
              <a:t>Rome Enters the Greek East: from anarchy to hierarchy in the Hellenistic Mediterranean 230-170 BCE</a:t>
            </a:r>
          </a:p>
          <a:p>
            <a:r>
              <a:rPr lang="en-US" i="1" dirty="0"/>
              <a:t>S. </a:t>
            </a:r>
            <a:r>
              <a:rPr lang="en-US" i="1" dirty="0" err="1"/>
              <a:t>Payaslian</a:t>
            </a:r>
            <a:r>
              <a:rPr lang="en-US" i="1" dirty="0"/>
              <a:t> </a:t>
            </a:r>
            <a:r>
              <a:rPr lang="en-US" dirty="0"/>
              <a:t>2007 </a:t>
            </a:r>
            <a:r>
              <a:rPr lang="en-US" i="1" dirty="0"/>
              <a:t>The History of the Armenians from the Origins to the Present</a:t>
            </a:r>
          </a:p>
          <a:p>
            <a:r>
              <a:rPr lang="en-US" dirty="0"/>
              <a:t>G. Young </a:t>
            </a:r>
            <a:r>
              <a:rPr lang="en-US" i="1" dirty="0"/>
              <a:t>2011 Rome’s Eastern Trade: International Commerce and Imperial Policy 31BC-AD 305</a:t>
            </a:r>
          </a:p>
          <a:p>
            <a:r>
              <a:rPr lang="en-US" i="1" dirty="0"/>
              <a:t>P. </a:t>
            </a:r>
            <a:r>
              <a:rPr lang="en-US" i="1" dirty="0" err="1"/>
              <a:t>Edwell</a:t>
            </a:r>
            <a:r>
              <a:rPr lang="en-US" i="1" dirty="0"/>
              <a:t> </a:t>
            </a:r>
            <a:r>
              <a:rPr lang="en-US" dirty="0"/>
              <a:t>2008 </a:t>
            </a:r>
            <a:r>
              <a:rPr lang="en-US" i="1" dirty="0"/>
              <a:t>Between Rome and Persia</a:t>
            </a:r>
          </a:p>
          <a:p>
            <a:r>
              <a:rPr lang="en-US" dirty="0"/>
              <a:t>R. </a:t>
            </a:r>
            <a:r>
              <a:rPr lang="en-US" dirty="0" err="1"/>
              <a:t>Tomber</a:t>
            </a:r>
            <a:r>
              <a:rPr lang="en-US" dirty="0"/>
              <a:t> </a:t>
            </a:r>
            <a:r>
              <a:rPr lang="en-US" i="1" dirty="0"/>
              <a:t>2008 Indo-Roman Trade: From Pots to Pepper</a:t>
            </a:r>
          </a:p>
          <a:p>
            <a:r>
              <a:rPr lang="en-GB" dirty="0"/>
              <a:t>M. </a:t>
            </a:r>
            <a:r>
              <a:rPr lang="en-GB" dirty="0" err="1"/>
              <a:t>Dodgeon</a:t>
            </a:r>
            <a:r>
              <a:rPr lang="en-GB" dirty="0"/>
              <a:t>, S. Lieu. 1994 </a:t>
            </a:r>
            <a:r>
              <a:rPr lang="en-GB" i="1" dirty="0"/>
              <a:t>The Roman Eastern frontier and the Persian Wars (AD 226-363). Part 1</a:t>
            </a:r>
            <a:r>
              <a:rPr lang="en-GB" dirty="0"/>
              <a:t>. </a:t>
            </a:r>
          </a:p>
          <a:p>
            <a:r>
              <a:rPr lang="en-GB" dirty="0"/>
              <a:t>J. Howard-Johnston 2006</a:t>
            </a:r>
            <a:r>
              <a:rPr lang="en-GB" i="1" dirty="0"/>
              <a:t> East Rome, Sasanian Persia and the End of Antiquity: Historiographical and Historical Studies</a:t>
            </a:r>
            <a:endParaRPr lang="en-US" i="1" dirty="0"/>
          </a:p>
          <a:p>
            <a:endParaRPr lang="en-US" dirty="0"/>
          </a:p>
        </p:txBody>
      </p:sp>
    </p:spTree>
    <p:extLst>
      <p:ext uri="{BB962C8B-B14F-4D97-AF65-F5344CB8AC3E}">
        <p14:creationId xmlns:p14="http://schemas.microsoft.com/office/powerpoint/2010/main" val="3709397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7C3D0A-DB44-6449-B114-7069132E6EBF}"/>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27A16E67-946C-7C47-86EE-6E399B2571B6}"/>
              </a:ext>
            </a:extLst>
          </p:cNvPr>
          <p:cNvPicPr>
            <a:picLocks noGrp="1" noChangeAspect="1"/>
          </p:cNvPicPr>
          <p:nvPr>
            <p:ph idx="1"/>
          </p:nvPr>
        </p:nvPicPr>
        <p:blipFill>
          <a:blip r:embed="rId2"/>
          <a:stretch>
            <a:fillRect/>
          </a:stretch>
        </p:blipFill>
        <p:spPr>
          <a:xfrm>
            <a:off x="1071139" y="494674"/>
            <a:ext cx="10049722" cy="6210127"/>
          </a:xfrm>
        </p:spPr>
      </p:pic>
    </p:spTree>
    <p:extLst>
      <p:ext uri="{BB962C8B-B14F-4D97-AF65-F5344CB8AC3E}">
        <p14:creationId xmlns:p14="http://schemas.microsoft.com/office/powerpoint/2010/main" val="18035918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E76EA-C9D9-F94D-B0A3-EF439C201DB8}"/>
              </a:ext>
            </a:extLst>
          </p:cNvPr>
          <p:cNvSpPr>
            <a:spLocks noGrp="1"/>
          </p:cNvSpPr>
          <p:nvPr>
            <p:ph type="title"/>
          </p:nvPr>
        </p:nvSpPr>
        <p:spPr/>
        <p:txBody>
          <a:bodyPr/>
          <a:lstStyle/>
          <a:p>
            <a:pPr algn="ctr"/>
            <a:r>
              <a:rPr lang="en-US" b="1" dirty="0"/>
              <a:t>MEGASTHENES AND INDIA</a:t>
            </a:r>
          </a:p>
        </p:txBody>
      </p:sp>
      <p:sp>
        <p:nvSpPr>
          <p:cNvPr id="3" name="Content Placeholder 2">
            <a:extLst>
              <a:ext uri="{FF2B5EF4-FFF2-40B4-BE49-F238E27FC236}">
                <a16:creationId xmlns:a16="http://schemas.microsoft.com/office/drawing/2014/main" id="{AD63826C-0EB3-C345-8E14-124D243BA5DF}"/>
              </a:ext>
            </a:extLst>
          </p:cNvPr>
          <p:cNvSpPr>
            <a:spLocks noGrp="1"/>
          </p:cNvSpPr>
          <p:nvPr>
            <p:ph idx="1"/>
          </p:nvPr>
        </p:nvSpPr>
        <p:spPr>
          <a:xfrm>
            <a:off x="524655" y="1244184"/>
            <a:ext cx="11257613" cy="5411449"/>
          </a:xfrm>
        </p:spPr>
        <p:txBody>
          <a:bodyPr>
            <a:normAutofit fontScale="77500" lnSpcReduction="20000"/>
          </a:bodyPr>
          <a:lstStyle/>
          <a:p>
            <a:r>
              <a:rPr lang="en-US" dirty="0" err="1"/>
              <a:t>Megasthenes</a:t>
            </a:r>
            <a:r>
              <a:rPr lang="en-US" dirty="0"/>
              <a:t> – official ambassador of Seleucid court to court of King Chandragupta </a:t>
            </a:r>
            <a:r>
              <a:rPr lang="en-US" dirty="0" err="1"/>
              <a:t>Maurya</a:t>
            </a:r>
            <a:r>
              <a:rPr lang="en-US" dirty="0"/>
              <a:t> (known in Greek as King </a:t>
            </a:r>
            <a:r>
              <a:rPr lang="en-US" dirty="0" err="1"/>
              <a:t>Sandrocottos</a:t>
            </a:r>
            <a:r>
              <a:rPr lang="en-US" dirty="0"/>
              <a:t>) in Indian capital of Pataliputra (modern Patna) at end 4</a:t>
            </a:r>
            <a:r>
              <a:rPr lang="en-US" baseline="30000" dirty="0"/>
              <a:t>th</a:t>
            </a:r>
            <a:r>
              <a:rPr lang="en-US" dirty="0"/>
              <a:t> century BCE.</a:t>
            </a:r>
          </a:p>
          <a:p>
            <a:r>
              <a:rPr lang="en-US" dirty="0"/>
              <a:t>Diplomatic relations came about as a result of failed attempt by Seleucid monarch to go further than Alexander head, but instead conducted a marriage alliance with Indian king, received elephants for his war against other Hellenistic monarchies, and set up diplomatic relations.</a:t>
            </a:r>
          </a:p>
          <a:p>
            <a:r>
              <a:rPr lang="en-US" dirty="0"/>
              <a:t>Wrote an </a:t>
            </a:r>
            <a:r>
              <a:rPr lang="en-US" dirty="0" err="1"/>
              <a:t>Indika</a:t>
            </a:r>
            <a:r>
              <a:rPr lang="en-US" dirty="0"/>
              <a:t> – account of what he saw in Indian court and out and about, as well as offered comparisons on nature of two societies, points of similarity (particularly in myth) as well as difference</a:t>
            </a:r>
          </a:p>
          <a:p>
            <a:r>
              <a:rPr lang="en-US" dirty="0"/>
              <a:t>His </a:t>
            </a:r>
            <a:r>
              <a:rPr lang="en-US" dirty="0" err="1"/>
              <a:t>Indika</a:t>
            </a:r>
            <a:r>
              <a:rPr lang="en-US" dirty="0"/>
              <a:t> survives for us in pieces quoted by later writers (e.g. </a:t>
            </a:r>
            <a:r>
              <a:rPr lang="en-US" dirty="0" err="1"/>
              <a:t>Arrian</a:t>
            </a:r>
            <a:r>
              <a:rPr lang="en-US" dirty="0"/>
              <a:t>, Strabo). </a:t>
            </a:r>
          </a:p>
          <a:p>
            <a:r>
              <a:rPr lang="en-US" dirty="0"/>
              <a:t>First Greek to write such works, but not first books. First books on India had been written in 6</a:t>
            </a:r>
            <a:r>
              <a:rPr lang="en-US" baseline="30000" dirty="0"/>
              <a:t>th</a:t>
            </a:r>
            <a:r>
              <a:rPr lang="en-US" dirty="0"/>
              <a:t> century BCE for Persian kings (who named Indians as thus living near Indus river). Greeks themselves had been talking about India since 5</a:t>
            </a:r>
            <a:r>
              <a:rPr lang="en-US" baseline="30000" dirty="0"/>
              <a:t>th</a:t>
            </a:r>
            <a:r>
              <a:rPr lang="en-US" dirty="0"/>
              <a:t> century BC (e.g. Herodotus – who thought the Indians occupied the edge of the inhabited world). In 4</a:t>
            </a:r>
            <a:r>
              <a:rPr lang="en-US" baseline="30000" dirty="0"/>
              <a:t>th</a:t>
            </a:r>
            <a:r>
              <a:rPr lang="en-US" dirty="0"/>
              <a:t> century Greek physicians were even using Indian cures for treatment of eye and tooth disease. </a:t>
            </a:r>
          </a:p>
          <a:p>
            <a:r>
              <a:rPr lang="en-US" dirty="0" err="1"/>
              <a:t>Megasthenes</a:t>
            </a:r>
            <a:r>
              <a:rPr lang="en-US" dirty="0"/>
              <a:t> not the only explorer: </a:t>
            </a:r>
            <a:r>
              <a:rPr lang="en-US" dirty="0" err="1"/>
              <a:t>Patrocles</a:t>
            </a:r>
            <a:r>
              <a:rPr lang="en-US" dirty="0"/>
              <a:t> sent to sail round the Caspian sea, </a:t>
            </a:r>
            <a:r>
              <a:rPr lang="en-US" dirty="0" err="1"/>
              <a:t>Demodamas</a:t>
            </a:r>
            <a:r>
              <a:rPr lang="en-US" dirty="0"/>
              <a:t> was exploring central Asia (and </a:t>
            </a:r>
            <a:r>
              <a:rPr lang="en-US" dirty="0" err="1"/>
              <a:t>Megasthenes</a:t>
            </a:r>
            <a:r>
              <a:rPr lang="en-US" dirty="0"/>
              <a:t>’ successor was a man called </a:t>
            </a:r>
            <a:r>
              <a:rPr lang="en-US" dirty="0" err="1"/>
              <a:t>Deimachus</a:t>
            </a:r>
            <a:r>
              <a:rPr lang="en-US" dirty="0"/>
              <a:t>. Ptolemy </a:t>
            </a:r>
            <a:r>
              <a:rPr lang="en-US" dirty="0" err="1"/>
              <a:t>Philadelphus</a:t>
            </a:r>
            <a:r>
              <a:rPr lang="en-US" dirty="0"/>
              <a:t> also sent his own ambassador at this point: Dionysius (according to Strabo 2.1.10)</a:t>
            </a:r>
          </a:p>
        </p:txBody>
      </p:sp>
    </p:spTree>
    <p:extLst>
      <p:ext uri="{BB962C8B-B14F-4D97-AF65-F5344CB8AC3E}">
        <p14:creationId xmlns:p14="http://schemas.microsoft.com/office/powerpoint/2010/main" val="32302246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D00890-EB38-4146-8856-A0E457D03238}"/>
              </a:ext>
            </a:extLst>
          </p:cNvPr>
          <p:cNvSpPr>
            <a:spLocks noGrp="1"/>
          </p:cNvSpPr>
          <p:nvPr>
            <p:ph type="title"/>
          </p:nvPr>
        </p:nvSpPr>
        <p:spPr>
          <a:xfrm>
            <a:off x="-286063" y="155262"/>
            <a:ext cx="10515600" cy="1325563"/>
          </a:xfrm>
        </p:spPr>
        <p:txBody>
          <a:bodyPr/>
          <a:lstStyle/>
          <a:p>
            <a:pPr algn="ctr"/>
            <a:r>
              <a:rPr lang="en-US" dirty="0" err="1"/>
              <a:t>Megasthenes</a:t>
            </a:r>
            <a:r>
              <a:rPr lang="en-US" dirty="0"/>
              <a:t>’ </a:t>
            </a:r>
            <a:r>
              <a:rPr lang="en-US" dirty="0" err="1"/>
              <a:t>Indika</a:t>
            </a:r>
            <a:endParaRPr lang="en-US" dirty="0"/>
          </a:p>
        </p:txBody>
      </p:sp>
      <p:pic>
        <p:nvPicPr>
          <p:cNvPr id="5" name="Content Placeholder 4">
            <a:extLst>
              <a:ext uri="{FF2B5EF4-FFF2-40B4-BE49-F238E27FC236}">
                <a16:creationId xmlns:a16="http://schemas.microsoft.com/office/drawing/2014/main" id="{EF5AA52D-ED0F-CC4E-AB81-2679C847C6FC}"/>
              </a:ext>
            </a:extLst>
          </p:cNvPr>
          <p:cNvPicPr>
            <a:picLocks noGrp="1" noChangeAspect="1"/>
          </p:cNvPicPr>
          <p:nvPr>
            <p:ph idx="1"/>
          </p:nvPr>
        </p:nvPicPr>
        <p:blipFill>
          <a:blip r:embed="rId2"/>
          <a:stretch>
            <a:fillRect/>
          </a:stretch>
        </p:blipFill>
        <p:spPr>
          <a:xfrm>
            <a:off x="1071565" y="1330458"/>
            <a:ext cx="2990484" cy="4485726"/>
          </a:xfrm>
        </p:spPr>
      </p:pic>
      <p:pic>
        <p:nvPicPr>
          <p:cNvPr id="7" name="Picture 6">
            <a:extLst>
              <a:ext uri="{FF2B5EF4-FFF2-40B4-BE49-F238E27FC236}">
                <a16:creationId xmlns:a16="http://schemas.microsoft.com/office/drawing/2014/main" id="{BDA9B2AD-F227-C841-A6E2-F3895174ECE5}"/>
              </a:ext>
            </a:extLst>
          </p:cNvPr>
          <p:cNvPicPr>
            <a:picLocks noChangeAspect="1"/>
          </p:cNvPicPr>
          <p:nvPr/>
        </p:nvPicPr>
        <p:blipFill>
          <a:blip r:embed="rId3"/>
          <a:stretch>
            <a:fillRect/>
          </a:stretch>
        </p:blipFill>
        <p:spPr>
          <a:xfrm>
            <a:off x="4971737" y="1480825"/>
            <a:ext cx="6547761" cy="3763081"/>
          </a:xfrm>
          <a:prstGeom prst="rect">
            <a:avLst/>
          </a:prstGeom>
        </p:spPr>
      </p:pic>
    </p:spTree>
    <p:extLst>
      <p:ext uri="{BB962C8B-B14F-4D97-AF65-F5344CB8AC3E}">
        <p14:creationId xmlns:p14="http://schemas.microsoft.com/office/powerpoint/2010/main" val="18738284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6B828-8388-8140-B16B-779DA4850270}"/>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E1A83571-3BCA-FA42-9B43-2F89DE85041D}"/>
              </a:ext>
            </a:extLst>
          </p:cNvPr>
          <p:cNvSpPr>
            <a:spLocks noGrp="1"/>
          </p:cNvSpPr>
          <p:nvPr>
            <p:ph idx="1"/>
          </p:nvPr>
        </p:nvSpPr>
        <p:spPr>
          <a:xfrm>
            <a:off x="838200" y="365125"/>
            <a:ext cx="10515600" cy="5811838"/>
          </a:xfrm>
        </p:spPr>
        <p:txBody>
          <a:bodyPr>
            <a:normAutofit fontScale="92500" lnSpcReduction="10000"/>
          </a:bodyPr>
          <a:lstStyle/>
          <a:p>
            <a:r>
              <a:rPr lang="en-US" dirty="0"/>
              <a:t>3</a:t>
            </a:r>
            <a:r>
              <a:rPr lang="en-US" baseline="30000" dirty="0"/>
              <a:t>rd</a:t>
            </a:r>
            <a:r>
              <a:rPr lang="en-US" dirty="0"/>
              <a:t> century BC:</a:t>
            </a:r>
          </a:p>
          <a:p>
            <a:pPr lvl="1"/>
            <a:r>
              <a:rPr lang="en-US" dirty="0"/>
              <a:t>First More Samnite wars leading to greater Roman control over Italy 290-80s</a:t>
            </a:r>
          </a:p>
          <a:p>
            <a:pPr lvl="1"/>
            <a:r>
              <a:rPr lang="en-US" dirty="0"/>
              <a:t>Appeal from southern Italy for aid from Greece: Pyrrhus invasion (and his elephants)  280s-70s</a:t>
            </a:r>
          </a:p>
          <a:p>
            <a:pPr lvl="1"/>
            <a:r>
              <a:rPr lang="en-US" dirty="0"/>
              <a:t>First Punic War 241 between Rome and Carthage over Sicily (Rome an underwhelming sea power at least to begin with)</a:t>
            </a:r>
          </a:p>
          <a:p>
            <a:pPr lvl="1"/>
            <a:r>
              <a:rPr lang="en-US" dirty="0"/>
              <a:t>Illyrian War 220s – Rome extends power over Balkans</a:t>
            </a:r>
          </a:p>
          <a:p>
            <a:pPr lvl="1"/>
            <a:r>
              <a:rPr lang="en-US" dirty="0"/>
              <a:t>Second Punic War 218 + invasion of Hannibal (through to 202 BC)</a:t>
            </a:r>
          </a:p>
          <a:p>
            <a:pPr lvl="1"/>
            <a:r>
              <a:rPr lang="en-US" dirty="0"/>
              <a:t>First Macedonian War – Rome versus Macedon (and to some extent Greece)</a:t>
            </a:r>
          </a:p>
          <a:p>
            <a:pPr lvl="1"/>
            <a:r>
              <a:rPr lang="en-US" dirty="0"/>
              <a:t>Mediterranean turns from multipolarity to unipolarity (with Rome as supreme power)</a:t>
            </a:r>
          </a:p>
          <a:p>
            <a:pPr lvl="1"/>
            <a:r>
              <a:rPr lang="en-US" dirty="0"/>
              <a:t>Polybius: his account of Punic wars, and his emphasis on ‘</a:t>
            </a:r>
            <a:r>
              <a:rPr lang="en-US" dirty="0" err="1"/>
              <a:t>symploke</a:t>
            </a:r>
            <a:r>
              <a:rPr lang="en-US" dirty="0"/>
              <a:t>’ – the connectedness of events and major players</a:t>
            </a:r>
          </a:p>
          <a:p>
            <a:pPr lvl="1"/>
            <a:endParaRPr lang="en-US" dirty="0"/>
          </a:p>
          <a:p>
            <a:pPr lvl="1"/>
            <a:r>
              <a:rPr lang="en-US" dirty="0"/>
              <a:t>Ptolemaic Egypt expands his territories to cover some Aegean islands as well as parts of Eastern Mediterranean coast, also across Africa (Cyrene) and south to Kingdom of Kush (part of ancient Nubia). In 2</a:t>
            </a:r>
            <a:r>
              <a:rPr lang="en-US" baseline="30000" dirty="0"/>
              <a:t>nd</a:t>
            </a:r>
            <a:r>
              <a:rPr lang="en-US" dirty="0"/>
              <a:t> half of century, massive expansion of Ptolemaic control into Babylonia and across Aegean as far north as Thrace</a:t>
            </a:r>
          </a:p>
        </p:txBody>
      </p:sp>
    </p:spTree>
    <p:extLst>
      <p:ext uri="{BB962C8B-B14F-4D97-AF65-F5344CB8AC3E}">
        <p14:creationId xmlns:p14="http://schemas.microsoft.com/office/powerpoint/2010/main" val="21171160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EBA71-9B39-0443-A7A0-5CE2EC1D22DF}"/>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57C8D087-FD6F-814C-99F2-E8FCC7AE98B5}"/>
              </a:ext>
            </a:extLst>
          </p:cNvPr>
          <p:cNvPicPr>
            <a:picLocks noGrp="1" noChangeAspect="1"/>
          </p:cNvPicPr>
          <p:nvPr>
            <p:ph idx="1"/>
          </p:nvPr>
        </p:nvPicPr>
        <p:blipFill>
          <a:blip r:embed="rId2"/>
          <a:stretch>
            <a:fillRect/>
          </a:stretch>
        </p:blipFill>
        <p:spPr>
          <a:xfrm>
            <a:off x="271952" y="0"/>
            <a:ext cx="11765149" cy="6968754"/>
          </a:xfrm>
        </p:spPr>
      </p:pic>
    </p:spTree>
    <p:extLst>
      <p:ext uri="{BB962C8B-B14F-4D97-AF65-F5344CB8AC3E}">
        <p14:creationId xmlns:p14="http://schemas.microsoft.com/office/powerpoint/2010/main" val="92459383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218</TotalTime>
  <Words>2818</Words>
  <Application>Microsoft Macintosh PowerPoint</Application>
  <PresentationFormat>Widescreen</PresentationFormat>
  <Paragraphs>175</Paragraphs>
  <Slides>45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45</vt:i4>
      </vt:variant>
    </vt:vector>
  </HeadingPairs>
  <TitlesOfParts>
    <vt:vector size="49" baseType="lpstr">
      <vt:lpstr>Arial</vt:lpstr>
      <vt:lpstr>Calibri</vt:lpstr>
      <vt:lpstr>Calibri Light</vt:lpstr>
      <vt:lpstr>Office Theme</vt:lpstr>
      <vt:lpstr>Ancient Global History</vt:lpstr>
      <vt:lpstr>PowerPoint Presentation</vt:lpstr>
      <vt:lpstr>Framework of Events</vt:lpstr>
      <vt:lpstr>PowerPoint Presentation</vt:lpstr>
      <vt:lpstr>PowerPoint Presentation</vt:lpstr>
      <vt:lpstr>MEGASTHENES AND INDIA</vt:lpstr>
      <vt:lpstr>Megasthenes’ Indika</vt:lpstr>
      <vt:lpstr>PowerPoint Presentation</vt:lpstr>
      <vt:lpstr>PowerPoint Presentation</vt:lpstr>
      <vt:lpstr>PowerPoint Presentation</vt:lpstr>
      <vt:lpstr>PowerPoint Presentation</vt:lpstr>
      <vt:lpstr>PowerPoint Presentation</vt:lpstr>
      <vt:lpstr>STRABO AND HIS WORLD VIEW</vt:lpstr>
      <vt:lpstr>PowerPoint Presentation</vt:lpstr>
      <vt:lpstr>PowerPoint Presentation</vt:lpstr>
      <vt:lpstr>PowerPoint Presentation</vt:lpstr>
      <vt:lpstr>PowerPoint Presentation</vt:lpstr>
      <vt:lpstr>PowerPoint Presentation</vt:lpstr>
      <vt:lpstr>Discovery of Monsoon winds and international Trade</vt:lpstr>
      <vt:lpstr>PowerPoint Presentation</vt:lpstr>
      <vt:lpstr>PowerPoint Presentation</vt:lpstr>
      <vt:lpstr>PowerPoint Presentation</vt:lpstr>
      <vt:lpstr>Romano-Parthian Wars</vt:lpstr>
      <vt:lpstr>Trade between Rome and Parthia (and Palmyra)</vt:lpstr>
      <vt:lpstr>Palmyra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Bibliography</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History</dc:title>
  <dc:creator>Michael Scott</dc:creator>
  <cp:lastModifiedBy>Michael Scott</cp:lastModifiedBy>
  <cp:revision>24</cp:revision>
  <cp:lastPrinted>2018-10-10T06:36:05Z</cp:lastPrinted>
  <dcterms:created xsi:type="dcterms:W3CDTF">2018-10-09T09:00:19Z</dcterms:created>
  <dcterms:modified xsi:type="dcterms:W3CDTF">2018-10-10T07:00:23Z</dcterms:modified>
</cp:coreProperties>
</file>