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handoutMasterIdLst>
    <p:handoutMasterId r:id="rId16"/>
  </p:handoutMasterIdLst>
  <p:sldIdLst>
    <p:sldId id="256" r:id="rId2"/>
    <p:sldId id="263" r:id="rId3"/>
    <p:sldId id="268" r:id="rId4"/>
    <p:sldId id="269" r:id="rId5"/>
    <p:sldId id="264" r:id="rId6"/>
    <p:sldId id="257" r:id="rId7"/>
    <p:sldId id="258" r:id="rId8"/>
    <p:sldId id="259" r:id="rId9"/>
    <p:sldId id="261" r:id="rId10"/>
    <p:sldId id="262" r:id="rId11"/>
    <p:sldId id="266" r:id="rId12"/>
    <p:sldId id="265" r:id="rId13"/>
    <p:sldId id="260" r:id="rId14"/>
    <p:sldId id="26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8"/>
    <p:restoredTop sz="94677"/>
  </p:normalViewPr>
  <p:slideViewPr>
    <p:cSldViewPr snapToGrid="0" snapToObjects="1">
      <p:cViewPr varScale="1">
        <p:scale>
          <a:sx n="89" d="100"/>
          <a:sy n="89" d="100"/>
        </p:scale>
        <p:origin x="168" y="2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0616482-7D16-FD47-BB54-60C1247EC85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815A8CD-DF92-1C4C-9D22-9E9FFC09B24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4D56288-0A2E-0C4C-82CC-EB17C0B3FF43}" type="datetimeFigureOut">
              <a:rPr lang="en-US" smtClean="0"/>
              <a:t>1/9/19</a:t>
            </a:fld>
            <a:endParaRPr lang="en-US"/>
          </a:p>
        </p:txBody>
      </p:sp>
      <p:sp>
        <p:nvSpPr>
          <p:cNvPr id="4" name="Footer Placeholder 3">
            <a:extLst>
              <a:ext uri="{FF2B5EF4-FFF2-40B4-BE49-F238E27FC236}">
                <a16:creationId xmlns:a16="http://schemas.microsoft.com/office/drawing/2014/main" id="{167E6F55-E2B3-5D49-ACC5-9CA1D2EAFD1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70CBB17-C617-2B4A-9F08-E78D7BEB7C5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0537086-3918-FC4E-B0B4-2528A1EC2F0D}" type="slidenum">
              <a:rPr lang="en-US" smtClean="0"/>
              <a:t>‹#›</a:t>
            </a:fld>
            <a:endParaRPr lang="en-US"/>
          </a:p>
        </p:txBody>
      </p:sp>
    </p:spTree>
    <p:extLst>
      <p:ext uri="{BB962C8B-B14F-4D97-AF65-F5344CB8AC3E}">
        <p14:creationId xmlns:p14="http://schemas.microsoft.com/office/powerpoint/2010/main" val="342707646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5EF71A7-F7EE-2B41-B929-699FAF40DC6C}" type="datetimeFigureOut">
              <a:rPr lang="en-US" smtClean="0"/>
              <a:t>1/9/19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65A0EF-BFE0-4942-A289-E1E74A867AA2}" type="slidenum">
              <a:rPr lang="en-US" smtClean="0"/>
              <a:t>‹#›</a:t>
            </a:fld>
            <a:endParaRPr lang="en-US"/>
          </a:p>
        </p:txBody>
      </p:sp>
    </p:spTree>
    <p:extLst>
      <p:ext uri="{BB962C8B-B14F-4D97-AF65-F5344CB8AC3E}">
        <p14:creationId xmlns:p14="http://schemas.microsoft.com/office/powerpoint/2010/main" val="4267815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EF71A7-F7EE-2B41-B929-699FAF40DC6C}" type="datetimeFigureOut">
              <a:rPr lang="en-US" smtClean="0"/>
              <a:t>1/9/19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65A0EF-BFE0-4942-A289-E1E74A867AA2}" type="slidenum">
              <a:rPr lang="en-US" smtClean="0"/>
              <a:t>‹#›</a:t>
            </a:fld>
            <a:endParaRPr lang="en-US"/>
          </a:p>
        </p:txBody>
      </p:sp>
    </p:spTree>
    <p:extLst>
      <p:ext uri="{BB962C8B-B14F-4D97-AF65-F5344CB8AC3E}">
        <p14:creationId xmlns:p14="http://schemas.microsoft.com/office/powerpoint/2010/main" val="497617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EF71A7-F7EE-2B41-B929-699FAF40DC6C}" type="datetimeFigureOut">
              <a:rPr lang="en-US" smtClean="0"/>
              <a:t>1/9/19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65A0EF-BFE0-4942-A289-E1E74A867AA2}" type="slidenum">
              <a:rPr lang="en-US" smtClean="0"/>
              <a:t>‹#›</a:t>
            </a:fld>
            <a:endParaRPr lang="en-US"/>
          </a:p>
        </p:txBody>
      </p:sp>
    </p:spTree>
    <p:extLst>
      <p:ext uri="{BB962C8B-B14F-4D97-AF65-F5344CB8AC3E}">
        <p14:creationId xmlns:p14="http://schemas.microsoft.com/office/powerpoint/2010/main" val="117218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EF71A7-F7EE-2B41-B929-699FAF40DC6C}" type="datetimeFigureOut">
              <a:rPr lang="en-US" smtClean="0"/>
              <a:t>1/9/19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65A0EF-BFE0-4942-A289-E1E74A867AA2}" type="slidenum">
              <a:rPr lang="en-US" smtClean="0"/>
              <a:t>‹#›</a:t>
            </a:fld>
            <a:endParaRPr lang="en-US"/>
          </a:p>
        </p:txBody>
      </p:sp>
    </p:spTree>
    <p:extLst>
      <p:ext uri="{BB962C8B-B14F-4D97-AF65-F5344CB8AC3E}">
        <p14:creationId xmlns:p14="http://schemas.microsoft.com/office/powerpoint/2010/main" val="1271836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5EF71A7-F7EE-2B41-B929-699FAF40DC6C}" type="datetimeFigureOut">
              <a:rPr lang="en-US" smtClean="0"/>
              <a:t>1/9/19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65A0EF-BFE0-4942-A289-E1E74A867AA2}" type="slidenum">
              <a:rPr lang="en-US" smtClean="0"/>
              <a:t>‹#›</a:t>
            </a:fld>
            <a:endParaRPr lang="en-US"/>
          </a:p>
        </p:txBody>
      </p:sp>
    </p:spTree>
    <p:extLst>
      <p:ext uri="{BB962C8B-B14F-4D97-AF65-F5344CB8AC3E}">
        <p14:creationId xmlns:p14="http://schemas.microsoft.com/office/powerpoint/2010/main" val="3848974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5EF71A7-F7EE-2B41-B929-699FAF40DC6C}" type="datetimeFigureOut">
              <a:rPr lang="en-US" smtClean="0"/>
              <a:t>1/9/19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65A0EF-BFE0-4942-A289-E1E74A867AA2}" type="slidenum">
              <a:rPr lang="en-US" smtClean="0"/>
              <a:t>‹#›</a:t>
            </a:fld>
            <a:endParaRPr lang="en-US"/>
          </a:p>
        </p:txBody>
      </p:sp>
    </p:spTree>
    <p:extLst>
      <p:ext uri="{BB962C8B-B14F-4D97-AF65-F5344CB8AC3E}">
        <p14:creationId xmlns:p14="http://schemas.microsoft.com/office/powerpoint/2010/main" val="2163838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5EF71A7-F7EE-2B41-B929-699FAF40DC6C}" type="datetimeFigureOut">
              <a:rPr lang="en-US" smtClean="0"/>
              <a:t>1/9/19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65A0EF-BFE0-4942-A289-E1E74A867AA2}" type="slidenum">
              <a:rPr lang="en-US" smtClean="0"/>
              <a:t>‹#›</a:t>
            </a:fld>
            <a:endParaRPr lang="en-US"/>
          </a:p>
        </p:txBody>
      </p:sp>
    </p:spTree>
    <p:extLst>
      <p:ext uri="{BB962C8B-B14F-4D97-AF65-F5344CB8AC3E}">
        <p14:creationId xmlns:p14="http://schemas.microsoft.com/office/powerpoint/2010/main" val="25465021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5EF71A7-F7EE-2B41-B929-699FAF40DC6C}" type="datetimeFigureOut">
              <a:rPr lang="en-US" smtClean="0"/>
              <a:t>1/9/19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65A0EF-BFE0-4942-A289-E1E74A867AA2}" type="slidenum">
              <a:rPr lang="en-US" smtClean="0"/>
              <a:t>‹#›</a:t>
            </a:fld>
            <a:endParaRPr lang="en-US"/>
          </a:p>
        </p:txBody>
      </p:sp>
    </p:spTree>
    <p:extLst>
      <p:ext uri="{BB962C8B-B14F-4D97-AF65-F5344CB8AC3E}">
        <p14:creationId xmlns:p14="http://schemas.microsoft.com/office/powerpoint/2010/main" val="1345079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EF71A7-F7EE-2B41-B929-699FAF40DC6C}" type="datetimeFigureOut">
              <a:rPr lang="en-US" smtClean="0"/>
              <a:t>1/9/19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65A0EF-BFE0-4942-A289-E1E74A867AA2}" type="slidenum">
              <a:rPr lang="en-US" smtClean="0"/>
              <a:t>‹#›</a:t>
            </a:fld>
            <a:endParaRPr lang="en-US"/>
          </a:p>
        </p:txBody>
      </p:sp>
    </p:spTree>
    <p:extLst>
      <p:ext uri="{BB962C8B-B14F-4D97-AF65-F5344CB8AC3E}">
        <p14:creationId xmlns:p14="http://schemas.microsoft.com/office/powerpoint/2010/main" val="1905831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5EF71A7-F7EE-2B41-B929-699FAF40DC6C}" type="datetimeFigureOut">
              <a:rPr lang="en-US" smtClean="0"/>
              <a:t>1/9/19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65A0EF-BFE0-4942-A289-E1E74A867AA2}" type="slidenum">
              <a:rPr lang="en-US" smtClean="0"/>
              <a:t>‹#›</a:t>
            </a:fld>
            <a:endParaRPr lang="en-US"/>
          </a:p>
        </p:txBody>
      </p:sp>
    </p:spTree>
    <p:extLst>
      <p:ext uri="{BB962C8B-B14F-4D97-AF65-F5344CB8AC3E}">
        <p14:creationId xmlns:p14="http://schemas.microsoft.com/office/powerpoint/2010/main" val="4231581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5EF71A7-F7EE-2B41-B929-699FAF40DC6C}" type="datetimeFigureOut">
              <a:rPr lang="en-US" smtClean="0"/>
              <a:t>1/9/19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65A0EF-BFE0-4942-A289-E1E74A867AA2}" type="slidenum">
              <a:rPr lang="en-US" smtClean="0"/>
              <a:t>‹#›</a:t>
            </a:fld>
            <a:endParaRPr lang="en-US"/>
          </a:p>
        </p:txBody>
      </p:sp>
    </p:spTree>
    <p:extLst>
      <p:ext uri="{BB962C8B-B14F-4D97-AF65-F5344CB8AC3E}">
        <p14:creationId xmlns:p14="http://schemas.microsoft.com/office/powerpoint/2010/main" val="3136178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EF71A7-F7EE-2B41-B929-699FAF40DC6C}" type="datetimeFigureOut">
              <a:rPr lang="en-US" smtClean="0"/>
              <a:t>1/9/19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65A0EF-BFE0-4942-A289-E1E74A867AA2}" type="slidenum">
              <a:rPr lang="en-US" smtClean="0"/>
              <a:t>‹#›</a:t>
            </a:fld>
            <a:endParaRPr lang="en-US"/>
          </a:p>
        </p:txBody>
      </p:sp>
    </p:spTree>
    <p:extLst>
      <p:ext uri="{BB962C8B-B14F-4D97-AF65-F5344CB8AC3E}">
        <p14:creationId xmlns:p14="http://schemas.microsoft.com/office/powerpoint/2010/main" val="1406499622"/>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987E7C-E129-8C4E-986E-BE471887DB21}"/>
              </a:ext>
            </a:extLst>
          </p:cNvPr>
          <p:cNvSpPr>
            <a:spLocks noGrp="1"/>
          </p:cNvSpPr>
          <p:nvPr>
            <p:ph type="ctrTitle"/>
          </p:nvPr>
        </p:nvSpPr>
        <p:spPr/>
        <p:txBody>
          <a:bodyPr/>
          <a:lstStyle/>
          <a:p>
            <a:r>
              <a:rPr lang="en-US" dirty="0"/>
              <a:t>Ancient Global History</a:t>
            </a:r>
          </a:p>
        </p:txBody>
      </p:sp>
      <p:sp>
        <p:nvSpPr>
          <p:cNvPr id="3" name="Subtitle 2">
            <a:extLst>
              <a:ext uri="{FF2B5EF4-FFF2-40B4-BE49-F238E27FC236}">
                <a16:creationId xmlns:a16="http://schemas.microsoft.com/office/drawing/2014/main" id="{1A32364D-AD3C-104D-AC24-E0094066D617}"/>
              </a:ext>
            </a:extLst>
          </p:cNvPr>
          <p:cNvSpPr>
            <a:spLocks noGrp="1"/>
          </p:cNvSpPr>
          <p:nvPr>
            <p:ph type="subTitle" idx="1"/>
          </p:nvPr>
        </p:nvSpPr>
        <p:spPr/>
        <p:txBody>
          <a:bodyPr/>
          <a:lstStyle/>
          <a:p>
            <a:r>
              <a:rPr lang="en-US" dirty="0"/>
              <a:t>Term 2: Week 1</a:t>
            </a:r>
          </a:p>
          <a:p>
            <a:endParaRPr lang="en-US" dirty="0"/>
          </a:p>
        </p:txBody>
      </p:sp>
    </p:spTree>
    <p:extLst>
      <p:ext uri="{BB962C8B-B14F-4D97-AF65-F5344CB8AC3E}">
        <p14:creationId xmlns:p14="http://schemas.microsoft.com/office/powerpoint/2010/main" val="2614802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1D01D-4433-2C46-90C3-073553990B6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31F4089-9073-4B40-A411-BD3CCBCA29DF}"/>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95AE87BB-1E7E-584F-8455-B6662B0B431C}"/>
              </a:ext>
            </a:extLst>
          </p:cNvPr>
          <p:cNvPicPr>
            <a:picLocks noChangeAspect="1"/>
          </p:cNvPicPr>
          <p:nvPr/>
        </p:nvPicPr>
        <p:blipFill>
          <a:blip r:embed="rId2"/>
          <a:stretch>
            <a:fillRect/>
          </a:stretch>
        </p:blipFill>
        <p:spPr>
          <a:xfrm>
            <a:off x="838200" y="-2719"/>
            <a:ext cx="10299157" cy="6860719"/>
          </a:xfrm>
          <a:prstGeom prst="rect">
            <a:avLst/>
          </a:prstGeom>
        </p:spPr>
      </p:pic>
    </p:spTree>
    <p:extLst>
      <p:ext uri="{BB962C8B-B14F-4D97-AF65-F5344CB8AC3E}">
        <p14:creationId xmlns:p14="http://schemas.microsoft.com/office/powerpoint/2010/main" val="17242866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23F91-9F9F-B846-B70D-23669544E288}"/>
              </a:ext>
            </a:extLst>
          </p:cNvPr>
          <p:cNvSpPr>
            <a:spLocks noGrp="1"/>
          </p:cNvSpPr>
          <p:nvPr>
            <p:ph type="title"/>
          </p:nvPr>
        </p:nvSpPr>
        <p:spPr/>
        <p:txBody>
          <a:bodyPr/>
          <a:lstStyle/>
          <a:p>
            <a:pPr algn="ctr"/>
            <a:r>
              <a:rPr lang="en-US" dirty="0"/>
              <a:t>What does Comparative history need to look like?</a:t>
            </a:r>
          </a:p>
        </p:txBody>
      </p:sp>
      <p:sp>
        <p:nvSpPr>
          <p:cNvPr id="3" name="Content Placeholder 2">
            <a:extLst>
              <a:ext uri="{FF2B5EF4-FFF2-40B4-BE49-F238E27FC236}">
                <a16:creationId xmlns:a16="http://schemas.microsoft.com/office/drawing/2014/main" id="{8FDBBE23-1BDF-354D-AAA9-5D334508A15E}"/>
              </a:ext>
            </a:extLst>
          </p:cNvPr>
          <p:cNvSpPr>
            <a:spLocks noGrp="1"/>
          </p:cNvSpPr>
          <p:nvPr>
            <p:ph idx="1"/>
          </p:nvPr>
        </p:nvSpPr>
        <p:spPr/>
        <p:txBody>
          <a:bodyPr/>
          <a:lstStyle/>
          <a:p>
            <a:r>
              <a:rPr lang="en-US" dirty="0"/>
              <a:t>What’s its objective? Explaining difference or explaining the properties of each case? </a:t>
            </a:r>
          </a:p>
          <a:p>
            <a:r>
              <a:rPr lang="en-US" dirty="0"/>
              <a:t>How do you frame the comparison? Or ‘Why don’t they have that…’</a:t>
            </a:r>
          </a:p>
          <a:p>
            <a:r>
              <a:rPr lang="en-US" dirty="0"/>
              <a:t>How do you frame the outcome?  ‘Better of worse… or just different?’</a:t>
            </a:r>
          </a:p>
          <a:p>
            <a:r>
              <a:rPr lang="en-US" dirty="0"/>
              <a:t>What kind of conclusions do you draw? ‘so what…’</a:t>
            </a:r>
          </a:p>
        </p:txBody>
      </p:sp>
    </p:spTree>
    <p:extLst>
      <p:ext uri="{BB962C8B-B14F-4D97-AF65-F5344CB8AC3E}">
        <p14:creationId xmlns:p14="http://schemas.microsoft.com/office/powerpoint/2010/main" val="21241578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8139E-F73A-3944-9A45-493F348F5A18}"/>
              </a:ext>
            </a:extLst>
          </p:cNvPr>
          <p:cNvSpPr>
            <a:spLocks noGrp="1"/>
          </p:cNvSpPr>
          <p:nvPr>
            <p:ph type="title"/>
          </p:nvPr>
        </p:nvSpPr>
        <p:spPr/>
        <p:txBody>
          <a:bodyPr/>
          <a:lstStyle/>
          <a:p>
            <a:pPr algn="ctr"/>
            <a:r>
              <a:rPr lang="en-US" dirty="0"/>
              <a:t>The work of Prof Sir Geoffrey Lloyd</a:t>
            </a:r>
          </a:p>
        </p:txBody>
      </p:sp>
      <p:sp>
        <p:nvSpPr>
          <p:cNvPr id="3" name="Content Placeholder 2">
            <a:extLst>
              <a:ext uri="{FF2B5EF4-FFF2-40B4-BE49-F238E27FC236}">
                <a16:creationId xmlns:a16="http://schemas.microsoft.com/office/drawing/2014/main" id="{1CF18C5B-3A9E-3446-8860-E5B0C38B49DC}"/>
              </a:ext>
            </a:extLst>
          </p:cNvPr>
          <p:cNvSpPr>
            <a:spLocks noGrp="1"/>
          </p:cNvSpPr>
          <p:nvPr>
            <p:ph idx="1"/>
          </p:nvPr>
        </p:nvSpPr>
        <p:spPr/>
        <p:txBody>
          <a:bodyPr/>
          <a:lstStyle/>
          <a:p>
            <a:r>
              <a:rPr lang="en-US" dirty="0"/>
              <a:t>“The chief prize is a way out of parochialism”</a:t>
            </a:r>
          </a:p>
          <a:p>
            <a:r>
              <a:rPr lang="en-US" dirty="0"/>
              <a:t>E.g. G. Lloyd 1996 </a:t>
            </a:r>
            <a:r>
              <a:rPr lang="en-US" i="1" dirty="0"/>
              <a:t>Adversaries and Authorities: Investigations into ancient Greek and Chinese science</a:t>
            </a:r>
          </a:p>
          <a:p>
            <a:pPr lvl="1"/>
            <a:r>
              <a:rPr lang="en-US" dirty="0"/>
              <a:t>See attached text (conclusions)</a:t>
            </a:r>
          </a:p>
          <a:p>
            <a:pPr lvl="1"/>
            <a:r>
              <a:rPr lang="en-US" dirty="0"/>
              <a:t>Central Argument: difference in context of learning between Greece and China: Greece as competitive where leaders debate, students follow more than 1 teacher v. China where usual practice is following of one master and learning from him. </a:t>
            </a:r>
          </a:p>
          <a:p>
            <a:endParaRPr lang="en-US" dirty="0"/>
          </a:p>
        </p:txBody>
      </p:sp>
    </p:spTree>
    <p:extLst>
      <p:ext uri="{BB962C8B-B14F-4D97-AF65-F5344CB8AC3E}">
        <p14:creationId xmlns:p14="http://schemas.microsoft.com/office/powerpoint/2010/main" val="2838674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A113C-0F81-DD4A-91F2-090190C57A9D}"/>
              </a:ext>
            </a:extLst>
          </p:cNvPr>
          <p:cNvSpPr>
            <a:spLocks noGrp="1"/>
          </p:cNvSpPr>
          <p:nvPr>
            <p:ph type="title"/>
          </p:nvPr>
        </p:nvSpPr>
        <p:spPr/>
        <p:txBody>
          <a:bodyPr/>
          <a:lstStyle/>
          <a:p>
            <a:pPr algn="ctr"/>
            <a:r>
              <a:rPr lang="en-US" dirty="0"/>
              <a:t>Comparing Kinship and Friendship</a:t>
            </a:r>
          </a:p>
        </p:txBody>
      </p:sp>
      <p:sp>
        <p:nvSpPr>
          <p:cNvPr id="3" name="Content Placeholder 2">
            <a:extLst>
              <a:ext uri="{FF2B5EF4-FFF2-40B4-BE49-F238E27FC236}">
                <a16:creationId xmlns:a16="http://schemas.microsoft.com/office/drawing/2014/main" id="{B8AF0F6D-AC2B-AD4B-A36B-B625D4268424}"/>
              </a:ext>
            </a:extLst>
          </p:cNvPr>
          <p:cNvSpPr>
            <a:spLocks noGrp="1"/>
          </p:cNvSpPr>
          <p:nvPr>
            <p:ph idx="1"/>
          </p:nvPr>
        </p:nvSpPr>
        <p:spPr/>
        <p:txBody>
          <a:bodyPr/>
          <a:lstStyle/>
          <a:p>
            <a:r>
              <a:rPr lang="en-US" dirty="0"/>
              <a:t>Y. Zhou </a:t>
            </a:r>
            <a:r>
              <a:rPr lang="en-US" i="1" dirty="0"/>
              <a:t>Festivals, Feasts and Gender Relations in Ancient Greece and China </a:t>
            </a:r>
            <a:r>
              <a:rPr lang="en-US" dirty="0"/>
              <a:t>2010</a:t>
            </a:r>
          </a:p>
          <a:p>
            <a:pPr lvl="1"/>
            <a:r>
              <a:rPr lang="en-US" dirty="0"/>
              <a:t>Researches the social solidarity that was pursued within different institutions – festivals, symposia and gymnasia in Greece; ancestral sacrifice, family banquets and communal drinking parties in China (see p. 2-5)</a:t>
            </a:r>
          </a:p>
          <a:p>
            <a:pPr lvl="1"/>
            <a:r>
              <a:rPr lang="en-US" dirty="0"/>
              <a:t>Argues for a contrast between peer group and kinship </a:t>
            </a:r>
            <a:r>
              <a:rPr lang="en-US" dirty="0" err="1"/>
              <a:t>centred</a:t>
            </a:r>
            <a:r>
              <a:rPr lang="en-US" dirty="0"/>
              <a:t> relations.</a:t>
            </a:r>
          </a:p>
          <a:p>
            <a:pPr lvl="1"/>
            <a:r>
              <a:rPr lang="en-US" dirty="0"/>
              <a:t>The Greek tradition emphasizes extrafamilial homosocial bonds, the Chinese tradition revolves around patrilineal family and kinship. </a:t>
            </a:r>
          </a:p>
          <a:p>
            <a:pPr lvl="1"/>
            <a:r>
              <a:rPr lang="en-US" dirty="0"/>
              <a:t>In Results: also focuses on gender relations and equality, comparing mother-son bonds and female homosocial ties. pages 322-3</a:t>
            </a:r>
          </a:p>
          <a:p>
            <a:pPr lvl="1"/>
            <a:r>
              <a:rPr lang="en-US" dirty="0"/>
              <a:t>Analysis: pages 325-327</a:t>
            </a:r>
          </a:p>
          <a:p>
            <a:pPr lvl="1"/>
            <a:endParaRPr lang="en-US" dirty="0"/>
          </a:p>
        </p:txBody>
      </p:sp>
    </p:spTree>
    <p:extLst>
      <p:ext uri="{BB962C8B-B14F-4D97-AF65-F5344CB8AC3E}">
        <p14:creationId xmlns:p14="http://schemas.microsoft.com/office/powerpoint/2010/main" val="9812930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CE41E-0888-A945-9F42-B2791FE06C8D}"/>
              </a:ext>
            </a:extLst>
          </p:cNvPr>
          <p:cNvSpPr>
            <a:spLocks noGrp="1"/>
          </p:cNvSpPr>
          <p:nvPr>
            <p:ph type="title"/>
          </p:nvPr>
        </p:nvSpPr>
        <p:spPr/>
        <p:txBody>
          <a:bodyPr>
            <a:normAutofit fontScale="90000"/>
          </a:bodyPr>
          <a:lstStyle/>
          <a:p>
            <a:r>
              <a:rPr lang="en-US" dirty="0"/>
              <a:t>H. Kim </a:t>
            </a:r>
            <a:r>
              <a:rPr lang="en-US" i="1" dirty="0"/>
              <a:t>Ethnicity and Foreigners in Ancient Greece and China </a:t>
            </a:r>
            <a:r>
              <a:rPr lang="en-US" dirty="0"/>
              <a:t>2009</a:t>
            </a:r>
            <a:br>
              <a:rPr lang="en-US" dirty="0"/>
            </a:br>
            <a:endParaRPr lang="en-US" dirty="0"/>
          </a:p>
        </p:txBody>
      </p:sp>
      <p:sp>
        <p:nvSpPr>
          <p:cNvPr id="3" name="Content Placeholder 2">
            <a:extLst>
              <a:ext uri="{FF2B5EF4-FFF2-40B4-BE49-F238E27FC236}">
                <a16:creationId xmlns:a16="http://schemas.microsoft.com/office/drawing/2014/main" id="{EF0E8104-06D9-9748-A7C3-0CABAE92FDEF}"/>
              </a:ext>
            </a:extLst>
          </p:cNvPr>
          <p:cNvSpPr>
            <a:spLocks noGrp="1"/>
          </p:cNvSpPr>
          <p:nvPr>
            <p:ph idx="1"/>
          </p:nvPr>
        </p:nvSpPr>
        <p:spPr/>
        <p:txBody>
          <a:bodyPr/>
          <a:lstStyle/>
          <a:p>
            <a:r>
              <a:rPr lang="en-US" dirty="0"/>
              <a:t>“to determine the historical, political and cultural factors that determined the Greek and also Chinese perception of foreigners” (p.2)</a:t>
            </a:r>
          </a:p>
          <a:p>
            <a:r>
              <a:rPr lang="en-US" dirty="0"/>
              <a:t>Key insights (see attached text)</a:t>
            </a:r>
          </a:p>
          <a:p>
            <a:r>
              <a:rPr lang="en-US" dirty="0"/>
              <a:t>Central argument: Greece, lacking material differences from its near ‘barbarian’ rivals, sought to distinguish between themselves as different peoples. China, confronted with such obvious different in style of civilization, did not need such a difference, and defined difference in terms of ritual and customs – which could be changed and with it the ‘foreign’ status of the group. </a:t>
            </a:r>
          </a:p>
          <a:p>
            <a:endParaRPr lang="en-US" dirty="0"/>
          </a:p>
        </p:txBody>
      </p:sp>
    </p:spTree>
    <p:extLst>
      <p:ext uri="{BB962C8B-B14F-4D97-AF65-F5344CB8AC3E}">
        <p14:creationId xmlns:p14="http://schemas.microsoft.com/office/powerpoint/2010/main" val="4259712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EA1AA-87BA-DE48-9A37-FB56DECA210C}"/>
              </a:ext>
            </a:extLst>
          </p:cNvPr>
          <p:cNvSpPr>
            <a:spLocks noGrp="1"/>
          </p:cNvSpPr>
          <p:nvPr>
            <p:ph type="title"/>
          </p:nvPr>
        </p:nvSpPr>
        <p:spPr>
          <a:xfrm>
            <a:off x="838200" y="2265362"/>
            <a:ext cx="10515600" cy="1325563"/>
          </a:xfrm>
        </p:spPr>
        <p:txBody>
          <a:bodyPr/>
          <a:lstStyle/>
          <a:p>
            <a:pPr algn="ctr"/>
            <a:r>
              <a:rPr lang="en-US" dirty="0"/>
              <a:t>Your feedback… and feedback to you</a:t>
            </a:r>
          </a:p>
        </p:txBody>
      </p:sp>
      <p:sp>
        <p:nvSpPr>
          <p:cNvPr id="3" name="Content Placeholder 2">
            <a:extLst>
              <a:ext uri="{FF2B5EF4-FFF2-40B4-BE49-F238E27FC236}">
                <a16:creationId xmlns:a16="http://schemas.microsoft.com/office/drawing/2014/main" id="{401730DC-64AC-6C4D-A756-937747B86F7B}"/>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218393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29F9F-B7BE-DC4D-B870-9F6D6EBF6A0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B1F3EB3-CC6D-4D49-B363-F802BCDC03DE}"/>
              </a:ext>
            </a:extLst>
          </p:cNvPr>
          <p:cNvSpPr>
            <a:spLocks noGrp="1"/>
          </p:cNvSpPr>
          <p:nvPr>
            <p:ph idx="1"/>
          </p:nvPr>
        </p:nvSpPr>
        <p:spPr>
          <a:xfrm>
            <a:off x="414338" y="657225"/>
            <a:ext cx="11372850" cy="6000750"/>
          </a:xfrm>
        </p:spPr>
        <p:txBody>
          <a:bodyPr>
            <a:normAutofit/>
          </a:bodyPr>
          <a:lstStyle/>
          <a:p>
            <a:r>
              <a:rPr lang="en-US" dirty="0"/>
              <a:t>Essay Feedback Thoughts:</a:t>
            </a:r>
          </a:p>
          <a:p>
            <a:pPr lvl="1"/>
            <a:r>
              <a:rPr lang="en-US" dirty="0"/>
              <a:t>Broad questions – specific case studies explored in depth</a:t>
            </a:r>
          </a:p>
          <a:p>
            <a:pPr lvl="1"/>
            <a:r>
              <a:rPr lang="en-US" dirty="0"/>
              <a:t>Answering the exact question asked + clarity of argument</a:t>
            </a:r>
          </a:p>
          <a:p>
            <a:pPr lvl="1"/>
            <a:r>
              <a:rPr lang="en-US" dirty="0"/>
              <a:t>Importance of original selection of secondary scholarship</a:t>
            </a:r>
          </a:p>
          <a:p>
            <a:endParaRPr lang="en-US" dirty="0"/>
          </a:p>
          <a:p>
            <a:r>
              <a:rPr lang="en-US" dirty="0"/>
              <a:t>Term 2 Essays + Option B </a:t>
            </a:r>
          </a:p>
          <a:p>
            <a:pPr lvl="1"/>
            <a:r>
              <a:rPr lang="en-US" dirty="0"/>
              <a:t>Broad questions again (get started early!)</a:t>
            </a:r>
          </a:p>
          <a:p>
            <a:pPr lvl="1"/>
            <a:r>
              <a:rPr lang="en-US" dirty="0"/>
              <a:t>Option B: </a:t>
            </a:r>
          </a:p>
          <a:p>
            <a:pPr lvl="2"/>
            <a:r>
              <a:rPr lang="en-US" dirty="0"/>
              <a:t>Your own research question developed from use of </a:t>
            </a:r>
            <a:r>
              <a:rPr lang="en-US" dirty="0" err="1"/>
              <a:t>Oiko.world</a:t>
            </a:r>
            <a:r>
              <a:rPr lang="en-US" dirty="0"/>
              <a:t> portal</a:t>
            </a:r>
          </a:p>
          <a:p>
            <a:pPr lvl="2"/>
            <a:r>
              <a:rPr lang="en-GB" b="1" dirty="0"/>
              <a:t>Marking scheme:</a:t>
            </a:r>
          </a:p>
          <a:p>
            <a:pPr lvl="3"/>
            <a:r>
              <a:rPr lang="en-GB" b="1" dirty="0"/>
              <a:t>Clarity of Research Question</a:t>
            </a:r>
            <a:r>
              <a:rPr lang="en-GB" dirty="0"/>
              <a:t>: marks will be awarded for the clarity and phrasing of the research question formulated, which the essay seeks to answer.</a:t>
            </a:r>
            <a:br>
              <a:rPr lang="en-GB" dirty="0"/>
            </a:br>
            <a:r>
              <a:rPr lang="en-GB" dirty="0"/>
              <a:t>• </a:t>
            </a:r>
            <a:r>
              <a:rPr lang="en-GB" b="1" dirty="0"/>
              <a:t>Pertinence of the Research Question and Essay</a:t>
            </a:r>
            <a:r>
              <a:rPr lang="en-GB" dirty="0"/>
              <a:t>: marks will be awarded for the degree to which the research question formulated, and responding essay, is related to the original data entries in </a:t>
            </a:r>
            <a:r>
              <a:rPr lang="en-GB" dirty="0" err="1"/>
              <a:t>Oiko.world</a:t>
            </a:r>
            <a:r>
              <a:rPr lang="en-GB" dirty="0"/>
              <a:t> the student cites as inspiration.</a:t>
            </a:r>
          </a:p>
          <a:p>
            <a:pPr lvl="1"/>
            <a:endParaRPr lang="en-US" dirty="0"/>
          </a:p>
        </p:txBody>
      </p:sp>
    </p:spTree>
    <p:extLst>
      <p:ext uri="{BB962C8B-B14F-4D97-AF65-F5344CB8AC3E}">
        <p14:creationId xmlns:p14="http://schemas.microsoft.com/office/powerpoint/2010/main" val="2955360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53893-7C0C-0C43-B2DE-4CC2B9C71347}"/>
              </a:ext>
            </a:extLst>
          </p:cNvPr>
          <p:cNvSpPr>
            <a:spLocks noGrp="1"/>
          </p:cNvSpPr>
          <p:nvPr>
            <p:ph type="title"/>
          </p:nvPr>
        </p:nvSpPr>
        <p:spPr/>
        <p:txBody>
          <a:bodyPr/>
          <a:lstStyle/>
          <a:p>
            <a:pPr algn="ctr"/>
            <a:r>
              <a:rPr lang="en-US" dirty="0"/>
              <a:t>Seminars</a:t>
            </a:r>
          </a:p>
        </p:txBody>
      </p:sp>
      <p:sp>
        <p:nvSpPr>
          <p:cNvPr id="3" name="Content Placeholder 2">
            <a:extLst>
              <a:ext uri="{FF2B5EF4-FFF2-40B4-BE49-F238E27FC236}">
                <a16:creationId xmlns:a16="http://schemas.microsoft.com/office/drawing/2014/main" id="{91F990B2-D5F3-1A49-872C-2FE3AC8CE1FA}"/>
              </a:ext>
            </a:extLst>
          </p:cNvPr>
          <p:cNvSpPr>
            <a:spLocks noGrp="1"/>
          </p:cNvSpPr>
          <p:nvPr>
            <p:ph idx="1"/>
          </p:nvPr>
        </p:nvSpPr>
        <p:spPr/>
        <p:txBody>
          <a:bodyPr/>
          <a:lstStyle/>
          <a:p>
            <a:r>
              <a:rPr lang="en-US" dirty="0"/>
              <a:t>Week 2:  Chronicle of the Western Regions + </a:t>
            </a:r>
            <a:r>
              <a:rPr lang="en-US" dirty="0" err="1"/>
              <a:t>Weilue</a:t>
            </a:r>
            <a:endParaRPr lang="en-US" dirty="0"/>
          </a:p>
          <a:p>
            <a:pPr lvl="1"/>
            <a:r>
              <a:rPr lang="en-US" dirty="0"/>
              <a:t>9-10am  OC1.01</a:t>
            </a:r>
          </a:p>
          <a:p>
            <a:pPr lvl="1"/>
            <a:r>
              <a:rPr lang="en-US" dirty="0"/>
              <a:t>11-12am  B2.04/5</a:t>
            </a:r>
          </a:p>
          <a:p>
            <a:pPr lvl="1"/>
            <a:endParaRPr lang="en-US" dirty="0"/>
          </a:p>
          <a:p>
            <a:r>
              <a:rPr lang="en-US" dirty="0"/>
              <a:t>Week 4: Documents of Trade</a:t>
            </a:r>
          </a:p>
          <a:p>
            <a:pPr lvl="1"/>
            <a:r>
              <a:rPr lang="en-US" dirty="0"/>
              <a:t>9-10am OC1.01</a:t>
            </a:r>
          </a:p>
          <a:p>
            <a:pPr lvl="1"/>
            <a:r>
              <a:rPr lang="en-US" dirty="0"/>
              <a:t>11-12 B2.04/5</a:t>
            </a:r>
          </a:p>
          <a:p>
            <a:pPr marL="457200" lvl="1" indent="0">
              <a:buNone/>
            </a:pPr>
            <a:endParaRPr lang="en-US" dirty="0"/>
          </a:p>
          <a:p>
            <a:pPr marL="457200" lvl="1" indent="0">
              <a:buNone/>
            </a:pPr>
            <a:endParaRPr lang="en-US" dirty="0"/>
          </a:p>
          <a:p>
            <a:r>
              <a:rPr lang="en-US" dirty="0"/>
              <a:t>Weeks 4 + 5: Class Presentations – NEW! </a:t>
            </a:r>
          </a:p>
        </p:txBody>
      </p:sp>
    </p:spTree>
    <p:extLst>
      <p:ext uri="{BB962C8B-B14F-4D97-AF65-F5344CB8AC3E}">
        <p14:creationId xmlns:p14="http://schemas.microsoft.com/office/powerpoint/2010/main" val="1221059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D6695-BBA4-3946-A973-F3868C725CC4}"/>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0A3F0D2B-EEF0-E34F-877D-6EAF6F32C53A}"/>
              </a:ext>
            </a:extLst>
          </p:cNvPr>
          <p:cNvPicPr>
            <a:picLocks noGrp="1" noChangeAspect="1"/>
          </p:cNvPicPr>
          <p:nvPr>
            <p:ph idx="1"/>
          </p:nvPr>
        </p:nvPicPr>
        <p:blipFill>
          <a:blip r:embed="rId2"/>
          <a:stretch>
            <a:fillRect/>
          </a:stretch>
        </p:blipFill>
        <p:spPr>
          <a:xfrm>
            <a:off x="838200" y="-177687"/>
            <a:ext cx="9849961" cy="7035687"/>
          </a:xfrm>
        </p:spPr>
      </p:pic>
    </p:spTree>
    <p:extLst>
      <p:ext uri="{BB962C8B-B14F-4D97-AF65-F5344CB8AC3E}">
        <p14:creationId xmlns:p14="http://schemas.microsoft.com/office/powerpoint/2010/main" val="18208741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0C34A-6D6E-4148-B6C2-6FC643163304}"/>
              </a:ext>
            </a:extLst>
          </p:cNvPr>
          <p:cNvSpPr>
            <a:spLocks noGrp="1"/>
          </p:cNvSpPr>
          <p:nvPr>
            <p:ph type="title"/>
          </p:nvPr>
        </p:nvSpPr>
        <p:spPr>
          <a:xfrm>
            <a:off x="838200" y="3175"/>
            <a:ext cx="10515600" cy="1325563"/>
          </a:xfrm>
        </p:spPr>
        <p:txBody>
          <a:bodyPr/>
          <a:lstStyle/>
          <a:p>
            <a:pPr algn="ctr"/>
            <a:r>
              <a:rPr lang="en-US" dirty="0"/>
              <a:t>Comparative Ancient Global History</a:t>
            </a:r>
          </a:p>
        </p:txBody>
      </p:sp>
      <p:sp>
        <p:nvSpPr>
          <p:cNvPr id="3" name="Content Placeholder 2">
            <a:extLst>
              <a:ext uri="{FF2B5EF4-FFF2-40B4-BE49-F238E27FC236}">
                <a16:creationId xmlns:a16="http://schemas.microsoft.com/office/drawing/2014/main" id="{39437729-0FAD-1F45-B9DC-921338B48BBA}"/>
              </a:ext>
            </a:extLst>
          </p:cNvPr>
          <p:cNvSpPr>
            <a:spLocks noGrp="1"/>
          </p:cNvSpPr>
          <p:nvPr>
            <p:ph idx="1"/>
          </p:nvPr>
        </p:nvSpPr>
        <p:spPr>
          <a:xfrm>
            <a:off x="214313" y="1071563"/>
            <a:ext cx="11515725" cy="5786437"/>
          </a:xfrm>
        </p:spPr>
        <p:txBody>
          <a:bodyPr>
            <a:normAutofit fontScale="70000" lnSpcReduction="20000"/>
          </a:bodyPr>
          <a:lstStyle/>
          <a:p>
            <a:pPr marL="0" indent="0">
              <a:buNone/>
            </a:pPr>
            <a:r>
              <a:rPr lang="en-US" dirty="0"/>
              <a:t>“Only comparisons with other </a:t>
            </a:r>
            <a:r>
              <a:rPr lang="en-US" dirty="0" err="1"/>
              <a:t>civilisations</a:t>
            </a:r>
            <a:r>
              <a:rPr lang="en-US" dirty="0"/>
              <a:t> make it possible to distinguish common features from culturally specific or unique characteristics and developments” W. </a:t>
            </a:r>
            <a:r>
              <a:rPr lang="en-US" dirty="0" err="1"/>
              <a:t>Scheidel</a:t>
            </a:r>
            <a:r>
              <a:rPr lang="en-US" dirty="0"/>
              <a:t> </a:t>
            </a:r>
            <a:r>
              <a:rPr lang="en-US" i="1" dirty="0"/>
              <a:t>Rome and China: Comparative Perspectives on Ancient World Empires </a:t>
            </a:r>
            <a:r>
              <a:rPr lang="en-US" dirty="0"/>
              <a:t>2009.5.</a:t>
            </a:r>
          </a:p>
          <a:p>
            <a:pPr marL="0" indent="0">
              <a:buNone/>
            </a:pPr>
            <a:endParaRPr lang="en-US" dirty="0"/>
          </a:p>
          <a:p>
            <a:pPr marL="0" indent="0">
              <a:buNone/>
            </a:pPr>
            <a:r>
              <a:rPr lang="en-US" dirty="0"/>
              <a:t>“Comparison combats </a:t>
            </a:r>
            <a:r>
              <a:rPr lang="en-US" dirty="0" err="1"/>
              <a:t>hyperspecialisation</a:t>
            </a:r>
            <a:r>
              <a:rPr lang="en-US" dirty="0"/>
              <a:t>, the great bane of modern professional scholarship”</a:t>
            </a:r>
          </a:p>
          <a:p>
            <a:pPr marL="0" indent="0">
              <a:buNone/>
            </a:pPr>
            <a:endParaRPr lang="en-US" dirty="0"/>
          </a:p>
          <a:p>
            <a:pPr marL="0" indent="0">
              <a:buNone/>
            </a:pPr>
            <a:r>
              <a:rPr lang="en-US" dirty="0"/>
              <a:t>“Comparison allows us to identify problems and questions that are not readily apparent from the historical record of a given time and place”</a:t>
            </a:r>
          </a:p>
          <a:p>
            <a:pPr marL="0" indent="0">
              <a:buNone/>
            </a:pPr>
            <a:endParaRPr lang="en-US" dirty="0"/>
          </a:p>
          <a:p>
            <a:pPr marL="0" indent="0">
              <a:buNone/>
            </a:pPr>
            <a:r>
              <a:rPr lang="en-US" dirty="0"/>
              <a:t>“The reward of comparative analysis is coherent and compelling explanations of cultural difference”</a:t>
            </a:r>
          </a:p>
          <a:p>
            <a:pPr marL="0" indent="0">
              <a:buNone/>
            </a:pPr>
            <a:endParaRPr lang="en-US" dirty="0"/>
          </a:p>
          <a:p>
            <a:pPr marL="0" indent="0">
              <a:buNone/>
            </a:pPr>
            <a:r>
              <a:rPr lang="en-US" dirty="0" err="1"/>
              <a:t>Cf</a:t>
            </a:r>
            <a:r>
              <a:rPr lang="en-US" dirty="0"/>
              <a:t> work of Sir Geoffrey Lloyd – science, medicine and ways of understanding the worlds of Greece and China.</a:t>
            </a:r>
          </a:p>
          <a:p>
            <a:pPr marL="0" indent="0">
              <a:buNone/>
            </a:pPr>
            <a:r>
              <a:rPr lang="en-US" dirty="0" err="1"/>
              <a:t>Cf</a:t>
            </a:r>
            <a:r>
              <a:rPr lang="en-US" dirty="0"/>
              <a:t> K. </a:t>
            </a:r>
            <a:r>
              <a:rPr lang="en-US" dirty="0" err="1"/>
              <a:t>Raaflaub</a:t>
            </a:r>
            <a:r>
              <a:rPr lang="en-US" dirty="0"/>
              <a:t> </a:t>
            </a:r>
            <a:r>
              <a:rPr lang="en-US" i="1" dirty="0"/>
              <a:t>War and Peace in the Ancient World  </a:t>
            </a:r>
            <a:r>
              <a:rPr lang="en-US" dirty="0"/>
              <a:t>2007</a:t>
            </a:r>
            <a:r>
              <a:rPr lang="en-US" i="1" dirty="0"/>
              <a:t>; </a:t>
            </a:r>
            <a:r>
              <a:rPr lang="en-US" dirty="0"/>
              <a:t>K. </a:t>
            </a:r>
            <a:r>
              <a:rPr lang="en-US" dirty="0" err="1"/>
              <a:t>Raaflaub</a:t>
            </a:r>
            <a:r>
              <a:rPr lang="en-US" dirty="0"/>
              <a:t> and N. Rosenstein </a:t>
            </a:r>
            <a:r>
              <a:rPr lang="en-US" i="1" dirty="0"/>
              <a:t>War and Society in the Ancient and Medieval Worlds </a:t>
            </a:r>
            <a:r>
              <a:rPr lang="en-US" dirty="0"/>
              <a:t>1999</a:t>
            </a:r>
          </a:p>
          <a:p>
            <a:pPr marL="0" indent="0">
              <a:buNone/>
            </a:pPr>
            <a:r>
              <a:rPr lang="en-US" dirty="0"/>
              <a:t>Cf. I. Morris and W. </a:t>
            </a:r>
            <a:r>
              <a:rPr lang="en-US" dirty="0" err="1"/>
              <a:t>Scheidel</a:t>
            </a:r>
            <a:r>
              <a:rPr lang="en-US" dirty="0"/>
              <a:t> </a:t>
            </a:r>
            <a:r>
              <a:rPr lang="en-US" i="1" dirty="0"/>
              <a:t>The Dynamics of Ancient Empires: State Power from Assyria to Byzantium </a:t>
            </a:r>
            <a:r>
              <a:rPr lang="en-US" dirty="0"/>
              <a:t>2009 and W. </a:t>
            </a:r>
            <a:r>
              <a:rPr lang="en-US" dirty="0" err="1"/>
              <a:t>Scheidel</a:t>
            </a:r>
            <a:r>
              <a:rPr lang="en-US" dirty="0"/>
              <a:t> </a:t>
            </a:r>
            <a:r>
              <a:rPr lang="en-US" i="1" dirty="0"/>
              <a:t>State Power in Ancient China and Rome </a:t>
            </a:r>
            <a:r>
              <a:rPr lang="en-US" dirty="0"/>
              <a:t>2015. </a:t>
            </a:r>
          </a:p>
          <a:p>
            <a:pPr marL="0" indent="0">
              <a:buNone/>
            </a:pPr>
            <a:r>
              <a:rPr lang="en-US" dirty="0"/>
              <a:t>Cf. L. </a:t>
            </a:r>
            <a:r>
              <a:rPr lang="en-US" dirty="0" err="1"/>
              <a:t>Raphals</a:t>
            </a:r>
            <a:r>
              <a:rPr lang="en-US" dirty="0"/>
              <a:t> </a:t>
            </a:r>
            <a:r>
              <a:rPr lang="en-US" i="1" dirty="0"/>
              <a:t>Knowing words: Wisdom and Cunning in the Classical Traditions of Greece and China; </a:t>
            </a:r>
            <a:r>
              <a:rPr lang="en-US" dirty="0"/>
              <a:t>S. </a:t>
            </a:r>
            <a:r>
              <a:rPr lang="en-US" dirty="0" err="1"/>
              <a:t>Shankmann</a:t>
            </a:r>
            <a:r>
              <a:rPr lang="en-US" dirty="0"/>
              <a:t> and S. </a:t>
            </a:r>
            <a:r>
              <a:rPr lang="en-US" dirty="0" err="1"/>
              <a:t>Durrant</a:t>
            </a:r>
            <a:r>
              <a:rPr lang="en-US" dirty="0"/>
              <a:t> </a:t>
            </a:r>
            <a:r>
              <a:rPr lang="en-US" i="1" dirty="0"/>
              <a:t>The Siren and the Sage: Knowledge and Wisdom in Ancient Greece and China </a:t>
            </a:r>
            <a:r>
              <a:rPr lang="en-US" dirty="0"/>
              <a:t>2000; S. </a:t>
            </a:r>
            <a:r>
              <a:rPr lang="en-US" dirty="0" err="1"/>
              <a:t>Shankmann</a:t>
            </a:r>
            <a:r>
              <a:rPr lang="en-US" dirty="0"/>
              <a:t> and S. </a:t>
            </a:r>
            <a:r>
              <a:rPr lang="en-US" dirty="0" err="1"/>
              <a:t>Durrant</a:t>
            </a:r>
            <a:r>
              <a:rPr lang="en-US" dirty="0"/>
              <a:t> </a:t>
            </a:r>
            <a:r>
              <a:rPr lang="en-US" i="1" dirty="0"/>
              <a:t>Early China – Ancient Greece: Thinking Through Comparisons </a:t>
            </a:r>
            <a:r>
              <a:rPr lang="en-US" dirty="0"/>
              <a:t>2002. </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2666365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69B57-E2A7-434C-AE95-A4A2B6349BD9}"/>
              </a:ext>
            </a:extLst>
          </p:cNvPr>
          <p:cNvSpPr>
            <a:spLocks noGrp="1"/>
          </p:cNvSpPr>
          <p:nvPr>
            <p:ph type="title"/>
          </p:nvPr>
        </p:nvSpPr>
        <p:spPr/>
        <p:txBody>
          <a:bodyPr/>
          <a:lstStyle/>
          <a:p>
            <a:pPr algn="ctr"/>
            <a:r>
              <a:rPr lang="en-US" dirty="0"/>
              <a:t>Work on comparisons Greece-China:</a:t>
            </a:r>
          </a:p>
        </p:txBody>
      </p:sp>
      <p:sp>
        <p:nvSpPr>
          <p:cNvPr id="3" name="Content Placeholder 2">
            <a:extLst>
              <a:ext uri="{FF2B5EF4-FFF2-40B4-BE49-F238E27FC236}">
                <a16:creationId xmlns:a16="http://schemas.microsoft.com/office/drawing/2014/main" id="{70F59B18-6058-654D-8067-818BDDA7D8BB}"/>
              </a:ext>
            </a:extLst>
          </p:cNvPr>
          <p:cNvSpPr>
            <a:spLocks noGrp="1"/>
          </p:cNvSpPr>
          <p:nvPr>
            <p:ph idx="1"/>
          </p:nvPr>
        </p:nvSpPr>
        <p:spPr>
          <a:xfrm>
            <a:off x="723900" y="1411286"/>
            <a:ext cx="10515600" cy="5032375"/>
          </a:xfrm>
        </p:spPr>
        <p:txBody>
          <a:bodyPr>
            <a:normAutofit lnSpcReduction="10000"/>
          </a:bodyPr>
          <a:lstStyle/>
          <a:p>
            <a:r>
              <a:rPr lang="en-US" dirty="0"/>
              <a:t>J. Tanner ‘Ancient Greece, Early China: Sino-Hellenic Studies and Comparative Approaches to the Classical World’ </a:t>
            </a:r>
            <a:r>
              <a:rPr lang="en-US" i="1" dirty="0"/>
              <a:t>Journal of Hellenic Studies </a:t>
            </a:r>
            <a:r>
              <a:rPr lang="en-US" dirty="0"/>
              <a:t>2009 (129): 89-109. </a:t>
            </a:r>
          </a:p>
          <a:p>
            <a:pPr lvl="1"/>
            <a:r>
              <a:rPr lang="en-US" dirty="0"/>
              <a:t>Work has been done (but largely unnoticed by Classicists) on law, music, self-divination, language, logic, medicine, philosophy, science. Could be the most exciting sub discipline of Classics. But inherent problem of comparing the ‘Classics’ to other things (without surrendering the sense of incomparability of the ‘Classical’).</a:t>
            </a:r>
          </a:p>
          <a:p>
            <a:r>
              <a:rPr lang="en-US" dirty="0"/>
              <a:t>A. Beecroft ‘Comparisons of Greece and China’ in Oxford Handbooks Online 2016. (see full article online via module website)</a:t>
            </a:r>
          </a:p>
          <a:p>
            <a:pPr lvl="1"/>
            <a:r>
              <a:rPr lang="en-US" dirty="0"/>
              <a:t>Comparative work fulfilling its own pre-existing bias?</a:t>
            </a:r>
          </a:p>
          <a:p>
            <a:r>
              <a:rPr lang="en-US" dirty="0"/>
              <a:t>What gets compared and what not? Persia and India? Parthians and Chinese? India and Greece? Note the idea of the ‘Great Divergence’ c. 1800 (K. Pomeranz 2000 </a:t>
            </a:r>
            <a:r>
              <a:rPr lang="en-US" i="1" dirty="0"/>
              <a:t>The Great Divergence</a:t>
            </a:r>
            <a:r>
              <a:rPr lang="en-US" dirty="0"/>
              <a:t>).</a:t>
            </a:r>
          </a:p>
          <a:p>
            <a:pPr lvl="1"/>
            <a:endParaRPr lang="en-US" dirty="0"/>
          </a:p>
        </p:txBody>
      </p:sp>
    </p:spTree>
    <p:extLst>
      <p:ext uri="{BB962C8B-B14F-4D97-AF65-F5344CB8AC3E}">
        <p14:creationId xmlns:p14="http://schemas.microsoft.com/office/powerpoint/2010/main" val="2354946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048411-FC44-4C4E-952E-60895471046B}"/>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CD9C72F2-ADC4-014C-AA60-FD1278F7F411}"/>
              </a:ext>
            </a:extLst>
          </p:cNvPr>
          <p:cNvPicPr>
            <a:picLocks noGrp="1" noChangeAspect="1"/>
          </p:cNvPicPr>
          <p:nvPr>
            <p:ph idx="1"/>
          </p:nvPr>
        </p:nvPicPr>
        <p:blipFill>
          <a:blip r:embed="rId2"/>
          <a:stretch>
            <a:fillRect/>
          </a:stretch>
        </p:blipFill>
        <p:spPr>
          <a:xfrm>
            <a:off x="2471738" y="38976"/>
            <a:ext cx="6515100" cy="7122801"/>
          </a:xfrm>
        </p:spPr>
      </p:pic>
    </p:spTree>
    <p:extLst>
      <p:ext uri="{BB962C8B-B14F-4D97-AF65-F5344CB8AC3E}">
        <p14:creationId xmlns:p14="http://schemas.microsoft.com/office/powerpoint/2010/main" val="1796921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92CC7-C2EB-AE40-A319-36B6F5B65BA4}"/>
              </a:ext>
            </a:extLst>
          </p:cNvPr>
          <p:cNvSpPr>
            <a:spLocks noGrp="1"/>
          </p:cNvSpPr>
          <p:nvPr>
            <p:ph type="title"/>
          </p:nvPr>
        </p:nvSpPr>
        <p:spPr>
          <a:xfrm>
            <a:off x="-171450" y="-306388"/>
            <a:ext cx="12363450" cy="1325563"/>
          </a:xfrm>
        </p:spPr>
        <p:txBody>
          <a:bodyPr/>
          <a:lstStyle/>
          <a:p>
            <a:pPr algn="ctr"/>
            <a:r>
              <a:rPr lang="en-US" dirty="0"/>
              <a:t>Modern push for more comparisons</a:t>
            </a:r>
          </a:p>
        </p:txBody>
      </p:sp>
      <p:sp>
        <p:nvSpPr>
          <p:cNvPr id="3" name="Content Placeholder 2">
            <a:extLst>
              <a:ext uri="{FF2B5EF4-FFF2-40B4-BE49-F238E27FC236}">
                <a16:creationId xmlns:a16="http://schemas.microsoft.com/office/drawing/2014/main" id="{2C10A01C-97A4-604A-97F5-C32E227A8288}"/>
              </a:ext>
            </a:extLst>
          </p:cNvPr>
          <p:cNvSpPr>
            <a:spLocks noGrp="1"/>
          </p:cNvSpPr>
          <p:nvPr>
            <p:ph idx="1"/>
          </p:nvPr>
        </p:nvSpPr>
        <p:spPr>
          <a:xfrm>
            <a:off x="0" y="614363"/>
            <a:ext cx="11901488" cy="6243637"/>
          </a:xfrm>
        </p:spPr>
        <p:txBody>
          <a:bodyPr>
            <a:normAutofit fontScale="92500" lnSpcReduction="20000"/>
          </a:bodyPr>
          <a:lstStyle/>
          <a:p>
            <a:pPr marL="457200" lvl="1" indent="0">
              <a:buNone/>
            </a:pPr>
            <a:r>
              <a:rPr lang="en-GB" dirty="0"/>
              <a:t>- University of Athens and China signing co-operation agreements. </a:t>
            </a:r>
          </a:p>
          <a:p>
            <a:pPr lvl="2"/>
            <a:r>
              <a:rPr lang="en-GB" dirty="0"/>
              <a:t>See recent joint conference re closer cooperation in September 2018 (66 people from 30 Chinese institutions in Athens), Professor Huang </a:t>
            </a:r>
            <a:r>
              <a:rPr lang="en-GB" dirty="0" err="1"/>
              <a:t>Huilin</a:t>
            </a:r>
            <a:r>
              <a:rPr lang="en-GB" dirty="0"/>
              <a:t>, Dean of Academy for International Communication of Chinese Culture from the Beijing Normal University: “Both countries’ civilizations exerted great influence on the development of the world civilization,” she said, adding that the meeting of the two civilizations in the 21st century can help mankind.”</a:t>
            </a:r>
          </a:p>
          <a:p>
            <a:pPr lvl="1">
              <a:buFontTx/>
              <a:buChar char="-"/>
            </a:pPr>
            <a:r>
              <a:rPr lang="en-GB" dirty="0"/>
              <a:t>Acropolis Museum and Shanghai Museum just recently finished exhibitions comprising objects they sent to one another representing their respective cultures (Ancient Greece in Shanghai was a sell-out success).</a:t>
            </a:r>
          </a:p>
          <a:p>
            <a:pPr lvl="1">
              <a:buFontTx/>
              <a:buChar char="-"/>
            </a:pPr>
            <a:endParaRPr lang="en-GB" dirty="0"/>
          </a:p>
          <a:p>
            <a:pPr lvl="1">
              <a:buFontTx/>
              <a:buChar char="-"/>
            </a:pPr>
            <a:r>
              <a:rPr lang="en-GB" dirty="0"/>
              <a:t>2017 was the Greece China Year of Cultural Exchanges and Cooperation of Creative Industries</a:t>
            </a:r>
          </a:p>
          <a:p>
            <a:pPr lvl="1">
              <a:buFontTx/>
              <a:buChar char="-"/>
            </a:pPr>
            <a:endParaRPr lang="en-GB" dirty="0"/>
          </a:p>
          <a:p>
            <a:pPr lvl="1">
              <a:buFontTx/>
              <a:buChar char="-"/>
            </a:pPr>
            <a:r>
              <a:rPr lang="en-GB" dirty="0"/>
              <a:t>Antikythera Shipwreck exhibition that was National Archaeological Museum in Greece is now in Palace Museum inside Forbidden City in Beijing until December</a:t>
            </a:r>
          </a:p>
          <a:p>
            <a:pPr lvl="1">
              <a:buFontTx/>
              <a:buChar char="-"/>
            </a:pPr>
            <a:endParaRPr lang="en-GB" dirty="0"/>
          </a:p>
          <a:p>
            <a:pPr lvl="1">
              <a:buFontTx/>
              <a:buChar char="-"/>
            </a:pPr>
            <a:r>
              <a:rPr lang="en-GB" dirty="0"/>
              <a:t>Publication of public facing volumes ‘Museum and Ancient Greek Civilisation’ in China – a Getty Standard publication full of beautiful colour images, new commissioned articles by Chinese and foreign scholars – published by Beijing University Press. </a:t>
            </a:r>
          </a:p>
          <a:p>
            <a:pPr lvl="1">
              <a:buFontTx/>
              <a:buChar char="-"/>
            </a:pPr>
            <a:endParaRPr lang="en-GB" dirty="0"/>
          </a:p>
          <a:p>
            <a:pPr lvl="1">
              <a:buFontTx/>
              <a:buChar char="-"/>
            </a:pPr>
            <a:r>
              <a:rPr lang="en-GB" dirty="0"/>
              <a:t>August 2018: signing of a Memorandum of Understanding between Greece and China on the Belt and Road Initiative:  As an important meeting point of the land Silk Road and the maritime Silk Road, Greece is China's natural partner in the construction of the Belt and Road, Foreign Ministry Spokesperson said, adding that the Port of Piraeus is the model of China-Greece cooperation </a:t>
            </a:r>
            <a:endParaRPr lang="en-US" dirty="0"/>
          </a:p>
        </p:txBody>
      </p:sp>
    </p:spTree>
    <p:extLst>
      <p:ext uri="{BB962C8B-B14F-4D97-AF65-F5344CB8AC3E}">
        <p14:creationId xmlns:p14="http://schemas.microsoft.com/office/powerpoint/2010/main" val="385527681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181</TotalTime>
  <Words>1187</Words>
  <Application>Microsoft Macintosh PowerPoint</Application>
  <PresentationFormat>Widescreen</PresentationFormat>
  <Paragraphs>77</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Ancient Global History</vt:lpstr>
      <vt:lpstr>Your feedback… and feedback to you</vt:lpstr>
      <vt:lpstr>PowerPoint Presentation</vt:lpstr>
      <vt:lpstr>Seminars</vt:lpstr>
      <vt:lpstr>PowerPoint Presentation</vt:lpstr>
      <vt:lpstr>Comparative Ancient Global History</vt:lpstr>
      <vt:lpstr>Work on comparisons Greece-China:</vt:lpstr>
      <vt:lpstr>PowerPoint Presentation</vt:lpstr>
      <vt:lpstr>Modern push for more comparisons</vt:lpstr>
      <vt:lpstr>PowerPoint Presentation</vt:lpstr>
      <vt:lpstr>What does Comparative history need to look like?</vt:lpstr>
      <vt:lpstr>The work of Prof Sir Geoffrey Lloyd</vt:lpstr>
      <vt:lpstr>Comparing Kinship and Friendship</vt:lpstr>
      <vt:lpstr>H. Kim Ethnicity and Foreigners in Ancient Greece and China 2009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Ancient Global History</dc:title>
  <dc:creator>Michael Scott</dc:creator>
  <cp:lastModifiedBy>Michael Scott</cp:lastModifiedBy>
  <cp:revision>18</cp:revision>
  <cp:lastPrinted>2019-01-09T07:39:40Z</cp:lastPrinted>
  <dcterms:created xsi:type="dcterms:W3CDTF">2018-12-17T11:06:49Z</dcterms:created>
  <dcterms:modified xsi:type="dcterms:W3CDTF">2019-01-09T08:01:13Z</dcterms:modified>
</cp:coreProperties>
</file>