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262" r:id="rId4"/>
    <p:sldId id="261" r:id="rId5"/>
    <p:sldId id="263" r:id="rId6"/>
    <p:sldId id="258" r:id="rId7"/>
    <p:sldId id="266" r:id="rId8"/>
    <p:sldId id="271" r:id="rId9"/>
    <p:sldId id="267" r:id="rId10"/>
    <p:sldId id="264" r:id="rId11"/>
    <p:sldId id="259" r:id="rId12"/>
    <p:sldId id="268" r:id="rId13"/>
    <p:sldId id="269" r:id="rId14"/>
    <p:sldId id="270" r:id="rId15"/>
    <p:sldId id="260" r:id="rId16"/>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41" d="100"/>
          <a:sy n="41" d="100"/>
        </p:scale>
        <p:origin x="84" y="16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7" name="Picture 6" descr="C0-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Title 1"/>
          <p:cNvSpPr>
            <a:spLocks noGrp="1"/>
          </p:cNvSpPr>
          <p:nvPr>
            <p:ph type="ctrTitle"/>
          </p:nvPr>
        </p:nvSpPr>
        <p:spPr>
          <a:xfrm>
            <a:off x="1371600" y="1803405"/>
            <a:ext cx="9448800" cy="1825096"/>
          </a:xfrm>
        </p:spPr>
        <p:txBody>
          <a:bodyPr anchor="b">
            <a:normAutofit/>
          </a:bodyPr>
          <a:lstStyle>
            <a:lvl1pPr algn="l">
              <a:defRPr sz="6000"/>
            </a:lvl1pPr>
          </a:lstStyle>
          <a:p>
            <a:r>
              <a:rPr lang="en-US"/>
              <a:t>Click to edit Master title style</a:t>
            </a:r>
            <a:endParaRPr lang="en-US" dirty="0"/>
          </a:p>
        </p:txBody>
      </p:sp>
      <p:sp>
        <p:nvSpPr>
          <p:cNvPr id="3" name="Subtitle 2"/>
          <p:cNvSpPr>
            <a:spLocks noGrp="1"/>
          </p:cNvSpPr>
          <p:nvPr>
            <p:ph type="subTitle" idx="1"/>
          </p:nvPr>
        </p:nvSpPr>
        <p:spPr>
          <a:xfrm>
            <a:off x="1371600" y="3632201"/>
            <a:ext cx="9448800" cy="685800"/>
          </a:xfrm>
        </p:spPr>
        <p:txBody>
          <a:bodyPr>
            <a:normAutofit/>
          </a:bodyPr>
          <a:lstStyle>
            <a:lvl1pPr marL="0" indent="0" algn="l">
              <a:buNone/>
              <a:defRPr sz="20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a:xfrm>
            <a:off x="7909561" y="4314328"/>
            <a:ext cx="2910840" cy="374642"/>
          </a:xfrm>
        </p:spPr>
        <p:txBody>
          <a:bodyPr/>
          <a:lstStyle/>
          <a:p>
            <a:fld id="{48A87A34-81AB-432B-8DAE-1953F412C126}" type="datetimeFigureOut">
              <a:rPr lang="en-US" dirty="0"/>
              <a:t>2/6/2019</a:t>
            </a:fld>
            <a:endParaRPr lang="en-US" dirty="0"/>
          </a:p>
        </p:txBody>
      </p:sp>
      <p:sp>
        <p:nvSpPr>
          <p:cNvPr id="5" name="Footer Placeholder 4"/>
          <p:cNvSpPr>
            <a:spLocks noGrp="1"/>
          </p:cNvSpPr>
          <p:nvPr>
            <p:ph type="ftr" sz="quarter" idx="11"/>
          </p:nvPr>
        </p:nvSpPr>
        <p:spPr>
          <a:xfrm>
            <a:off x="1371600" y="4323845"/>
            <a:ext cx="6400800" cy="365125"/>
          </a:xfrm>
        </p:spPr>
        <p:txBody>
          <a:bodyPr/>
          <a:lstStyle/>
          <a:p>
            <a:endParaRPr lang="en-US" dirty="0"/>
          </a:p>
        </p:txBody>
      </p:sp>
      <p:sp>
        <p:nvSpPr>
          <p:cNvPr id="6" name="Slide Number Placeholder 5"/>
          <p:cNvSpPr>
            <a:spLocks noGrp="1"/>
          </p:cNvSpPr>
          <p:nvPr>
            <p:ph type="sldNum" sz="quarter" idx="12"/>
          </p:nvPr>
        </p:nvSpPr>
        <p:spPr>
          <a:xfrm>
            <a:off x="8077200" y="1430866"/>
            <a:ext cx="2743200" cy="365125"/>
          </a:xfrm>
        </p:spPr>
        <p:txBody>
          <a:bodyPr/>
          <a:lstStyle/>
          <a:p>
            <a:fld id="{6D22F896-40B5-4ADD-8801-0D06FADFA095}" type="slidenum">
              <a:rPr lang="en-US" dirty="0"/>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777" y="4697360"/>
            <a:ext cx="10822034" cy="819355"/>
          </a:xfrm>
        </p:spPr>
        <p:txBody>
          <a:bodyPr anchor="b"/>
          <a:lstStyle>
            <a:lvl1pPr algn="l">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681727" y="941439"/>
            <a:ext cx="10821840" cy="3478161"/>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85800" y="5516715"/>
            <a:ext cx="10820400" cy="701969"/>
          </a:xfrm>
        </p:spPr>
        <p:txBody>
          <a:bodyPr/>
          <a:lstStyle>
            <a:lvl1pPr marL="0" indent="0" algn="l">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48A87A34-81AB-432B-8DAE-1953F412C126}" type="datetimeFigureOut">
              <a:rPr lang="en-US" dirty="0"/>
              <a:t>2/6/2019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Title and Caption">
    <p:spTree>
      <p:nvGrpSpPr>
        <p:cNvPr id="1" name=""/>
        <p:cNvGrpSpPr/>
        <p:nvPr/>
      </p:nvGrpSpPr>
      <p:grpSpPr>
        <a:xfrm>
          <a:off x="0" y="0"/>
          <a:ext cx="0" cy="0"/>
          <a:chOff x="0" y="0"/>
          <a:chExt cx="0" cy="0"/>
        </a:xfrm>
      </p:grpSpPr>
      <p:pic>
        <p:nvPicPr>
          <p:cNvPr id="8" name="Picture 7" descr="C0-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Title 1"/>
          <p:cNvSpPr>
            <a:spLocks noGrp="1"/>
          </p:cNvSpPr>
          <p:nvPr>
            <p:ph type="title"/>
          </p:nvPr>
        </p:nvSpPr>
        <p:spPr>
          <a:xfrm>
            <a:off x="685800" y="753532"/>
            <a:ext cx="10820400" cy="2802467"/>
          </a:xfrm>
        </p:spPr>
        <p:txBody>
          <a:bodyPr anchor="ctr"/>
          <a:lstStyle>
            <a:lvl1pPr algn="l">
              <a:defRPr sz="3200"/>
            </a:lvl1pPr>
          </a:lstStyle>
          <a:p>
            <a:r>
              <a:rPr lang="en-US"/>
              <a:t>Click to edit Master title style</a:t>
            </a:r>
            <a:endParaRPr lang="en-US" dirty="0"/>
          </a:p>
        </p:txBody>
      </p:sp>
      <p:sp>
        <p:nvSpPr>
          <p:cNvPr id="4" name="Text Placeholder 3"/>
          <p:cNvSpPr>
            <a:spLocks noGrp="1"/>
          </p:cNvSpPr>
          <p:nvPr>
            <p:ph type="body" sz="half" idx="2"/>
          </p:nvPr>
        </p:nvSpPr>
        <p:spPr>
          <a:xfrm>
            <a:off x="1024467" y="3649133"/>
            <a:ext cx="10130516" cy="999067"/>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a:xfrm>
            <a:off x="7814452" y="381000"/>
            <a:ext cx="2910840" cy="365125"/>
          </a:xfrm>
        </p:spPr>
        <p:txBody>
          <a:bodyPr/>
          <a:lstStyle>
            <a:lvl1pPr algn="r">
              <a:defRPr/>
            </a:lvl1pPr>
          </a:lstStyle>
          <a:p>
            <a:fld id="{48A87A34-81AB-432B-8DAE-1953F412C126}" type="datetimeFigureOut">
              <a:rPr lang="en-US" dirty="0"/>
              <a:pPr/>
              <a:t>2/6/2019</a:t>
            </a:fld>
            <a:endParaRPr lang="en-US" dirty="0"/>
          </a:p>
        </p:txBody>
      </p:sp>
      <p:sp>
        <p:nvSpPr>
          <p:cNvPr id="6" name="Footer Placeholder 5"/>
          <p:cNvSpPr>
            <a:spLocks noGrp="1"/>
          </p:cNvSpPr>
          <p:nvPr>
            <p:ph type="ftr" sz="quarter" idx="11"/>
          </p:nvPr>
        </p:nvSpPr>
        <p:spPr>
          <a:xfrm>
            <a:off x="685800" y="379941"/>
            <a:ext cx="6991492" cy="365125"/>
          </a:xfrm>
        </p:spPr>
        <p:txBody>
          <a:bodyPr/>
          <a:lstStyle/>
          <a:p>
            <a:endParaRPr lang="en-US" dirty="0"/>
          </a:p>
        </p:txBody>
      </p:sp>
      <p:sp>
        <p:nvSpPr>
          <p:cNvPr id="7" name="Slide Number Placeholder 6"/>
          <p:cNvSpPr>
            <a:spLocks noGrp="1"/>
          </p:cNvSpPr>
          <p:nvPr>
            <p:ph type="sldNum" sz="quarter" idx="12"/>
          </p:nvPr>
        </p:nvSpPr>
        <p:spPr>
          <a:xfrm>
            <a:off x="10862452" y="381000"/>
            <a:ext cx="643748" cy="365125"/>
          </a:xfrm>
        </p:spPr>
        <p:txBody>
          <a:bodyPr/>
          <a:lstStyle/>
          <a:p>
            <a:fld id="{6D22F896-40B5-4ADD-8801-0D06FADFA095}" type="slidenum">
              <a:rPr lang="en-US" dirty="0"/>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Quote with Caption">
    <p:spTree>
      <p:nvGrpSpPr>
        <p:cNvPr id="1" name=""/>
        <p:cNvGrpSpPr/>
        <p:nvPr/>
      </p:nvGrpSpPr>
      <p:grpSpPr>
        <a:xfrm>
          <a:off x="0" y="0"/>
          <a:ext cx="0" cy="0"/>
          <a:chOff x="0" y="0"/>
          <a:chExt cx="0" cy="0"/>
        </a:xfrm>
      </p:grpSpPr>
      <p:pic>
        <p:nvPicPr>
          <p:cNvPr id="13" name="Picture 12" descr="C0-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Title 1"/>
          <p:cNvSpPr>
            <a:spLocks noGrp="1"/>
          </p:cNvSpPr>
          <p:nvPr>
            <p:ph type="title"/>
          </p:nvPr>
        </p:nvSpPr>
        <p:spPr>
          <a:xfrm>
            <a:off x="1024467" y="753533"/>
            <a:ext cx="10151533" cy="2604495"/>
          </a:xfrm>
        </p:spPr>
        <p:txBody>
          <a:bodyPr anchor="ctr"/>
          <a:lstStyle>
            <a:lvl1pPr algn="l">
              <a:defRPr sz="3200"/>
            </a:lvl1pPr>
          </a:lstStyle>
          <a:p>
            <a:r>
              <a:rPr lang="en-US"/>
              <a:t>Click to edit Master title style</a:t>
            </a:r>
            <a:endParaRPr lang="en-US" dirty="0"/>
          </a:p>
        </p:txBody>
      </p:sp>
      <p:sp>
        <p:nvSpPr>
          <p:cNvPr id="12" name="Text Placeholder 3"/>
          <p:cNvSpPr>
            <a:spLocks noGrp="1"/>
          </p:cNvSpPr>
          <p:nvPr>
            <p:ph type="body" sz="half" idx="13"/>
          </p:nvPr>
        </p:nvSpPr>
        <p:spPr>
          <a:xfrm>
            <a:off x="1303865" y="3365556"/>
            <a:ext cx="9592736" cy="444443"/>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4" name="Text Placeholder 3"/>
          <p:cNvSpPr>
            <a:spLocks noGrp="1"/>
          </p:cNvSpPr>
          <p:nvPr>
            <p:ph type="body" sz="half" idx="2"/>
          </p:nvPr>
        </p:nvSpPr>
        <p:spPr>
          <a:xfrm>
            <a:off x="1024467" y="3959862"/>
            <a:ext cx="10151533" cy="679871"/>
          </a:xfrm>
        </p:spPr>
        <p:txBody>
          <a:bodyPr anchor="ctr">
            <a:normAutofit/>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a:xfrm>
            <a:off x="7814452" y="381000"/>
            <a:ext cx="2910840" cy="365125"/>
          </a:xfrm>
        </p:spPr>
        <p:txBody>
          <a:bodyPr/>
          <a:lstStyle>
            <a:lvl1pPr algn="r">
              <a:defRPr/>
            </a:lvl1pPr>
          </a:lstStyle>
          <a:p>
            <a:fld id="{48A87A34-81AB-432B-8DAE-1953F412C126}" type="datetimeFigureOut">
              <a:rPr lang="en-US" dirty="0"/>
              <a:pPr/>
              <a:t>2/6/2019</a:t>
            </a:fld>
            <a:endParaRPr lang="en-US" dirty="0"/>
          </a:p>
        </p:txBody>
      </p:sp>
      <p:sp>
        <p:nvSpPr>
          <p:cNvPr id="6" name="Footer Placeholder 5"/>
          <p:cNvSpPr>
            <a:spLocks noGrp="1"/>
          </p:cNvSpPr>
          <p:nvPr>
            <p:ph type="ftr" sz="quarter" idx="11"/>
          </p:nvPr>
        </p:nvSpPr>
        <p:spPr>
          <a:xfrm>
            <a:off x="685800" y="379941"/>
            <a:ext cx="6991492" cy="365125"/>
          </a:xfrm>
        </p:spPr>
        <p:txBody>
          <a:bodyPr/>
          <a:lstStyle/>
          <a:p>
            <a:endParaRPr lang="en-US" dirty="0"/>
          </a:p>
        </p:txBody>
      </p:sp>
      <p:sp>
        <p:nvSpPr>
          <p:cNvPr id="7" name="Slide Number Placeholder 6"/>
          <p:cNvSpPr>
            <a:spLocks noGrp="1"/>
          </p:cNvSpPr>
          <p:nvPr>
            <p:ph type="sldNum" sz="quarter" idx="12"/>
          </p:nvPr>
        </p:nvSpPr>
        <p:spPr>
          <a:xfrm>
            <a:off x="10862452" y="381000"/>
            <a:ext cx="643748" cy="365125"/>
          </a:xfrm>
        </p:spPr>
        <p:txBody>
          <a:bodyPr/>
          <a:lstStyle/>
          <a:p>
            <a:fld id="{6D22F896-40B5-4ADD-8801-0D06FADFA095}" type="slidenum">
              <a:rPr lang="en-US" dirty="0"/>
              <a:t>‹#›</a:t>
            </a:fld>
            <a:endParaRPr lang="en-US" dirty="0"/>
          </a:p>
        </p:txBody>
      </p:sp>
      <p:sp>
        <p:nvSpPr>
          <p:cNvPr id="9" name="TextBox 8"/>
          <p:cNvSpPr txBox="1"/>
          <p:nvPr/>
        </p:nvSpPr>
        <p:spPr>
          <a:xfrm>
            <a:off x="476250" y="933450"/>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0" name="TextBox 9"/>
          <p:cNvSpPr txBox="1"/>
          <p:nvPr/>
        </p:nvSpPr>
        <p:spPr>
          <a:xfrm>
            <a:off x="10984230" y="2701290"/>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p:cSld name="Name Card">
    <p:spTree>
      <p:nvGrpSpPr>
        <p:cNvPr id="1" name=""/>
        <p:cNvGrpSpPr/>
        <p:nvPr/>
      </p:nvGrpSpPr>
      <p:grpSpPr>
        <a:xfrm>
          <a:off x="0" y="0"/>
          <a:ext cx="0" cy="0"/>
          <a:chOff x="0" y="0"/>
          <a:chExt cx="0" cy="0"/>
        </a:xfrm>
      </p:grpSpPr>
      <p:pic>
        <p:nvPicPr>
          <p:cNvPr id="9" name="Picture 8" descr="C0-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Title 1"/>
          <p:cNvSpPr>
            <a:spLocks noGrp="1"/>
          </p:cNvSpPr>
          <p:nvPr>
            <p:ph type="title"/>
          </p:nvPr>
        </p:nvSpPr>
        <p:spPr>
          <a:xfrm>
            <a:off x="1024495" y="1124701"/>
            <a:ext cx="10146186" cy="2511835"/>
          </a:xfrm>
        </p:spPr>
        <p:txBody>
          <a:bodyPr anchor="b"/>
          <a:lstStyle>
            <a:lvl1pPr algn="l">
              <a:defRPr sz="3200"/>
            </a:lvl1pPr>
          </a:lstStyle>
          <a:p>
            <a:r>
              <a:rPr lang="en-US"/>
              <a:t>Click to edit Master title style</a:t>
            </a:r>
            <a:endParaRPr lang="en-US" dirty="0"/>
          </a:p>
        </p:txBody>
      </p:sp>
      <p:sp>
        <p:nvSpPr>
          <p:cNvPr id="4" name="Text Placeholder 3"/>
          <p:cNvSpPr>
            <a:spLocks noGrp="1"/>
          </p:cNvSpPr>
          <p:nvPr>
            <p:ph type="body" sz="half" idx="2"/>
          </p:nvPr>
        </p:nvSpPr>
        <p:spPr>
          <a:xfrm>
            <a:off x="1024467" y="3648315"/>
            <a:ext cx="10144654" cy="999885"/>
          </a:xfrm>
        </p:spPr>
        <p:txBody>
          <a:bodyPr anchor="t"/>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a:xfrm>
            <a:off x="7814452" y="378883"/>
            <a:ext cx="2910840" cy="365125"/>
          </a:xfrm>
        </p:spPr>
        <p:txBody>
          <a:bodyPr/>
          <a:lstStyle>
            <a:lvl1pPr algn="r">
              <a:defRPr/>
            </a:lvl1pPr>
          </a:lstStyle>
          <a:p>
            <a:fld id="{48A87A34-81AB-432B-8DAE-1953F412C126}" type="datetimeFigureOut">
              <a:rPr lang="en-US" dirty="0"/>
              <a:pPr/>
              <a:t>2/6/2019</a:t>
            </a:fld>
            <a:endParaRPr lang="en-US" dirty="0"/>
          </a:p>
        </p:txBody>
      </p:sp>
      <p:sp>
        <p:nvSpPr>
          <p:cNvPr id="6" name="Footer Placeholder 5"/>
          <p:cNvSpPr>
            <a:spLocks noGrp="1"/>
          </p:cNvSpPr>
          <p:nvPr>
            <p:ph type="ftr" sz="quarter" idx="11"/>
          </p:nvPr>
        </p:nvSpPr>
        <p:spPr>
          <a:xfrm>
            <a:off x="685800" y="378883"/>
            <a:ext cx="6991492" cy="365125"/>
          </a:xfrm>
        </p:spPr>
        <p:txBody>
          <a:bodyPr/>
          <a:lstStyle/>
          <a:p>
            <a:endParaRPr lang="en-US" dirty="0"/>
          </a:p>
        </p:txBody>
      </p:sp>
      <p:sp>
        <p:nvSpPr>
          <p:cNvPr id="7" name="Slide Number Placeholder 6"/>
          <p:cNvSpPr>
            <a:spLocks noGrp="1"/>
          </p:cNvSpPr>
          <p:nvPr>
            <p:ph type="sldNum" sz="quarter" idx="12"/>
          </p:nvPr>
        </p:nvSpPr>
        <p:spPr>
          <a:xfrm>
            <a:off x="10862452" y="381000"/>
            <a:ext cx="643748" cy="365125"/>
          </a:xfrm>
        </p:spPr>
        <p:txBody>
          <a:bodyPr/>
          <a:lstStyle/>
          <a:p>
            <a:fld id="{6D22F896-40B5-4ADD-8801-0D06FADFA095}" type="slidenum">
              <a:rPr lang="en-US" dirty="0"/>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15" name="Title 1"/>
          <p:cNvSpPr>
            <a:spLocks noGrp="1"/>
          </p:cNvSpPr>
          <p:nvPr>
            <p:ph type="title"/>
          </p:nvPr>
        </p:nvSpPr>
        <p:spPr>
          <a:xfrm>
            <a:off x="2895600" y="761999"/>
            <a:ext cx="8610599" cy="1303867"/>
          </a:xfrm>
        </p:spPr>
        <p:txBody>
          <a:bodyPr/>
          <a:lstStyle/>
          <a:p>
            <a:r>
              <a:rPr lang="en-US"/>
              <a:t>Click to edit Master title style</a:t>
            </a:r>
            <a:endParaRPr lang="en-US" dirty="0"/>
          </a:p>
        </p:txBody>
      </p:sp>
      <p:sp>
        <p:nvSpPr>
          <p:cNvPr id="7" name="Text Placeholder 2"/>
          <p:cNvSpPr>
            <a:spLocks noGrp="1"/>
          </p:cNvSpPr>
          <p:nvPr>
            <p:ph type="body" idx="1"/>
          </p:nvPr>
        </p:nvSpPr>
        <p:spPr>
          <a:xfrm>
            <a:off x="685800" y="2202080"/>
            <a:ext cx="3456432" cy="617320"/>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8" name="Text Placeholder 3"/>
          <p:cNvSpPr>
            <a:spLocks noGrp="1"/>
          </p:cNvSpPr>
          <p:nvPr>
            <p:ph type="body" sz="half" idx="15"/>
          </p:nvPr>
        </p:nvSpPr>
        <p:spPr>
          <a:xfrm>
            <a:off x="685799" y="2904565"/>
            <a:ext cx="3456432" cy="331413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9" name="Text Placeholder 4"/>
          <p:cNvSpPr>
            <a:spLocks noGrp="1"/>
          </p:cNvSpPr>
          <p:nvPr>
            <p:ph type="body" sz="quarter" idx="3"/>
          </p:nvPr>
        </p:nvSpPr>
        <p:spPr>
          <a:xfrm>
            <a:off x="4368800" y="2201333"/>
            <a:ext cx="3456432" cy="626534"/>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0" name="Text Placeholder 3"/>
          <p:cNvSpPr>
            <a:spLocks noGrp="1"/>
          </p:cNvSpPr>
          <p:nvPr>
            <p:ph type="body" sz="half" idx="16"/>
          </p:nvPr>
        </p:nvSpPr>
        <p:spPr>
          <a:xfrm>
            <a:off x="4366858" y="2904067"/>
            <a:ext cx="3456432" cy="331461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11" name="Text Placeholder 4"/>
          <p:cNvSpPr>
            <a:spLocks noGrp="1"/>
          </p:cNvSpPr>
          <p:nvPr>
            <p:ph type="body" sz="quarter" idx="13"/>
          </p:nvPr>
        </p:nvSpPr>
        <p:spPr>
          <a:xfrm>
            <a:off x="8051800" y="2192866"/>
            <a:ext cx="3456432" cy="626534"/>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2" name="Text Placeholder 3"/>
          <p:cNvSpPr>
            <a:spLocks noGrp="1"/>
          </p:cNvSpPr>
          <p:nvPr>
            <p:ph type="body" sz="half" idx="17"/>
          </p:nvPr>
        </p:nvSpPr>
        <p:spPr>
          <a:xfrm>
            <a:off x="8051801" y="2904565"/>
            <a:ext cx="3456432" cy="331413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3" name="Date Placeholder 2"/>
          <p:cNvSpPr>
            <a:spLocks noGrp="1"/>
          </p:cNvSpPr>
          <p:nvPr>
            <p:ph type="dt" sz="half" idx="10"/>
          </p:nvPr>
        </p:nvSpPr>
        <p:spPr/>
        <p:txBody>
          <a:bodyPr/>
          <a:lstStyle/>
          <a:p>
            <a:fld id="{48A87A34-81AB-432B-8DAE-1953F412C126}" type="datetimeFigureOut">
              <a:rPr lang="en-US" dirty="0"/>
              <a:t>2/6/2019</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30" name="Title 1"/>
          <p:cNvSpPr>
            <a:spLocks noGrp="1"/>
          </p:cNvSpPr>
          <p:nvPr>
            <p:ph type="title"/>
          </p:nvPr>
        </p:nvSpPr>
        <p:spPr>
          <a:xfrm>
            <a:off x="2895600" y="762000"/>
            <a:ext cx="8610599" cy="1295400"/>
          </a:xfrm>
        </p:spPr>
        <p:txBody>
          <a:bodyPr/>
          <a:lstStyle/>
          <a:p>
            <a:r>
              <a:rPr lang="en-US"/>
              <a:t>Click to edit Master title style</a:t>
            </a:r>
            <a:endParaRPr lang="en-US" dirty="0"/>
          </a:p>
        </p:txBody>
      </p:sp>
      <p:sp>
        <p:nvSpPr>
          <p:cNvPr id="19" name="Text Placeholder 2"/>
          <p:cNvSpPr>
            <a:spLocks noGrp="1"/>
          </p:cNvSpPr>
          <p:nvPr>
            <p:ph type="body" idx="1"/>
          </p:nvPr>
        </p:nvSpPr>
        <p:spPr>
          <a:xfrm>
            <a:off x="688618" y="4191000"/>
            <a:ext cx="3451582" cy="682765"/>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20" name="Picture Placeholder 2"/>
          <p:cNvSpPr>
            <a:spLocks noGrp="1" noChangeAspect="1"/>
          </p:cNvSpPr>
          <p:nvPr>
            <p:ph type="pic" idx="15"/>
          </p:nvPr>
        </p:nvSpPr>
        <p:spPr>
          <a:xfrm>
            <a:off x="688618" y="2362200"/>
            <a:ext cx="3451582"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1" name="Text Placeholder 3"/>
          <p:cNvSpPr>
            <a:spLocks noGrp="1"/>
          </p:cNvSpPr>
          <p:nvPr>
            <p:ph type="body" sz="half" idx="18"/>
          </p:nvPr>
        </p:nvSpPr>
        <p:spPr>
          <a:xfrm>
            <a:off x="688618" y="4873764"/>
            <a:ext cx="3451582" cy="1344921"/>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22" name="Text Placeholder 4"/>
          <p:cNvSpPr>
            <a:spLocks noGrp="1"/>
          </p:cNvSpPr>
          <p:nvPr>
            <p:ph type="body" sz="quarter" idx="3"/>
          </p:nvPr>
        </p:nvSpPr>
        <p:spPr>
          <a:xfrm>
            <a:off x="4374263" y="4191000"/>
            <a:ext cx="3448935" cy="682765"/>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23" name="Picture Placeholder 2"/>
          <p:cNvSpPr>
            <a:spLocks noGrp="1" noChangeAspect="1"/>
          </p:cNvSpPr>
          <p:nvPr>
            <p:ph type="pic" idx="21"/>
          </p:nvPr>
        </p:nvSpPr>
        <p:spPr>
          <a:xfrm>
            <a:off x="4374263" y="2362200"/>
            <a:ext cx="3448936"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4" name="Text Placeholder 3"/>
          <p:cNvSpPr>
            <a:spLocks noGrp="1"/>
          </p:cNvSpPr>
          <p:nvPr>
            <p:ph type="body" sz="half" idx="19"/>
          </p:nvPr>
        </p:nvSpPr>
        <p:spPr>
          <a:xfrm>
            <a:off x="4374264" y="4873763"/>
            <a:ext cx="3448935" cy="1344921"/>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25" name="Text Placeholder 4"/>
          <p:cNvSpPr>
            <a:spLocks noGrp="1"/>
          </p:cNvSpPr>
          <p:nvPr>
            <p:ph type="body" sz="quarter" idx="13"/>
          </p:nvPr>
        </p:nvSpPr>
        <p:spPr>
          <a:xfrm>
            <a:off x="8049731" y="4191000"/>
            <a:ext cx="3456469" cy="682765"/>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26" name="Picture Placeholder 2"/>
          <p:cNvSpPr>
            <a:spLocks noGrp="1" noChangeAspect="1"/>
          </p:cNvSpPr>
          <p:nvPr>
            <p:ph type="pic" idx="22"/>
          </p:nvPr>
        </p:nvSpPr>
        <p:spPr>
          <a:xfrm>
            <a:off x="8049855" y="2362200"/>
            <a:ext cx="3447878"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7" name="Text Placeholder 3"/>
          <p:cNvSpPr>
            <a:spLocks noGrp="1"/>
          </p:cNvSpPr>
          <p:nvPr>
            <p:ph type="body" sz="half" idx="20"/>
          </p:nvPr>
        </p:nvSpPr>
        <p:spPr>
          <a:xfrm>
            <a:off x="8049731" y="4873761"/>
            <a:ext cx="3452445" cy="1344921"/>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3" name="Date Placeholder 2"/>
          <p:cNvSpPr>
            <a:spLocks noGrp="1"/>
          </p:cNvSpPr>
          <p:nvPr>
            <p:ph type="dt" sz="half" idx="10"/>
          </p:nvPr>
        </p:nvSpPr>
        <p:spPr/>
        <p:txBody>
          <a:bodyPr/>
          <a:lstStyle/>
          <a:p>
            <a:fld id="{48A87A34-81AB-432B-8DAE-1953F412C126}" type="datetimeFigureOut">
              <a:rPr lang="en-US" dirty="0"/>
              <a:t>2/6/2019</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a:xfrm>
            <a:off x="685800" y="2194559"/>
            <a:ext cx="10820400" cy="4024125"/>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2/6/2019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pic>
        <p:nvPicPr>
          <p:cNvPr id="8" name="Picture 7" descr="C0-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Vertical Title 1"/>
          <p:cNvSpPr>
            <a:spLocks noGrp="1"/>
          </p:cNvSpPr>
          <p:nvPr>
            <p:ph type="title" orient="vert"/>
          </p:nvPr>
        </p:nvSpPr>
        <p:spPr>
          <a:xfrm>
            <a:off x="9448800" y="745066"/>
            <a:ext cx="2057400" cy="3903133"/>
          </a:xfrm>
        </p:spPr>
        <p:txBody>
          <a:bodyPr vert="eaVert"/>
          <a:lstStyle>
            <a:lvl1pPr algn="l">
              <a:defRPr/>
            </a:lvl1pPr>
          </a:lstStyle>
          <a:p>
            <a:r>
              <a:rPr lang="en-US"/>
              <a:t>Click to edit Master title style</a:t>
            </a:r>
            <a:endParaRPr lang="en-US" dirty="0"/>
          </a:p>
        </p:txBody>
      </p:sp>
      <p:sp>
        <p:nvSpPr>
          <p:cNvPr id="3" name="Vertical Text Placeholder 2"/>
          <p:cNvSpPr>
            <a:spLocks noGrp="1"/>
          </p:cNvSpPr>
          <p:nvPr>
            <p:ph type="body" orient="vert" idx="1"/>
          </p:nvPr>
        </p:nvSpPr>
        <p:spPr>
          <a:xfrm>
            <a:off x="1024466" y="745067"/>
            <a:ext cx="8204201" cy="3903133"/>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7814452" y="379941"/>
            <a:ext cx="2910840" cy="365125"/>
          </a:xfrm>
        </p:spPr>
        <p:txBody>
          <a:bodyPr/>
          <a:lstStyle>
            <a:lvl1pPr algn="r">
              <a:defRPr/>
            </a:lvl1pPr>
          </a:lstStyle>
          <a:p>
            <a:fld id="{48A87A34-81AB-432B-8DAE-1953F412C126}" type="datetimeFigureOut">
              <a:rPr lang="en-US" dirty="0"/>
              <a:pPr/>
              <a:t>2/6/2019</a:t>
            </a:fld>
            <a:endParaRPr lang="en-US" dirty="0"/>
          </a:p>
        </p:txBody>
      </p:sp>
      <p:sp>
        <p:nvSpPr>
          <p:cNvPr id="5" name="Footer Placeholder 4"/>
          <p:cNvSpPr>
            <a:spLocks noGrp="1"/>
          </p:cNvSpPr>
          <p:nvPr>
            <p:ph type="ftr" sz="quarter" idx="11"/>
          </p:nvPr>
        </p:nvSpPr>
        <p:spPr>
          <a:xfrm>
            <a:off x="685800" y="381000"/>
            <a:ext cx="6991492" cy="365125"/>
          </a:xfrm>
        </p:spPr>
        <p:txBody>
          <a:bodyPr/>
          <a:lstStyle/>
          <a:p>
            <a:endParaRPr lang="en-US" dirty="0"/>
          </a:p>
        </p:txBody>
      </p:sp>
      <p:sp>
        <p:nvSpPr>
          <p:cNvPr id="6" name="Slide Number Placeholder 5"/>
          <p:cNvSpPr>
            <a:spLocks noGrp="1"/>
          </p:cNvSpPr>
          <p:nvPr>
            <p:ph type="sldNum" sz="quarter" idx="12"/>
          </p:nvPr>
        </p:nvSpPr>
        <p:spPr>
          <a:xfrm>
            <a:off x="10862452" y="381000"/>
            <a:ext cx="643748" cy="365125"/>
          </a:xfrm>
        </p:spPr>
        <p:txBody>
          <a:bodyPr/>
          <a:lstStyle/>
          <a:p>
            <a:fld id="{6D22F896-40B5-4ADD-8801-0D06FADFA095}" type="slidenum">
              <a:rPr lang="en-US" dirty="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2/6/2019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pic>
        <p:nvPicPr>
          <p:cNvPr id="9" name="Picture 8" descr="C0-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Title 1"/>
          <p:cNvSpPr>
            <a:spLocks noGrp="1"/>
          </p:cNvSpPr>
          <p:nvPr>
            <p:ph type="title"/>
          </p:nvPr>
        </p:nvSpPr>
        <p:spPr>
          <a:xfrm>
            <a:off x="685800" y="753533"/>
            <a:ext cx="10820399" cy="2801935"/>
          </a:xfrm>
        </p:spPr>
        <p:txBody>
          <a:bodyPr anchor="b">
            <a:normAutofit/>
          </a:bodyPr>
          <a:lstStyle>
            <a:lvl1pPr algn="r">
              <a:defRPr sz="4000"/>
            </a:lvl1pPr>
          </a:lstStyle>
          <a:p>
            <a:r>
              <a:rPr lang="en-US"/>
              <a:t>Click to edit Master title style</a:t>
            </a:r>
            <a:endParaRPr lang="en-US" dirty="0"/>
          </a:p>
        </p:txBody>
      </p:sp>
      <p:sp>
        <p:nvSpPr>
          <p:cNvPr id="3" name="Text Placeholder 2"/>
          <p:cNvSpPr>
            <a:spLocks noGrp="1"/>
          </p:cNvSpPr>
          <p:nvPr>
            <p:ph type="body" idx="1"/>
          </p:nvPr>
        </p:nvSpPr>
        <p:spPr>
          <a:xfrm>
            <a:off x="1024467" y="3641725"/>
            <a:ext cx="10490200" cy="955675"/>
          </a:xfrm>
        </p:spPr>
        <p:txBody>
          <a:bodyPr>
            <a:normAutofit/>
          </a:bodyPr>
          <a:lstStyle>
            <a:lvl1pPr marL="0" indent="0" algn="r">
              <a:buNone/>
              <a:defRPr sz="22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a:xfrm>
            <a:off x="7814452" y="381000"/>
            <a:ext cx="2910840" cy="365125"/>
          </a:xfrm>
        </p:spPr>
        <p:txBody>
          <a:bodyPr/>
          <a:lstStyle>
            <a:lvl1pPr algn="r">
              <a:defRPr/>
            </a:lvl1pPr>
          </a:lstStyle>
          <a:p>
            <a:fld id="{48A87A34-81AB-432B-8DAE-1953F412C126}" type="datetimeFigureOut">
              <a:rPr lang="en-US" dirty="0"/>
              <a:pPr/>
              <a:t>2/6/2019</a:t>
            </a:fld>
            <a:endParaRPr lang="en-US" dirty="0"/>
          </a:p>
        </p:txBody>
      </p:sp>
      <p:sp>
        <p:nvSpPr>
          <p:cNvPr id="5" name="Footer Placeholder 4"/>
          <p:cNvSpPr>
            <a:spLocks noGrp="1"/>
          </p:cNvSpPr>
          <p:nvPr>
            <p:ph type="ftr" sz="quarter" idx="11"/>
          </p:nvPr>
        </p:nvSpPr>
        <p:spPr>
          <a:xfrm>
            <a:off x="685800" y="381001"/>
            <a:ext cx="6991492" cy="364065"/>
          </a:xfrm>
        </p:spPr>
        <p:txBody>
          <a:bodyPr/>
          <a:lstStyle/>
          <a:p>
            <a:endParaRPr lang="en-US" dirty="0"/>
          </a:p>
        </p:txBody>
      </p:sp>
      <p:sp>
        <p:nvSpPr>
          <p:cNvPr id="6" name="Slide Number Placeholder 5"/>
          <p:cNvSpPr>
            <a:spLocks noGrp="1"/>
          </p:cNvSpPr>
          <p:nvPr>
            <p:ph type="sldNum" sz="quarter" idx="12"/>
          </p:nvPr>
        </p:nvSpPr>
        <p:spPr>
          <a:xfrm>
            <a:off x="10862452" y="381000"/>
            <a:ext cx="643748" cy="365125"/>
          </a:xfrm>
        </p:spPr>
        <p:txBody>
          <a:bodyPr/>
          <a:lstStyle/>
          <a:p>
            <a:fld id="{6D22F896-40B5-4ADD-8801-0D06FADFA095}" type="slidenum">
              <a:rPr lang="en-US" dirty="0"/>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85800" y="2194559"/>
            <a:ext cx="5334000" cy="4024125"/>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200" y="2194559"/>
            <a:ext cx="5334000" cy="4024125"/>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48A87A34-81AB-432B-8DAE-1953F412C126}" type="datetimeFigureOut">
              <a:rPr lang="en-US" dirty="0"/>
              <a:t>2/6/2019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895600" y="762000"/>
            <a:ext cx="8610600" cy="1295400"/>
          </a:xfrm>
        </p:spPr>
        <p:txBody>
          <a:bodyPr/>
          <a:lstStyle/>
          <a:p>
            <a:r>
              <a:rPr lang="en-US"/>
              <a:t>Click to edit Master title style</a:t>
            </a:r>
            <a:endParaRPr lang="en-US" dirty="0"/>
          </a:p>
        </p:txBody>
      </p:sp>
      <p:sp>
        <p:nvSpPr>
          <p:cNvPr id="3" name="Text Placeholder 2"/>
          <p:cNvSpPr>
            <a:spLocks noGrp="1"/>
          </p:cNvSpPr>
          <p:nvPr>
            <p:ph type="body" idx="1"/>
          </p:nvPr>
        </p:nvSpPr>
        <p:spPr>
          <a:xfrm>
            <a:off x="914409" y="2183802"/>
            <a:ext cx="5079991" cy="823912"/>
          </a:xfrm>
        </p:spPr>
        <p:txBody>
          <a:bodyPr anchor="b">
            <a:norm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685800" y="3132666"/>
            <a:ext cx="5311775" cy="3086019"/>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400800" y="2183802"/>
            <a:ext cx="5105400" cy="823912"/>
          </a:xfrm>
        </p:spPr>
        <p:txBody>
          <a:bodyPr anchor="b">
            <a:norm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3132666"/>
            <a:ext cx="5334000" cy="3086019"/>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48A87A34-81AB-432B-8DAE-1953F412C126}" type="datetimeFigureOut">
              <a:rPr lang="en-US" dirty="0"/>
              <a:t>2/6/2019</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48A87A34-81AB-432B-8DAE-1953F412C126}" type="datetimeFigureOut">
              <a:rPr lang="en-US" dirty="0"/>
              <a:t>2/6/2019</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8A87A34-81AB-432B-8DAE-1953F412C126}" type="datetimeFigureOut">
              <a:rPr lang="en-US" dirty="0"/>
              <a:t>2/6/2019</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1524000"/>
            <a:ext cx="4114800" cy="1600200"/>
          </a:xfrm>
        </p:spPr>
        <p:txBody>
          <a:bodyPr anchor="b"/>
          <a:lstStyle>
            <a:lvl1pPr algn="l">
              <a:defRPr sz="3200"/>
            </a:lvl1pPr>
          </a:lstStyle>
          <a:p>
            <a:r>
              <a:rPr lang="en-US"/>
              <a:t>Click to edit Master title style</a:t>
            </a:r>
            <a:endParaRPr lang="en-US" dirty="0"/>
          </a:p>
        </p:txBody>
      </p:sp>
      <p:sp>
        <p:nvSpPr>
          <p:cNvPr id="3" name="Content Placeholder 2"/>
          <p:cNvSpPr>
            <a:spLocks noGrp="1"/>
          </p:cNvSpPr>
          <p:nvPr>
            <p:ph idx="1"/>
          </p:nvPr>
        </p:nvSpPr>
        <p:spPr>
          <a:xfrm>
            <a:off x="4995582" y="746759"/>
            <a:ext cx="6510618" cy="5471925"/>
          </a:xfrm>
        </p:spPr>
        <p:txBody>
          <a:bodyPr anchor="ct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85800" y="3124199"/>
            <a:ext cx="4114800" cy="309448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48A87A34-81AB-432B-8DAE-1953F412C126}" type="datetimeFigureOut">
              <a:rPr lang="en-US" dirty="0"/>
              <a:t>2/6/2019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1524000"/>
            <a:ext cx="6873240" cy="1600200"/>
          </a:xfrm>
        </p:spPr>
        <p:txBody>
          <a:bodyPr anchor="b"/>
          <a:lstStyle>
            <a:lvl1pPr algn="l">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7861238" y="751241"/>
            <a:ext cx="3644962" cy="5467443"/>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85800" y="3124199"/>
            <a:ext cx="6873240" cy="309448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48A87A34-81AB-432B-8DAE-1953F412C126}" type="datetimeFigureOut">
              <a:rPr lang="en-US" dirty="0"/>
              <a:t>2/6/2019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Picture 6" descr="C0-HD-TOP.png"/>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0" y="0"/>
            <a:ext cx="12192000" cy="1441450"/>
          </a:xfrm>
          <a:prstGeom prst="rect">
            <a:avLst/>
          </a:prstGeom>
        </p:spPr>
      </p:pic>
      <p:sp>
        <p:nvSpPr>
          <p:cNvPr id="2" name="Title Placeholder 1"/>
          <p:cNvSpPr>
            <a:spLocks noGrp="1"/>
          </p:cNvSpPr>
          <p:nvPr>
            <p:ph type="title"/>
          </p:nvPr>
        </p:nvSpPr>
        <p:spPr>
          <a:xfrm>
            <a:off x="2895600" y="764373"/>
            <a:ext cx="8610600" cy="1293028"/>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85800" y="2194560"/>
            <a:ext cx="10820400" cy="4024125"/>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595360" y="6356350"/>
            <a:ext cx="2910840"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48A87A34-81AB-432B-8DAE-1953F412C126}" type="datetimeFigureOut">
              <a:rPr lang="en-US" dirty="0"/>
              <a:pPr/>
              <a:t>2/6/2019</a:t>
            </a:fld>
            <a:endParaRPr lang="en-US" dirty="0"/>
          </a:p>
        </p:txBody>
      </p:sp>
      <p:sp>
        <p:nvSpPr>
          <p:cNvPr id="5" name="Footer Placeholder 4"/>
          <p:cNvSpPr>
            <a:spLocks noGrp="1"/>
          </p:cNvSpPr>
          <p:nvPr>
            <p:ph type="ftr" sz="quarter" idx="3"/>
          </p:nvPr>
        </p:nvSpPr>
        <p:spPr>
          <a:xfrm>
            <a:off x="685800" y="6355845"/>
            <a:ext cx="7772400" cy="365125"/>
          </a:xfrm>
          <a:prstGeom prst="rect">
            <a:avLst/>
          </a:prstGeom>
        </p:spPr>
        <p:txBody>
          <a:bodyPr vert="horz" lIns="91440" tIns="45720" rIns="91440" bIns="45720" rtlCol="0" anchor="ctr"/>
          <a:lstStyle>
            <a:lvl1pPr algn="l">
              <a:defRPr sz="105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763000" y="381000"/>
            <a:ext cx="2743200"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6D22F896-40B5-4ADD-8801-0D06FADFA095}" type="slidenum">
              <a:rPr lang="en-US" dirty="0"/>
              <a:pPr/>
              <a:t>‹#›</a:t>
            </a:fld>
            <a:endParaRPr lang="en-US" dirty="0"/>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60" r:id="rId10"/>
    <p:sldLayoutId id="2147483661" r:id="rId11"/>
    <p:sldLayoutId id="2147483666" r:id="rId12"/>
    <p:sldLayoutId id="2147483663" r:id="rId13"/>
    <p:sldLayoutId id="2147483667" r:id="rId14"/>
    <p:sldLayoutId id="2147483668" r:id="rId15"/>
    <p:sldLayoutId id="2147483658" r:id="rId16"/>
    <p:sldLayoutId id="2147483659" r:id="rId17"/>
  </p:sldLayoutIdLst>
  <p:txStyles>
    <p:titleStyle>
      <a:lvl1pPr algn="r" defTabSz="914400" rtl="0" eaLnBrk="1" latinLnBrk="0" hangingPunct="1">
        <a:lnSpc>
          <a:spcPct val="90000"/>
        </a:lnSpc>
        <a:spcBef>
          <a:spcPct val="0"/>
        </a:spcBef>
        <a:buNone/>
        <a:defRPr sz="4000" kern="1200" cap="all" baseline="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2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4.gi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2.xml"/><Relationship Id="rId4" Type="http://schemas.openxmlformats.org/officeDocument/2006/relationships/image" Target="../media/image10.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35B6A68F-3A10-488C-810D-848CE532D82F}"/>
              </a:ext>
            </a:extLst>
          </p:cNvPr>
          <p:cNvSpPr>
            <a:spLocks noGrp="1"/>
          </p:cNvSpPr>
          <p:nvPr>
            <p:ph type="ctrTitle"/>
          </p:nvPr>
        </p:nvSpPr>
        <p:spPr>
          <a:xfrm>
            <a:off x="1371600" y="2087964"/>
            <a:ext cx="9448800" cy="1825096"/>
          </a:xfrm>
        </p:spPr>
        <p:txBody>
          <a:bodyPr>
            <a:noAutofit/>
          </a:bodyPr>
          <a:lstStyle/>
          <a:p>
            <a:pPr algn="ctr"/>
            <a:r>
              <a:rPr lang="en-GB" sz="4800" dirty="0"/>
              <a:t>Connections between </a:t>
            </a:r>
            <a:r>
              <a:rPr lang="en-GB" sz="4800" dirty="0" err="1"/>
              <a:t>india</a:t>
            </a:r>
            <a:r>
              <a:rPr lang="en-GB" sz="4800" dirty="0"/>
              <a:t> and the Greek world</a:t>
            </a:r>
          </a:p>
        </p:txBody>
      </p:sp>
      <p:sp>
        <p:nvSpPr>
          <p:cNvPr id="3" name="Subtitle 2">
            <a:extLst>
              <a:ext uri="{FF2B5EF4-FFF2-40B4-BE49-F238E27FC236}">
                <a16:creationId xmlns="" xmlns:a16="http://schemas.microsoft.com/office/drawing/2014/main" id="{4A023D6D-E917-4861-A4C1-72C633F00C6A}"/>
              </a:ext>
            </a:extLst>
          </p:cNvPr>
          <p:cNvSpPr>
            <a:spLocks noGrp="1"/>
          </p:cNvSpPr>
          <p:nvPr>
            <p:ph type="subTitle" idx="1"/>
          </p:nvPr>
        </p:nvSpPr>
        <p:spPr>
          <a:xfrm>
            <a:off x="1239078" y="3913060"/>
            <a:ext cx="9448800" cy="685800"/>
          </a:xfrm>
        </p:spPr>
        <p:txBody>
          <a:bodyPr/>
          <a:lstStyle/>
          <a:p>
            <a:pPr algn="ctr"/>
            <a:r>
              <a:rPr lang="en-GB" dirty="0"/>
              <a:t>Megan Cradock, Lucy </a:t>
            </a:r>
            <a:r>
              <a:rPr lang="en-GB" dirty="0" err="1"/>
              <a:t>Kitcher</a:t>
            </a:r>
            <a:r>
              <a:rPr lang="en-GB" dirty="0"/>
              <a:t> &amp; Maya Russell-Smith</a:t>
            </a:r>
          </a:p>
        </p:txBody>
      </p:sp>
    </p:spTree>
    <p:extLst>
      <p:ext uri="{BB962C8B-B14F-4D97-AF65-F5344CB8AC3E}">
        <p14:creationId xmlns:p14="http://schemas.microsoft.com/office/powerpoint/2010/main" val="207078134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 xmlns:a16="http://schemas.microsoft.com/office/drawing/2014/main" id="{D444141E-C4B1-4D7A-BECF-0784C67550F4}"/>
              </a:ext>
            </a:extLst>
          </p:cNvPr>
          <p:cNvSpPr>
            <a:spLocks noGrp="1"/>
          </p:cNvSpPr>
          <p:nvPr>
            <p:ph idx="1"/>
          </p:nvPr>
        </p:nvSpPr>
        <p:spPr>
          <a:xfrm>
            <a:off x="3169313" y="1290956"/>
            <a:ext cx="8281789" cy="3309180"/>
          </a:xfrm>
        </p:spPr>
        <p:txBody>
          <a:bodyPr>
            <a:normAutofit/>
          </a:bodyPr>
          <a:lstStyle/>
          <a:p>
            <a:r>
              <a:rPr lang="en-GB" dirty="0"/>
              <a:t>From the Hellenistic period to the Islamic conquests in 7</a:t>
            </a:r>
            <a:r>
              <a:rPr lang="en-GB" baseline="30000" dirty="0"/>
              <a:t>th</a:t>
            </a:r>
            <a:r>
              <a:rPr lang="en-GB" dirty="0"/>
              <a:t> </a:t>
            </a:r>
            <a:r>
              <a:rPr lang="en-GB" dirty="0" err="1"/>
              <a:t>centruy</a:t>
            </a:r>
            <a:r>
              <a:rPr lang="en-GB" dirty="0"/>
              <a:t> CE, we see the </a:t>
            </a:r>
            <a:r>
              <a:rPr lang="en-GB" b="1" dirty="0"/>
              <a:t>syncretism </a:t>
            </a:r>
            <a:r>
              <a:rPr lang="en-GB" dirty="0"/>
              <a:t>Greek art and Buddhist culture, with the first depiction of the Buddha in human form (something the westerners liked to do), combined with Hellenistic realism. </a:t>
            </a:r>
          </a:p>
          <a:p>
            <a:r>
              <a:rPr lang="en-GB" dirty="0"/>
              <a:t>Art style influenced the Indian art of Mathura and Hindu art of the Gupta Empire, with influence spreading into Central Asia, affecting the </a:t>
            </a:r>
            <a:r>
              <a:rPr lang="en-GB" dirty="0" err="1"/>
              <a:t>Tarim</a:t>
            </a:r>
            <a:r>
              <a:rPr lang="en-GB" dirty="0"/>
              <a:t> Basin, China, Korea and Japan.</a:t>
            </a:r>
          </a:p>
          <a:p>
            <a:endParaRPr lang="en-GB" b="1" dirty="0"/>
          </a:p>
          <a:p>
            <a:endParaRPr lang="en-GB" dirty="0"/>
          </a:p>
        </p:txBody>
      </p:sp>
      <p:sp>
        <p:nvSpPr>
          <p:cNvPr id="2" name="TextBox 1">
            <a:extLst>
              <a:ext uri="{FF2B5EF4-FFF2-40B4-BE49-F238E27FC236}">
                <a16:creationId xmlns="" xmlns:a16="http://schemas.microsoft.com/office/drawing/2014/main" id="{8C2C57C7-7EEF-4B83-8DF3-39CA194DB4AD}"/>
              </a:ext>
            </a:extLst>
          </p:cNvPr>
          <p:cNvSpPr txBox="1"/>
          <p:nvPr/>
        </p:nvSpPr>
        <p:spPr>
          <a:xfrm>
            <a:off x="556591" y="5962333"/>
            <a:ext cx="2001079" cy="646331"/>
          </a:xfrm>
          <a:prstGeom prst="rect">
            <a:avLst/>
          </a:prstGeom>
          <a:noFill/>
        </p:spPr>
        <p:txBody>
          <a:bodyPr wrap="square" rtlCol="0">
            <a:spAutoFit/>
          </a:bodyPr>
          <a:lstStyle/>
          <a:p>
            <a:pPr algn="ctr"/>
            <a:r>
              <a:rPr lang="en-GB" dirty="0"/>
              <a:t>Seated Buddha from </a:t>
            </a:r>
            <a:r>
              <a:rPr lang="en-GB" dirty="0" err="1"/>
              <a:t>Gandhara</a:t>
            </a:r>
            <a:endParaRPr lang="en-GB" dirty="0"/>
          </a:p>
        </p:txBody>
      </p:sp>
      <p:pic>
        <p:nvPicPr>
          <p:cNvPr id="5" name="Picture 4" descr="Image result for gandhara buddha">
            <a:extLst>
              <a:ext uri="{FF2B5EF4-FFF2-40B4-BE49-F238E27FC236}">
                <a16:creationId xmlns="" xmlns:a16="http://schemas.microsoft.com/office/drawing/2014/main" id="{005E1481-801B-406A-8139-97E2393361AD}"/>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198783" y="1290955"/>
            <a:ext cx="2970530" cy="4276090"/>
          </a:xfrm>
          <a:prstGeom prst="rect">
            <a:avLst/>
          </a:prstGeom>
          <a:noFill/>
          <a:ln>
            <a:noFill/>
          </a:ln>
        </p:spPr>
      </p:pic>
    </p:spTree>
    <p:extLst>
      <p:ext uri="{BB962C8B-B14F-4D97-AF65-F5344CB8AC3E}">
        <p14:creationId xmlns:p14="http://schemas.microsoft.com/office/powerpoint/2010/main" val="259568329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D2494738-F7B7-4D6A-BFC0-E25FAC33A003}"/>
              </a:ext>
            </a:extLst>
          </p:cNvPr>
          <p:cNvSpPr>
            <a:spLocks noGrp="1"/>
          </p:cNvSpPr>
          <p:nvPr>
            <p:ph type="title"/>
          </p:nvPr>
        </p:nvSpPr>
        <p:spPr>
          <a:xfrm>
            <a:off x="993913" y="313800"/>
            <a:ext cx="10512287" cy="1293028"/>
          </a:xfrm>
        </p:spPr>
        <p:txBody>
          <a:bodyPr/>
          <a:lstStyle/>
          <a:p>
            <a:r>
              <a:rPr lang="en-GB" dirty="0"/>
              <a:t>Mythology and religion</a:t>
            </a:r>
            <a:r>
              <a:rPr lang="en-GB" sz="1800" dirty="0"/>
              <a:t>- making connections</a:t>
            </a:r>
            <a:endParaRPr lang="en-GB" dirty="0"/>
          </a:p>
        </p:txBody>
      </p:sp>
      <p:sp>
        <p:nvSpPr>
          <p:cNvPr id="3" name="Content Placeholder 2">
            <a:extLst>
              <a:ext uri="{FF2B5EF4-FFF2-40B4-BE49-F238E27FC236}">
                <a16:creationId xmlns="" xmlns:a16="http://schemas.microsoft.com/office/drawing/2014/main" id="{86284049-6225-4045-95B0-418CD3BE02B3}"/>
              </a:ext>
            </a:extLst>
          </p:cNvPr>
          <p:cNvSpPr>
            <a:spLocks noGrp="1"/>
          </p:cNvSpPr>
          <p:nvPr>
            <p:ph idx="1"/>
          </p:nvPr>
        </p:nvSpPr>
        <p:spPr>
          <a:xfrm>
            <a:off x="685800" y="1497496"/>
            <a:ext cx="10820400" cy="4721190"/>
          </a:xfrm>
        </p:spPr>
        <p:txBody>
          <a:bodyPr/>
          <a:lstStyle/>
          <a:p>
            <a:r>
              <a:rPr lang="en-GB" b="1" dirty="0"/>
              <a:t>Brahma: </a:t>
            </a:r>
            <a:r>
              <a:rPr lang="en-GB" dirty="0"/>
              <a:t>Brahma was a spiritual deity connected deeply with the origin of the universe and so was a key part of Hindu Cosmogony. He was central to legends about the origin and control of universe. </a:t>
            </a:r>
          </a:p>
          <a:p>
            <a:r>
              <a:rPr lang="en-GB" b="1" dirty="0"/>
              <a:t>-</a:t>
            </a:r>
            <a:r>
              <a:rPr lang="en-GB" dirty="0"/>
              <a:t>In one creation myth he lifted the world from primeval waters as a boar. </a:t>
            </a:r>
          </a:p>
          <a:p>
            <a:r>
              <a:rPr lang="en-GB" b="1" dirty="0"/>
              <a:t>-</a:t>
            </a:r>
            <a:r>
              <a:rPr lang="en-GB" dirty="0"/>
              <a:t>In another he was created by the “supreme soul”. </a:t>
            </a:r>
          </a:p>
          <a:p>
            <a:r>
              <a:rPr lang="en-GB" dirty="0"/>
              <a:t>His importance was recorded in the </a:t>
            </a:r>
            <a:r>
              <a:rPr lang="en-GB" i="1" dirty="0"/>
              <a:t>Mahabharata</a:t>
            </a:r>
            <a:r>
              <a:rPr lang="en-GB" dirty="0"/>
              <a:t>, but worship became less widespread by 6 AD.</a:t>
            </a:r>
          </a:p>
          <a:p>
            <a:r>
              <a:rPr lang="en-GB" b="1" dirty="0"/>
              <a:t>Krishna: </a:t>
            </a:r>
            <a:r>
              <a:rPr lang="en-GB" dirty="0"/>
              <a:t>god linked with childhood, youth and being an adult. “Universal appeal… wide popularity.” He had human abilities of drinking and fighting and love affairs; but epically skilled at playing the flute. –comparable to Orpheus.</a:t>
            </a:r>
          </a:p>
          <a:p>
            <a:r>
              <a:rPr lang="en-GB" b="1" dirty="0"/>
              <a:t>Agni: </a:t>
            </a:r>
            <a:r>
              <a:rPr lang="en-GB" dirty="0"/>
              <a:t>God of fire, gives out weapons. Arjuna (Prince of Pandu), received a bow from him. –comparable to Vulcan/Hephaestus.</a:t>
            </a:r>
          </a:p>
          <a:p>
            <a:endParaRPr lang="en-GB" b="1" dirty="0"/>
          </a:p>
          <a:p>
            <a:endParaRPr lang="en-GB" dirty="0"/>
          </a:p>
        </p:txBody>
      </p:sp>
    </p:spTree>
    <p:extLst>
      <p:ext uri="{BB962C8B-B14F-4D97-AF65-F5344CB8AC3E}">
        <p14:creationId xmlns:p14="http://schemas.microsoft.com/office/powerpoint/2010/main" val="291506013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D642D913-16A5-4C50-9E88-BAF2F93CA6BF}"/>
              </a:ext>
            </a:extLst>
          </p:cNvPr>
          <p:cNvSpPr>
            <a:spLocks noGrp="1"/>
          </p:cNvSpPr>
          <p:nvPr>
            <p:ph type="title"/>
          </p:nvPr>
        </p:nvSpPr>
        <p:spPr>
          <a:xfrm>
            <a:off x="3372678" y="790877"/>
            <a:ext cx="8610600" cy="812636"/>
          </a:xfrm>
        </p:spPr>
        <p:txBody>
          <a:bodyPr>
            <a:normAutofit fontScale="90000"/>
          </a:bodyPr>
          <a:lstStyle/>
          <a:p>
            <a:r>
              <a:rPr lang="en-GB" sz="3600" dirty="0"/>
              <a:t>A further Connection to Greek deities</a:t>
            </a:r>
          </a:p>
        </p:txBody>
      </p:sp>
      <p:sp>
        <p:nvSpPr>
          <p:cNvPr id="3" name="Content Placeholder 2">
            <a:extLst>
              <a:ext uri="{FF2B5EF4-FFF2-40B4-BE49-F238E27FC236}">
                <a16:creationId xmlns="" xmlns:a16="http://schemas.microsoft.com/office/drawing/2014/main" id="{5FA623B6-63D3-49EE-A59C-CD703E025B74}"/>
              </a:ext>
            </a:extLst>
          </p:cNvPr>
          <p:cNvSpPr>
            <a:spLocks noGrp="1"/>
          </p:cNvSpPr>
          <p:nvPr>
            <p:ph idx="1"/>
          </p:nvPr>
        </p:nvSpPr>
        <p:spPr>
          <a:xfrm>
            <a:off x="685800" y="1828798"/>
            <a:ext cx="10820400" cy="4866963"/>
          </a:xfrm>
        </p:spPr>
        <p:txBody>
          <a:bodyPr/>
          <a:lstStyle/>
          <a:p>
            <a:r>
              <a:rPr lang="en-GB" b="1" dirty="0"/>
              <a:t>Rudra</a:t>
            </a:r>
            <a:r>
              <a:rPr lang="en-GB" dirty="0"/>
              <a:t>- Rudra is a Rigvedic deity, but one translation of his name is </a:t>
            </a:r>
            <a:r>
              <a:rPr lang="en-GB" b="1" dirty="0"/>
              <a:t>The</a:t>
            </a:r>
            <a:r>
              <a:rPr lang="en-GB" dirty="0"/>
              <a:t> </a:t>
            </a:r>
            <a:r>
              <a:rPr lang="en-GB" b="1" dirty="0" err="1"/>
              <a:t>Roarer</a:t>
            </a:r>
            <a:r>
              <a:rPr lang="en-GB" b="1" dirty="0"/>
              <a:t>, </a:t>
            </a:r>
            <a:r>
              <a:rPr lang="en-GB" dirty="0"/>
              <a:t>or the personification of terror. </a:t>
            </a:r>
          </a:p>
          <a:p>
            <a:r>
              <a:rPr lang="en-GB" dirty="0"/>
              <a:t>Can connect him to the Greek God Pan, god of the wild. Pan was closely associated with nature, and Rudra has also been connected with the wild.</a:t>
            </a:r>
          </a:p>
          <a:p>
            <a:r>
              <a:rPr lang="en-GB" dirty="0"/>
              <a:t>Thesis from 2015 by </a:t>
            </a:r>
            <a:r>
              <a:rPr lang="en-GB" dirty="0" err="1"/>
              <a:t>Kresimir</a:t>
            </a:r>
            <a:r>
              <a:rPr lang="en-GB" dirty="0"/>
              <a:t> </a:t>
            </a:r>
            <a:r>
              <a:rPr lang="en-GB" dirty="0" err="1"/>
              <a:t>Vukovic</a:t>
            </a:r>
            <a:r>
              <a:rPr lang="en-GB" dirty="0"/>
              <a:t>, Stephen Hayworth, and Gavin Flood entitled: </a:t>
            </a:r>
          </a:p>
          <a:p>
            <a:r>
              <a:rPr lang="en-GB" i="1" dirty="0"/>
              <a:t>The Roman festival of the Lupercalia: history, myth, ritual and its Indo-European heritage</a:t>
            </a:r>
          </a:p>
          <a:p>
            <a:pPr marL="0" indent="0">
              <a:buNone/>
            </a:pPr>
            <a:r>
              <a:rPr lang="en-GB" dirty="0"/>
              <a:t>Considers the parallels between the god of the </a:t>
            </a:r>
          </a:p>
          <a:p>
            <a:pPr marL="0" indent="0">
              <a:buNone/>
            </a:pPr>
            <a:r>
              <a:rPr lang="en-GB" dirty="0"/>
              <a:t>Lupercalia festival (Faunus) and Rudra. </a:t>
            </a:r>
          </a:p>
          <a:p>
            <a:pPr marL="0" indent="0">
              <a:buNone/>
            </a:pPr>
            <a:r>
              <a:rPr lang="en-GB" dirty="0"/>
              <a:t>Challenges ideas of the Lupercalia having </a:t>
            </a:r>
          </a:p>
          <a:p>
            <a:pPr marL="0" indent="0">
              <a:buNone/>
            </a:pPr>
            <a:r>
              <a:rPr lang="en-GB" dirty="0"/>
              <a:t>Indo-European origins.</a:t>
            </a:r>
          </a:p>
          <a:p>
            <a:endParaRPr lang="en-GB" b="1" dirty="0"/>
          </a:p>
        </p:txBody>
      </p:sp>
      <p:pic>
        <p:nvPicPr>
          <p:cNvPr id="2050" name="Picture 2" descr="https://upload.wikimedia.org/wikipedia/commons/thumb/0/01/Pan_compilation.jpg/220px-Pan_compilation.jpg">
            <a:extLst>
              <a:ext uri="{FF2B5EF4-FFF2-40B4-BE49-F238E27FC236}">
                <a16:creationId xmlns="" xmlns:a16="http://schemas.microsoft.com/office/drawing/2014/main" id="{3499EA3E-B084-4A07-8A9D-F39E236E1B9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254490" y="4567164"/>
            <a:ext cx="2095500" cy="20002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106863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FCE7A0F8-EA0A-4FFB-873F-D2537F5D4B7E}"/>
              </a:ext>
            </a:extLst>
          </p:cNvPr>
          <p:cNvSpPr>
            <a:spLocks noGrp="1"/>
          </p:cNvSpPr>
          <p:nvPr>
            <p:ph type="title"/>
          </p:nvPr>
        </p:nvSpPr>
        <p:spPr>
          <a:xfrm>
            <a:off x="5830956" y="260790"/>
            <a:ext cx="5847521" cy="1293028"/>
          </a:xfrm>
        </p:spPr>
        <p:txBody>
          <a:bodyPr>
            <a:normAutofit/>
          </a:bodyPr>
          <a:lstStyle/>
          <a:p>
            <a:r>
              <a:rPr lang="en-GB" dirty="0"/>
              <a:t>The Mahabharata </a:t>
            </a:r>
          </a:p>
        </p:txBody>
      </p:sp>
      <p:sp>
        <p:nvSpPr>
          <p:cNvPr id="3" name="Content Placeholder 2">
            <a:extLst>
              <a:ext uri="{FF2B5EF4-FFF2-40B4-BE49-F238E27FC236}">
                <a16:creationId xmlns="" xmlns:a16="http://schemas.microsoft.com/office/drawing/2014/main" id="{7FE8DA9D-831C-4E0F-9214-C16D0D710E27}"/>
              </a:ext>
            </a:extLst>
          </p:cNvPr>
          <p:cNvSpPr>
            <a:spLocks noGrp="1"/>
          </p:cNvSpPr>
          <p:nvPr>
            <p:ph idx="1"/>
          </p:nvPr>
        </p:nvSpPr>
        <p:spPr>
          <a:xfrm>
            <a:off x="279400" y="1417983"/>
            <a:ext cx="6399696" cy="5287617"/>
          </a:xfrm>
        </p:spPr>
        <p:txBody>
          <a:bodyPr>
            <a:normAutofit lnSpcReduction="10000"/>
          </a:bodyPr>
          <a:lstStyle/>
          <a:p>
            <a:r>
              <a:rPr lang="en-GB" dirty="0"/>
              <a:t>Ancient Indian Epic</a:t>
            </a:r>
          </a:p>
          <a:p>
            <a:r>
              <a:rPr lang="en-GB" dirty="0"/>
              <a:t>10 times the length of The Iliad and The Odyssey combined </a:t>
            </a:r>
            <a:r>
              <a:rPr lang="en-GB" dirty="0">
                <a:sym typeface="Wingdings" panose="05000000000000000000" pitchFamily="2" charset="2"/>
              </a:rPr>
              <a:t>  </a:t>
            </a:r>
            <a:endParaRPr lang="en-GB" dirty="0"/>
          </a:p>
          <a:p>
            <a:r>
              <a:rPr lang="en-GB" dirty="0"/>
              <a:t>Based on legends and philosophy.</a:t>
            </a:r>
          </a:p>
          <a:p>
            <a:r>
              <a:rPr lang="en-GB" dirty="0"/>
              <a:t>A summary: The Mahabharata is about two families, the </a:t>
            </a:r>
            <a:r>
              <a:rPr lang="en-GB" dirty="0" err="1"/>
              <a:t>Kauravas</a:t>
            </a:r>
            <a:r>
              <a:rPr lang="en-GB" dirty="0"/>
              <a:t> and the </a:t>
            </a:r>
            <a:r>
              <a:rPr lang="en-GB" dirty="0" err="1"/>
              <a:t>Pandavas</a:t>
            </a:r>
            <a:r>
              <a:rPr lang="en-GB" dirty="0"/>
              <a:t>, both of whom want the throne.  The </a:t>
            </a:r>
            <a:r>
              <a:rPr lang="en-GB" dirty="0" err="1"/>
              <a:t>Kaurava</a:t>
            </a:r>
            <a:r>
              <a:rPr lang="en-GB" dirty="0"/>
              <a:t> (the older family) tries to claim the throne but the </a:t>
            </a:r>
            <a:r>
              <a:rPr lang="en-GB" dirty="0" err="1"/>
              <a:t>Pandavas</a:t>
            </a:r>
            <a:r>
              <a:rPr lang="en-GB" dirty="0"/>
              <a:t> assert their claim on the throne as their eldest member is older.  This develops into a full scale battle: the Battle of </a:t>
            </a:r>
            <a:r>
              <a:rPr lang="en-GB" dirty="0" err="1"/>
              <a:t>Kuruksheta</a:t>
            </a:r>
            <a:r>
              <a:rPr lang="en-GB" dirty="0"/>
              <a:t> (which was supposedly based off a real battle).  The </a:t>
            </a:r>
            <a:r>
              <a:rPr lang="en-GB" dirty="0" err="1"/>
              <a:t>Pandavas</a:t>
            </a:r>
            <a:r>
              <a:rPr lang="en-GB" dirty="0"/>
              <a:t> eventually defeat the </a:t>
            </a:r>
            <a:r>
              <a:rPr lang="en-GB" dirty="0" err="1"/>
              <a:t>Kauravas</a:t>
            </a:r>
            <a:r>
              <a:rPr lang="en-GB" dirty="0"/>
              <a:t>, and thus the struggle for the throne is resolved. </a:t>
            </a:r>
          </a:p>
          <a:p>
            <a:endParaRPr lang="en-GB" dirty="0"/>
          </a:p>
          <a:p>
            <a:endParaRPr lang="en-GB" dirty="0"/>
          </a:p>
        </p:txBody>
      </p:sp>
      <p:pic>
        <p:nvPicPr>
          <p:cNvPr id="3076" name="Picture 4" descr="Mahabharata">
            <a:extLst>
              <a:ext uri="{FF2B5EF4-FFF2-40B4-BE49-F238E27FC236}">
                <a16:creationId xmlns="" xmlns:a16="http://schemas.microsoft.com/office/drawing/2014/main" id="{54756554-5049-450D-BF0F-F530E56BB7DF}"/>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3833" r="3717" b="4"/>
          <a:stretch/>
        </p:blipFill>
        <p:spPr bwMode="auto">
          <a:xfrm>
            <a:off x="6588013" y="1656523"/>
            <a:ext cx="5234372" cy="394896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8694098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 xmlns:a16="http://schemas.microsoft.com/office/drawing/2014/main" id="{A2BE291F-BD18-4BAD-B34C-6A06FCF1BCD7}"/>
              </a:ext>
            </a:extLst>
          </p:cNvPr>
          <p:cNvSpPr>
            <a:spLocks noGrp="1"/>
          </p:cNvSpPr>
          <p:nvPr>
            <p:ph idx="1"/>
          </p:nvPr>
        </p:nvSpPr>
        <p:spPr>
          <a:xfrm>
            <a:off x="685800" y="1974574"/>
            <a:ext cx="10820400" cy="4707937"/>
          </a:xfrm>
        </p:spPr>
        <p:txBody>
          <a:bodyPr>
            <a:normAutofit/>
          </a:bodyPr>
          <a:lstStyle/>
          <a:p>
            <a:pPr algn="ctr"/>
            <a:r>
              <a:rPr lang="en-GB" sz="2800" dirty="0"/>
              <a:t>Obviously it is much more complicated than this as the epic is so long, but even a summary such as this can show how similar themes are presented in Indian epics to those of the Greeks and Romans.</a:t>
            </a:r>
          </a:p>
        </p:txBody>
      </p:sp>
    </p:spTree>
    <p:extLst>
      <p:ext uri="{BB962C8B-B14F-4D97-AF65-F5344CB8AC3E}">
        <p14:creationId xmlns:p14="http://schemas.microsoft.com/office/powerpoint/2010/main" val="316583371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Image result for gif of michael scott">
            <a:extLst>
              <a:ext uri="{FF2B5EF4-FFF2-40B4-BE49-F238E27FC236}">
                <a16:creationId xmlns="" xmlns:a16="http://schemas.microsoft.com/office/drawing/2014/main" id="{152B96A0-FD0E-4132-BE46-1B30DAAAE20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12875" y="659255"/>
            <a:ext cx="9821792" cy="553949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0892320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0368AC9A-9B3C-4DDA-B2B3-A414439EF783}"/>
              </a:ext>
            </a:extLst>
          </p:cNvPr>
          <p:cNvSpPr>
            <a:spLocks noGrp="1"/>
          </p:cNvSpPr>
          <p:nvPr>
            <p:ph type="title"/>
          </p:nvPr>
        </p:nvSpPr>
        <p:spPr>
          <a:xfrm>
            <a:off x="6692348" y="287295"/>
            <a:ext cx="4813852" cy="931905"/>
          </a:xfrm>
        </p:spPr>
        <p:txBody>
          <a:bodyPr>
            <a:normAutofit/>
          </a:bodyPr>
          <a:lstStyle/>
          <a:p>
            <a:r>
              <a:rPr lang="en-GB" dirty="0"/>
              <a:t>HERAKLES IN </a:t>
            </a:r>
            <a:r>
              <a:rPr lang="en-GB" dirty="0" err="1"/>
              <a:t>INDia</a:t>
            </a:r>
            <a:endParaRPr lang="en-GB" dirty="0"/>
          </a:p>
        </p:txBody>
      </p:sp>
      <p:sp>
        <p:nvSpPr>
          <p:cNvPr id="3" name="Content Placeholder 2">
            <a:extLst>
              <a:ext uri="{FF2B5EF4-FFF2-40B4-BE49-F238E27FC236}">
                <a16:creationId xmlns="" xmlns:a16="http://schemas.microsoft.com/office/drawing/2014/main" id="{05ECA585-B46B-4D5B-8D0A-8F0B89754F3A}"/>
              </a:ext>
            </a:extLst>
          </p:cNvPr>
          <p:cNvSpPr>
            <a:spLocks noGrp="1"/>
          </p:cNvSpPr>
          <p:nvPr>
            <p:ph idx="1"/>
          </p:nvPr>
        </p:nvSpPr>
        <p:spPr>
          <a:xfrm>
            <a:off x="455543" y="1667708"/>
            <a:ext cx="11280914" cy="5296891"/>
          </a:xfrm>
        </p:spPr>
        <p:txBody>
          <a:bodyPr/>
          <a:lstStyle/>
          <a:p>
            <a:r>
              <a:rPr lang="en-GB" dirty="0"/>
              <a:t>Although Herakles was inherently a classical Greek divinity, an Indian version was established there and identified by the Greek envoy </a:t>
            </a:r>
            <a:r>
              <a:rPr lang="en-GB" dirty="0" err="1"/>
              <a:t>Megasthenes</a:t>
            </a:r>
            <a:r>
              <a:rPr lang="en-GB" dirty="0"/>
              <a:t>.</a:t>
            </a:r>
          </a:p>
          <a:p>
            <a:r>
              <a:rPr lang="en-GB" dirty="0"/>
              <a:t>“They further assert that Herakles also was born among them. They assign to him, like the Greeks, the clubs and the lion's skin. He far surpassed other men in personal strength and prowess, and cleared sea and land of evil beasts. Marrying many wives he begot many sons, but one daughter only.”- </a:t>
            </a:r>
            <a:r>
              <a:rPr lang="en-GB" dirty="0" err="1"/>
              <a:t>Megasthenes</a:t>
            </a:r>
            <a:r>
              <a:rPr lang="en-GB" dirty="0"/>
              <a:t>, </a:t>
            </a:r>
            <a:r>
              <a:rPr lang="en-GB" i="1" dirty="0" err="1"/>
              <a:t>Indika</a:t>
            </a:r>
            <a:r>
              <a:rPr lang="en-GB" dirty="0"/>
              <a:t> </a:t>
            </a:r>
          </a:p>
          <a:p>
            <a:r>
              <a:rPr lang="en-GB" dirty="0"/>
              <a:t>Many scholars have suggested that the deity identified was actually the Hindu god Krishna, a major deity and god of compassion and love.</a:t>
            </a:r>
          </a:p>
          <a:p>
            <a:r>
              <a:rPr lang="en-GB" dirty="0"/>
              <a:t>According to the Roman historian Quintus </a:t>
            </a:r>
            <a:r>
              <a:rPr lang="en-GB" dirty="0" err="1"/>
              <a:t>Curtius</a:t>
            </a:r>
            <a:r>
              <a:rPr lang="en-GB" dirty="0"/>
              <a:t>, the </a:t>
            </a:r>
            <a:r>
              <a:rPr lang="en-GB" dirty="0" err="1"/>
              <a:t>Sibae</a:t>
            </a:r>
            <a:r>
              <a:rPr lang="en-GB" dirty="0"/>
              <a:t> might have derived their name from the god Siva, or Shiva, which has caused other scholars to suggest that this deity was in fact Siva, the destroyer god. </a:t>
            </a:r>
          </a:p>
          <a:p>
            <a:endParaRPr lang="en-GB" sz="2000" dirty="0"/>
          </a:p>
        </p:txBody>
      </p:sp>
    </p:spTree>
    <p:extLst>
      <p:ext uri="{BB962C8B-B14F-4D97-AF65-F5344CB8AC3E}">
        <p14:creationId xmlns:p14="http://schemas.microsoft.com/office/powerpoint/2010/main" val="278783952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 xmlns:a16="http://schemas.microsoft.com/office/drawing/2014/main" id="{5A200AD5-E93E-48FD-8C06-D5DD198AA5FE}"/>
              </a:ext>
            </a:extLst>
          </p:cNvPr>
          <p:cNvSpPr>
            <a:spLocks noGrp="1"/>
          </p:cNvSpPr>
          <p:nvPr>
            <p:ph idx="1"/>
          </p:nvPr>
        </p:nvSpPr>
        <p:spPr>
          <a:xfrm>
            <a:off x="685800" y="2446148"/>
            <a:ext cx="10820400" cy="4811150"/>
          </a:xfrm>
        </p:spPr>
        <p:txBody>
          <a:bodyPr/>
          <a:lstStyle/>
          <a:p>
            <a:pPr algn="ctr"/>
            <a:r>
              <a:rPr lang="en-GB" sz="2400" dirty="0"/>
              <a:t>“They said also that the </a:t>
            </a:r>
            <a:r>
              <a:rPr lang="en-GB" sz="2400" dirty="0" err="1"/>
              <a:t>Sibae</a:t>
            </a:r>
            <a:r>
              <a:rPr lang="en-GB" sz="2400" dirty="0"/>
              <a:t> were descended from those who accompanied Herakles on his expedition, and that they preserved badges of their descent, for they wore skins like Herakles and carried clubs, and branded the mark of a cudgel on their oxen and mules.” – </a:t>
            </a:r>
            <a:r>
              <a:rPr lang="en-GB" sz="2400" dirty="0" err="1"/>
              <a:t>Megasthenes</a:t>
            </a:r>
            <a:r>
              <a:rPr lang="en-GB" sz="2400" dirty="0"/>
              <a:t>’ </a:t>
            </a:r>
            <a:r>
              <a:rPr lang="en-GB" sz="2400" i="1" dirty="0" err="1"/>
              <a:t>Indika</a:t>
            </a:r>
            <a:r>
              <a:rPr lang="en-GB" sz="2400" i="1" dirty="0"/>
              <a:t>. </a:t>
            </a:r>
          </a:p>
          <a:p>
            <a:endParaRPr lang="en-GB" sz="2400" i="1" dirty="0"/>
          </a:p>
          <a:p>
            <a:endParaRPr lang="en-GB" dirty="0"/>
          </a:p>
        </p:txBody>
      </p:sp>
    </p:spTree>
    <p:extLst>
      <p:ext uri="{BB962C8B-B14F-4D97-AF65-F5344CB8AC3E}">
        <p14:creationId xmlns:p14="http://schemas.microsoft.com/office/powerpoint/2010/main" val="319886390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s://upload.wikimedia.org/wikipedia/commons/thumb/8/80/HeraklesStatuette.jpg/200px-HeraklesStatuette.jpg">
            <a:extLst>
              <a:ext uri="{FF2B5EF4-FFF2-40B4-BE49-F238E27FC236}">
                <a16:creationId xmlns="" xmlns:a16="http://schemas.microsoft.com/office/drawing/2014/main" id="{D4AB2BEB-554D-4344-B238-5FAF60F2785D}"/>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336203" y="349796"/>
            <a:ext cx="2793124" cy="5041588"/>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 xmlns:a16="http://schemas.microsoft.com/office/drawing/2014/main" id="{A8950F1E-A8A6-4F80-9D3C-7431A3995B79}"/>
              </a:ext>
            </a:extLst>
          </p:cNvPr>
          <p:cNvSpPr txBox="1"/>
          <p:nvPr/>
        </p:nvSpPr>
        <p:spPr>
          <a:xfrm>
            <a:off x="1181459" y="5584874"/>
            <a:ext cx="4015409" cy="923330"/>
          </a:xfrm>
          <a:prstGeom prst="rect">
            <a:avLst/>
          </a:prstGeom>
          <a:noFill/>
        </p:spPr>
        <p:txBody>
          <a:bodyPr wrap="square" rtlCol="0">
            <a:spAutoFit/>
          </a:bodyPr>
          <a:lstStyle/>
          <a:p>
            <a:pPr algn="ctr"/>
            <a:r>
              <a:rPr lang="en-GB" dirty="0"/>
              <a:t>Image of a Bronze Herakles statuette from Ai Khanoum, Bactria, 2</a:t>
            </a:r>
            <a:r>
              <a:rPr lang="en-GB" baseline="30000" dirty="0"/>
              <a:t>ND</a:t>
            </a:r>
            <a:r>
              <a:rPr lang="en-GB" dirty="0"/>
              <a:t> c BC. </a:t>
            </a:r>
          </a:p>
        </p:txBody>
      </p:sp>
      <p:pic>
        <p:nvPicPr>
          <p:cNvPr id="2" name="Picture 2" descr="https://upload.wikimedia.org/wikipedia/commons/thumb/8/80/Met%2C_gandhara%2C_hercules_and_the_nemean_lion%2C_1st_century.JPG/800px-Met%2C_gandhara%2C_hercules_and_the_nemean_lion%2C_1st_century.JPG">
            <a:extLst>
              <a:ext uri="{FF2B5EF4-FFF2-40B4-BE49-F238E27FC236}">
                <a16:creationId xmlns="" xmlns:a16="http://schemas.microsoft.com/office/drawing/2014/main" id="{2FF6D368-733E-4588-8DBA-BEAF19EC8EE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897638" y="349796"/>
            <a:ext cx="5239512" cy="4067171"/>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a:extLst>
              <a:ext uri="{FF2B5EF4-FFF2-40B4-BE49-F238E27FC236}">
                <a16:creationId xmlns="" xmlns:a16="http://schemas.microsoft.com/office/drawing/2014/main" id="{2B9574FC-003C-47CB-9E62-A0C31C542E87}"/>
              </a:ext>
            </a:extLst>
          </p:cNvPr>
          <p:cNvSpPr txBox="1"/>
          <p:nvPr/>
        </p:nvSpPr>
        <p:spPr>
          <a:xfrm>
            <a:off x="6096000" y="4614203"/>
            <a:ext cx="4511040" cy="646331"/>
          </a:xfrm>
          <a:prstGeom prst="rect">
            <a:avLst/>
          </a:prstGeom>
          <a:noFill/>
        </p:spPr>
        <p:txBody>
          <a:bodyPr wrap="square" rtlCol="0">
            <a:spAutoFit/>
          </a:bodyPr>
          <a:lstStyle/>
          <a:p>
            <a:pPr algn="ctr"/>
            <a:r>
              <a:rPr lang="en-GB" dirty="0"/>
              <a:t>Hercules and the Nemean Lion, 1st century CE, </a:t>
            </a:r>
            <a:r>
              <a:rPr lang="en-GB" dirty="0" err="1"/>
              <a:t>Gandhara</a:t>
            </a:r>
            <a:r>
              <a:rPr lang="en-GB" dirty="0"/>
              <a:t>. </a:t>
            </a:r>
            <a:endParaRPr lang="en-GB" baseline="30000" dirty="0"/>
          </a:p>
        </p:txBody>
      </p:sp>
    </p:spTree>
    <p:extLst>
      <p:ext uri="{BB962C8B-B14F-4D97-AF65-F5344CB8AC3E}">
        <p14:creationId xmlns:p14="http://schemas.microsoft.com/office/powerpoint/2010/main" val="410070941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5F43F4CE-FE2C-494C-A453-75890B5016BE}"/>
              </a:ext>
            </a:extLst>
          </p:cNvPr>
          <p:cNvSpPr>
            <a:spLocks noGrp="1"/>
          </p:cNvSpPr>
          <p:nvPr>
            <p:ph type="title"/>
          </p:nvPr>
        </p:nvSpPr>
        <p:spPr>
          <a:xfrm>
            <a:off x="2471939" y="338609"/>
            <a:ext cx="8610600" cy="1293028"/>
          </a:xfrm>
        </p:spPr>
        <p:txBody>
          <a:bodyPr/>
          <a:lstStyle/>
          <a:p>
            <a:r>
              <a:rPr lang="en-GB" dirty="0" err="1"/>
              <a:t>Mathuran</a:t>
            </a:r>
            <a:r>
              <a:rPr lang="en-GB" dirty="0"/>
              <a:t> </a:t>
            </a:r>
            <a:r>
              <a:rPr lang="en-GB" dirty="0" err="1"/>
              <a:t>herakles</a:t>
            </a:r>
            <a:endParaRPr lang="en-GB" dirty="0"/>
          </a:p>
        </p:txBody>
      </p:sp>
      <p:pic>
        <p:nvPicPr>
          <p:cNvPr id="1026" name="Picture 2" descr="Mathura Herakles.jpg">
            <a:extLst>
              <a:ext uri="{FF2B5EF4-FFF2-40B4-BE49-F238E27FC236}">
                <a16:creationId xmlns="" xmlns:a16="http://schemas.microsoft.com/office/drawing/2014/main" id="{AB71EB68-8867-4530-98A1-C56D6B26BAD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32645" y="177298"/>
            <a:ext cx="2925910" cy="6476900"/>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 xmlns:a16="http://schemas.microsoft.com/office/drawing/2014/main" id="{B5A7C1C6-2C62-468F-9105-76CFBDACC21A}"/>
              </a:ext>
            </a:extLst>
          </p:cNvPr>
          <p:cNvSpPr txBox="1"/>
          <p:nvPr/>
        </p:nvSpPr>
        <p:spPr>
          <a:xfrm>
            <a:off x="5638800" y="2975113"/>
            <a:ext cx="914400" cy="914400"/>
          </a:xfrm>
          <a:prstGeom prst="rect">
            <a:avLst/>
          </a:prstGeom>
          <a:noFill/>
        </p:spPr>
        <p:txBody>
          <a:bodyPr wrap="square" rtlCol="0">
            <a:spAutoFit/>
          </a:bodyPr>
          <a:lstStyle/>
          <a:p>
            <a:endParaRPr lang="en-GB" dirty="0"/>
          </a:p>
        </p:txBody>
      </p:sp>
      <p:sp>
        <p:nvSpPr>
          <p:cNvPr id="7" name="TextBox 6">
            <a:extLst>
              <a:ext uri="{FF2B5EF4-FFF2-40B4-BE49-F238E27FC236}">
                <a16:creationId xmlns="" xmlns:a16="http://schemas.microsoft.com/office/drawing/2014/main" id="{EE0BE8DB-68B0-4E0A-8707-3FFA955F488D}"/>
              </a:ext>
            </a:extLst>
          </p:cNvPr>
          <p:cNvSpPr txBox="1"/>
          <p:nvPr/>
        </p:nvSpPr>
        <p:spPr>
          <a:xfrm>
            <a:off x="4978909" y="1581189"/>
            <a:ext cx="6851374" cy="2308324"/>
          </a:xfrm>
          <a:prstGeom prst="rect">
            <a:avLst/>
          </a:prstGeom>
          <a:noFill/>
        </p:spPr>
        <p:txBody>
          <a:bodyPr wrap="square" rtlCol="0">
            <a:spAutoFit/>
          </a:bodyPr>
          <a:lstStyle/>
          <a:p>
            <a:pPr algn="ctr"/>
            <a:r>
              <a:rPr lang="en-GB" sz="2400" dirty="0"/>
              <a:t>The man fighting the lion in the scene is very generally considered as being Herakles, but some authors have suggested that an Indian sculptor, influenced by western art, could have meant to represent Krishna for example.</a:t>
            </a:r>
          </a:p>
        </p:txBody>
      </p:sp>
      <p:sp>
        <p:nvSpPr>
          <p:cNvPr id="8" name="TextBox 7">
            <a:extLst>
              <a:ext uri="{FF2B5EF4-FFF2-40B4-BE49-F238E27FC236}">
                <a16:creationId xmlns="" xmlns:a16="http://schemas.microsoft.com/office/drawing/2014/main" id="{4499F528-9533-466B-B9E5-B6E4F3DDBDDD}"/>
              </a:ext>
            </a:extLst>
          </p:cNvPr>
          <p:cNvSpPr txBox="1"/>
          <p:nvPr/>
        </p:nvSpPr>
        <p:spPr>
          <a:xfrm>
            <a:off x="4439478" y="6034371"/>
            <a:ext cx="3313043" cy="646331"/>
          </a:xfrm>
          <a:prstGeom prst="rect">
            <a:avLst/>
          </a:prstGeom>
          <a:noFill/>
        </p:spPr>
        <p:txBody>
          <a:bodyPr wrap="square" rtlCol="0">
            <a:spAutoFit/>
          </a:bodyPr>
          <a:lstStyle/>
          <a:p>
            <a:r>
              <a:rPr lang="en-GB" dirty="0"/>
              <a:t>2</a:t>
            </a:r>
            <a:r>
              <a:rPr lang="en-GB" baseline="30000" dirty="0"/>
              <a:t>nd</a:t>
            </a:r>
            <a:r>
              <a:rPr lang="en-GB" dirty="0"/>
              <a:t> century CE. Mathura, India. </a:t>
            </a:r>
          </a:p>
        </p:txBody>
      </p:sp>
    </p:spTree>
    <p:extLst>
      <p:ext uri="{BB962C8B-B14F-4D97-AF65-F5344CB8AC3E}">
        <p14:creationId xmlns:p14="http://schemas.microsoft.com/office/powerpoint/2010/main" val="214220412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9D47CAF7-3692-49AB-998D-A1C155989AF4}"/>
              </a:ext>
            </a:extLst>
          </p:cNvPr>
          <p:cNvSpPr>
            <a:spLocks noGrp="1"/>
          </p:cNvSpPr>
          <p:nvPr>
            <p:ph type="title"/>
          </p:nvPr>
        </p:nvSpPr>
        <p:spPr/>
        <p:txBody>
          <a:bodyPr/>
          <a:lstStyle/>
          <a:p>
            <a:r>
              <a:rPr lang="en-GB" dirty="0" err="1"/>
              <a:t>Gandhara</a:t>
            </a:r>
            <a:r>
              <a:rPr lang="en-GB" dirty="0"/>
              <a:t> &amp; ITS ART</a:t>
            </a:r>
          </a:p>
        </p:txBody>
      </p:sp>
      <p:sp>
        <p:nvSpPr>
          <p:cNvPr id="3" name="Content Placeholder 2">
            <a:extLst>
              <a:ext uri="{FF2B5EF4-FFF2-40B4-BE49-F238E27FC236}">
                <a16:creationId xmlns="" xmlns:a16="http://schemas.microsoft.com/office/drawing/2014/main" id="{1D0808D1-1E22-49AE-A220-D249E6D32728}"/>
              </a:ext>
            </a:extLst>
          </p:cNvPr>
          <p:cNvSpPr>
            <a:spLocks noGrp="1"/>
          </p:cNvSpPr>
          <p:nvPr>
            <p:ph idx="1"/>
          </p:nvPr>
        </p:nvSpPr>
        <p:spPr>
          <a:xfrm>
            <a:off x="364490" y="1761893"/>
            <a:ext cx="11141709" cy="4698093"/>
          </a:xfrm>
        </p:spPr>
        <p:txBody>
          <a:bodyPr>
            <a:normAutofit lnSpcReduction="10000"/>
          </a:bodyPr>
          <a:lstStyle/>
          <a:p>
            <a:r>
              <a:rPr lang="en-GB" dirty="0" smtClean="0"/>
              <a:t>Ancient state in modern day Pakistan with its capitals in </a:t>
            </a:r>
            <a:r>
              <a:rPr lang="en-GB" dirty="0" err="1" smtClean="0"/>
              <a:t>Pushkalavati</a:t>
            </a:r>
            <a:r>
              <a:rPr lang="en-GB" dirty="0" smtClean="0"/>
              <a:t> (during </a:t>
            </a:r>
            <a:r>
              <a:rPr lang="en-GB" dirty="0" err="1" smtClean="0"/>
              <a:t>Achaemenid</a:t>
            </a:r>
            <a:r>
              <a:rPr lang="en-GB" dirty="0" smtClean="0"/>
              <a:t> and Hellenistic region) and Peshawar (by the time of the </a:t>
            </a:r>
            <a:r>
              <a:rPr lang="en-GB" dirty="0" err="1" smtClean="0"/>
              <a:t>Kushans</a:t>
            </a:r>
            <a:r>
              <a:rPr lang="en-GB" dirty="0" smtClean="0"/>
              <a:t>)</a:t>
            </a:r>
          </a:p>
          <a:p>
            <a:r>
              <a:rPr lang="en-GB" dirty="0" smtClean="0"/>
              <a:t>Over </a:t>
            </a:r>
            <a:r>
              <a:rPr lang="en-GB" dirty="0"/>
              <a:t>time, </a:t>
            </a:r>
            <a:r>
              <a:rPr lang="en-GB" dirty="0" err="1"/>
              <a:t>Gandhara</a:t>
            </a:r>
            <a:r>
              <a:rPr lang="en-GB" dirty="0"/>
              <a:t> was ruled by the Achaemenids, Alexander the Great, the </a:t>
            </a:r>
            <a:r>
              <a:rPr lang="en-GB" dirty="0" err="1"/>
              <a:t>Mauryans</a:t>
            </a:r>
            <a:r>
              <a:rPr lang="en-GB" dirty="0"/>
              <a:t> and was part of the Indo-Greek Kingdom. </a:t>
            </a:r>
          </a:p>
          <a:p>
            <a:r>
              <a:rPr lang="en-GB" dirty="0"/>
              <a:t>Greco-Buddhism and Indo-Greek culture had a major centre here.</a:t>
            </a:r>
          </a:p>
          <a:p>
            <a:r>
              <a:rPr lang="en-GB" dirty="0"/>
              <a:t>Between the first to fifth centuries CE, under the Kushan Empire, it flourished by being situated on the crossroads throughout India meaning it was able to access trade routes and a lot of cultural diversity.</a:t>
            </a:r>
          </a:p>
          <a:p>
            <a:r>
              <a:rPr lang="en-GB" dirty="0"/>
              <a:t>The start of the Indo-Greek tradition could be seen as far back as Alexander the Great’s conquests, but the fusion of cultures doesn’t happen until later, during the Kushan era.</a:t>
            </a:r>
          </a:p>
          <a:p>
            <a:r>
              <a:rPr lang="en-GB" dirty="0" smtClean="0"/>
              <a:t>Alexander settled many craftsmen and soldiers in this area and </a:t>
            </a:r>
            <a:r>
              <a:rPr lang="en-GB" dirty="0" err="1" smtClean="0"/>
              <a:t>Ashoka</a:t>
            </a:r>
            <a:r>
              <a:rPr lang="en-GB" dirty="0" smtClean="0"/>
              <a:t> promoted Buddhism in this area laying the groundwork for this fusion</a:t>
            </a:r>
            <a:endParaRPr lang="en-GB" dirty="0"/>
          </a:p>
          <a:p>
            <a:endParaRPr lang="en-GB" dirty="0"/>
          </a:p>
          <a:p>
            <a:endParaRPr lang="en-GB" dirty="0"/>
          </a:p>
          <a:p>
            <a:endParaRPr lang="en-GB" dirty="0"/>
          </a:p>
        </p:txBody>
      </p:sp>
    </p:spTree>
    <p:extLst>
      <p:ext uri="{BB962C8B-B14F-4D97-AF65-F5344CB8AC3E}">
        <p14:creationId xmlns:p14="http://schemas.microsoft.com/office/powerpoint/2010/main" val="154572910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 xmlns:a16="http://schemas.microsoft.com/office/drawing/2014/main" id="{5FB97641-79A6-42EC-8D85-D7BF37BAE905}"/>
              </a:ext>
            </a:extLst>
          </p:cNvPr>
          <p:cNvSpPr>
            <a:spLocks noGrp="1"/>
          </p:cNvSpPr>
          <p:nvPr>
            <p:ph idx="1"/>
          </p:nvPr>
        </p:nvSpPr>
        <p:spPr>
          <a:xfrm>
            <a:off x="285132" y="3603712"/>
            <a:ext cx="11713580" cy="2810106"/>
          </a:xfrm>
        </p:spPr>
        <p:txBody>
          <a:bodyPr>
            <a:normAutofit fontScale="92500" lnSpcReduction="10000"/>
          </a:bodyPr>
          <a:lstStyle/>
          <a:p>
            <a:r>
              <a:rPr lang="en-GB" dirty="0"/>
              <a:t>King Kanishka was the one who deified Buddha and arguably introduced the canonical image of him</a:t>
            </a:r>
            <a:r>
              <a:rPr lang="en-GB" dirty="0" smtClean="0"/>
              <a:t>.</a:t>
            </a:r>
          </a:p>
          <a:p>
            <a:r>
              <a:rPr lang="en-GB" dirty="0" smtClean="0"/>
              <a:t>He strongly instituted Buddhism in </a:t>
            </a:r>
            <a:r>
              <a:rPr lang="en-GB" dirty="0" err="1" smtClean="0"/>
              <a:t>Gandhara</a:t>
            </a:r>
            <a:r>
              <a:rPr lang="en-GB" dirty="0" smtClean="0"/>
              <a:t> and this helped in spread further East where it touched upon Han China- there is evidence of Chinese pilgrimages to view Buddhist monuments</a:t>
            </a:r>
            <a:endParaRPr lang="en-GB" dirty="0"/>
          </a:p>
          <a:p>
            <a:r>
              <a:rPr lang="en-GB" dirty="0"/>
              <a:t>Artwork was solely on propagating religious ideals and the religious iconography found its way into everyday life </a:t>
            </a:r>
            <a:endParaRPr lang="en-GB" dirty="0" smtClean="0"/>
          </a:p>
          <a:p>
            <a:r>
              <a:rPr lang="en-GB" dirty="0" smtClean="0"/>
              <a:t>Many </a:t>
            </a:r>
            <a:r>
              <a:rPr lang="en-GB" i="1" dirty="0" smtClean="0"/>
              <a:t>stupas</a:t>
            </a:r>
            <a:r>
              <a:rPr lang="en-GB" dirty="0" smtClean="0"/>
              <a:t> date to the time of </a:t>
            </a:r>
            <a:r>
              <a:rPr lang="en-GB" dirty="0" err="1" smtClean="0"/>
              <a:t>Ashoka</a:t>
            </a:r>
            <a:r>
              <a:rPr lang="en-GB" dirty="0" smtClean="0"/>
              <a:t> and during the time of </a:t>
            </a:r>
            <a:r>
              <a:rPr lang="en-GB" dirty="0" err="1" smtClean="0"/>
              <a:t>Kanishka</a:t>
            </a:r>
            <a:r>
              <a:rPr lang="en-GB" dirty="0" smtClean="0"/>
              <a:t> were pre-existing ones were enlarged and new ones were built </a:t>
            </a:r>
            <a:endParaRPr lang="en-GB" dirty="0"/>
          </a:p>
          <a:p>
            <a:endParaRPr lang="en-GB" dirty="0"/>
          </a:p>
        </p:txBody>
      </p:sp>
      <p:pic>
        <p:nvPicPr>
          <p:cNvPr id="4" name="Picture 3" descr="Image result for stupas india">
            <a:extLst>
              <a:ext uri="{FF2B5EF4-FFF2-40B4-BE49-F238E27FC236}">
                <a16:creationId xmlns="" xmlns:a16="http://schemas.microsoft.com/office/drawing/2014/main" id="{6324D8DF-CF85-4F30-9C59-D4B8E2C736EC}"/>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410412" y="377276"/>
            <a:ext cx="5731510" cy="3226435"/>
          </a:xfrm>
          <a:prstGeom prst="rect">
            <a:avLst/>
          </a:prstGeom>
          <a:noFill/>
          <a:ln>
            <a:noFill/>
          </a:ln>
        </p:spPr>
      </p:pic>
      <p:sp>
        <p:nvSpPr>
          <p:cNvPr id="7" name="TextBox 6">
            <a:extLst>
              <a:ext uri="{FF2B5EF4-FFF2-40B4-BE49-F238E27FC236}">
                <a16:creationId xmlns="" xmlns:a16="http://schemas.microsoft.com/office/drawing/2014/main" id="{9D0C5C6B-4708-47A9-88F5-A4DB4769D2D4}"/>
              </a:ext>
            </a:extLst>
          </p:cNvPr>
          <p:cNvSpPr txBox="1"/>
          <p:nvPr/>
        </p:nvSpPr>
        <p:spPr>
          <a:xfrm>
            <a:off x="6774794" y="777927"/>
            <a:ext cx="4540348" cy="338554"/>
          </a:xfrm>
          <a:prstGeom prst="rect">
            <a:avLst/>
          </a:prstGeom>
          <a:noFill/>
        </p:spPr>
        <p:txBody>
          <a:bodyPr wrap="square" rtlCol="0">
            <a:spAutoFit/>
          </a:bodyPr>
          <a:lstStyle/>
          <a:p>
            <a:pPr algn="ctr"/>
            <a:r>
              <a:rPr lang="en-GB" sz="1600" dirty="0"/>
              <a:t>Buddhist </a:t>
            </a:r>
            <a:r>
              <a:rPr lang="en-GB" sz="1600" i="1" dirty="0"/>
              <a:t>stupas</a:t>
            </a:r>
            <a:r>
              <a:rPr lang="en-GB" sz="1600" dirty="0"/>
              <a:t>- mounts containing relics </a:t>
            </a:r>
          </a:p>
        </p:txBody>
      </p:sp>
    </p:spTree>
    <p:extLst>
      <p:ext uri="{BB962C8B-B14F-4D97-AF65-F5344CB8AC3E}">
        <p14:creationId xmlns:p14="http://schemas.microsoft.com/office/powerpoint/2010/main" val="146652980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18170" y="459161"/>
            <a:ext cx="7610708" cy="5986244"/>
          </a:xfrm>
        </p:spPr>
        <p:txBody>
          <a:bodyPr>
            <a:normAutofit lnSpcReduction="10000"/>
          </a:bodyPr>
          <a:lstStyle/>
          <a:p>
            <a:r>
              <a:rPr lang="en-GB" dirty="0" smtClean="0"/>
              <a:t>The art tends to depict stages in the life of the Buddha (</a:t>
            </a:r>
            <a:r>
              <a:rPr lang="en-GB" i="1" dirty="0" err="1" smtClean="0"/>
              <a:t>Jatakas</a:t>
            </a:r>
            <a:r>
              <a:rPr lang="en-GB" dirty="0" smtClean="0"/>
              <a:t>) </a:t>
            </a:r>
          </a:p>
          <a:p>
            <a:r>
              <a:rPr lang="en-GB" dirty="0"/>
              <a:t>In </a:t>
            </a:r>
            <a:r>
              <a:rPr lang="en-GB" dirty="0" err="1"/>
              <a:t>Gandhara</a:t>
            </a:r>
            <a:r>
              <a:rPr lang="en-GB" dirty="0"/>
              <a:t> Mahayana Buddhism flourished and Buddha was represented in </a:t>
            </a:r>
            <a:r>
              <a:rPr lang="en-GB" dirty="0" smtClean="0"/>
              <a:t>human </a:t>
            </a:r>
            <a:r>
              <a:rPr lang="en-GB" dirty="0"/>
              <a:t>form </a:t>
            </a:r>
            <a:r>
              <a:rPr lang="en-GB" dirty="0" smtClean="0"/>
              <a:t>which became the prolific image of the Buddha</a:t>
            </a:r>
          </a:p>
          <a:p>
            <a:r>
              <a:rPr lang="en-GB" dirty="0" smtClean="0"/>
              <a:t>Previously Indian artists had depicted the Buddha though symbols – footprints or an empty chair </a:t>
            </a:r>
          </a:p>
          <a:p>
            <a:r>
              <a:rPr lang="en-GB" dirty="0"/>
              <a:t>The princely pre enlightenment Buddha (bodhisattva /Siddhartha) and monastic Buddha are both represented </a:t>
            </a:r>
            <a:endParaRPr lang="en-GB" dirty="0" smtClean="0"/>
          </a:p>
          <a:p>
            <a:r>
              <a:rPr lang="en-GB" dirty="0" smtClean="0"/>
              <a:t>As can be seen in the Buddha to the right, not every image of a Buddha is one entirely similar to Classical art, this can be due to the Buddhist ideology not exactly aligning with Classical/Hellenistic iconography.</a:t>
            </a:r>
          </a:p>
          <a:p>
            <a:r>
              <a:rPr lang="en-GB" dirty="0" smtClean="0"/>
              <a:t>While the tradition of depicting religious figures in human form has Classical/Hellenistic influences the artists of India and </a:t>
            </a:r>
            <a:r>
              <a:rPr lang="en-GB" dirty="0" err="1" smtClean="0"/>
              <a:t>Gandhara</a:t>
            </a:r>
            <a:r>
              <a:rPr lang="en-GB" dirty="0" smtClean="0"/>
              <a:t> clearly have their own interpretations and influences separate to the west. </a:t>
            </a:r>
            <a:endParaRPr lang="en-GB" dirty="0"/>
          </a:p>
          <a:p>
            <a:endParaRPr lang="en-GB" dirty="0"/>
          </a:p>
          <a:p>
            <a:endParaRPr lang="en-GB" dirty="0"/>
          </a:p>
        </p:txBody>
      </p:sp>
      <p:pic>
        <p:nvPicPr>
          <p:cNvPr id="4" name="Picture 3" descr="https://upload.wikimedia.org/wikipedia/commons/thumb/d/da/Fasting_buddha_at_lahore_museum.jpg/230px-Fasting_buddha_at_lahore_museum.jpg">
            <a:extLst>
              <a:ext uri="{FF2B5EF4-FFF2-40B4-BE49-F238E27FC236}">
                <a16:creationId xmlns="" xmlns:a16="http://schemas.microsoft.com/office/drawing/2014/main" id="{66B25F6C-3E06-4AE4-BFC7-E1493DD56203}"/>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8331067" y="297868"/>
            <a:ext cx="3405808" cy="4346712"/>
          </a:xfrm>
          <a:prstGeom prst="rect">
            <a:avLst/>
          </a:prstGeom>
          <a:noFill/>
          <a:ln>
            <a:noFill/>
          </a:ln>
        </p:spPr>
      </p:pic>
      <p:sp>
        <p:nvSpPr>
          <p:cNvPr id="5" name="TextBox 4">
            <a:extLst>
              <a:ext uri="{FF2B5EF4-FFF2-40B4-BE49-F238E27FC236}">
                <a16:creationId xmlns="" xmlns:a16="http://schemas.microsoft.com/office/drawing/2014/main" id="{8DB30774-0FCA-43C6-9CBE-DE3A0EC39862}"/>
              </a:ext>
            </a:extLst>
          </p:cNvPr>
          <p:cNvSpPr txBox="1"/>
          <p:nvPr/>
        </p:nvSpPr>
        <p:spPr>
          <a:xfrm>
            <a:off x="8246166" y="4964770"/>
            <a:ext cx="3260034" cy="1077218"/>
          </a:xfrm>
          <a:prstGeom prst="rect">
            <a:avLst/>
          </a:prstGeom>
          <a:noFill/>
        </p:spPr>
        <p:txBody>
          <a:bodyPr wrap="square" rtlCol="0">
            <a:spAutoFit/>
          </a:bodyPr>
          <a:lstStyle/>
          <a:p>
            <a:pPr algn="ctr"/>
            <a:r>
              <a:rPr lang="en-GB" sz="1600" dirty="0" err="1"/>
              <a:t>Siddartha</a:t>
            </a:r>
            <a:r>
              <a:rPr lang="en-GB" sz="1600" dirty="0"/>
              <a:t> Gautama depicted in Greco-Buddhist style during his extreme fasting, 2/3</a:t>
            </a:r>
            <a:r>
              <a:rPr lang="en-GB" sz="1600" baseline="30000" dirty="0"/>
              <a:t>rd</a:t>
            </a:r>
            <a:r>
              <a:rPr lang="en-GB" sz="1600" dirty="0"/>
              <a:t> century.</a:t>
            </a:r>
          </a:p>
        </p:txBody>
      </p:sp>
    </p:spTree>
    <p:extLst>
      <p:ext uri="{BB962C8B-B14F-4D97-AF65-F5344CB8AC3E}">
        <p14:creationId xmlns:p14="http://schemas.microsoft.com/office/powerpoint/2010/main" val="122754013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 xmlns:a16="http://schemas.microsoft.com/office/drawing/2014/main" id="{0FE3137C-629A-44DC-9515-B3659F48247A}"/>
              </a:ext>
            </a:extLst>
          </p:cNvPr>
          <p:cNvSpPr>
            <a:spLocks noGrp="1"/>
          </p:cNvSpPr>
          <p:nvPr>
            <p:ph idx="1"/>
          </p:nvPr>
        </p:nvSpPr>
        <p:spPr>
          <a:xfrm>
            <a:off x="280976" y="1340540"/>
            <a:ext cx="6584852" cy="4684924"/>
          </a:xfrm>
        </p:spPr>
        <p:txBody>
          <a:bodyPr>
            <a:normAutofit/>
          </a:bodyPr>
          <a:lstStyle/>
          <a:p>
            <a:r>
              <a:rPr lang="en-GB" dirty="0"/>
              <a:t>The familiar image of the human Buddha came from mixing artistic elements of the Hellenistic World with the symbolism of Buddhism.</a:t>
            </a:r>
          </a:p>
          <a:p>
            <a:r>
              <a:rPr lang="en-GB" dirty="0"/>
              <a:t>The Buddha is depicted as youthful with wavy hair like an Apollo, and the depiction of the robes might imitate a Greco-Roman style, despite being monastic robes. </a:t>
            </a:r>
          </a:p>
          <a:p>
            <a:r>
              <a:rPr lang="en-GB" dirty="0"/>
              <a:t>Artists in Mathura under the Kushans depicted the </a:t>
            </a:r>
            <a:r>
              <a:rPr lang="en-GB" dirty="0" err="1"/>
              <a:t>Budda</a:t>
            </a:r>
            <a:r>
              <a:rPr lang="en-GB" dirty="0"/>
              <a:t> slightly differently – body expanding with sacred breath and monastic robe draped over the left side, leaving the right shoulder bare. </a:t>
            </a:r>
          </a:p>
          <a:p>
            <a:endParaRPr lang="en-GB" dirty="0"/>
          </a:p>
        </p:txBody>
      </p:sp>
      <p:pic>
        <p:nvPicPr>
          <p:cNvPr id="6" name="Picture 5" descr="Image result for apollo belvedere">
            <a:extLst>
              <a:ext uri="{FF2B5EF4-FFF2-40B4-BE49-F238E27FC236}">
                <a16:creationId xmlns="" xmlns:a16="http://schemas.microsoft.com/office/drawing/2014/main" id="{E62FFCD7-B0C6-40F5-B935-2166873E7E51}"/>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9597658" y="320041"/>
            <a:ext cx="2309495" cy="3474720"/>
          </a:xfrm>
          <a:prstGeom prst="rect">
            <a:avLst/>
          </a:prstGeom>
          <a:noFill/>
          <a:ln>
            <a:noFill/>
          </a:ln>
        </p:spPr>
      </p:pic>
      <p:pic>
        <p:nvPicPr>
          <p:cNvPr id="7" name="Picture 6" descr="Image result for gandhara buddha">
            <a:extLst>
              <a:ext uri="{FF2B5EF4-FFF2-40B4-BE49-F238E27FC236}">
                <a16:creationId xmlns="" xmlns:a16="http://schemas.microsoft.com/office/drawing/2014/main" id="{DC971916-09A1-4DD4-8E90-6F257703DE80}"/>
              </a:ext>
            </a:extLst>
          </p:cNvPr>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865828" y="86361"/>
            <a:ext cx="2580640" cy="3942080"/>
          </a:xfrm>
          <a:prstGeom prst="rect">
            <a:avLst/>
          </a:prstGeom>
          <a:noFill/>
          <a:ln>
            <a:noFill/>
          </a:ln>
        </p:spPr>
      </p:pic>
      <p:pic>
        <p:nvPicPr>
          <p:cNvPr id="8" name="Picture 7" descr="Image result for gandhara buddha">
            <a:extLst>
              <a:ext uri="{FF2B5EF4-FFF2-40B4-BE49-F238E27FC236}">
                <a16:creationId xmlns="" xmlns:a16="http://schemas.microsoft.com/office/drawing/2014/main" id="{59384FFA-954E-4C41-BC4A-6BE33A7686C8}"/>
              </a:ext>
            </a:extLst>
          </p:cNvPr>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9446468" y="3094674"/>
            <a:ext cx="2047240" cy="3371215"/>
          </a:xfrm>
          <a:prstGeom prst="rect">
            <a:avLst/>
          </a:prstGeom>
          <a:noFill/>
          <a:ln>
            <a:noFill/>
          </a:ln>
        </p:spPr>
      </p:pic>
    </p:spTree>
    <p:extLst>
      <p:ext uri="{BB962C8B-B14F-4D97-AF65-F5344CB8AC3E}">
        <p14:creationId xmlns:p14="http://schemas.microsoft.com/office/powerpoint/2010/main" val="3022455449"/>
      </p:ext>
    </p:extLst>
  </p:cSld>
  <p:clrMapOvr>
    <a:masterClrMapping/>
  </p:clrMapOvr>
</p:sld>
</file>

<file path=ppt/theme/theme1.xml><?xml version="1.0" encoding="utf-8"?>
<a:theme xmlns:a="http://schemas.openxmlformats.org/drawingml/2006/main" name="Vapor Trail">
  <a:themeElements>
    <a:clrScheme name="Vapor Trail">
      <a:dk1>
        <a:sysClr val="windowText" lastClr="000000"/>
      </a:dk1>
      <a:lt1>
        <a:sysClr val="window" lastClr="FFFFFF"/>
      </a:lt1>
      <a:dk2>
        <a:srgbClr val="454545"/>
      </a:dk2>
      <a:lt2>
        <a:srgbClr val="DADADA"/>
      </a:lt2>
      <a:accent1>
        <a:srgbClr val="DF2E28"/>
      </a:accent1>
      <a:accent2>
        <a:srgbClr val="FE801A"/>
      </a:accent2>
      <a:accent3>
        <a:srgbClr val="E9BF35"/>
      </a:accent3>
      <a:accent4>
        <a:srgbClr val="81BB42"/>
      </a:accent4>
      <a:accent5>
        <a:srgbClr val="32C7A9"/>
      </a:accent5>
      <a:accent6>
        <a:srgbClr val="4A9BDC"/>
      </a:accent6>
      <a:hlink>
        <a:srgbClr val="F0532B"/>
      </a:hlink>
      <a:folHlink>
        <a:srgbClr val="F38B53"/>
      </a:folHlink>
    </a:clrScheme>
    <a:fontScheme name="Vapor Trail">
      <a:majorFont>
        <a:latin typeface="Century Gothic" panose="020B050202020202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Vapor Trail">
      <a:fillStyleLst>
        <a:solidFill>
          <a:schemeClr val="phClr"/>
        </a:solidFill>
        <a:gradFill rotWithShape="1">
          <a:gsLst>
            <a:gs pos="0">
              <a:schemeClr val="phClr">
                <a:tint val="69000"/>
                <a:alpha val="100000"/>
                <a:satMod val="109000"/>
                <a:lumMod val="110000"/>
              </a:schemeClr>
            </a:gs>
            <a:gs pos="52000">
              <a:schemeClr val="phClr">
                <a:tint val="74000"/>
                <a:satMod val="100000"/>
                <a:lumMod val="104000"/>
              </a:schemeClr>
            </a:gs>
            <a:gs pos="100000">
              <a:schemeClr val="phClr">
                <a:tint val="78000"/>
                <a:satMod val="100000"/>
                <a:lumMod val="100000"/>
              </a:schemeClr>
            </a:gs>
          </a:gsLst>
          <a:lin ang="5400000" scaled="0"/>
        </a:gradFill>
        <a:gradFill rotWithShape="1">
          <a:gsLst>
            <a:gs pos="0">
              <a:schemeClr val="phClr">
                <a:tint val="96000"/>
                <a:satMod val="100000"/>
                <a:lumMod val="104000"/>
              </a:schemeClr>
            </a:gs>
            <a:gs pos="78000">
              <a:schemeClr val="phClr">
                <a:shade val="100000"/>
                <a:satMod val="110000"/>
                <a:lumMod val="100000"/>
              </a:schemeClr>
            </a:gs>
          </a:gsLst>
          <a:lin ang="5400000" scaled="0"/>
        </a:gradFill>
      </a:fillStyleLst>
      <a:lnStyleLst>
        <a:ln w="9525"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scene3d>
            <a:camera prst="orthographicFront">
              <a:rot lat="0" lon="0" rev="0"/>
            </a:camera>
            <a:lightRig rig="threePt" dir="t"/>
          </a:scene3d>
          <a:sp3d>
            <a:bevelT w="25400" h="12700"/>
          </a:sp3d>
        </a:effectStyle>
        <a:effectStyle>
          <a:effectLst>
            <a:outerShdw blurRad="57150" dist="19050" dir="5400000" algn="ctr" rotWithShape="0">
              <a:srgbClr val="000000">
                <a:alpha val="48000"/>
              </a:srgbClr>
            </a:outerShdw>
          </a:effectLst>
          <a:scene3d>
            <a:camera prst="orthographicFront">
              <a:rot lat="0" lon="0" rev="0"/>
            </a:camera>
            <a:lightRig rig="threePt" dir="t"/>
          </a:scene3d>
          <a:sp3d>
            <a:bevelT w="50800" h="25400"/>
          </a:sp3d>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Vapor Trail" id="{4FDF2955-7D9C-493C-B9F9-C205151B46CD}" vid="{8F31A783-2159-4870-BC29-2BA7D038EA44}"/>
    </a:ext>
  </a:extLst>
</a:theme>
</file>

<file path=docProps/app.xml><?xml version="1.0" encoding="utf-8"?>
<Properties xmlns="http://schemas.openxmlformats.org/officeDocument/2006/extended-properties" xmlns:vt="http://schemas.openxmlformats.org/officeDocument/2006/docPropsVTypes">
  <TotalTime>28</TotalTime>
  <Words>1288</Words>
  <Application>Microsoft Office PowerPoint</Application>
  <PresentationFormat>Widescreen</PresentationFormat>
  <Paragraphs>61</Paragraphs>
  <Slides>15</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15</vt:i4>
      </vt:variant>
    </vt:vector>
  </HeadingPairs>
  <TitlesOfParts>
    <vt:vector size="19" baseType="lpstr">
      <vt:lpstr>Arial</vt:lpstr>
      <vt:lpstr>Century Gothic</vt:lpstr>
      <vt:lpstr>Wingdings</vt:lpstr>
      <vt:lpstr>Vapor Trail</vt:lpstr>
      <vt:lpstr>Connections between india and the Greek world</vt:lpstr>
      <vt:lpstr>HERAKLES IN INDia</vt:lpstr>
      <vt:lpstr>PowerPoint Presentation</vt:lpstr>
      <vt:lpstr>PowerPoint Presentation</vt:lpstr>
      <vt:lpstr>Mathuran herakles</vt:lpstr>
      <vt:lpstr>Gandhara &amp; ITS ART</vt:lpstr>
      <vt:lpstr>PowerPoint Presentation</vt:lpstr>
      <vt:lpstr>PowerPoint Presentation</vt:lpstr>
      <vt:lpstr>PowerPoint Presentation</vt:lpstr>
      <vt:lpstr>PowerPoint Presentation</vt:lpstr>
      <vt:lpstr>Mythology and religion- making connections</vt:lpstr>
      <vt:lpstr>A further Connection to Greek deities</vt:lpstr>
      <vt:lpstr>The Mahabharata </vt:lpstr>
      <vt:lpstr>PowerPoint Presentation</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Connections between india and the Greek world</dc:title>
  <dc:creator>Maya Smith</dc:creator>
  <cp:lastModifiedBy>sharon Kitcher</cp:lastModifiedBy>
  <cp:revision>6</cp:revision>
  <dcterms:created xsi:type="dcterms:W3CDTF">2019-02-05T15:32:11Z</dcterms:created>
  <dcterms:modified xsi:type="dcterms:W3CDTF">2019-02-06T21:33:59Z</dcterms:modified>
</cp:coreProperties>
</file>