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76" r:id="rId7"/>
    <p:sldId id="280" r:id="rId8"/>
    <p:sldId id="269" r:id="rId9"/>
    <p:sldId id="270" r:id="rId10"/>
    <p:sldId id="272" r:id="rId11"/>
    <p:sldId id="273" r:id="rId12"/>
    <p:sldId id="274" r:id="rId13"/>
    <p:sldId id="275" r:id="rId14"/>
    <p:sldId id="277" r:id="rId15"/>
    <p:sldId id="278" r:id="rId16"/>
    <p:sldId id="279" r:id="rId17"/>
    <p:sldId id="265" r:id="rId18"/>
    <p:sldId id="266" r:id="rId19"/>
    <p:sldId id="26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8"/>
    <p:restoredTop sz="94650"/>
  </p:normalViewPr>
  <p:slideViewPr>
    <p:cSldViewPr snapToGrid="0" snapToObjects="1">
      <p:cViewPr varScale="1">
        <p:scale>
          <a:sx n="120" d="100"/>
          <a:sy n="120" d="100"/>
        </p:scale>
        <p:origin x="81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FBBEC-1F92-3D4E-9BE8-E092A38845A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763749F-A994-434D-A6B6-EAC98BB947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DBB0052-403F-EF4E-AB28-0648CDFBE979}"/>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5" name="Footer Placeholder 4">
            <a:extLst>
              <a:ext uri="{FF2B5EF4-FFF2-40B4-BE49-F238E27FC236}">
                <a16:creationId xmlns:a16="http://schemas.microsoft.com/office/drawing/2014/main" id="{0CA777E4-BD8F-DD4D-8FC6-739F3A8745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F5A22A-FAEB-3043-80A2-AC2720C4A56E}"/>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3101605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21E11-32FF-EE46-B628-2D987CD9C31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FC9600D-ABE5-6244-B252-EADEF359017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309AC1-1937-504D-A6EA-0C16A22FFA60}"/>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5" name="Footer Placeholder 4">
            <a:extLst>
              <a:ext uri="{FF2B5EF4-FFF2-40B4-BE49-F238E27FC236}">
                <a16:creationId xmlns:a16="http://schemas.microsoft.com/office/drawing/2014/main" id="{860ECB19-F46F-9D41-82E7-940528588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83632A-E1DB-314E-BDEB-7BA917B6AE29}"/>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1567156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9EA06AA-5070-2143-B169-6F8DC5FDCB7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A147FE-10DE-354A-A2C1-4D08BCA84BA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71189A-27B9-8048-A243-DA99029182FC}"/>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5" name="Footer Placeholder 4">
            <a:extLst>
              <a:ext uri="{FF2B5EF4-FFF2-40B4-BE49-F238E27FC236}">
                <a16:creationId xmlns:a16="http://schemas.microsoft.com/office/drawing/2014/main" id="{AC1A41FB-7579-7E47-A2B8-33AA1C0206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079F83-ECDF-6840-A0D7-AEC9FA3D112E}"/>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15158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7F7BA-DB19-2F48-ADD6-FFDD6D123B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D80316-F7BE-5446-95F4-D1375C4958A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DF1C98-888B-8840-9B19-E6D66A07C896}"/>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5" name="Footer Placeholder 4">
            <a:extLst>
              <a:ext uri="{FF2B5EF4-FFF2-40B4-BE49-F238E27FC236}">
                <a16:creationId xmlns:a16="http://schemas.microsoft.com/office/drawing/2014/main" id="{43F12ABF-279B-F44D-A19B-80FE97D957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385282-3179-884E-B1AB-99C6EB91DF76}"/>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2389156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2B983-EA04-AB45-AC0E-246E682C54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2AA403F-00C5-C44A-9233-6D87C39C19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F234C55-2778-8F46-B972-0C6E882344CB}"/>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5" name="Footer Placeholder 4">
            <a:extLst>
              <a:ext uri="{FF2B5EF4-FFF2-40B4-BE49-F238E27FC236}">
                <a16:creationId xmlns:a16="http://schemas.microsoft.com/office/drawing/2014/main" id="{BD19DD9F-8619-8645-A182-7BA72AEE46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758EB0-F3AE-3843-A002-A267425727D3}"/>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1128470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53608-AFBD-CB4C-8235-AAB837EFA9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E06D9F7-47F9-CA4A-B2C7-8B1823825C0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6FAB12-4900-7242-ADCA-64D417F64CE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3E45EFE-5A53-6941-B3FC-D25D5EA46C99}"/>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6" name="Footer Placeholder 5">
            <a:extLst>
              <a:ext uri="{FF2B5EF4-FFF2-40B4-BE49-F238E27FC236}">
                <a16:creationId xmlns:a16="http://schemas.microsoft.com/office/drawing/2014/main" id="{7DDA39A7-4E14-7246-96AB-9C0B30E577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B0CD09-8A47-D946-BE60-18C845548788}"/>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3618528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EFA34-2FB5-7143-BF80-7B81C32F751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0EEA12-9BF4-034D-A818-71BC504EA1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5D14813-E779-8847-ABC4-AFE0B0A164E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308F881-2F5F-2540-B386-E00215F206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BE1D66A-56D2-6C4E-BCA2-63B1DAA602B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6E076FF-14E4-BF41-A255-8504C7183E83}"/>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8" name="Footer Placeholder 7">
            <a:extLst>
              <a:ext uri="{FF2B5EF4-FFF2-40B4-BE49-F238E27FC236}">
                <a16:creationId xmlns:a16="http://schemas.microsoft.com/office/drawing/2014/main" id="{40F9870F-AE09-5D4E-AED7-3E1EADF9BC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0B62AF-B10D-6142-B4BF-274BEF0FF3D9}"/>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3299078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50DC-ED10-5540-B1F7-E93FC15EB15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5AD0849-6273-B54B-9AC1-184DAE68B8F3}"/>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4" name="Footer Placeholder 3">
            <a:extLst>
              <a:ext uri="{FF2B5EF4-FFF2-40B4-BE49-F238E27FC236}">
                <a16:creationId xmlns:a16="http://schemas.microsoft.com/office/drawing/2014/main" id="{0E34CF30-46FF-D145-9E1C-5D28B15E6C3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43E7C91-B03D-8D46-99BD-EAD4C9FC6BF7}"/>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3614002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A049C3-7EC3-3549-822B-ACB039126381}"/>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3" name="Footer Placeholder 2">
            <a:extLst>
              <a:ext uri="{FF2B5EF4-FFF2-40B4-BE49-F238E27FC236}">
                <a16:creationId xmlns:a16="http://schemas.microsoft.com/office/drawing/2014/main" id="{EBDAD207-9EF9-4847-80BD-0E281884A8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9060565-077F-DA4E-B3EC-4C6FFC8E0AD1}"/>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2091764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F84C5-C274-D641-883B-DEC21CDA98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0ED1A52-D62D-B94D-A433-2E3048BED7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CB7EBB8-BC8B-6642-8B0D-B813AFFF01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1742888-B039-764B-9D92-EF42DC3F868E}"/>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6" name="Footer Placeholder 5">
            <a:extLst>
              <a:ext uri="{FF2B5EF4-FFF2-40B4-BE49-F238E27FC236}">
                <a16:creationId xmlns:a16="http://schemas.microsoft.com/office/drawing/2014/main" id="{FB63211D-C072-DD47-A0D2-229A09AB6C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F14890-CCA1-3A40-B52F-3007C10DAE93}"/>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281948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FCB5F-E6B8-AA43-911D-A346C5CF9E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716E259-AFE8-0144-B16E-895A6EBEEC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D2B6A61-E006-7C46-81B0-61F75B9309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1232F87-373B-7442-AEAF-8193B29C1AAF}"/>
              </a:ext>
            </a:extLst>
          </p:cNvPr>
          <p:cNvSpPr>
            <a:spLocks noGrp="1"/>
          </p:cNvSpPr>
          <p:nvPr>
            <p:ph type="dt" sz="half" idx="10"/>
          </p:nvPr>
        </p:nvSpPr>
        <p:spPr/>
        <p:txBody>
          <a:bodyPr/>
          <a:lstStyle/>
          <a:p>
            <a:fld id="{E782A8C5-952C-264C-B33C-F679B1F36F43}" type="datetimeFigureOut">
              <a:rPr lang="en-US" smtClean="0"/>
              <a:t>2/5/19</a:t>
            </a:fld>
            <a:endParaRPr lang="en-US"/>
          </a:p>
        </p:txBody>
      </p:sp>
      <p:sp>
        <p:nvSpPr>
          <p:cNvPr id="6" name="Footer Placeholder 5">
            <a:extLst>
              <a:ext uri="{FF2B5EF4-FFF2-40B4-BE49-F238E27FC236}">
                <a16:creationId xmlns:a16="http://schemas.microsoft.com/office/drawing/2014/main" id="{D0897F10-7E1F-C743-8BD1-4909D19C5C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237CB6-CA83-2149-975C-DEB6A758B125}"/>
              </a:ext>
            </a:extLst>
          </p:cNvPr>
          <p:cNvSpPr>
            <a:spLocks noGrp="1"/>
          </p:cNvSpPr>
          <p:nvPr>
            <p:ph type="sldNum" sz="quarter" idx="12"/>
          </p:nvPr>
        </p:nvSpPr>
        <p:spPr/>
        <p:txBody>
          <a:bodyPr/>
          <a:lstStyle/>
          <a:p>
            <a:fld id="{13A1FA70-3DB0-FC49-AF75-A8276A419BBD}" type="slidenum">
              <a:rPr lang="en-US" smtClean="0"/>
              <a:t>‹#›</a:t>
            </a:fld>
            <a:endParaRPr lang="en-US"/>
          </a:p>
        </p:txBody>
      </p:sp>
    </p:spTree>
    <p:extLst>
      <p:ext uri="{BB962C8B-B14F-4D97-AF65-F5344CB8AC3E}">
        <p14:creationId xmlns:p14="http://schemas.microsoft.com/office/powerpoint/2010/main" val="330385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54014-0914-5E49-806C-2036A3140B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1498E3-AD18-6048-8E32-428FC49892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7FA793-CE1C-8940-96E5-28EDA603E7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82A8C5-952C-264C-B33C-F679B1F36F43}" type="datetimeFigureOut">
              <a:rPr lang="en-US" smtClean="0"/>
              <a:t>2/5/19</a:t>
            </a:fld>
            <a:endParaRPr lang="en-US"/>
          </a:p>
        </p:txBody>
      </p:sp>
      <p:sp>
        <p:nvSpPr>
          <p:cNvPr id="5" name="Footer Placeholder 4">
            <a:extLst>
              <a:ext uri="{FF2B5EF4-FFF2-40B4-BE49-F238E27FC236}">
                <a16:creationId xmlns:a16="http://schemas.microsoft.com/office/drawing/2014/main" id="{2F33BBB9-90E5-F94B-BC6D-2363FD9845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A88578-F1D0-4743-ACDF-25EA745E51F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A1FA70-3DB0-FC49-AF75-A8276A419BBD}" type="slidenum">
              <a:rPr lang="en-US" smtClean="0"/>
              <a:t>‹#›</a:t>
            </a:fld>
            <a:endParaRPr lang="en-US"/>
          </a:p>
        </p:txBody>
      </p:sp>
    </p:spTree>
    <p:extLst>
      <p:ext uri="{BB962C8B-B14F-4D97-AF65-F5344CB8AC3E}">
        <p14:creationId xmlns:p14="http://schemas.microsoft.com/office/powerpoint/2010/main" val="3405588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072A0-0522-E045-A68D-EFB0953340E4}"/>
              </a:ext>
            </a:extLst>
          </p:cNvPr>
          <p:cNvSpPr>
            <a:spLocks noGrp="1"/>
          </p:cNvSpPr>
          <p:nvPr>
            <p:ph type="ctrTitle"/>
          </p:nvPr>
        </p:nvSpPr>
        <p:spPr>
          <a:xfrm>
            <a:off x="6746628" y="1783959"/>
            <a:ext cx="4645250" cy="2889114"/>
          </a:xfrm>
        </p:spPr>
        <p:txBody>
          <a:bodyPr anchor="b">
            <a:normAutofit/>
          </a:bodyPr>
          <a:lstStyle/>
          <a:p>
            <a:pPr algn="l"/>
            <a:r>
              <a:rPr lang="en-US" sz="4700" dirty="0">
                <a:solidFill>
                  <a:schemeClr val="bg1"/>
                </a:solidFill>
              </a:rPr>
              <a:t>The demise of the Qin dynasty and the rise of the Han dynasty.</a:t>
            </a:r>
          </a:p>
        </p:txBody>
      </p:sp>
      <p:sp>
        <p:nvSpPr>
          <p:cNvPr id="3" name="Subtitle 2">
            <a:extLst>
              <a:ext uri="{FF2B5EF4-FFF2-40B4-BE49-F238E27FC236}">
                <a16:creationId xmlns:a16="http://schemas.microsoft.com/office/drawing/2014/main" id="{D77A235D-77F3-374C-A939-237088F7EA7D}"/>
              </a:ext>
            </a:extLst>
          </p:cNvPr>
          <p:cNvSpPr>
            <a:spLocks noGrp="1"/>
          </p:cNvSpPr>
          <p:nvPr>
            <p:ph type="subTitle" idx="1"/>
          </p:nvPr>
        </p:nvSpPr>
        <p:spPr>
          <a:xfrm>
            <a:off x="6746627" y="4750893"/>
            <a:ext cx="4645250" cy="1147863"/>
          </a:xfrm>
        </p:spPr>
        <p:txBody>
          <a:bodyPr anchor="t">
            <a:normAutofit/>
          </a:bodyPr>
          <a:lstStyle/>
          <a:p>
            <a:pPr algn="l"/>
            <a:endParaRPr lang="en-US" sz="2000" dirty="0"/>
          </a:p>
        </p:txBody>
      </p:sp>
      <p:sp>
        <p:nvSpPr>
          <p:cNvPr id="10" name="Freeform: Shape 9">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6C1FB0F7-B347-8448-BC16-FCEFEFF41284}"/>
              </a:ext>
            </a:extLst>
          </p:cNvPr>
          <p:cNvPicPr>
            <a:picLocks noChangeAspect="1"/>
          </p:cNvPicPr>
          <p:nvPr/>
        </p:nvPicPr>
        <p:blipFill rotWithShape="1">
          <a:blip r:embed="rId2"/>
          <a:srcRect t="14508" r="-2" b="109"/>
          <a:stretch/>
        </p:blipFill>
        <p:spPr>
          <a:xfrm>
            <a:off x="20" y="19888"/>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pic>
        <p:nvPicPr>
          <p:cNvPr id="6" name="Picture 5">
            <a:extLst>
              <a:ext uri="{FF2B5EF4-FFF2-40B4-BE49-F238E27FC236}">
                <a16:creationId xmlns:a16="http://schemas.microsoft.com/office/drawing/2014/main" id="{652F6044-F4F1-404D-B461-5C81544B4F7F}"/>
              </a:ext>
            </a:extLst>
          </p:cNvPr>
          <p:cNvPicPr>
            <a:picLocks noChangeAspect="1"/>
          </p:cNvPicPr>
          <p:nvPr/>
        </p:nvPicPr>
        <p:blipFill>
          <a:blip r:embed="rId3"/>
          <a:stretch>
            <a:fillRect/>
          </a:stretch>
        </p:blipFill>
        <p:spPr>
          <a:xfrm>
            <a:off x="0" y="19878"/>
            <a:ext cx="12192000" cy="6858000"/>
          </a:xfrm>
          <a:prstGeom prst="rect">
            <a:avLst/>
          </a:prstGeom>
        </p:spPr>
      </p:pic>
    </p:spTree>
    <p:extLst>
      <p:ext uri="{BB962C8B-B14F-4D97-AF65-F5344CB8AC3E}">
        <p14:creationId xmlns:p14="http://schemas.microsoft.com/office/powerpoint/2010/main" val="311790062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4AA68-0E78-3144-86A8-BA2344EE63D0}"/>
              </a:ext>
            </a:extLst>
          </p:cNvPr>
          <p:cNvSpPr>
            <a:spLocks noGrp="1"/>
          </p:cNvSpPr>
          <p:nvPr>
            <p:ph type="title"/>
          </p:nvPr>
        </p:nvSpPr>
        <p:spPr/>
        <p:txBody>
          <a:bodyPr/>
          <a:lstStyle/>
          <a:p>
            <a:r>
              <a:rPr lang="en-GB" dirty="0">
                <a:solidFill>
                  <a:schemeClr val="bg1"/>
                </a:solidFill>
              </a:rPr>
              <a:t>Initial Stages – Battle of </a:t>
            </a:r>
            <a:r>
              <a:rPr lang="en-GB" dirty="0" err="1">
                <a:solidFill>
                  <a:schemeClr val="bg1"/>
                </a:solidFill>
              </a:rPr>
              <a:t>Pengcheng</a:t>
            </a:r>
            <a:endParaRPr lang="en-US" dirty="0">
              <a:solidFill>
                <a:schemeClr val="bg1"/>
              </a:solidFill>
            </a:endParaRPr>
          </a:p>
        </p:txBody>
      </p:sp>
      <p:sp>
        <p:nvSpPr>
          <p:cNvPr id="3" name="Content Placeholder 2">
            <a:extLst>
              <a:ext uri="{FF2B5EF4-FFF2-40B4-BE49-F238E27FC236}">
                <a16:creationId xmlns:a16="http://schemas.microsoft.com/office/drawing/2014/main" id="{DCC857C2-4808-CD44-A147-87603D1D3BA6}"/>
              </a:ext>
            </a:extLst>
          </p:cNvPr>
          <p:cNvSpPr>
            <a:spLocks noGrp="1"/>
          </p:cNvSpPr>
          <p:nvPr>
            <p:ph idx="1"/>
          </p:nvPr>
        </p:nvSpPr>
        <p:spPr/>
        <p:txBody>
          <a:bodyPr>
            <a:normAutofit fontScale="92500" lnSpcReduction="10000"/>
          </a:bodyPr>
          <a:lstStyle/>
          <a:p>
            <a:r>
              <a:rPr lang="en-GB" dirty="0">
                <a:solidFill>
                  <a:schemeClr val="bg1"/>
                </a:solidFill>
              </a:rPr>
              <a:t>In 205, after establishing his base in </a:t>
            </a:r>
            <a:r>
              <a:rPr lang="en-GB" dirty="0" err="1">
                <a:solidFill>
                  <a:schemeClr val="bg1"/>
                </a:solidFill>
              </a:rPr>
              <a:t>Guanzhong</a:t>
            </a:r>
            <a:r>
              <a:rPr lang="en-GB" dirty="0">
                <a:solidFill>
                  <a:schemeClr val="bg1"/>
                </a:solidFill>
              </a:rPr>
              <a:t>, Liu Bang advanced to the east to prepare for an attack on the Henan region.</a:t>
            </a:r>
          </a:p>
          <a:p>
            <a:r>
              <a:rPr lang="en-GB" dirty="0">
                <a:solidFill>
                  <a:schemeClr val="bg1"/>
                </a:solidFill>
              </a:rPr>
              <a:t>The Kings of Sai, Di and Henan surrendered to Liu Bang, but Zheng Chang (King of </a:t>
            </a:r>
            <a:r>
              <a:rPr lang="en-GB" dirty="0" err="1">
                <a:solidFill>
                  <a:schemeClr val="bg1"/>
                </a:solidFill>
              </a:rPr>
              <a:t>Hán</a:t>
            </a:r>
            <a:r>
              <a:rPr lang="en-GB" dirty="0">
                <a:solidFill>
                  <a:schemeClr val="bg1"/>
                </a:solidFill>
              </a:rPr>
              <a:t>) refused to submit to Liu Bang and was defeated by Han Xin in battle.</a:t>
            </a:r>
          </a:p>
          <a:p>
            <a:r>
              <a:rPr lang="en-GB" dirty="0">
                <a:solidFill>
                  <a:schemeClr val="bg1"/>
                </a:solidFill>
              </a:rPr>
              <a:t>Liu Bang replaced Zheng Chang with Han Xin as the new King of </a:t>
            </a:r>
            <a:r>
              <a:rPr lang="en-GB" dirty="0" err="1">
                <a:solidFill>
                  <a:schemeClr val="bg1"/>
                </a:solidFill>
              </a:rPr>
              <a:t>Hán</a:t>
            </a:r>
            <a:r>
              <a:rPr lang="en-GB" dirty="0">
                <a:solidFill>
                  <a:schemeClr val="bg1"/>
                </a:solidFill>
              </a:rPr>
              <a:t>.</a:t>
            </a:r>
          </a:p>
          <a:p>
            <a:r>
              <a:rPr lang="en-GB" dirty="0">
                <a:solidFill>
                  <a:schemeClr val="bg1"/>
                </a:solidFill>
              </a:rPr>
              <a:t>With support from the kings who surrendered to him Liu Bang took Chu’s capital, </a:t>
            </a:r>
            <a:r>
              <a:rPr lang="en-GB" dirty="0" err="1">
                <a:solidFill>
                  <a:schemeClr val="bg1"/>
                </a:solidFill>
              </a:rPr>
              <a:t>Pengcheng</a:t>
            </a:r>
            <a:r>
              <a:rPr lang="en-GB" dirty="0">
                <a:solidFill>
                  <a:schemeClr val="bg1"/>
                </a:solidFill>
              </a:rPr>
              <a:t>.</a:t>
            </a:r>
          </a:p>
          <a:p>
            <a:r>
              <a:rPr lang="en-GB" dirty="0">
                <a:solidFill>
                  <a:schemeClr val="bg1"/>
                </a:solidFill>
              </a:rPr>
              <a:t>When Xiang Yu received news that Liu Bang had occupied </a:t>
            </a:r>
            <a:r>
              <a:rPr lang="en-GB" dirty="0" err="1">
                <a:solidFill>
                  <a:schemeClr val="bg1"/>
                </a:solidFill>
              </a:rPr>
              <a:t>Pengcheng</a:t>
            </a:r>
            <a:r>
              <a:rPr lang="en-GB" dirty="0">
                <a:solidFill>
                  <a:schemeClr val="bg1"/>
                </a:solidFill>
              </a:rPr>
              <a:t>, he led 30,000 troops to retake it, catching Liu Bang off guard and inflicting heavy casualties.</a:t>
            </a:r>
          </a:p>
          <a:p>
            <a:endParaRPr lang="en-US" dirty="0"/>
          </a:p>
        </p:txBody>
      </p:sp>
    </p:spTree>
    <p:extLst>
      <p:ext uri="{BB962C8B-B14F-4D97-AF65-F5344CB8AC3E}">
        <p14:creationId xmlns:p14="http://schemas.microsoft.com/office/powerpoint/2010/main" val="3204630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07B76-B7E0-E041-A4AF-6F1C795FA74E}"/>
              </a:ext>
            </a:extLst>
          </p:cNvPr>
          <p:cNvSpPr>
            <a:spLocks noGrp="1"/>
          </p:cNvSpPr>
          <p:nvPr>
            <p:ph type="title"/>
          </p:nvPr>
        </p:nvSpPr>
        <p:spPr/>
        <p:txBody>
          <a:bodyPr/>
          <a:lstStyle/>
          <a:p>
            <a:r>
              <a:rPr lang="en-GB" dirty="0">
                <a:solidFill>
                  <a:schemeClr val="bg1"/>
                </a:solidFill>
              </a:rPr>
              <a:t>Initial Stages – Battle of </a:t>
            </a:r>
            <a:r>
              <a:rPr lang="en-GB" dirty="0" err="1">
                <a:solidFill>
                  <a:schemeClr val="bg1"/>
                </a:solidFill>
              </a:rPr>
              <a:t>Jingsuo</a:t>
            </a:r>
            <a:endParaRPr lang="en-US" dirty="0">
              <a:solidFill>
                <a:schemeClr val="bg1"/>
              </a:solidFill>
            </a:endParaRPr>
          </a:p>
        </p:txBody>
      </p:sp>
      <p:sp>
        <p:nvSpPr>
          <p:cNvPr id="3" name="Content Placeholder 2">
            <a:extLst>
              <a:ext uri="{FF2B5EF4-FFF2-40B4-BE49-F238E27FC236}">
                <a16:creationId xmlns:a16="http://schemas.microsoft.com/office/drawing/2014/main" id="{AECDD759-9C9E-3444-941E-1C03D06C0B7F}"/>
              </a:ext>
            </a:extLst>
          </p:cNvPr>
          <p:cNvSpPr>
            <a:spLocks noGrp="1"/>
          </p:cNvSpPr>
          <p:nvPr>
            <p:ph idx="1"/>
          </p:nvPr>
        </p:nvSpPr>
        <p:spPr/>
        <p:txBody>
          <a:bodyPr>
            <a:normAutofit fontScale="85000" lnSpcReduction="20000"/>
          </a:bodyPr>
          <a:lstStyle/>
          <a:p>
            <a:r>
              <a:rPr lang="en-GB" dirty="0">
                <a:solidFill>
                  <a:schemeClr val="bg1"/>
                </a:solidFill>
              </a:rPr>
              <a:t>After their defeat at </a:t>
            </a:r>
            <a:r>
              <a:rPr lang="en-GB" dirty="0" err="1">
                <a:solidFill>
                  <a:schemeClr val="bg1"/>
                </a:solidFill>
              </a:rPr>
              <a:t>Pengcheng</a:t>
            </a:r>
            <a:r>
              <a:rPr lang="en-GB" dirty="0">
                <a:solidFill>
                  <a:schemeClr val="bg1"/>
                </a:solidFill>
              </a:rPr>
              <a:t>, the strength of the Han forces decreased drastically, as many of the kings who had surrendered to Liu Bang defected to Xiang Yu’s side.</a:t>
            </a:r>
          </a:p>
          <a:p>
            <a:r>
              <a:rPr lang="en-GB" dirty="0">
                <a:solidFill>
                  <a:schemeClr val="bg1"/>
                </a:solidFill>
              </a:rPr>
              <a:t>Moreover, the Qi and Zhao kingdoms, which were previously at war with Chu had requested to make peace with Chu.</a:t>
            </a:r>
          </a:p>
          <a:p>
            <a:r>
              <a:rPr lang="en-GB" dirty="0">
                <a:solidFill>
                  <a:schemeClr val="bg1"/>
                </a:solidFill>
              </a:rPr>
              <a:t>On top of this, Liu Bang’s family members were captured by Chu forces and kept as hostages.</a:t>
            </a:r>
          </a:p>
          <a:p>
            <a:r>
              <a:rPr lang="en-GB" dirty="0">
                <a:solidFill>
                  <a:schemeClr val="bg1"/>
                </a:solidFill>
              </a:rPr>
              <a:t>Liu Bang retreated and persuaded Ying Bu (King of </a:t>
            </a:r>
            <a:r>
              <a:rPr lang="en-GB" dirty="0" err="1">
                <a:solidFill>
                  <a:schemeClr val="bg1"/>
                </a:solidFill>
              </a:rPr>
              <a:t>Jiujiang</a:t>
            </a:r>
            <a:r>
              <a:rPr lang="en-GB" dirty="0">
                <a:solidFill>
                  <a:schemeClr val="bg1"/>
                </a:solidFill>
              </a:rPr>
              <a:t>) to support him and rebel against Western Chu.</a:t>
            </a:r>
          </a:p>
          <a:p>
            <a:r>
              <a:rPr lang="en-GB" dirty="0">
                <a:solidFill>
                  <a:schemeClr val="bg1"/>
                </a:solidFill>
              </a:rPr>
              <a:t>Liu Bang named his son, Liu Ying as his crown prince and ordered him to defend </a:t>
            </a:r>
            <a:r>
              <a:rPr lang="en-GB" dirty="0" err="1">
                <a:solidFill>
                  <a:schemeClr val="bg1"/>
                </a:solidFill>
              </a:rPr>
              <a:t>Yueyang</a:t>
            </a:r>
            <a:r>
              <a:rPr lang="en-GB" dirty="0">
                <a:solidFill>
                  <a:schemeClr val="bg1"/>
                </a:solidFill>
              </a:rPr>
              <a:t>.</a:t>
            </a:r>
          </a:p>
          <a:p>
            <a:r>
              <a:rPr lang="en-GB" dirty="0">
                <a:solidFill>
                  <a:schemeClr val="bg1"/>
                </a:solidFill>
              </a:rPr>
              <a:t>Liu Bang reorganised his army, which now included reinforcements from </a:t>
            </a:r>
            <a:r>
              <a:rPr lang="en-GB" dirty="0" err="1">
                <a:solidFill>
                  <a:schemeClr val="bg1"/>
                </a:solidFill>
              </a:rPr>
              <a:t>Guanzhong</a:t>
            </a:r>
            <a:r>
              <a:rPr lang="en-GB" dirty="0">
                <a:solidFill>
                  <a:schemeClr val="bg1"/>
                </a:solidFill>
              </a:rPr>
              <a:t> and attacked Chu at Jing County and </a:t>
            </a:r>
            <a:r>
              <a:rPr lang="en-GB" dirty="0" err="1">
                <a:solidFill>
                  <a:schemeClr val="bg1"/>
                </a:solidFill>
              </a:rPr>
              <a:t>Suoting</a:t>
            </a:r>
            <a:r>
              <a:rPr lang="en-GB" dirty="0">
                <a:solidFill>
                  <a:schemeClr val="bg1"/>
                </a:solidFill>
              </a:rPr>
              <a:t>, emerging victorious and driving Xiang Yu’s forces back.</a:t>
            </a:r>
          </a:p>
          <a:p>
            <a:endParaRPr lang="en-US" dirty="0"/>
          </a:p>
        </p:txBody>
      </p:sp>
    </p:spTree>
    <p:extLst>
      <p:ext uri="{BB962C8B-B14F-4D97-AF65-F5344CB8AC3E}">
        <p14:creationId xmlns:p14="http://schemas.microsoft.com/office/powerpoint/2010/main" val="1295440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020E4-7E84-6C45-9AA8-C249CAE3B456}"/>
              </a:ext>
            </a:extLst>
          </p:cNvPr>
          <p:cNvSpPr>
            <a:spLocks noGrp="1"/>
          </p:cNvSpPr>
          <p:nvPr>
            <p:ph type="title"/>
          </p:nvPr>
        </p:nvSpPr>
        <p:spPr/>
        <p:txBody>
          <a:bodyPr/>
          <a:lstStyle/>
          <a:p>
            <a:r>
              <a:rPr lang="en-GB" dirty="0">
                <a:solidFill>
                  <a:schemeClr val="bg1"/>
                </a:solidFill>
              </a:rPr>
              <a:t>The Main Battles</a:t>
            </a:r>
            <a:endParaRPr lang="en-US" dirty="0">
              <a:solidFill>
                <a:schemeClr val="bg1"/>
              </a:solidFill>
            </a:endParaRPr>
          </a:p>
        </p:txBody>
      </p:sp>
      <p:sp>
        <p:nvSpPr>
          <p:cNvPr id="3" name="Content Placeholder 2">
            <a:extLst>
              <a:ext uri="{FF2B5EF4-FFF2-40B4-BE49-F238E27FC236}">
                <a16:creationId xmlns:a16="http://schemas.microsoft.com/office/drawing/2014/main" id="{7EF4A583-05B7-164D-B67E-E45BE3830C82}"/>
              </a:ext>
            </a:extLst>
          </p:cNvPr>
          <p:cNvSpPr>
            <a:spLocks noGrp="1"/>
          </p:cNvSpPr>
          <p:nvPr>
            <p:ph idx="1"/>
          </p:nvPr>
        </p:nvSpPr>
        <p:spPr/>
        <p:txBody>
          <a:bodyPr/>
          <a:lstStyle/>
          <a:p>
            <a:r>
              <a:rPr lang="en-GB" dirty="0">
                <a:solidFill>
                  <a:schemeClr val="bg1"/>
                </a:solidFill>
              </a:rPr>
              <a:t>Multiple battles took place between the Han and Chu forces in the following two years, the main battles of note being:</a:t>
            </a:r>
          </a:p>
          <a:p>
            <a:r>
              <a:rPr lang="en-GB" dirty="0">
                <a:solidFill>
                  <a:schemeClr val="bg1"/>
                </a:solidFill>
              </a:rPr>
              <a:t>The Battle of </a:t>
            </a:r>
            <a:r>
              <a:rPr lang="en-GB" dirty="0" err="1">
                <a:solidFill>
                  <a:schemeClr val="bg1"/>
                </a:solidFill>
              </a:rPr>
              <a:t>Anyi</a:t>
            </a:r>
            <a:r>
              <a:rPr lang="en-GB" dirty="0">
                <a:solidFill>
                  <a:schemeClr val="bg1"/>
                </a:solidFill>
              </a:rPr>
              <a:t> (205 BC)</a:t>
            </a:r>
          </a:p>
          <a:p>
            <a:r>
              <a:rPr lang="en-GB" dirty="0">
                <a:solidFill>
                  <a:schemeClr val="bg1"/>
                </a:solidFill>
              </a:rPr>
              <a:t>The Battle of </a:t>
            </a:r>
            <a:r>
              <a:rPr lang="en-GB" dirty="0" err="1">
                <a:solidFill>
                  <a:schemeClr val="bg1"/>
                </a:solidFill>
              </a:rPr>
              <a:t>Jingxing</a:t>
            </a:r>
            <a:r>
              <a:rPr lang="en-GB" dirty="0">
                <a:solidFill>
                  <a:schemeClr val="bg1"/>
                </a:solidFill>
              </a:rPr>
              <a:t> (205 BC)</a:t>
            </a:r>
          </a:p>
          <a:p>
            <a:r>
              <a:rPr lang="en-GB" dirty="0">
                <a:solidFill>
                  <a:schemeClr val="bg1"/>
                </a:solidFill>
              </a:rPr>
              <a:t>The Battle of Wei River (204 BC)</a:t>
            </a:r>
          </a:p>
          <a:p>
            <a:r>
              <a:rPr lang="en-GB" dirty="0">
                <a:solidFill>
                  <a:schemeClr val="bg1"/>
                </a:solidFill>
              </a:rPr>
              <a:t>The Battle of </a:t>
            </a:r>
            <a:r>
              <a:rPr lang="en-GB" dirty="0" err="1">
                <a:solidFill>
                  <a:schemeClr val="bg1"/>
                </a:solidFill>
              </a:rPr>
              <a:t>Chenggao</a:t>
            </a:r>
            <a:r>
              <a:rPr lang="en-GB" dirty="0">
                <a:solidFill>
                  <a:schemeClr val="bg1"/>
                </a:solidFill>
              </a:rPr>
              <a:t> (204 BC)</a:t>
            </a:r>
            <a:endParaRPr lang="en-US" dirty="0">
              <a:solidFill>
                <a:schemeClr val="bg1"/>
              </a:solidFill>
            </a:endParaRPr>
          </a:p>
        </p:txBody>
      </p:sp>
    </p:spTree>
    <p:extLst>
      <p:ext uri="{BB962C8B-B14F-4D97-AF65-F5344CB8AC3E}">
        <p14:creationId xmlns:p14="http://schemas.microsoft.com/office/powerpoint/2010/main" val="2958823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B8DB6-1DDE-1445-8022-F207EF67D886}"/>
              </a:ext>
            </a:extLst>
          </p:cNvPr>
          <p:cNvSpPr>
            <a:spLocks noGrp="1"/>
          </p:cNvSpPr>
          <p:nvPr>
            <p:ph type="title"/>
          </p:nvPr>
        </p:nvSpPr>
        <p:spPr/>
        <p:txBody>
          <a:bodyPr/>
          <a:lstStyle/>
          <a:p>
            <a:r>
              <a:rPr lang="en-GB" dirty="0">
                <a:solidFill>
                  <a:schemeClr val="bg1"/>
                </a:solidFill>
              </a:rPr>
              <a:t>Battle of </a:t>
            </a:r>
            <a:r>
              <a:rPr lang="en-GB" dirty="0" err="1">
                <a:solidFill>
                  <a:schemeClr val="bg1"/>
                </a:solidFill>
              </a:rPr>
              <a:t>Chenggao</a:t>
            </a:r>
            <a:r>
              <a:rPr lang="en-GB" dirty="0">
                <a:solidFill>
                  <a:schemeClr val="bg1"/>
                </a:solidFill>
              </a:rPr>
              <a:t> and the Treaty of Hong Canal</a:t>
            </a:r>
            <a:endParaRPr lang="en-US" dirty="0">
              <a:solidFill>
                <a:schemeClr val="bg1"/>
              </a:solidFill>
            </a:endParaRPr>
          </a:p>
        </p:txBody>
      </p:sp>
      <p:sp>
        <p:nvSpPr>
          <p:cNvPr id="3" name="Content Placeholder 2">
            <a:extLst>
              <a:ext uri="{FF2B5EF4-FFF2-40B4-BE49-F238E27FC236}">
                <a16:creationId xmlns:a16="http://schemas.microsoft.com/office/drawing/2014/main" id="{812E0259-E10A-DD43-B75F-FF4B82800404}"/>
              </a:ext>
            </a:extLst>
          </p:cNvPr>
          <p:cNvSpPr>
            <a:spLocks noGrp="1"/>
          </p:cNvSpPr>
          <p:nvPr>
            <p:ph idx="1"/>
          </p:nvPr>
        </p:nvSpPr>
        <p:spPr/>
        <p:txBody>
          <a:bodyPr/>
          <a:lstStyle/>
          <a:p>
            <a:r>
              <a:rPr lang="en-GB" dirty="0">
                <a:solidFill>
                  <a:schemeClr val="bg1"/>
                </a:solidFill>
              </a:rPr>
              <a:t>In late 204 BC, while Xiang Yu was away suppressing the rebellion in the Qi kingdom, Han forces made the most of the opportunity, conquering </a:t>
            </a:r>
            <a:r>
              <a:rPr lang="en-GB" dirty="0" err="1">
                <a:solidFill>
                  <a:schemeClr val="bg1"/>
                </a:solidFill>
              </a:rPr>
              <a:t>Chenggao</a:t>
            </a:r>
            <a:r>
              <a:rPr lang="en-GB" dirty="0">
                <a:solidFill>
                  <a:schemeClr val="bg1"/>
                </a:solidFill>
              </a:rPr>
              <a:t> and defeated the Chu army near the Si River.</a:t>
            </a:r>
          </a:p>
          <a:p>
            <a:r>
              <a:rPr lang="en-GB" dirty="0">
                <a:solidFill>
                  <a:schemeClr val="bg1"/>
                </a:solidFill>
              </a:rPr>
              <a:t>Following Han Xin’s victories in recent battles, the Chu army’s morale fell and it ran short of supplies months later.</a:t>
            </a:r>
          </a:p>
          <a:p>
            <a:r>
              <a:rPr lang="en-GB" dirty="0">
                <a:solidFill>
                  <a:schemeClr val="bg1"/>
                </a:solidFill>
              </a:rPr>
              <a:t>Xiang Yu had no choice but to request to make peace with Liu Bang and release Liu’s family members, who were held hostage by him.</a:t>
            </a:r>
          </a:p>
          <a:p>
            <a:r>
              <a:rPr lang="en-GB" dirty="0">
                <a:solidFill>
                  <a:schemeClr val="bg1"/>
                </a:solidFill>
              </a:rPr>
              <a:t>Chu and Han agreed to a ceasefire at the Treaty of Hong Canal, which divided China into east and west under their respective domains.</a:t>
            </a:r>
          </a:p>
          <a:p>
            <a:endParaRPr lang="en-US" dirty="0"/>
          </a:p>
        </p:txBody>
      </p:sp>
    </p:spTree>
    <p:extLst>
      <p:ext uri="{BB962C8B-B14F-4D97-AF65-F5344CB8AC3E}">
        <p14:creationId xmlns:p14="http://schemas.microsoft.com/office/powerpoint/2010/main" val="992623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0A13F-D7D4-6542-BA23-372DD15E636D}"/>
              </a:ext>
            </a:extLst>
          </p:cNvPr>
          <p:cNvSpPr>
            <a:spLocks noGrp="1"/>
          </p:cNvSpPr>
          <p:nvPr>
            <p:ph type="title"/>
          </p:nvPr>
        </p:nvSpPr>
        <p:spPr/>
        <p:txBody>
          <a:bodyPr/>
          <a:lstStyle/>
          <a:p>
            <a:r>
              <a:rPr lang="en-GB" dirty="0">
                <a:solidFill>
                  <a:schemeClr val="bg1"/>
                </a:solidFill>
              </a:rPr>
              <a:t>The Breaking of the Treaty</a:t>
            </a:r>
            <a:endParaRPr lang="en-US" dirty="0">
              <a:solidFill>
                <a:schemeClr val="bg1"/>
              </a:solidFill>
            </a:endParaRPr>
          </a:p>
        </p:txBody>
      </p:sp>
      <p:sp>
        <p:nvSpPr>
          <p:cNvPr id="3" name="Content Placeholder 2">
            <a:extLst>
              <a:ext uri="{FF2B5EF4-FFF2-40B4-BE49-F238E27FC236}">
                <a16:creationId xmlns:a16="http://schemas.microsoft.com/office/drawing/2014/main" id="{AA760181-B3F4-6F4D-8617-C7E81526409A}"/>
              </a:ext>
            </a:extLst>
          </p:cNvPr>
          <p:cNvSpPr>
            <a:spLocks noGrp="1"/>
          </p:cNvSpPr>
          <p:nvPr>
            <p:ph idx="1"/>
          </p:nvPr>
        </p:nvSpPr>
        <p:spPr/>
        <p:txBody>
          <a:bodyPr>
            <a:normAutofit lnSpcReduction="10000"/>
          </a:bodyPr>
          <a:lstStyle/>
          <a:p>
            <a:r>
              <a:rPr lang="en-GB" dirty="0">
                <a:solidFill>
                  <a:schemeClr val="bg1"/>
                </a:solidFill>
              </a:rPr>
              <a:t>In 203 BC, while Xiang Yu was retreating eastward, Liu Bang renounced the Treaty of Hong Canal and ordered an attack on Western Chu.</a:t>
            </a:r>
          </a:p>
          <a:p>
            <a:r>
              <a:rPr lang="en-GB" dirty="0">
                <a:solidFill>
                  <a:schemeClr val="bg1"/>
                </a:solidFill>
              </a:rPr>
              <a:t>He also requested assistance from Han Xin and Peng Yue to attack Xiang Yu simultaneously from three directions, however they never mobilised their troops.</a:t>
            </a:r>
          </a:p>
          <a:p>
            <a:r>
              <a:rPr lang="en-GB" dirty="0">
                <a:solidFill>
                  <a:schemeClr val="bg1"/>
                </a:solidFill>
              </a:rPr>
              <a:t>Liu Bang was defeated by Xiang Yu at </a:t>
            </a:r>
            <a:r>
              <a:rPr lang="en-GB" dirty="0" err="1">
                <a:solidFill>
                  <a:schemeClr val="bg1"/>
                </a:solidFill>
              </a:rPr>
              <a:t>Guling</a:t>
            </a:r>
            <a:r>
              <a:rPr lang="en-GB" dirty="0">
                <a:solidFill>
                  <a:schemeClr val="bg1"/>
                </a:solidFill>
              </a:rPr>
              <a:t>, causing him to retreat and reinforce his defences.</a:t>
            </a:r>
          </a:p>
          <a:p>
            <a:r>
              <a:rPr lang="en-GB" dirty="0">
                <a:solidFill>
                  <a:schemeClr val="bg1"/>
                </a:solidFill>
              </a:rPr>
              <a:t>He then sent messengers to meet Han Xin and Peng Yue again, promising to give them land and titles if they joined him in attacking Xiang Yu.</a:t>
            </a:r>
          </a:p>
          <a:p>
            <a:endParaRPr lang="en-US" dirty="0"/>
          </a:p>
        </p:txBody>
      </p:sp>
    </p:spTree>
    <p:extLst>
      <p:ext uri="{BB962C8B-B14F-4D97-AF65-F5344CB8AC3E}">
        <p14:creationId xmlns:p14="http://schemas.microsoft.com/office/powerpoint/2010/main" val="5105366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BD72B-2AF9-3D48-86C8-1484D1CE907C}"/>
              </a:ext>
            </a:extLst>
          </p:cNvPr>
          <p:cNvSpPr>
            <a:spLocks noGrp="1"/>
          </p:cNvSpPr>
          <p:nvPr>
            <p:ph type="title"/>
          </p:nvPr>
        </p:nvSpPr>
        <p:spPr/>
        <p:txBody>
          <a:bodyPr/>
          <a:lstStyle/>
          <a:p>
            <a:r>
              <a:rPr lang="en-GB" dirty="0">
                <a:solidFill>
                  <a:schemeClr val="bg1"/>
                </a:solidFill>
              </a:rPr>
              <a:t>Battle of </a:t>
            </a:r>
            <a:r>
              <a:rPr lang="en-GB" dirty="0" err="1">
                <a:solidFill>
                  <a:schemeClr val="bg1"/>
                </a:solidFill>
              </a:rPr>
              <a:t>Gaixia</a:t>
            </a:r>
            <a:endParaRPr lang="en-US" dirty="0">
              <a:solidFill>
                <a:schemeClr val="bg1"/>
              </a:solidFill>
            </a:endParaRPr>
          </a:p>
        </p:txBody>
      </p:sp>
      <p:sp>
        <p:nvSpPr>
          <p:cNvPr id="3" name="Content Placeholder 2">
            <a:extLst>
              <a:ext uri="{FF2B5EF4-FFF2-40B4-BE49-F238E27FC236}">
                <a16:creationId xmlns:a16="http://schemas.microsoft.com/office/drawing/2014/main" id="{55804BD3-46C2-A84C-B751-00859D3C26F7}"/>
              </a:ext>
            </a:extLst>
          </p:cNvPr>
          <p:cNvSpPr>
            <a:spLocks noGrp="1"/>
          </p:cNvSpPr>
          <p:nvPr>
            <p:ph idx="1"/>
          </p:nvPr>
        </p:nvSpPr>
        <p:spPr/>
        <p:txBody>
          <a:bodyPr>
            <a:normAutofit fontScale="92500" lnSpcReduction="10000"/>
          </a:bodyPr>
          <a:lstStyle/>
          <a:p>
            <a:r>
              <a:rPr lang="en-GB" dirty="0">
                <a:solidFill>
                  <a:schemeClr val="bg1"/>
                </a:solidFill>
              </a:rPr>
              <a:t>202 BC, Han forces led by Liu Bang, Han Xin and Peng Yue attacked Western Chu from three directions.</a:t>
            </a:r>
          </a:p>
          <a:p>
            <a:r>
              <a:rPr lang="en-GB" dirty="0">
                <a:solidFill>
                  <a:schemeClr val="bg1"/>
                </a:solidFill>
              </a:rPr>
              <a:t>The Chu army was running low on supplies and Xiang Yu was trapped in </a:t>
            </a:r>
            <a:r>
              <a:rPr lang="en-GB" dirty="0" err="1">
                <a:solidFill>
                  <a:schemeClr val="bg1"/>
                </a:solidFill>
              </a:rPr>
              <a:t>Gaixia</a:t>
            </a:r>
            <a:r>
              <a:rPr lang="en-GB" dirty="0">
                <a:solidFill>
                  <a:schemeClr val="bg1"/>
                </a:solidFill>
              </a:rPr>
              <a:t>.</a:t>
            </a:r>
          </a:p>
          <a:p>
            <a:r>
              <a:rPr lang="en-GB" dirty="0">
                <a:solidFill>
                  <a:schemeClr val="bg1"/>
                </a:solidFill>
              </a:rPr>
              <a:t>Han Xin ordered his troops to sing Chu folk songs to create a false impression that Chu had fallen to Han forces</a:t>
            </a:r>
          </a:p>
          <a:p>
            <a:r>
              <a:rPr lang="en-GB" dirty="0">
                <a:solidFill>
                  <a:schemeClr val="bg1"/>
                </a:solidFill>
              </a:rPr>
              <a:t>The Chu army’s morale plummeted and many soldiers deserted.</a:t>
            </a:r>
          </a:p>
          <a:p>
            <a:r>
              <a:rPr lang="en-GB" dirty="0">
                <a:solidFill>
                  <a:schemeClr val="bg1"/>
                </a:solidFill>
              </a:rPr>
              <a:t>Xiang Yu attempted to break out the siege and was left with only 28 men when he reached the northern bank of the Wu River.</a:t>
            </a:r>
          </a:p>
          <a:p>
            <a:r>
              <a:rPr lang="en-GB" dirty="0">
                <a:solidFill>
                  <a:schemeClr val="bg1"/>
                </a:solidFill>
              </a:rPr>
              <a:t>He made a last stand and managed to kill several Han soldiers before eventually committing suicide.</a:t>
            </a:r>
          </a:p>
        </p:txBody>
      </p:sp>
    </p:spTree>
    <p:extLst>
      <p:ext uri="{BB962C8B-B14F-4D97-AF65-F5344CB8AC3E}">
        <p14:creationId xmlns:p14="http://schemas.microsoft.com/office/powerpoint/2010/main" val="3999086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870DA-E183-6549-B8F6-8BA5E24F4B27}"/>
              </a:ext>
            </a:extLst>
          </p:cNvPr>
          <p:cNvSpPr>
            <a:spLocks noGrp="1"/>
          </p:cNvSpPr>
          <p:nvPr>
            <p:ph type="title"/>
          </p:nvPr>
        </p:nvSpPr>
        <p:spPr/>
        <p:txBody>
          <a:bodyPr/>
          <a:lstStyle/>
          <a:p>
            <a:r>
              <a:rPr lang="en-GB" dirty="0">
                <a:solidFill>
                  <a:schemeClr val="bg1"/>
                </a:solidFill>
              </a:rPr>
              <a:t>Aftermath</a:t>
            </a:r>
            <a:endParaRPr lang="en-US" dirty="0">
              <a:solidFill>
                <a:schemeClr val="bg1"/>
              </a:solidFill>
            </a:endParaRPr>
          </a:p>
        </p:txBody>
      </p:sp>
      <p:sp>
        <p:nvSpPr>
          <p:cNvPr id="3" name="Content Placeholder 2">
            <a:extLst>
              <a:ext uri="{FF2B5EF4-FFF2-40B4-BE49-F238E27FC236}">
                <a16:creationId xmlns:a16="http://schemas.microsoft.com/office/drawing/2014/main" id="{8FEF0641-FA36-B240-BEE9-2ACF2E829475}"/>
              </a:ext>
            </a:extLst>
          </p:cNvPr>
          <p:cNvSpPr>
            <a:spLocks noGrp="1"/>
          </p:cNvSpPr>
          <p:nvPr>
            <p:ph idx="1"/>
          </p:nvPr>
        </p:nvSpPr>
        <p:spPr/>
        <p:txBody>
          <a:bodyPr/>
          <a:lstStyle/>
          <a:p>
            <a:r>
              <a:rPr lang="en-GB" dirty="0">
                <a:solidFill>
                  <a:schemeClr val="bg1"/>
                </a:solidFill>
              </a:rPr>
              <a:t>After Xiang Yu’s death, the rest of Western Chu surrendered to Han, and China was unified under Han rule</a:t>
            </a:r>
          </a:p>
          <a:p>
            <a:r>
              <a:rPr lang="en-GB" dirty="0">
                <a:solidFill>
                  <a:schemeClr val="bg1"/>
                </a:solidFill>
              </a:rPr>
              <a:t>Liu Bang granted Peng Yue, Ying Bu and Han Xin the titles “King of Liang”, “King of Huainan” and “King of Chu” respectively.</a:t>
            </a:r>
          </a:p>
          <a:p>
            <a:r>
              <a:rPr lang="en-GB" dirty="0">
                <a:solidFill>
                  <a:schemeClr val="bg1"/>
                </a:solidFill>
              </a:rPr>
              <a:t>Months later Liu Bang declared himself Emperor and established the Han dynasty.</a:t>
            </a:r>
          </a:p>
          <a:p>
            <a:endParaRPr lang="en-US" dirty="0"/>
          </a:p>
        </p:txBody>
      </p:sp>
    </p:spTree>
    <p:extLst>
      <p:ext uri="{BB962C8B-B14F-4D97-AF65-F5344CB8AC3E}">
        <p14:creationId xmlns:p14="http://schemas.microsoft.com/office/powerpoint/2010/main" val="484598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EC203-ABCD-0644-90BE-813078413ACC}"/>
              </a:ext>
            </a:extLst>
          </p:cNvPr>
          <p:cNvSpPr>
            <a:spLocks noGrp="1"/>
          </p:cNvSpPr>
          <p:nvPr>
            <p:ph type="title"/>
          </p:nvPr>
        </p:nvSpPr>
        <p:spPr/>
        <p:txBody>
          <a:bodyPr/>
          <a:lstStyle/>
          <a:p>
            <a:r>
              <a:rPr lang="en-US" dirty="0">
                <a:solidFill>
                  <a:schemeClr val="bg1"/>
                </a:solidFill>
              </a:rPr>
              <a:t>The Han kingdoms </a:t>
            </a:r>
          </a:p>
        </p:txBody>
      </p:sp>
      <p:sp>
        <p:nvSpPr>
          <p:cNvPr id="3" name="Content Placeholder 2">
            <a:extLst>
              <a:ext uri="{FF2B5EF4-FFF2-40B4-BE49-F238E27FC236}">
                <a16:creationId xmlns:a16="http://schemas.microsoft.com/office/drawing/2014/main" id="{02CB3DB1-F673-9B45-8B9D-5116B9BF38DC}"/>
              </a:ext>
            </a:extLst>
          </p:cNvPr>
          <p:cNvSpPr>
            <a:spLocks noGrp="1"/>
          </p:cNvSpPr>
          <p:nvPr>
            <p:ph idx="1"/>
          </p:nvPr>
        </p:nvSpPr>
        <p:spPr/>
        <p:txBody>
          <a:bodyPr>
            <a:normAutofit/>
          </a:bodyPr>
          <a:lstStyle/>
          <a:p>
            <a:r>
              <a:rPr lang="en-US" dirty="0">
                <a:solidFill>
                  <a:schemeClr val="bg1"/>
                </a:solidFill>
              </a:rPr>
              <a:t>Emperor </a:t>
            </a:r>
            <a:r>
              <a:rPr lang="en-US" dirty="0" err="1">
                <a:solidFill>
                  <a:schemeClr val="bg1"/>
                </a:solidFill>
              </a:rPr>
              <a:t>Gaozu</a:t>
            </a:r>
            <a:r>
              <a:rPr lang="en-US" dirty="0">
                <a:solidFill>
                  <a:schemeClr val="bg1"/>
                </a:solidFill>
              </a:rPr>
              <a:t> had to stabilize the empire after the war – kept control in the West (Qin Dynasty) and divided up the East to surviving senior allies </a:t>
            </a:r>
          </a:p>
          <a:p>
            <a:r>
              <a:rPr lang="en-US" dirty="0">
                <a:solidFill>
                  <a:schemeClr val="bg1"/>
                </a:solidFill>
              </a:rPr>
              <a:t>The Han Kingdoms continued but Emperor </a:t>
            </a:r>
            <a:r>
              <a:rPr lang="en-US" dirty="0" err="1">
                <a:solidFill>
                  <a:schemeClr val="bg1"/>
                </a:solidFill>
              </a:rPr>
              <a:t>Gaozu</a:t>
            </a:r>
            <a:r>
              <a:rPr lang="en-US" dirty="0">
                <a:solidFill>
                  <a:schemeClr val="bg1"/>
                </a:solidFill>
              </a:rPr>
              <a:t> had a less productive and populous portion of the Empire</a:t>
            </a:r>
          </a:p>
          <a:p>
            <a:r>
              <a:rPr lang="en-US" dirty="0">
                <a:solidFill>
                  <a:schemeClr val="bg1"/>
                </a:solidFill>
              </a:rPr>
              <a:t>The other kingdoms had richer resources</a:t>
            </a:r>
          </a:p>
          <a:p>
            <a:r>
              <a:rPr lang="en-US" dirty="0" err="1">
                <a:solidFill>
                  <a:schemeClr val="bg1"/>
                </a:solidFill>
              </a:rPr>
              <a:t>Gaozu</a:t>
            </a:r>
            <a:r>
              <a:rPr lang="en-US" dirty="0">
                <a:solidFill>
                  <a:schemeClr val="bg1"/>
                </a:solidFill>
              </a:rPr>
              <a:t> tried to exert control but the kings resisted this. </a:t>
            </a:r>
          </a:p>
          <a:p>
            <a:r>
              <a:rPr lang="en-US" dirty="0" err="1">
                <a:solidFill>
                  <a:schemeClr val="bg1"/>
                </a:solidFill>
              </a:rPr>
              <a:t>Gaozu</a:t>
            </a:r>
            <a:r>
              <a:rPr lang="en-US" dirty="0">
                <a:solidFill>
                  <a:schemeClr val="bg1"/>
                </a:solidFill>
              </a:rPr>
              <a:t> resulted in a steady pressure instead  - reduced to lords and to live in Han capital – some switched their allegiance to the Xiongnu </a:t>
            </a:r>
          </a:p>
          <a:p>
            <a:endParaRPr lang="en-US" dirty="0"/>
          </a:p>
        </p:txBody>
      </p:sp>
    </p:spTree>
    <p:extLst>
      <p:ext uri="{BB962C8B-B14F-4D97-AF65-F5344CB8AC3E}">
        <p14:creationId xmlns:p14="http://schemas.microsoft.com/office/powerpoint/2010/main" val="2890462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FC15D-7BE6-C94C-A4F7-18B6D226367F}"/>
              </a:ext>
            </a:extLst>
          </p:cNvPr>
          <p:cNvSpPr>
            <a:spLocks noGrp="1"/>
          </p:cNvSpPr>
          <p:nvPr>
            <p:ph type="title"/>
          </p:nvPr>
        </p:nvSpPr>
        <p:spPr/>
        <p:txBody>
          <a:bodyPr/>
          <a:lstStyle/>
          <a:p>
            <a:r>
              <a:rPr lang="en-US" dirty="0">
                <a:solidFill>
                  <a:schemeClr val="bg1"/>
                </a:solidFill>
              </a:rPr>
              <a:t>The Han Kingdoms </a:t>
            </a:r>
            <a:r>
              <a:rPr lang="en-US" dirty="0"/>
              <a:t>continued</a:t>
            </a:r>
          </a:p>
        </p:txBody>
      </p:sp>
      <p:sp>
        <p:nvSpPr>
          <p:cNvPr id="3" name="Content Placeholder 2">
            <a:extLst>
              <a:ext uri="{FF2B5EF4-FFF2-40B4-BE49-F238E27FC236}">
                <a16:creationId xmlns:a16="http://schemas.microsoft.com/office/drawing/2014/main" id="{AAD64D6D-05F5-374E-9DA6-911AB13B5323}"/>
              </a:ext>
            </a:extLst>
          </p:cNvPr>
          <p:cNvSpPr>
            <a:spLocks noGrp="1"/>
          </p:cNvSpPr>
          <p:nvPr>
            <p:ph idx="1"/>
          </p:nvPr>
        </p:nvSpPr>
        <p:spPr/>
        <p:txBody>
          <a:bodyPr/>
          <a:lstStyle/>
          <a:p>
            <a:r>
              <a:rPr lang="en-US" dirty="0">
                <a:solidFill>
                  <a:schemeClr val="bg1"/>
                </a:solidFill>
              </a:rPr>
              <a:t>195 BCE – all but one of the kings were not part of the Liu clan </a:t>
            </a:r>
          </a:p>
          <a:p>
            <a:r>
              <a:rPr lang="en-US" dirty="0">
                <a:solidFill>
                  <a:schemeClr val="bg1"/>
                </a:solidFill>
              </a:rPr>
              <a:t>Ying Bu – leader of </a:t>
            </a:r>
            <a:r>
              <a:rPr lang="en-US" dirty="0" err="1">
                <a:solidFill>
                  <a:schemeClr val="bg1"/>
                </a:solidFill>
              </a:rPr>
              <a:t>Huianan</a:t>
            </a:r>
            <a:r>
              <a:rPr lang="en-US" dirty="0">
                <a:solidFill>
                  <a:schemeClr val="bg1"/>
                </a:solidFill>
              </a:rPr>
              <a:t> revolted, costing Emperor </a:t>
            </a:r>
            <a:r>
              <a:rPr lang="en-US" dirty="0" err="1">
                <a:solidFill>
                  <a:schemeClr val="bg1"/>
                </a:solidFill>
              </a:rPr>
              <a:t>Gaozu</a:t>
            </a:r>
            <a:r>
              <a:rPr lang="en-US" dirty="0">
                <a:solidFill>
                  <a:schemeClr val="bg1"/>
                </a:solidFill>
              </a:rPr>
              <a:t> his life in 195 BCE.</a:t>
            </a:r>
          </a:p>
          <a:p>
            <a:endParaRPr lang="en-US" dirty="0"/>
          </a:p>
        </p:txBody>
      </p:sp>
    </p:spTree>
    <p:extLst>
      <p:ext uri="{BB962C8B-B14F-4D97-AF65-F5344CB8AC3E}">
        <p14:creationId xmlns:p14="http://schemas.microsoft.com/office/powerpoint/2010/main" val="35786448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78598-6AAB-A34E-AD90-490BDACC1EFA}"/>
              </a:ext>
            </a:extLst>
          </p:cNvPr>
          <p:cNvSpPr>
            <a:spLocks noGrp="1"/>
          </p:cNvSpPr>
          <p:nvPr>
            <p:ph type="title"/>
          </p:nvPr>
        </p:nvSpPr>
        <p:spPr/>
        <p:txBody>
          <a:bodyPr/>
          <a:lstStyle/>
          <a:p>
            <a:r>
              <a:rPr lang="en-US" dirty="0">
                <a:solidFill>
                  <a:schemeClr val="bg1"/>
                </a:solidFill>
              </a:rPr>
              <a:t>Rise of the Han</a:t>
            </a:r>
          </a:p>
        </p:txBody>
      </p:sp>
      <p:sp>
        <p:nvSpPr>
          <p:cNvPr id="3" name="Content Placeholder 2">
            <a:extLst>
              <a:ext uri="{FF2B5EF4-FFF2-40B4-BE49-F238E27FC236}">
                <a16:creationId xmlns:a16="http://schemas.microsoft.com/office/drawing/2014/main" id="{831F66C1-D21A-AA4E-AC0C-4617F944F465}"/>
              </a:ext>
            </a:extLst>
          </p:cNvPr>
          <p:cNvSpPr>
            <a:spLocks noGrp="1"/>
          </p:cNvSpPr>
          <p:nvPr>
            <p:ph idx="1"/>
          </p:nvPr>
        </p:nvSpPr>
        <p:spPr/>
        <p:txBody>
          <a:bodyPr/>
          <a:lstStyle/>
          <a:p>
            <a:r>
              <a:rPr lang="en-US" dirty="0">
                <a:solidFill>
                  <a:schemeClr val="bg1"/>
                </a:solidFill>
              </a:rPr>
              <a:t>Qin Dynasty prelude to the Han Dynasty </a:t>
            </a:r>
          </a:p>
          <a:p>
            <a:r>
              <a:rPr lang="en-US" dirty="0">
                <a:solidFill>
                  <a:schemeClr val="bg1"/>
                </a:solidFill>
              </a:rPr>
              <a:t>Emperor </a:t>
            </a:r>
            <a:r>
              <a:rPr lang="en-US" dirty="0" err="1">
                <a:solidFill>
                  <a:schemeClr val="bg1"/>
                </a:solidFill>
              </a:rPr>
              <a:t>Gaozu</a:t>
            </a:r>
            <a:r>
              <a:rPr lang="en-US" dirty="0">
                <a:solidFill>
                  <a:schemeClr val="bg1"/>
                </a:solidFill>
              </a:rPr>
              <a:t> adopted Qin model of government</a:t>
            </a:r>
          </a:p>
          <a:p>
            <a:pPr marL="0" indent="0">
              <a:buNone/>
            </a:pPr>
            <a:r>
              <a:rPr lang="en-US" b="1" dirty="0">
                <a:solidFill>
                  <a:schemeClr val="bg1"/>
                </a:solidFill>
              </a:rPr>
              <a:t>But</a:t>
            </a:r>
          </a:p>
          <a:p>
            <a:r>
              <a:rPr lang="en-US" dirty="0">
                <a:solidFill>
                  <a:schemeClr val="bg1"/>
                </a:solidFill>
              </a:rPr>
              <a:t>Re-established kingdoms – proved to be a mistake in the future as it created tensions and significant resources to centralize power</a:t>
            </a:r>
          </a:p>
          <a:p>
            <a:r>
              <a:rPr lang="en-US" dirty="0">
                <a:solidFill>
                  <a:schemeClr val="bg1"/>
                </a:solidFill>
              </a:rPr>
              <a:t>Han territory moved South, North East and North West – came to clash with the Xiongnu </a:t>
            </a:r>
          </a:p>
          <a:p>
            <a:r>
              <a:rPr lang="en-US" dirty="0">
                <a:solidFill>
                  <a:schemeClr val="bg1"/>
                </a:solidFill>
              </a:rPr>
              <a:t>Early Han – emergence of intellectual and literary thought e.g. Records of the Grand Historian by Sima Qian </a:t>
            </a:r>
          </a:p>
          <a:p>
            <a:endParaRPr lang="en-US" dirty="0"/>
          </a:p>
        </p:txBody>
      </p:sp>
    </p:spTree>
    <p:extLst>
      <p:ext uri="{BB962C8B-B14F-4D97-AF65-F5344CB8AC3E}">
        <p14:creationId xmlns:p14="http://schemas.microsoft.com/office/powerpoint/2010/main" val="2443073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DE115-471A-8045-A4ED-20FC56B8BF00}"/>
              </a:ext>
            </a:extLst>
          </p:cNvPr>
          <p:cNvSpPr>
            <a:spLocks noGrp="1"/>
          </p:cNvSpPr>
          <p:nvPr>
            <p:ph type="title"/>
          </p:nvPr>
        </p:nvSpPr>
        <p:spPr>
          <a:xfrm>
            <a:off x="821635" y="500062"/>
            <a:ext cx="10515600" cy="1325563"/>
          </a:xfrm>
        </p:spPr>
        <p:txBody>
          <a:bodyPr/>
          <a:lstStyle/>
          <a:p>
            <a:r>
              <a:rPr lang="en-US" dirty="0">
                <a:solidFill>
                  <a:schemeClr val="bg1"/>
                </a:solidFill>
              </a:rPr>
              <a:t>Brief overview of the Qin dynasty</a:t>
            </a:r>
          </a:p>
        </p:txBody>
      </p:sp>
      <p:sp>
        <p:nvSpPr>
          <p:cNvPr id="3" name="Content Placeholder 2">
            <a:extLst>
              <a:ext uri="{FF2B5EF4-FFF2-40B4-BE49-F238E27FC236}">
                <a16:creationId xmlns:a16="http://schemas.microsoft.com/office/drawing/2014/main" id="{1E6AA081-20F6-604E-8DA8-64A25FE51FD1}"/>
              </a:ext>
            </a:extLst>
          </p:cNvPr>
          <p:cNvSpPr>
            <a:spLocks noGrp="1"/>
          </p:cNvSpPr>
          <p:nvPr>
            <p:ph idx="1"/>
          </p:nvPr>
        </p:nvSpPr>
        <p:spPr/>
        <p:txBody>
          <a:bodyPr/>
          <a:lstStyle/>
          <a:p>
            <a:r>
              <a:rPr lang="en-US" dirty="0">
                <a:solidFill>
                  <a:schemeClr val="bg1"/>
                </a:solidFill>
              </a:rPr>
              <a:t>First imperial dynasty in China lasting only 15 years: from 221BCE to 206BCE.</a:t>
            </a:r>
          </a:p>
          <a:p>
            <a:r>
              <a:rPr lang="en-US" dirty="0">
                <a:solidFill>
                  <a:schemeClr val="bg1"/>
                </a:solidFill>
              </a:rPr>
              <a:t>Expand significantly within these 15 years: conquering all 7 Warring states, first of all the Zhou dynasty. Extend the frontier.</a:t>
            </a:r>
          </a:p>
          <a:p>
            <a:r>
              <a:rPr lang="en-US" dirty="0">
                <a:solidFill>
                  <a:schemeClr val="bg1"/>
                </a:solidFill>
              </a:rPr>
              <a:t>Although brief the Qin dynasty created an imperial system that lasted interrupted and with adaption until 1912CE.</a:t>
            </a:r>
          </a:p>
          <a:p>
            <a:r>
              <a:rPr lang="en-US" dirty="0">
                <a:solidFill>
                  <a:schemeClr val="bg1"/>
                </a:solidFill>
              </a:rPr>
              <a:t>Only 2 emperors during the short dynasty: Qin Shi Huang and his younger son, Huhai, known as Qin Er Shi.</a:t>
            </a:r>
          </a:p>
        </p:txBody>
      </p:sp>
    </p:spTree>
    <p:extLst>
      <p:ext uri="{BB962C8B-B14F-4D97-AF65-F5344CB8AC3E}">
        <p14:creationId xmlns:p14="http://schemas.microsoft.com/office/powerpoint/2010/main" val="1002955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C34B7-D7BE-6C4E-80E8-EDCCE4F00A93}"/>
              </a:ext>
            </a:extLst>
          </p:cNvPr>
          <p:cNvSpPr>
            <a:spLocks noGrp="1"/>
          </p:cNvSpPr>
          <p:nvPr>
            <p:ph type="title"/>
          </p:nvPr>
        </p:nvSpPr>
        <p:spPr/>
        <p:txBody>
          <a:bodyPr/>
          <a:lstStyle/>
          <a:p>
            <a:r>
              <a:rPr lang="en-US" dirty="0">
                <a:solidFill>
                  <a:schemeClr val="bg1"/>
                </a:solidFill>
              </a:rPr>
              <a:t>The two Emperors</a:t>
            </a:r>
          </a:p>
        </p:txBody>
      </p:sp>
      <p:sp>
        <p:nvSpPr>
          <p:cNvPr id="3" name="Content Placeholder 2">
            <a:extLst>
              <a:ext uri="{FF2B5EF4-FFF2-40B4-BE49-F238E27FC236}">
                <a16:creationId xmlns:a16="http://schemas.microsoft.com/office/drawing/2014/main" id="{AA7DCBE6-B4D9-2C42-AFF4-312675179CE2}"/>
              </a:ext>
            </a:extLst>
          </p:cNvPr>
          <p:cNvSpPr>
            <a:spLocks noGrp="1"/>
          </p:cNvSpPr>
          <p:nvPr>
            <p:ph idx="1"/>
          </p:nvPr>
        </p:nvSpPr>
        <p:spPr/>
        <p:txBody>
          <a:bodyPr>
            <a:normAutofit fontScale="92500" lnSpcReduction="20000"/>
          </a:bodyPr>
          <a:lstStyle/>
          <a:p>
            <a:r>
              <a:rPr lang="en-US" dirty="0">
                <a:solidFill>
                  <a:schemeClr val="bg1"/>
                </a:solidFill>
              </a:rPr>
              <a:t>The first emperor ruled ruthlessly for 11 years, tying together the warring states into his domain through war. </a:t>
            </a:r>
          </a:p>
          <a:p>
            <a:r>
              <a:rPr lang="en-US" dirty="0">
                <a:solidFill>
                  <a:schemeClr val="bg1"/>
                </a:solidFill>
              </a:rPr>
              <a:t>He  set up a vast bureaucracy and organized the new population into groups for mutual surveillance, ensuring that everyone kept each other in check. </a:t>
            </a:r>
          </a:p>
          <a:p>
            <a:r>
              <a:rPr lang="en-US" dirty="0">
                <a:solidFill>
                  <a:schemeClr val="bg1"/>
                </a:solidFill>
              </a:rPr>
              <a:t>He physically had drawn the population together as well with a new system of roads covering 4,350 miles and introduced a policy of empire-wide standardization in everything. </a:t>
            </a:r>
          </a:p>
          <a:p>
            <a:pPr marL="0" indent="0">
              <a:buNone/>
            </a:pPr>
            <a:r>
              <a:rPr lang="en-US" dirty="0">
                <a:solidFill>
                  <a:schemeClr val="bg1"/>
                </a:solidFill>
              </a:rPr>
              <a:t>-Including weights to currency and language.</a:t>
            </a:r>
          </a:p>
          <a:p>
            <a:pPr marL="0" indent="0">
              <a:buNone/>
            </a:pPr>
            <a:endParaRPr lang="en-US" dirty="0">
              <a:solidFill>
                <a:schemeClr val="bg1"/>
              </a:solidFill>
            </a:endParaRPr>
          </a:p>
          <a:p>
            <a:pPr marL="0" indent="0">
              <a:buNone/>
            </a:pPr>
            <a:r>
              <a:rPr lang="en-US" dirty="0">
                <a:solidFill>
                  <a:schemeClr val="bg1"/>
                </a:solidFill>
              </a:rPr>
              <a:t>Sima Qian, the grand historian “</a:t>
            </a:r>
            <a:r>
              <a:rPr lang="en-US" i="1" dirty="0">
                <a:solidFill>
                  <a:schemeClr val="bg1"/>
                </a:solidFill>
              </a:rPr>
              <a:t>the first emperor created a new beginning he has put order the laws, standards and principals…he has rectified and given order to the different customs</a:t>
            </a:r>
            <a:r>
              <a:rPr lang="en-US" dirty="0">
                <a:solidFill>
                  <a:schemeClr val="bg1"/>
                </a:solidFill>
              </a:rPr>
              <a:t>”.</a:t>
            </a:r>
          </a:p>
        </p:txBody>
      </p:sp>
    </p:spTree>
    <p:extLst>
      <p:ext uri="{BB962C8B-B14F-4D97-AF65-F5344CB8AC3E}">
        <p14:creationId xmlns:p14="http://schemas.microsoft.com/office/powerpoint/2010/main" val="1602062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FAC2D-775C-1447-8AAB-B4A95CA0E1D1}"/>
              </a:ext>
            </a:extLst>
          </p:cNvPr>
          <p:cNvSpPr>
            <a:spLocks noGrp="1"/>
          </p:cNvSpPr>
          <p:nvPr>
            <p:ph type="title"/>
          </p:nvPr>
        </p:nvSpPr>
        <p:spPr/>
        <p:txBody>
          <a:bodyPr/>
          <a:lstStyle/>
          <a:p>
            <a:r>
              <a:rPr lang="en-US" dirty="0">
                <a:solidFill>
                  <a:schemeClr val="bg1"/>
                </a:solidFill>
              </a:rPr>
              <a:t>The death of Emperor Qin and the downfall of the Qin dynasty</a:t>
            </a:r>
          </a:p>
        </p:txBody>
      </p:sp>
      <p:sp>
        <p:nvSpPr>
          <p:cNvPr id="3" name="Content Placeholder 2">
            <a:extLst>
              <a:ext uri="{FF2B5EF4-FFF2-40B4-BE49-F238E27FC236}">
                <a16:creationId xmlns:a16="http://schemas.microsoft.com/office/drawing/2014/main" id="{CAB8EDA9-F702-9843-A92B-02F17A17FDE3}"/>
              </a:ext>
            </a:extLst>
          </p:cNvPr>
          <p:cNvSpPr>
            <a:spLocks noGrp="1"/>
          </p:cNvSpPr>
          <p:nvPr>
            <p:ph idx="1"/>
          </p:nvPr>
        </p:nvSpPr>
        <p:spPr/>
        <p:txBody>
          <a:bodyPr>
            <a:normAutofit/>
          </a:bodyPr>
          <a:lstStyle/>
          <a:p>
            <a:r>
              <a:rPr lang="en-US" dirty="0">
                <a:solidFill>
                  <a:schemeClr val="bg1"/>
                </a:solidFill>
              </a:rPr>
              <a:t>Three assassination attempts were made on Qin Shi Huang’s life which resulted in him becoming paranoid and obsessed with the ‘elixir of life’. This resulted in him taking a drink (mercury) while visiting the far eastern reaches of his empire which killed him.</a:t>
            </a:r>
          </a:p>
          <a:p>
            <a:r>
              <a:rPr lang="en-US" dirty="0">
                <a:solidFill>
                  <a:schemeClr val="bg1"/>
                </a:solidFill>
              </a:rPr>
              <a:t>On 10</a:t>
            </a:r>
            <a:r>
              <a:rPr lang="en-US" baseline="30000" dirty="0">
                <a:solidFill>
                  <a:schemeClr val="bg1"/>
                </a:solidFill>
              </a:rPr>
              <a:t>TH</a:t>
            </a:r>
            <a:r>
              <a:rPr lang="en-US" dirty="0">
                <a:solidFill>
                  <a:schemeClr val="bg1"/>
                </a:solidFill>
              </a:rPr>
              <a:t>  September 210BCE Emperor Qin, died, creating a power struggle within the court for who should rule, due to his numerous sons and questionable heir…</a:t>
            </a:r>
          </a:p>
          <a:p>
            <a:r>
              <a:rPr lang="en-US" dirty="0">
                <a:solidFill>
                  <a:schemeClr val="bg1"/>
                </a:solidFill>
              </a:rPr>
              <a:t>Zhao Gao and Li Si, hid the news until he could alter the will and place the weakest of his sons as the new ruler. Huhai who took the name of Qin Er Shi. Hoping to manipulate him…</a:t>
            </a:r>
          </a:p>
          <a:p>
            <a:endParaRPr lang="en-US" dirty="0">
              <a:solidFill>
                <a:schemeClr val="bg1"/>
              </a:solidFill>
            </a:endParaRPr>
          </a:p>
          <a:p>
            <a:endParaRPr lang="en-US" dirty="0"/>
          </a:p>
        </p:txBody>
      </p:sp>
    </p:spTree>
    <p:extLst>
      <p:ext uri="{BB962C8B-B14F-4D97-AF65-F5344CB8AC3E}">
        <p14:creationId xmlns:p14="http://schemas.microsoft.com/office/powerpoint/2010/main" val="1577666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3483D-5BAD-444F-B08A-A5D468D8DC66}"/>
              </a:ext>
            </a:extLst>
          </p:cNvPr>
          <p:cNvSpPr>
            <a:spLocks noGrp="1"/>
          </p:cNvSpPr>
          <p:nvPr>
            <p:ph type="title"/>
          </p:nvPr>
        </p:nvSpPr>
        <p:spPr/>
        <p:txBody>
          <a:bodyPr/>
          <a:lstStyle/>
          <a:p>
            <a:r>
              <a:rPr lang="en-US" dirty="0">
                <a:solidFill>
                  <a:schemeClr val="bg1"/>
                </a:solidFill>
              </a:rPr>
              <a:t>Sliding into War</a:t>
            </a:r>
          </a:p>
        </p:txBody>
      </p:sp>
      <p:sp>
        <p:nvSpPr>
          <p:cNvPr id="3" name="Content Placeholder 2">
            <a:extLst>
              <a:ext uri="{FF2B5EF4-FFF2-40B4-BE49-F238E27FC236}">
                <a16:creationId xmlns:a16="http://schemas.microsoft.com/office/drawing/2014/main" id="{B7206443-241D-CA4C-A302-FDAE6D573E05}"/>
              </a:ext>
            </a:extLst>
          </p:cNvPr>
          <p:cNvSpPr>
            <a:spLocks noGrp="1"/>
          </p:cNvSpPr>
          <p:nvPr>
            <p:ph idx="1"/>
          </p:nvPr>
        </p:nvSpPr>
        <p:spPr/>
        <p:txBody>
          <a:bodyPr>
            <a:normAutofit lnSpcReduction="10000"/>
          </a:bodyPr>
          <a:lstStyle/>
          <a:p>
            <a:r>
              <a:rPr lang="en-US" dirty="0">
                <a:solidFill>
                  <a:schemeClr val="bg1"/>
                </a:solidFill>
              </a:rPr>
              <a:t>This new Emperor of the Qin was nothing like his formidable father..</a:t>
            </a:r>
          </a:p>
          <a:p>
            <a:r>
              <a:rPr lang="en-US" dirty="0">
                <a:solidFill>
                  <a:schemeClr val="bg1"/>
                </a:solidFill>
              </a:rPr>
              <a:t>The young emperor was inept and pliable, executing many ministers and imperial princes which favored Zhao Gao and his attempts to remain at the top.</a:t>
            </a:r>
          </a:p>
          <a:p>
            <a:r>
              <a:rPr lang="en-US" dirty="0">
                <a:solidFill>
                  <a:schemeClr val="bg1"/>
                </a:solidFill>
              </a:rPr>
              <a:t>He enlarged the army, continued expansive building projects, increased taxes and arrested any messenger that brought bad news.</a:t>
            </a:r>
          </a:p>
          <a:p>
            <a:r>
              <a:rPr lang="en-US" dirty="0">
                <a:solidFill>
                  <a:schemeClr val="bg1"/>
                </a:solidFill>
              </a:rPr>
              <a:t>The result was that men from all over China revolted, raising armies and declaring themselves ‘kings’ of the territory they had seized.</a:t>
            </a:r>
          </a:p>
          <a:p>
            <a:r>
              <a:rPr lang="en-US" dirty="0">
                <a:solidFill>
                  <a:schemeClr val="bg1"/>
                </a:solidFill>
              </a:rPr>
              <a:t>Civil war broke out across the country as generals attempted to seize the capital and power for themselves.</a:t>
            </a:r>
            <a:endParaRPr lang="en-US" dirty="0"/>
          </a:p>
        </p:txBody>
      </p:sp>
    </p:spTree>
    <p:extLst>
      <p:ext uri="{BB962C8B-B14F-4D97-AF65-F5344CB8AC3E}">
        <p14:creationId xmlns:p14="http://schemas.microsoft.com/office/powerpoint/2010/main" val="2414934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DF821-D18F-DE4C-803A-351D423DB8D4}"/>
              </a:ext>
            </a:extLst>
          </p:cNvPr>
          <p:cNvSpPr>
            <a:spLocks noGrp="1"/>
          </p:cNvSpPr>
          <p:nvPr>
            <p:ph type="title"/>
          </p:nvPr>
        </p:nvSpPr>
        <p:spPr/>
        <p:txBody>
          <a:bodyPr/>
          <a:lstStyle/>
          <a:p>
            <a:r>
              <a:rPr lang="en-GB" dirty="0">
                <a:solidFill>
                  <a:schemeClr val="bg1"/>
                </a:solidFill>
              </a:rPr>
              <a:t>The Chu-Han Contention (206-202 BC)</a:t>
            </a:r>
            <a:endParaRPr lang="en-US" dirty="0">
              <a:solidFill>
                <a:schemeClr val="bg1"/>
              </a:solidFill>
            </a:endParaRPr>
          </a:p>
        </p:txBody>
      </p:sp>
      <p:sp>
        <p:nvSpPr>
          <p:cNvPr id="3" name="Content Placeholder 2">
            <a:extLst>
              <a:ext uri="{FF2B5EF4-FFF2-40B4-BE49-F238E27FC236}">
                <a16:creationId xmlns:a16="http://schemas.microsoft.com/office/drawing/2014/main" id="{D27BC938-DFD7-CC44-84E4-A46E64BACF36}"/>
              </a:ext>
            </a:extLst>
          </p:cNvPr>
          <p:cNvSpPr>
            <a:spLocks noGrp="1"/>
          </p:cNvSpPr>
          <p:nvPr>
            <p:ph idx="1"/>
          </p:nvPr>
        </p:nvSpPr>
        <p:spPr/>
        <p:txBody>
          <a:bodyPr>
            <a:normAutofit fontScale="92500" lnSpcReduction="10000"/>
          </a:bodyPr>
          <a:lstStyle/>
          <a:p>
            <a:r>
              <a:rPr lang="en-GB" dirty="0">
                <a:solidFill>
                  <a:schemeClr val="bg1"/>
                </a:solidFill>
              </a:rPr>
              <a:t>A period of discontinuity in government between the Qin dynasty and the Han dynasty in Chinese history.</a:t>
            </a:r>
          </a:p>
          <a:p>
            <a:r>
              <a:rPr lang="en-GB" dirty="0">
                <a:solidFill>
                  <a:schemeClr val="bg1"/>
                </a:solidFill>
              </a:rPr>
              <a:t>Following the collapse of the Qin dynasty in 206 BC, Xiang Yu split the former Qin Empire into the Eighteen Kingdoms.</a:t>
            </a:r>
          </a:p>
          <a:p>
            <a:r>
              <a:rPr lang="en-GB" dirty="0">
                <a:solidFill>
                  <a:schemeClr val="bg1"/>
                </a:solidFill>
              </a:rPr>
              <a:t>Two major contending powers emerged, Western Chu and Han, which engaged in a struggle for supremacy over China.</a:t>
            </a:r>
          </a:p>
          <a:p>
            <a:r>
              <a:rPr lang="en-GB" dirty="0">
                <a:solidFill>
                  <a:schemeClr val="bg1"/>
                </a:solidFill>
              </a:rPr>
              <a:t>Western Chu was led by Xiang Yu, while the Han leader was Liu Bang.</a:t>
            </a:r>
          </a:p>
          <a:p>
            <a:r>
              <a:rPr lang="en-GB" dirty="0">
                <a:solidFill>
                  <a:schemeClr val="bg1"/>
                </a:solidFill>
              </a:rPr>
              <a:t>Several minor kings also warred, but these were largely independent of the main conflict between western Chu and Han.</a:t>
            </a:r>
          </a:p>
          <a:p>
            <a:r>
              <a:rPr lang="en-GB" dirty="0">
                <a:solidFill>
                  <a:schemeClr val="bg1"/>
                </a:solidFill>
              </a:rPr>
              <a:t>The War ended in 202 BC with total victory for Han, with Liu Bang soon proclaiming himself first emperor of the Han dynasty.</a:t>
            </a:r>
          </a:p>
          <a:p>
            <a:endParaRPr lang="en-US" dirty="0"/>
          </a:p>
        </p:txBody>
      </p:sp>
    </p:spTree>
    <p:extLst>
      <p:ext uri="{BB962C8B-B14F-4D97-AF65-F5344CB8AC3E}">
        <p14:creationId xmlns:p14="http://schemas.microsoft.com/office/powerpoint/2010/main" val="4122492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42818B-31AB-4E4C-B3CF-2DEB655B2AE8}"/>
              </a:ext>
            </a:extLst>
          </p:cNvPr>
          <p:cNvPicPr>
            <a:picLocks noGrp="1" noChangeAspect="1"/>
          </p:cNvPicPr>
          <p:nvPr>
            <p:ph idx="1"/>
          </p:nvPr>
        </p:nvPicPr>
        <p:blipFill rotWithShape="1">
          <a:blip r:embed="rId2"/>
          <a:srcRect b="20495"/>
          <a:stretch/>
        </p:blipFill>
        <p:spPr>
          <a:xfrm>
            <a:off x="20" y="10"/>
            <a:ext cx="12191980" cy="6857990"/>
          </a:xfrm>
          <a:prstGeom prst="rect">
            <a:avLst/>
          </a:prstGeom>
        </p:spPr>
      </p:pic>
    </p:spTree>
    <p:extLst>
      <p:ext uri="{BB962C8B-B14F-4D97-AF65-F5344CB8AC3E}">
        <p14:creationId xmlns:p14="http://schemas.microsoft.com/office/powerpoint/2010/main" val="3615247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ABF23-D179-A546-BB96-A361FDB1B061}"/>
              </a:ext>
            </a:extLst>
          </p:cNvPr>
          <p:cNvSpPr>
            <a:spLocks noGrp="1"/>
          </p:cNvSpPr>
          <p:nvPr>
            <p:ph type="title"/>
          </p:nvPr>
        </p:nvSpPr>
        <p:spPr/>
        <p:txBody>
          <a:bodyPr/>
          <a:lstStyle/>
          <a:p>
            <a:r>
              <a:rPr lang="en-GB" dirty="0">
                <a:solidFill>
                  <a:schemeClr val="bg1"/>
                </a:solidFill>
              </a:rPr>
              <a:t>Initial Stages - Han Rebellion</a:t>
            </a:r>
            <a:endParaRPr lang="en-US" dirty="0"/>
          </a:p>
        </p:txBody>
      </p:sp>
      <p:sp>
        <p:nvSpPr>
          <p:cNvPr id="3" name="Content Placeholder 2">
            <a:extLst>
              <a:ext uri="{FF2B5EF4-FFF2-40B4-BE49-F238E27FC236}">
                <a16:creationId xmlns:a16="http://schemas.microsoft.com/office/drawing/2014/main" id="{5CCADBAD-9E78-2E4D-B57E-118DBA79A529}"/>
              </a:ext>
            </a:extLst>
          </p:cNvPr>
          <p:cNvSpPr>
            <a:spLocks noGrp="1"/>
          </p:cNvSpPr>
          <p:nvPr>
            <p:ph idx="1"/>
          </p:nvPr>
        </p:nvSpPr>
        <p:spPr/>
        <p:txBody>
          <a:bodyPr>
            <a:normAutofit fontScale="92500" lnSpcReduction="10000"/>
          </a:bodyPr>
          <a:lstStyle/>
          <a:p>
            <a:r>
              <a:rPr lang="en-GB" dirty="0">
                <a:solidFill>
                  <a:schemeClr val="bg1"/>
                </a:solidFill>
              </a:rPr>
              <a:t>During the division of the Eighteen Kingdoms, Xiang Yu appointed some former rebel generals as vassal kings even though they were subordinates of other lords.</a:t>
            </a:r>
          </a:p>
          <a:p>
            <a:r>
              <a:rPr lang="en-GB" dirty="0">
                <a:solidFill>
                  <a:schemeClr val="bg1"/>
                </a:solidFill>
              </a:rPr>
              <a:t>In 206 BC Liu Bang was deprived of his title in </a:t>
            </a:r>
            <a:r>
              <a:rPr lang="en-GB" dirty="0" err="1">
                <a:solidFill>
                  <a:schemeClr val="bg1"/>
                </a:solidFill>
              </a:rPr>
              <a:t>Guanzhong</a:t>
            </a:r>
            <a:r>
              <a:rPr lang="en-GB" dirty="0">
                <a:solidFill>
                  <a:schemeClr val="bg1"/>
                </a:solidFill>
              </a:rPr>
              <a:t> and instead sent to the remote </a:t>
            </a:r>
            <a:r>
              <a:rPr lang="en-GB" dirty="0" err="1">
                <a:solidFill>
                  <a:schemeClr val="bg1"/>
                </a:solidFill>
              </a:rPr>
              <a:t>Bashu</a:t>
            </a:r>
            <a:r>
              <a:rPr lang="en-GB" dirty="0">
                <a:solidFill>
                  <a:schemeClr val="bg1"/>
                </a:solidFill>
              </a:rPr>
              <a:t> region along with 30,000 troops and thousands more civilians and given the title “King of Han”.</a:t>
            </a:r>
          </a:p>
          <a:p>
            <a:r>
              <a:rPr lang="en-GB" dirty="0">
                <a:solidFill>
                  <a:schemeClr val="bg1"/>
                </a:solidFill>
              </a:rPr>
              <a:t>After reaching his destination, Liu Bang ordered the gallery roads leading into </a:t>
            </a:r>
            <a:r>
              <a:rPr lang="en-GB" dirty="0" err="1">
                <a:solidFill>
                  <a:schemeClr val="bg1"/>
                </a:solidFill>
              </a:rPr>
              <a:t>Bashu</a:t>
            </a:r>
            <a:r>
              <a:rPr lang="en-GB" dirty="0">
                <a:solidFill>
                  <a:schemeClr val="bg1"/>
                </a:solidFill>
              </a:rPr>
              <a:t> to be destroyed as a precautionary move against any possible attack from the rear and to trick Xiang Yu into thinking that he had no intention of leaving </a:t>
            </a:r>
            <a:r>
              <a:rPr lang="en-GB" dirty="0" err="1">
                <a:solidFill>
                  <a:schemeClr val="bg1"/>
                </a:solidFill>
              </a:rPr>
              <a:t>Bashu</a:t>
            </a:r>
            <a:r>
              <a:rPr lang="en-GB" dirty="0">
                <a:solidFill>
                  <a:schemeClr val="bg1"/>
                </a:solidFill>
              </a:rPr>
              <a:t>.</a:t>
            </a:r>
          </a:p>
          <a:p>
            <a:r>
              <a:rPr lang="en-GB" dirty="0">
                <a:solidFill>
                  <a:schemeClr val="bg1"/>
                </a:solidFill>
              </a:rPr>
              <a:t>In 206 BC the last Qin emperor </a:t>
            </a:r>
            <a:r>
              <a:rPr lang="en-GB" dirty="0" err="1">
                <a:solidFill>
                  <a:schemeClr val="bg1"/>
                </a:solidFill>
              </a:rPr>
              <a:t>Ziying</a:t>
            </a:r>
            <a:r>
              <a:rPr lang="en-GB" dirty="0">
                <a:solidFill>
                  <a:schemeClr val="bg1"/>
                </a:solidFill>
              </a:rPr>
              <a:t> surrendered to Liu Bang and brought an end to the Qin dynasty.</a:t>
            </a:r>
          </a:p>
          <a:p>
            <a:endParaRPr lang="en-US" dirty="0"/>
          </a:p>
        </p:txBody>
      </p:sp>
    </p:spTree>
    <p:extLst>
      <p:ext uri="{BB962C8B-B14F-4D97-AF65-F5344CB8AC3E}">
        <p14:creationId xmlns:p14="http://schemas.microsoft.com/office/powerpoint/2010/main" val="1431241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75284-8757-2449-88D6-F2471423B89C}"/>
              </a:ext>
            </a:extLst>
          </p:cNvPr>
          <p:cNvSpPr>
            <a:spLocks noGrp="1"/>
          </p:cNvSpPr>
          <p:nvPr>
            <p:ph type="title"/>
          </p:nvPr>
        </p:nvSpPr>
        <p:spPr/>
        <p:txBody>
          <a:bodyPr/>
          <a:lstStyle/>
          <a:p>
            <a:r>
              <a:rPr lang="en-GB" dirty="0">
                <a:solidFill>
                  <a:schemeClr val="bg1"/>
                </a:solidFill>
              </a:rPr>
              <a:t>Initial Stages – Han conquest of the Three </a:t>
            </a:r>
            <a:r>
              <a:rPr lang="en-GB" dirty="0" err="1">
                <a:solidFill>
                  <a:schemeClr val="bg1"/>
                </a:solidFill>
              </a:rPr>
              <a:t>Qins</a:t>
            </a:r>
            <a:endParaRPr lang="en-US" dirty="0">
              <a:solidFill>
                <a:schemeClr val="bg1"/>
              </a:solidFill>
            </a:endParaRPr>
          </a:p>
        </p:txBody>
      </p:sp>
      <p:sp>
        <p:nvSpPr>
          <p:cNvPr id="3" name="Content Placeholder 2">
            <a:extLst>
              <a:ext uri="{FF2B5EF4-FFF2-40B4-BE49-F238E27FC236}">
                <a16:creationId xmlns:a16="http://schemas.microsoft.com/office/drawing/2014/main" id="{87AF5C1B-893E-D54D-B62D-51AD2CF01791}"/>
              </a:ext>
            </a:extLst>
          </p:cNvPr>
          <p:cNvSpPr>
            <a:spLocks noGrp="1"/>
          </p:cNvSpPr>
          <p:nvPr>
            <p:ph idx="1"/>
          </p:nvPr>
        </p:nvSpPr>
        <p:spPr/>
        <p:txBody>
          <a:bodyPr>
            <a:normAutofit fontScale="92500" lnSpcReduction="20000"/>
          </a:bodyPr>
          <a:lstStyle/>
          <a:p>
            <a:r>
              <a:rPr lang="en-GB" dirty="0">
                <a:solidFill>
                  <a:schemeClr val="bg1"/>
                </a:solidFill>
              </a:rPr>
              <a:t>While Xiang Yu was away suppressing rebellions in Qi and Zhao, Liu Bang used the opportunity to attack the Three </a:t>
            </a:r>
            <a:r>
              <a:rPr lang="en-GB" dirty="0" err="1">
                <a:solidFill>
                  <a:schemeClr val="bg1"/>
                </a:solidFill>
              </a:rPr>
              <a:t>Qins</a:t>
            </a:r>
            <a:r>
              <a:rPr lang="en-GB" dirty="0">
                <a:solidFill>
                  <a:schemeClr val="bg1"/>
                </a:solidFill>
              </a:rPr>
              <a:t> in </a:t>
            </a:r>
            <a:r>
              <a:rPr lang="en-GB" dirty="0" err="1">
                <a:solidFill>
                  <a:schemeClr val="bg1"/>
                </a:solidFill>
              </a:rPr>
              <a:t>Guanzhong</a:t>
            </a:r>
            <a:r>
              <a:rPr lang="en-GB" dirty="0">
                <a:solidFill>
                  <a:schemeClr val="bg1"/>
                </a:solidFill>
              </a:rPr>
              <a:t>.</a:t>
            </a:r>
          </a:p>
          <a:p>
            <a:r>
              <a:rPr lang="en-GB" dirty="0">
                <a:solidFill>
                  <a:schemeClr val="bg1"/>
                </a:solidFill>
              </a:rPr>
              <a:t>Liu Bang’s general Han Xin ordered his men to pretend to repair the gallery roads in order to put Zhang Han (King of Yong) off guard, while secretly making advances through </a:t>
            </a:r>
            <a:r>
              <a:rPr lang="en-GB" dirty="0" err="1">
                <a:solidFill>
                  <a:schemeClr val="bg1"/>
                </a:solidFill>
              </a:rPr>
              <a:t>Chencang</a:t>
            </a:r>
            <a:r>
              <a:rPr lang="en-GB" dirty="0">
                <a:solidFill>
                  <a:schemeClr val="bg1"/>
                </a:solidFill>
              </a:rPr>
              <a:t>.</a:t>
            </a:r>
          </a:p>
          <a:p>
            <a:r>
              <a:rPr lang="en-GB" dirty="0">
                <a:solidFill>
                  <a:schemeClr val="bg1"/>
                </a:solidFill>
              </a:rPr>
              <a:t>Zhang Han was taken by surprise and defeated by the Han forces in two consecutive battles.</a:t>
            </a:r>
          </a:p>
          <a:p>
            <a:r>
              <a:rPr lang="en-GB" dirty="0">
                <a:solidFill>
                  <a:schemeClr val="bg1"/>
                </a:solidFill>
              </a:rPr>
              <a:t>Taking advantage of the victory, Liu Bang proceeded to conquer Longxi, </a:t>
            </a:r>
            <a:r>
              <a:rPr lang="en-GB" dirty="0" err="1">
                <a:solidFill>
                  <a:schemeClr val="bg1"/>
                </a:solidFill>
              </a:rPr>
              <a:t>Beidi</a:t>
            </a:r>
            <a:r>
              <a:rPr lang="en-GB" dirty="0">
                <a:solidFill>
                  <a:schemeClr val="bg1"/>
                </a:solidFill>
              </a:rPr>
              <a:t> and </a:t>
            </a:r>
            <a:r>
              <a:rPr lang="en-GB" dirty="0" err="1">
                <a:solidFill>
                  <a:schemeClr val="bg1"/>
                </a:solidFill>
              </a:rPr>
              <a:t>Shangjun</a:t>
            </a:r>
            <a:r>
              <a:rPr lang="en-GB" dirty="0">
                <a:solidFill>
                  <a:schemeClr val="bg1"/>
                </a:solidFill>
              </a:rPr>
              <a:t>.</a:t>
            </a:r>
          </a:p>
          <a:p>
            <a:r>
              <a:rPr lang="en-GB" dirty="0">
                <a:solidFill>
                  <a:schemeClr val="bg1"/>
                </a:solidFill>
              </a:rPr>
              <a:t>He also sent his men to fetch his family in Pei.</a:t>
            </a:r>
          </a:p>
          <a:p>
            <a:r>
              <a:rPr lang="en-GB" dirty="0">
                <a:solidFill>
                  <a:schemeClr val="bg1"/>
                </a:solidFill>
              </a:rPr>
              <a:t>Upon receiving news of Liu Bang’s attacks, Xiang Yu sent an army to intercept the Han army, and appointed Zheng Chang as the “King of </a:t>
            </a:r>
            <a:r>
              <a:rPr lang="en-GB" dirty="0" err="1">
                <a:solidFill>
                  <a:schemeClr val="bg1"/>
                </a:solidFill>
              </a:rPr>
              <a:t>Hán</a:t>
            </a:r>
            <a:r>
              <a:rPr lang="en-GB" dirty="0">
                <a:solidFill>
                  <a:schemeClr val="bg1"/>
                </a:solidFill>
              </a:rPr>
              <a:t>” to help him cover his flank.</a:t>
            </a:r>
          </a:p>
          <a:p>
            <a:endParaRPr lang="en-US" dirty="0"/>
          </a:p>
        </p:txBody>
      </p:sp>
    </p:spTree>
    <p:extLst>
      <p:ext uri="{BB962C8B-B14F-4D97-AF65-F5344CB8AC3E}">
        <p14:creationId xmlns:p14="http://schemas.microsoft.com/office/powerpoint/2010/main" val="1022351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1249</TotalTime>
  <Words>1837</Words>
  <Application>Microsoft Macintosh PowerPoint</Application>
  <PresentationFormat>Widescreen</PresentationFormat>
  <Paragraphs>98</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The demise of the Qin dynasty and the rise of the Han dynasty.</vt:lpstr>
      <vt:lpstr>Brief overview of the Qin dynasty</vt:lpstr>
      <vt:lpstr>The two Emperors</vt:lpstr>
      <vt:lpstr>The death of Emperor Qin and the downfall of the Qin dynasty</vt:lpstr>
      <vt:lpstr>Sliding into War</vt:lpstr>
      <vt:lpstr>The Chu-Han Contention (206-202 BC)</vt:lpstr>
      <vt:lpstr>PowerPoint Presentation</vt:lpstr>
      <vt:lpstr>Initial Stages - Han Rebellion</vt:lpstr>
      <vt:lpstr>Initial Stages – Han conquest of the Three Qins</vt:lpstr>
      <vt:lpstr>Initial Stages – Battle of Pengcheng</vt:lpstr>
      <vt:lpstr>Initial Stages – Battle of Jingsuo</vt:lpstr>
      <vt:lpstr>The Main Battles</vt:lpstr>
      <vt:lpstr>Battle of Chenggao and the Treaty of Hong Canal</vt:lpstr>
      <vt:lpstr>The Breaking of the Treaty</vt:lpstr>
      <vt:lpstr>Battle of Gaixia</vt:lpstr>
      <vt:lpstr>Aftermath</vt:lpstr>
      <vt:lpstr>The Han kingdoms </vt:lpstr>
      <vt:lpstr>The Han Kingdoms continued</vt:lpstr>
      <vt:lpstr>Rise of the Han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demise of the Qin dynasty and the rise of the Han dynasty.</dc:title>
  <dc:creator>Irons, Edward</dc:creator>
  <cp:lastModifiedBy>Hall, Harry</cp:lastModifiedBy>
  <cp:revision>17</cp:revision>
  <dcterms:created xsi:type="dcterms:W3CDTF">2019-01-29T22:54:34Z</dcterms:created>
  <dcterms:modified xsi:type="dcterms:W3CDTF">2019-02-06T10:47:46Z</dcterms:modified>
</cp:coreProperties>
</file>