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handoutMasterIdLst>
    <p:handoutMasterId r:id="rId38"/>
  </p:handoutMasterIdLst>
  <p:sldIdLst>
    <p:sldId id="256" r:id="rId2"/>
    <p:sldId id="257" r:id="rId3"/>
    <p:sldId id="258" r:id="rId4"/>
    <p:sldId id="259" r:id="rId5"/>
    <p:sldId id="280" r:id="rId6"/>
    <p:sldId id="260" r:id="rId7"/>
    <p:sldId id="262" r:id="rId8"/>
    <p:sldId id="277" r:id="rId9"/>
    <p:sldId id="263" r:id="rId10"/>
    <p:sldId id="278" r:id="rId11"/>
    <p:sldId id="264" r:id="rId12"/>
    <p:sldId id="281" r:id="rId13"/>
    <p:sldId id="268" r:id="rId14"/>
    <p:sldId id="265" r:id="rId15"/>
    <p:sldId id="266" r:id="rId16"/>
    <p:sldId id="282" r:id="rId17"/>
    <p:sldId id="267" r:id="rId18"/>
    <p:sldId id="283" r:id="rId19"/>
    <p:sldId id="292" r:id="rId20"/>
    <p:sldId id="269" r:id="rId21"/>
    <p:sldId id="284" r:id="rId22"/>
    <p:sldId id="270" r:id="rId23"/>
    <p:sldId id="294" r:id="rId24"/>
    <p:sldId id="293" r:id="rId25"/>
    <p:sldId id="285" r:id="rId26"/>
    <p:sldId id="289" r:id="rId27"/>
    <p:sldId id="271" r:id="rId28"/>
    <p:sldId id="286" r:id="rId29"/>
    <p:sldId id="290" r:id="rId30"/>
    <p:sldId id="291" r:id="rId31"/>
    <p:sldId id="273" r:id="rId32"/>
    <p:sldId id="274" r:id="rId33"/>
    <p:sldId id="287" r:id="rId34"/>
    <p:sldId id="275" r:id="rId35"/>
    <p:sldId id="288" r:id="rId36"/>
    <p:sldId id="276"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8"/>
    <p:restoredTop sz="94677"/>
  </p:normalViewPr>
  <p:slideViewPr>
    <p:cSldViewPr snapToGrid="0" snapToObjects="1">
      <p:cViewPr varScale="1">
        <p:scale>
          <a:sx n="89" d="100"/>
          <a:sy n="89" d="100"/>
        </p:scale>
        <p:origin x="168"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9F0270F-2923-C34D-888C-DBA9C3793D3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064EF46-6181-D048-989C-C699B40DBD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D5EA649-CF72-EF4D-AA1B-22DB4344396D}" type="datetimeFigureOut">
              <a:rPr lang="en-US" smtClean="0"/>
              <a:t>10/29/18</a:t>
            </a:fld>
            <a:endParaRPr lang="en-US"/>
          </a:p>
        </p:txBody>
      </p:sp>
      <p:sp>
        <p:nvSpPr>
          <p:cNvPr id="4" name="Footer Placeholder 3">
            <a:extLst>
              <a:ext uri="{FF2B5EF4-FFF2-40B4-BE49-F238E27FC236}">
                <a16:creationId xmlns:a16="http://schemas.microsoft.com/office/drawing/2014/main" id="{28274EB4-1F7E-964F-96DF-8185FF4BB9B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D43907C-B540-0441-B407-C46049D684A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5D4D59-3CB2-024C-916C-ADA4CA772597}" type="slidenum">
              <a:rPr lang="en-US" smtClean="0"/>
              <a:t>‹#›</a:t>
            </a:fld>
            <a:endParaRPr lang="en-US"/>
          </a:p>
        </p:txBody>
      </p:sp>
    </p:spTree>
    <p:extLst>
      <p:ext uri="{BB962C8B-B14F-4D97-AF65-F5344CB8AC3E}">
        <p14:creationId xmlns:p14="http://schemas.microsoft.com/office/powerpoint/2010/main" val="231916844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60D2A5A-255B-5F49-98A9-66736B2FF7A8}" type="datetimeFigureOut">
              <a:rPr lang="en-US" smtClean="0"/>
              <a:t>10/29/18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7DD66D-C14C-6B43-9F34-D459807D8B38}" type="slidenum">
              <a:rPr lang="en-US" smtClean="0"/>
              <a:t>‹#›</a:t>
            </a:fld>
            <a:endParaRPr lang="en-US"/>
          </a:p>
        </p:txBody>
      </p:sp>
    </p:spTree>
    <p:extLst>
      <p:ext uri="{BB962C8B-B14F-4D97-AF65-F5344CB8AC3E}">
        <p14:creationId xmlns:p14="http://schemas.microsoft.com/office/powerpoint/2010/main" val="2163302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0D2A5A-255B-5F49-98A9-66736B2FF7A8}" type="datetimeFigureOut">
              <a:rPr lang="en-US" smtClean="0"/>
              <a:t>10/29/18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7DD66D-C14C-6B43-9F34-D459807D8B38}" type="slidenum">
              <a:rPr lang="en-US" smtClean="0"/>
              <a:t>‹#›</a:t>
            </a:fld>
            <a:endParaRPr lang="en-US"/>
          </a:p>
        </p:txBody>
      </p:sp>
    </p:spTree>
    <p:extLst>
      <p:ext uri="{BB962C8B-B14F-4D97-AF65-F5344CB8AC3E}">
        <p14:creationId xmlns:p14="http://schemas.microsoft.com/office/powerpoint/2010/main" val="3505479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0D2A5A-255B-5F49-98A9-66736B2FF7A8}" type="datetimeFigureOut">
              <a:rPr lang="en-US" smtClean="0"/>
              <a:t>10/29/18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7DD66D-C14C-6B43-9F34-D459807D8B38}" type="slidenum">
              <a:rPr lang="en-US" smtClean="0"/>
              <a:t>‹#›</a:t>
            </a:fld>
            <a:endParaRPr lang="en-US"/>
          </a:p>
        </p:txBody>
      </p:sp>
    </p:spTree>
    <p:extLst>
      <p:ext uri="{BB962C8B-B14F-4D97-AF65-F5344CB8AC3E}">
        <p14:creationId xmlns:p14="http://schemas.microsoft.com/office/powerpoint/2010/main" val="3039863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0D2A5A-255B-5F49-98A9-66736B2FF7A8}" type="datetimeFigureOut">
              <a:rPr lang="en-US" smtClean="0"/>
              <a:t>10/29/18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7DD66D-C14C-6B43-9F34-D459807D8B38}" type="slidenum">
              <a:rPr lang="en-US" smtClean="0"/>
              <a:t>‹#›</a:t>
            </a:fld>
            <a:endParaRPr lang="en-US"/>
          </a:p>
        </p:txBody>
      </p:sp>
    </p:spTree>
    <p:extLst>
      <p:ext uri="{BB962C8B-B14F-4D97-AF65-F5344CB8AC3E}">
        <p14:creationId xmlns:p14="http://schemas.microsoft.com/office/powerpoint/2010/main" val="1783192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60D2A5A-255B-5F49-98A9-66736B2FF7A8}" type="datetimeFigureOut">
              <a:rPr lang="en-US" smtClean="0"/>
              <a:t>10/29/18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7DD66D-C14C-6B43-9F34-D459807D8B38}" type="slidenum">
              <a:rPr lang="en-US" smtClean="0"/>
              <a:t>‹#›</a:t>
            </a:fld>
            <a:endParaRPr lang="en-US"/>
          </a:p>
        </p:txBody>
      </p:sp>
    </p:spTree>
    <p:extLst>
      <p:ext uri="{BB962C8B-B14F-4D97-AF65-F5344CB8AC3E}">
        <p14:creationId xmlns:p14="http://schemas.microsoft.com/office/powerpoint/2010/main" val="3233231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60D2A5A-255B-5F49-98A9-66736B2FF7A8}" type="datetimeFigureOut">
              <a:rPr lang="en-US" smtClean="0"/>
              <a:t>10/29/18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7DD66D-C14C-6B43-9F34-D459807D8B38}" type="slidenum">
              <a:rPr lang="en-US" smtClean="0"/>
              <a:t>‹#›</a:t>
            </a:fld>
            <a:endParaRPr lang="en-US"/>
          </a:p>
        </p:txBody>
      </p:sp>
    </p:spTree>
    <p:extLst>
      <p:ext uri="{BB962C8B-B14F-4D97-AF65-F5344CB8AC3E}">
        <p14:creationId xmlns:p14="http://schemas.microsoft.com/office/powerpoint/2010/main" val="40865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60D2A5A-255B-5F49-98A9-66736B2FF7A8}" type="datetimeFigureOut">
              <a:rPr lang="en-US" smtClean="0"/>
              <a:t>10/29/18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7DD66D-C14C-6B43-9F34-D459807D8B38}" type="slidenum">
              <a:rPr lang="en-US" smtClean="0"/>
              <a:t>‹#›</a:t>
            </a:fld>
            <a:endParaRPr lang="en-US"/>
          </a:p>
        </p:txBody>
      </p:sp>
    </p:spTree>
    <p:extLst>
      <p:ext uri="{BB962C8B-B14F-4D97-AF65-F5344CB8AC3E}">
        <p14:creationId xmlns:p14="http://schemas.microsoft.com/office/powerpoint/2010/main" val="578130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60D2A5A-255B-5F49-98A9-66736B2FF7A8}" type="datetimeFigureOut">
              <a:rPr lang="en-US" smtClean="0"/>
              <a:t>10/29/18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7DD66D-C14C-6B43-9F34-D459807D8B38}" type="slidenum">
              <a:rPr lang="en-US" smtClean="0"/>
              <a:t>‹#›</a:t>
            </a:fld>
            <a:endParaRPr lang="en-US"/>
          </a:p>
        </p:txBody>
      </p:sp>
    </p:spTree>
    <p:extLst>
      <p:ext uri="{BB962C8B-B14F-4D97-AF65-F5344CB8AC3E}">
        <p14:creationId xmlns:p14="http://schemas.microsoft.com/office/powerpoint/2010/main" val="1417765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0D2A5A-255B-5F49-98A9-66736B2FF7A8}" type="datetimeFigureOut">
              <a:rPr lang="en-US" smtClean="0"/>
              <a:t>10/29/18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7DD66D-C14C-6B43-9F34-D459807D8B38}" type="slidenum">
              <a:rPr lang="en-US" smtClean="0"/>
              <a:t>‹#›</a:t>
            </a:fld>
            <a:endParaRPr lang="en-US"/>
          </a:p>
        </p:txBody>
      </p:sp>
    </p:spTree>
    <p:extLst>
      <p:ext uri="{BB962C8B-B14F-4D97-AF65-F5344CB8AC3E}">
        <p14:creationId xmlns:p14="http://schemas.microsoft.com/office/powerpoint/2010/main" val="3685708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60D2A5A-255B-5F49-98A9-66736B2FF7A8}" type="datetimeFigureOut">
              <a:rPr lang="en-US" smtClean="0"/>
              <a:t>10/29/18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7DD66D-C14C-6B43-9F34-D459807D8B38}" type="slidenum">
              <a:rPr lang="en-US" smtClean="0"/>
              <a:t>‹#›</a:t>
            </a:fld>
            <a:endParaRPr lang="en-US"/>
          </a:p>
        </p:txBody>
      </p:sp>
    </p:spTree>
    <p:extLst>
      <p:ext uri="{BB962C8B-B14F-4D97-AF65-F5344CB8AC3E}">
        <p14:creationId xmlns:p14="http://schemas.microsoft.com/office/powerpoint/2010/main" val="2477757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60D2A5A-255B-5F49-98A9-66736B2FF7A8}" type="datetimeFigureOut">
              <a:rPr lang="en-US" smtClean="0"/>
              <a:t>10/29/18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7DD66D-C14C-6B43-9F34-D459807D8B38}" type="slidenum">
              <a:rPr lang="en-US" smtClean="0"/>
              <a:t>‹#›</a:t>
            </a:fld>
            <a:endParaRPr lang="en-US"/>
          </a:p>
        </p:txBody>
      </p:sp>
    </p:spTree>
    <p:extLst>
      <p:ext uri="{BB962C8B-B14F-4D97-AF65-F5344CB8AC3E}">
        <p14:creationId xmlns:p14="http://schemas.microsoft.com/office/powerpoint/2010/main" val="4135595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0D2A5A-255B-5F49-98A9-66736B2FF7A8}" type="datetimeFigureOut">
              <a:rPr lang="en-US" smtClean="0"/>
              <a:t>10/29/18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DD66D-C14C-6B43-9F34-D459807D8B38}" type="slidenum">
              <a:rPr lang="en-US" smtClean="0"/>
              <a:t>‹#›</a:t>
            </a:fld>
            <a:endParaRPr lang="en-US"/>
          </a:p>
        </p:txBody>
      </p:sp>
    </p:spTree>
    <p:extLst>
      <p:ext uri="{BB962C8B-B14F-4D97-AF65-F5344CB8AC3E}">
        <p14:creationId xmlns:p14="http://schemas.microsoft.com/office/powerpoint/2010/main" val="3479346034"/>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A8155-6F09-E14A-B032-1E3575A869B0}"/>
              </a:ext>
            </a:extLst>
          </p:cNvPr>
          <p:cNvSpPr>
            <a:spLocks noGrp="1"/>
          </p:cNvSpPr>
          <p:nvPr>
            <p:ph type="ctrTitle"/>
          </p:nvPr>
        </p:nvSpPr>
        <p:spPr/>
        <p:txBody>
          <a:bodyPr/>
          <a:lstStyle/>
          <a:p>
            <a:r>
              <a:rPr lang="en-US" dirty="0"/>
              <a:t>Ancient Global History</a:t>
            </a:r>
          </a:p>
        </p:txBody>
      </p:sp>
      <p:sp>
        <p:nvSpPr>
          <p:cNvPr id="3" name="Subtitle 2">
            <a:extLst>
              <a:ext uri="{FF2B5EF4-FFF2-40B4-BE49-F238E27FC236}">
                <a16:creationId xmlns:a16="http://schemas.microsoft.com/office/drawing/2014/main" id="{B89D413B-D3A1-424A-8C32-0126BBE91F99}"/>
              </a:ext>
            </a:extLst>
          </p:cNvPr>
          <p:cNvSpPr>
            <a:spLocks noGrp="1"/>
          </p:cNvSpPr>
          <p:nvPr>
            <p:ph type="subTitle" idx="1"/>
          </p:nvPr>
        </p:nvSpPr>
        <p:spPr/>
        <p:txBody>
          <a:bodyPr/>
          <a:lstStyle/>
          <a:p>
            <a:r>
              <a:rPr lang="en-US" dirty="0"/>
              <a:t>Term 1: Week 5</a:t>
            </a:r>
          </a:p>
        </p:txBody>
      </p:sp>
    </p:spTree>
    <p:extLst>
      <p:ext uri="{BB962C8B-B14F-4D97-AF65-F5344CB8AC3E}">
        <p14:creationId xmlns:p14="http://schemas.microsoft.com/office/powerpoint/2010/main" val="1598125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CC51D-6970-9742-8644-AF12AECD9D65}"/>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B6A062EC-F432-A649-AEDD-56ADEC4056C8}"/>
              </a:ext>
            </a:extLst>
          </p:cNvPr>
          <p:cNvPicPr>
            <a:picLocks noGrp="1" noChangeAspect="1"/>
          </p:cNvPicPr>
          <p:nvPr>
            <p:ph idx="1"/>
          </p:nvPr>
        </p:nvPicPr>
        <p:blipFill>
          <a:blip r:embed="rId2"/>
          <a:stretch>
            <a:fillRect/>
          </a:stretch>
        </p:blipFill>
        <p:spPr>
          <a:xfrm>
            <a:off x="174127" y="107950"/>
            <a:ext cx="8141198" cy="5503450"/>
          </a:xfrm>
        </p:spPr>
      </p:pic>
      <p:pic>
        <p:nvPicPr>
          <p:cNvPr id="7" name="Picture 6">
            <a:extLst>
              <a:ext uri="{FF2B5EF4-FFF2-40B4-BE49-F238E27FC236}">
                <a16:creationId xmlns:a16="http://schemas.microsoft.com/office/drawing/2014/main" id="{98C852DB-C45B-2E47-ADCA-A64A0B6FC6F3}"/>
              </a:ext>
            </a:extLst>
          </p:cNvPr>
          <p:cNvPicPr>
            <a:picLocks noChangeAspect="1"/>
          </p:cNvPicPr>
          <p:nvPr/>
        </p:nvPicPr>
        <p:blipFill>
          <a:blip r:embed="rId3"/>
          <a:stretch>
            <a:fillRect/>
          </a:stretch>
        </p:blipFill>
        <p:spPr>
          <a:xfrm>
            <a:off x="8565061" y="260362"/>
            <a:ext cx="3452812" cy="6120894"/>
          </a:xfrm>
          <a:prstGeom prst="rect">
            <a:avLst/>
          </a:prstGeom>
        </p:spPr>
      </p:pic>
    </p:spTree>
    <p:extLst>
      <p:ext uri="{BB962C8B-B14F-4D97-AF65-F5344CB8AC3E}">
        <p14:creationId xmlns:p14="http://schemas.microsoft.com/office/powerpoint/2010/main" val="229434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58B31-53E0-084A-A3D5-B71346D75E00}"/>
              </a:ext>
            </a:extLst>
          </p:cNvPr>
          <p:cNvSpPr>
            <a:spLocks noGrp="1"/>
          </p:cNvSpPr>
          <p:nvPr>
            <p:ph type="title"/>
          </p:nvPr>
        </p:nvSpPr>
        <p:spPr/>
        <p:txBody>
          <a:bodyPr/>
          <a:lstStyle/>
          <a:p>
            <a:pPr algn="ctr"/>
            <a:r>
              <a:rPr lang="en-US" dirty="0"/>
              <a:t>Warring States Period (480-221 BCE)</a:t>
            </a:r>
          </a:p>
        </p:txBody>
      </p:sp>
      <p:sp>
        <p:nvSpPr>
          <p:cNvPr id="3" name="Content Placeholder 2">
            <a:extLst>
              <a:ext uri="{FF2B5EF4-FFF2-40B4-BE49-F238E27FC236}">
                <a16:creationId xmlns:a16="http://schemas.microsoft.com/office/drawing/2014/main" id="{496ADED6-8E7C-3446-8BD6-FC68DCF59A2F}"/>
              </a:ext>
            </a:extLst>
          </p:cNvPr>
          <p:cNvSpPr>
            <a:spLocks noGrp="1"/>
          </p:cNvSpPr>
          <p:nvPr>
            <p:ph idx="1"/>
          </p:nvPr>
        </p:nvSpPr>
        <p:spPr/>
        <p:txBody>
          <a:bodyPr>
            <a:normAutofit fontScale="92500" lnSpcReduction="20000"/>
          </a:bodyPr>
          <a:lstStyle/>
          <a:p>
            <a:r>
              <a:rPr lang="en-US" dirty="0"/>
              <a:t>While different Chinese states fighting with one another, also started defining a harder border with nomadic communities to north, including the building of walls to prevent lightening nomadic raids, as well as make permanent land grabs of good pastoral land. </a:t>
            </a:r>
          </a:p>
          <a:p>
            <a:r>
              <a:rPr lang="en-US" dirty="0"/>
              <a:t>480 BCE: 140 different states competing – total population of about 50 million people (compare to empires of West)</a:t>
            </a:r>
          </a:p>
          <a:p>
            <a:r>
              <a:rPr lang="en-US" dirty="0"/>
              <a:t>By 300 BCE, 11 states were engaged in continuous warfare</a:t>
            </a:r>
          </a:p>
          <a:p>
            <a:r>
              <a:rPr lang="en-US" dirty="0"/>
              <a:t>By 256 BCE (when technically last Zhou king deposed), 7 main warring states</a:t>
            </a:r>
          </a:p>
          <a:p>
            <a:r>
              <a:rPr lang="en-US" dirty="0"/>
              <a:t>221 BCE: Qin state emerged as victorious to create a new unified ‘Chinese’ Qin Empire. </a:t>
            </a:r>
          </a:p>
          <a:p>
            <a:r>
              <a:rPr lang="en-US" dirty="0"/>
              <a:t>Leader was Ying Zheng, who took the title Qin </a:t>
            </a:r>
            <a:r>
              <a:rPr lang="en-US" dirty="0" err="1"/>
              <a:t>Shihuangdi</a:t>
            </a:r>
            <a:r>
              <a:rPr lang="en-US" dirty="0"/>
              <a:t> (The First August and Divine Emperor of Qin)</a:t>
            </a:r>
          </a:p>
        </p:txBody>
      </p:sp>
    </p:spTree>
    <p:extLst>
      <p:ext uri="{BB962C8B-B14F-4D97-AF65-F5344CB8AC3E}">
        <p14:creationId xmlns:p14="http://schemas.microsoft.com/office/powerpoint/2010/main" val="320470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479BD-C901-3840-BD5E-ACE8BB81269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619B48C9-76B5-244B-B102-E174D2351A12}"/>
              </a:ext>
            </a:extLst>
          </p:cNvPr>
          <p:cNvPicPr>
            <a:picLocks noGrp="1" noChangeAspect="1"/>
          </p:cNvPicPr>
          <p:nvPr>
            <p:ph idx="1"/>
          </p:nvPr>
        </p:nvPicPr>
        <p:blipFill>
          <a:blip r:embed="rId2"/>
          <a:stretch>
            <a:fillRect/>
          </a:stretch>
        </p:blipFill>
        <p:spPr>
          <a:xfrm>
            <a:off x="838200" y="-43018"/>
            <a:ext cx="9620249" cy="7399917"/>
          </a:xfrm>
        </p:spPr>
      </p:pic>
    </p:spTree>
    <p:extLst>
      <p:ext uri="{BB962C8B-B14F-4D97-AF65-F5344CB8AC3E}">
        <p14:creationId xmlns:p14="http://schemas.microsoft.com/office/powerpoint/2010/main" val="2611552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5A14A-6140-E541-86DA-EB270C6FDFCA}"/>
              </a:ext>
            </a:extLst>
          </p:cNvPr>
          <p:cNvSpPr>
            <a:spLocks noGrp="1"/>
          </p:cNvSpPr>
          <p:nvPr>
            <p:ph type="title"/>
          </p:nvPr>
        </p:nvSpPr>
        <p:spPr/>
        <p:txBody>
          <a:bodyPr/>
          <a:lstStyle/>
          <a:p>
            <a:pPr algn="ctr"/>
            <a:r>
              <a:rPr lang="en-US" dirty="0"/>
              <a:t>Outcomes of this period of conflict:</a:t>
            </a:r>
          </a:p>
        </p:txBody>
      </p:sp>
      <p:sp>
        <p:nvSpPr>
          <p:cNvPr id="3" name="Content Placeholder 2">
            <a:extLst>
              <a:ext uri="{FF2B5EF4-FFF2-40B4-BE49-F238E27FC236}">
                <a16:creationId xmlns:a16="http://schemas.microsoft.com/office/drawing/2014/main" id="{94A1D327-7D5A-5147-8F7B-77EF553AA315}"/>
              </a:ext>
            </a:extLst>
          </p:cNvPr>
          <p:cNvSpPr>
            <a:spLocks noGrp="1"/>
          </p:cNvSpPr>
          <p:nvPr>
            <p:ph idx="1"/>
          </p:nvPr>
        </p:nvSpPr>
        <p:spPr>
          <a:xfrm>
            <a:off x="485775" y="1371600"/>
            <a:ext cx="10868025" cy="4805363"/>
          </a:xfrm>
        </p:spPr>
        <p:txBody>
          <a:bodyPr>
            <a:normAutofit fontScale="85000" lnSpcReduction="20000"/>
          </a:bodyPr>
          <a:lstStyle/>
          <a:p>
            <a:r>
              <a:rPr lang="en-US" dirty="0"/>
              <a:t>Cities grow in size as commercialization grows</a:t>
            </a:r>
          </a:p>
          <a:p>
            <a:r>
              <a:rPr lang="en-US" dirty="0"/>
              <a:t>Agriculture intensified to feed growing populations + accompanying technological evolution (irrigation, ox-ploughs, tools)</a:t>
            </a:r>
          </a:p>
          <a:p>
            <a:r>
              <a:rPr lang="en-US" dirty="0"/>
              <a:t>Military change:</a:t>
            </a:r>
          </a:p>
          <a:p>
            <a:pPr lvl="1"/>
            <a:r>
              <a:rPr lang="en-US" dirty="0"/>
              <a:t>Development of large cavalry (learning from nomads)</a:t>
            </a:r>
          </a:p>
          <a:p>
            <a:r>
              <a:rPr lang="en-US" dirty="0"/>
              <a:t>Speedy increase in technology and manufacturing:</a:t>
            </a:r>
          </a:p>
          <a:p>
            <a:pPr lvl="1"/>
            <a:r>
              <a:rPr lang="en-US" dirty="0"/>
              <a:t>Casting of iron perfected </a:t>
            </a:r>
          </a:p>
          <a:p>
            <a:pPr lvl="1"/>
            <a:r>
              <a:rPr lang="en-US" dirty="0"/>
              <a:t>Invention of military weapons: cross bow that fire up to 800m</a:t>
            </a:r>
          </a:p>
          <a:p>
            <a:pPr lvl="1"/>
            <a:r>
              <a:rPr lang="en-US" dirty="0"/>
              <a:t>Development of bronze coinage</a:t>
            </a:r>
          </a:p>
          <a:p>
            <a:r>
              <a:rPr lang="en-US" dirty="0"/>
              <a:t>Political and social change:</a:t>
            </a:r>
          </a:p>
          <a:p>
            <a:pPr lvl="1"/>
            <a:r>
              <a:rPr lang="en-US" dirty="0"/>
              <a:t>New bureaucratic systems developed as old elites good not cope on own</a:t>
            </a:r>
          </a:p>
          <a:p>
            <a:pPr lvl="1"/>
            <a:r>
              <a:rPr lang="en-US" dirty="0"/>
              <a:t>Development as a result of new social classes (intellectuals)</a:t>
            </a:r>
          </a:p>
          <a:p>
            <a:pPr lvl="1"/>
            <a:r>
              <a:rPr lang="en-US" dirty="0"/>
              <a:t>Development of different schools of thought of philosophy and politics ‘100 Schools of Thought Period’ </a:t>
            </a:r>
            <a:r>
              <a:rPr lang="en-US" dirty="0" err="1"/>
              <a:t>cf</a:t>
            </a:r>
            <a:r>
              <a:rPr lang="en-US" dirty="0"/>
              <a:t> Confucius and Confucianism, Laozi and development of Taoism, </a:t>
            </a:r>
            <a:r>
              <a:rPr lang="en-US" dirty="0" err="1"/>
              <a:t>Mozi</a:t>
            </a:r>
            <a:r>
              <a:rPr lang="en-US" dirty="0"/>
              <a:t> (all about profit), as well as Shang Yang and Legalism, also Structuralists, Logicians.</a:t>
            </a:r>
          </a:p>
          <a:p>
            <a:endParaRPr lang="en-US" dirty="0"/>
          </a:p>
        </p:txBody>
      </p:sp>
    </p:spTree>
    <p:extLst>
      <p:ext uri="{BB962C8B-B14F-4D97-AF65-F5344CB8AC3E}">
        <p14:creationId xmlns:p14="http://schemas.microsoft.com/office/powerpoint/2010/main" val="2544848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3556E-5AD7-194D-BCBF-6D9D730F88FB}"/>
              </a:ext>
            </a:extLst>
          </p:cNvPr>
          <p:cNvSpPr>
            <a:spLocks noGrp="1"/>
          </p:cNvSpPr>
          <p:nvPr>
            <p:ph type="title"/>
          </p:nvPr>
        </p:nvSpPr>
        <p:spPr/>
        <p:txBody>
          <a:bodyPr/>
          <a:lstStyle/>
          <a:p>
            <a:pPr algn="ctr"/>
            <a:r>
              <a:rPr lang="en-US" dirty="0"/>
              <a:t>On-going exchange with nomadic communities</a:t>
            </a:r>
          </a:p>
        </p:txBody>
      </p:sp>
      <p:sp>
        <p:nvSpPr>
          <p:cNvPr id="3" name="Content Placeholder 2">
            <a:extLst>
              <a:ext uri="{FF2B5EF4-FFF2-40B4-BE49-F238E27FC236}">
                <a16:creationId xmlns:a16="http://schemas.microsoft.com/office/drawing/2014/main" id="{5DC27E5E-AEFE-0D41-990A-8B1E16220C39}"/>
              </a:ext>
            </a:extLst>
          </p:cNvPr>
          <p:cNvSpPr>
            <a:spLocks noGrp="1"/>
          </p:cNvSpPr>
          <p:nvPr>
            <p:ph idx="1"/>
          </p:nvPr>
        </p:nvSpPr>
        <p:spPr/>
        <p:txBody>
          <a:bodyPr>
            <a:normAutofit fontScale="92500"/>
          </a:bodyPr>
          <a:lstStyle/>
          <a:p>
            <a:r>
              <a:rPr lang="en-US" dirty="0"/>
              <a:t>The </a:t>
            </a:r>
            <a:r>
              <a:rPr lang="en-US" dirty="0" err="1"/>
              <a:t>Pazyryk</a:t>
            </a:r>
            <a:r>
              <a:rPr lang="en-US" dirty="0"/>
              <a:t> Burials:	</a:t>
            </a:r>
          </a:p>
          <a:p>
            <a:pPr lvl="1"/>
            <a:r>
              <a:rPr lang="en-US" dirty="0"/>
              <a:t>3</a:t>
            </a:r>
            <a:r>
              <a:rPr lang="en-US" baseline="30000" dirty="0"/>
              <a:t>rd</a:t>
            </a:r>
            <a:r>
              <a:rPr lang="en-US" dirty="0"/>
              <a:t> century BCE burials from Altai mountains. 25 Kurgans grouped together </a:t>
            </a:r>
          </a:p>
          <a:p>
            <a:pPr lvl="1"/>
            <a:r>
              <a:rPr lang="en-US" dirty="0"/>
              <a:t>Due to height (1600m), burials have remained frozen throughout the year, which means fabrics, even human flesh have survived. </a:t>
            </a:r>
          </a:p>
          <a:p>
            <a:pPr lvl="1"/>
            <a:r>
              <a:rPr lang="en-US" dirty="0"/>
              <a:t>Bodies had their organs removed and packed with vegetable material. Man killed by axe blows to head and been scalped. Body extensively </a:t>
            </a:r>
            <a:r>
              <a:rPr lang="en-US" dirty="0" err="1"/>
              <a:t>tattoed</a:t>
            </a:r>
            <a:r>
              <a:rPr lang="en-US" dirty="0"/>
              <a:t> early in life.</a:t>
            </a:r>
          </a:p>
          <a:p>
            <a:pPr lvl="1"/>
            <a:r>
              <a:rPr lang="en-US" dirty="0"/>
              <a:t>Bodies surrounded by rich array of objects: wooden tables, drum, instruments, squirrel-fur coat, leopard skin boots, bronze cauldron, ceremonial carts, Persian carpet, felt, Chinese silk with embroidered birds</a:t>
            </a:r>
          </a:p>
          <a:p>
            <a:pPr lvl="1"/>
            <a:r>
              <a:rPr lang="en-US" dirty="0"/>
              <a:t>Intricate wood carvings of mythical and real animals</a:t>
            </a:r>
          </a:p>
          <a:p>
            <a:pPr lvl="1"/>
            <a:r>
              <a:rPr lang="en-US" dirty="0"/>
              <a:t>Indian Tin Mirror and cotton, Chinese lacquer work bowls and silk embroidery</a:t>
            </a:r>
          </a:p>
          <a:p>
            <a:pPr lvl="1"/>
            <a:r>
              <a:rPr lang="en-US" dirty="0"/>
              <a:t>All coming from down the line trade, diplomatic gift exchange, dowries, war booty?</a:t>
            </a:r>
          </a:p>
        </p:txBody>
      </p:sp>
    </p:spTree>
    <p:extLst>
      <p:ext uri="{BB962C8B-B14F-4D97-AF65-F5344CB8AC3E}">
        <p14:creationId xmlns:p14="http://schemas.microsoft.com/office/powerpoint/2010/main" val="3864552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2C83B-F2E4-6F47-BB11-67649DE93389}"/>
              </a:ext>
            </a:extLst>
          </p:cNvPr>
          <p:cNvSpPr>
            <a:spLocks noGrp="1"/>
          </p:cNvSpPr>
          <p:nvPr>
            <p:ph type="title"/>
          </p:nvPr>
        </p:nvSpPr>
        <p:spPr/>
        <p:txBody>
          <a:bodyPr/>
          <a:lstStyle/>
          <a:p>
            <a:pPr algn="ctr"/>
            <a:endParaRPr lang="en-US" dirty="0"/>
          </a:p>
        </p:txBody>
      </p:sp>
      <p:pic>
        <p:nvPicPr>
          <p:cNvPr id="5" name="Content Placeholder 4">
            <a:extLst>
              <a:ext uri="{FF2B5EF4-FFF2-40B4-BE49-F238E27FC236}">
                <a16:creationId xmlns:a16="http://schemas.microsoft.com/office/drawing/2014/main" id="{03536F6F-EF13-B546-BFB3-47D1EDF2419E}"/>
              </a:ext>
            </a:extLst>
          </p:cNvPr>
          <p:cNvPicPr>
            <a:picLocks noGrp="1" noChangeAspect="1"/>
          </p:cNvPicPr>
          <p:nvPr>
            <p:ph idx="1"/>
          </p:nvPr>
        </p:nvPicPr>
        <p:blipFill>
          <a:blip r:embed="rId2"/>
          <a:stretch>
            <a:fillRect/>
          </a:stretch>
        </p:blipFill>
        <p:spPr>
          <a:xfrm>
            <a:off x="0" y="0"/>
            <a:ext cx="7740557" cy="6996763"/>
          </a:xfrm>
        </p:spPr>
      </p:pic>
      <p:pic>
        <p:nvPicPr>
          <p:cNvPr id="7" name="Picture 6">
            <a:extLst>
              <a:ext uri="{FF2B5EF4-FFF2-40B4-BE49-F238E27FC236}">
                <a16:creationId xmlns:a16="http://schemas.microsoft.com/office/drawing/2014/main" id="{B8352807-F5A0-DA46-8F20-BC97B1562C62}"/>
              </a:ext>
            </a:extLst>
          </p:cNvPr>
          <p:cNvPicPr>
            <a:picLocks noChangeAspect="1"/>
          </p:cNvPicPr>
          <p:nvPr/>
        </p:nvPicPr>
        <p:blipFill>
          <a:blip r:embed="rId3"/>
          <a:stretch>
            <a:fillRect/>
          </a:stretch>
        </p:blipFill>
        <p:spPr>
          <a:xfrm>
            <a:off x="7678675" y="0"/>
            <a:ext cx="4224705" cy="6858000"/>
          </a:xfrm>
          <a:prstGeom prst="rect">
            <a:avLst/>
          </a:prstGeom>
        </p:spPr>
      </p:pic>
    </p:spTree>
    <p:extLst>
      <p:ext uri="{BB962C8B-B14F-4D97-AF65-F5344CB8AC3E}">
        <p14:creationId xmlns:p14="http://schemas.microsoft.com/office/powerpoint/2010/main" val="2430643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362A7-B9D5-F44C-8652-C5BE3BC5AAD9}"/>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0DB31F6C-6A62-A745-B7F7-F2B22DAA68CE}"/>
              </a:ext>
            </a:extLst>
          </p:cNvPr>
          <p:cNvPicPr>
            <a:picLocks noGrp="1" noChangeAspect="1"/>
          </p:cNvPicPr>
          <p:nvPr>
            <p:ph idx="1"/>
          </p:nvPr>
        </p:nvPicPr>
        <p:blipFill>
          <a:blip r:embed="rId2"/>
          <a:stretch>
            <a:fillRect/>
          </a:stretch>
        </p:blipFill>
        <p:spPr>
          <a:xfrm>
            <a:off x="5071703" y="1825625"/>
            <a:ext cx="2048594" cy="4351338"/>
          </a:xfrm>
        </p:spPr>
      </p:pic>
      <p:pic>
        <p:nvPicPr>
          <p:cNvPr id="7" name="Picture 6">
            <a:extLst>
              <a:ext uri="{FF2B5EF4-FFF2-40B4-BE49-F238E27FC236}">
                <a16:creationId xmlns:a16="http://schemas.microsoft.com/office/drawing/2014/main" id="{43014F97-A462-1C4D-A79F-4285B7608833}"/>
              </a:ext>
            </a:extLst>
          </p:cNvPr>
          <p:cNvPicPr>
            <a:picLocks noChangeAspect="1"/>
          </p:cNvPicPr>
          <p:nvPr/>
        </p:nvPicPr>
        <p:blipFill>
          <a:blip r:embed="rId3"/>
          <a:stretch>
            <a:fillRect/>
          </a:stretch>
        </p:blipFill>
        <p:spPr>
          <a:xfrm>
            <a:off x="628650" y="1343024"/>
            <a:ext cx="5659671" cy="4422775"/>
          </a:xfrm>
          <a:prstGeom prst="rect">
            <a:avLst/>
          </a:prstGeom>
        </p:spPr>
      </p:pic>
    </p:spTree>
    <p:extLst>
      <p:ext uri="{BB962C8B-B14F-4D97-AF65-F5344CB8AC3E}">
        <p14:creationId xmlns:p14="http://schemas.microsoft.com/office/powerpoint/2010/main" val="32029189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BB4FA-FC75-5647-A790-023F771A6677}"/>
              </a:ext>
            </a:extLst>
          </p:cNvPr>
          <p:cNvSpPr>
            <a:spLocks noGrp="1"/>
          </p:cNvSpPr>
          <p:nvPr>
            <p:ph type="title"/>
          </p:nvPr>
        </p:nvSpPr>
        <p:spPr>
          <a:xfrm>
            <a:off x="864394" y="-163513"/>
            <a:ext cx="10515600" cy="1325563"/>
          </a:xfrm>
        </p:spPr>
        <p:txBody>
          <a:bodyPr/>
          <a:lstStyle/>
          <a:p>
            <a:pPr algn="ctr"/>
            <a:r>
              <a:rPr lang="en-US" dirty="0"/>
              <a:t>The Qin and the </a:t>
            </a:r>
            <a:r>
              <a:rPr lang="en-US" dirty="0" err="1"/>
              <a:t>Xiongnu</a:t>
            </a:r>
            <a:endParaRPr lang="en-US" dirty="0"/>
          </a:p>
        </p:txBody>
      </p:sp>
      <p:sp>
        <p:nvSpPr>
          <p:cNvPr id="3" name="Content Placeholder 2">
            <a:extLst>
              <a:ext uri="{FF2B5EF4-FFF2-40B4-BE49-F238E27FC236}">
                <a16:creationId xmlns:a16="http://schemas.microsoft.com/office/drawing/2014/main" id="{096C014A-DF90-DD46-B0DE-7DE02718051D}"/>
              </a:ext>
            </a:extLst>
          </p:cNvPr>
          <p:cNvSpPr>
            <a:spLocks noGrp="1"/>
          </p:cNvSpPr>
          <p:nvPr>
            <p:ph idx="1"/>
          </p:nvPr>
        </p:nvSpPr>
        <p:spPr>
          <a:xfrm>
            <a:off x="200025" y="842963"/>
            <a:ext cx="11587163" cy="6215061"/>
          </a:xfrm>
        </p:spPr>
        <p:txBody>
          <a:bodyPr>
            <a:normAutofit fontScale="77500" lnSpcReduction="20000"/>
          </a:bodyPr>
          <a:lstStyle/>
          <a:p>
            <a:r>
              <a:rPr lang="en-US" dirty="0"/>
              <a:t>Qin ruler governed 221-210 BCE:	</a:t>
            </a:r>
          </a:p>
          <a:p>
            <a:pPr lvl="1"/>
            <a:r>
              <a:rPr lang="en-US" dirty="0"/>
              <a:t>Extended the system of walls along the nomadic frontier</a:t>
            </a:r>
          </a:p>
          <a:p>
            <a:pPr lvl="1"/>
            <a:r>
              <a:rPr lang="en-US" dirty="0"/>
              <a:t>Set about creating a sense of unified Chinese state (and trying to rule over such a vast area of conquest) e.g. system of roads</a:t>
            </a:r>
          </a:p>
          <a:p>
            <a:pPr lvl="1"/>
            <a:r>
              <a:rPr lang="en-US" dirty="0"/>
              <a:t>Set up of vast bureaucracy</a:t>
            </a:r>
          </a:p>
          <a:p>
            <a:pPr lvl="1"/>
            <a:r>
              <a:rPr lang="en-US" dirty="0"/>
              <a:t>Discarded Confucianism in </a:t>
            </a:r>
            <a:r>
              <a:rPr lang="en-US" dirty="0" err="1"/>
              <a:t>favour</a:t>
            </a:r>
            <a:r>
              <a:rPr lang="en-US" dirty="0"/>
              <a:t> of Legalism “Wise men make laws, stupid men are constrained by them’</a:t>
            </a:r>
          </a:p>
          <a:p>
            <a:pPr lvl="1"/>
            <a:r>
              <a:rPr lang="en-US" dirty="0"/>
              <a:t>Qin ruler creates a vast burial complex for himself: now made famous as the Terracotta Warriors:</a:t>
            </a:r>
          </a:p>
          <a:p>
            <a:pPr lvl="2"/>
            <a:r>
              <a:rPr lang="en-US" dirty="0"/>
              <a:t>Use of full size modelling of humans and horses; techniques of hollow bronze casting using in manufacture of water birds had no antecedents in China, but well known in Bactria, </a:t>
            </a:r>
            <a:r>
              <a:rPr lang="en-US" dirty="0" err="1"/>
              <a:t>Gandhara</a:t>
            </a:r>
            <a:r>
              <a:rPr lang="en-US" dirty="0"/>
              <a:t> and beyond. Western ideas and western craftsmen introduced into elite culture in China?</a:t>
            </a:r>
          </a:p>
          <a:p>
            <a:pPr lvl="1"/>
            <a:r>
              <a:rPr lang="en-US" dirty="0"/>
              <a:t>Given a very negative reputation by later Han scholars: burning of Philosophy books (and execution of philosophers)</a:t>
            </a:r>
          </a:p>
          <a:p>
            <a:pPr lvl="1"/>
            <a:endParaRPr lang="en-US" dirty="0"/>
          </a:p>
          <a:p>
            <a:r>
              <a:rPr lang="en-US" dirty="0"/>
              <a:t>By end of 4</a:t>
            </a:r>
            <a:r>
              <a:rPr lang="en-US" baseline="30000" dirty="0"/>
              <a:t>th</a:t>
            </a:r>
            <a:r>
              <a:rPr lang="en-US" dirty="0"/>
              <a:t> century, we start to hear of a new entity among the Nomads (Hu), the </a:t>
            </a:r>
            <a:r>
              <a:rPr lang="en-US" dirty="0" err="1"/>
              <a:t>Xiongnu</a:t>
            </a:r>
            <a:r>
              <a:rPr lang="en-US" dirty="0"/>
              <a:t>. They grew in power, dominating over </a:t>
            </a:r>
            <a:r>
              <a:rPr lang="en-US" dirty="0" err="1"/>
              <a:t>neighbouring</a:t>
            </a:r>
            <a:r>
              <a:rPr lang="en-US" dirty="0"/>
              <a:t> nomadic tribes by end 3</a:t>
            </a:r>
            <a:r>
              <a:rPr lang="en-US" baseline="30000" dirty="0"/>
              <a:t>rd</a:t>
            </a:r>
            <a:r>
              <a:rPr lang="en-US" dirty="0"/>
              <a:t> century, growing in their own organization and complexity in response to development of Qin Empire </a:t>
            </a:r>
          </a:p>
          <a:p>
            <a:r>
              <a:rPr lang="en-US" dirty="0"/>
              <a:t>The emergence of a charismatic leader – </a:t>
            </a:r>
            <a:r>
              <a:rPr lang="en-US" dirty="0" err="1"/>
              <a:t>Modu</a:t>
            </a:r>
            <a:r>
              <a:rPr lang="en-US" dirty="0"/>
              <a:t> led to further formalization of a hierarchy based around a leader, who in turn, needed to maintain that loyalty, principally through the provision of distribution of goods. Some through trade, but increasingly </a:t>
            </a:r>
            <a:r>
              <a:rPr lang="en-US" dirty="0" err="1"/>
              <a:t>Xiongnu</a:t>
            </a:r>
            <a:r>
              <a:rPr lang="en-US" dirty="0"/>
              <a:t> turn to both dominating vast areas of the Steppe and increase raiding into China. </a:t>
            </a:r>
          </a:p>
          <a:p>
            <a:pPr marL="0" indent="0">
              <a:buNone/>
            </a:pPr>
            <a:endParaRPr lang="en-US" dirty="0"/>
          </a:p>
          <a:p>
            <a:r>
              <a:rPr lang="en-US" dirty="0"/>
              <a:t>Qin Empire initially attempt to restrict trade in iron weapons to </a:t>
            </a:r>
            <a:r>
              <a:rPr lang="en-US" dirty="0" err="1"/>
              <a:t>Xiongnu</a:t>
            </a:r>
            <a:r>
              <a:rPr lang="en-US" dirty="0"/>
              <a:t>, but that only intensified </a:t>
            </a:r>
            <a:r>
              <a:rPr lang="en-US" dirty="0" err="1"/>
              <a:t>Xiongnu</a:t>
            </a:r>
            <a:r>
              <a:rPr lang="en-US" dirty="0"/>
              <a:t> desire to raid Chinese territory.</a:t>
            </a:r>
          </a:p>
          <a:p>
            <a:pPr marL="0" indent="0">
              <a:buNone/>
            </a:pPr>
            <a:endParaRPr lang="en-US" dirty="0"/>
          </a:p>
        </p:txBody>
      </p:sp>
    </p:spTree>
    <p:extLst>
      <p:ext uri="{BB962C8B-B14F-4D97-AF65-F5344CB8AC3E}">
        <p14:creationId xmlns:p14="http://schemas.microsoft.com/office/powerpoint/2010/main" val="1017516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3D445-0672-CF42-BDF5-30934A458CFA}"/>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72EF58B-9625-FD43-82D9-48EBAC85678E}"/>
              </a:ext>
            </a:extLst>
          </p:cNvPr>
          <p:cNvPicPr>
            <a:picLocks noGrp="1" noChangeAspect="1"/>
          </p:cNvPicPr>
          <p:nvPr>
            <p:ph idx="1"/>
          </p:nvPr>
        </p:nvPicPr>
        <p:blipFill>
          <a:blip r:embed="rId2"/>
          <a:stretch>
            <a:fillRect/>
          </a:stretch>
        </p:blipFill>
        <p:spPr>
          <a:xfrm>
            <a:off x="0" y="0"/>
            <a:ext cx="7229475" cy="7238331"/>
          </a:xfrm>
        </p:spPr>
      </p:pic>
      <p:pic>
        <p:nvPicPr>
          <p:cNvPr id="7" name="Picture 6">
            <a:extLst>
              <a:ext uri="{FF2B5EF4-FFF2-40B4-BE49-F238E27FC236}">
                <a16:creationId xmlns:a16="http://schemas.microsoft.com/office/drawing/2014/main" id="{8270FDED-2C39-A946-9900-B225F11661A7}"/>
              </a:ext>
            </a:extLst>
          </p:cNvPr>
          <p:cNvPicPr>
            <a:picLocks noChangeAspect="1"/>
          </p:cNvPicPr>
          <p:nvPr/>
        </p:nvPicPr>
        <p:blipFill>
          <a:blip r:embed="rId3"/>
          <a:stretch>
            <a:fillRect/>
          </a:stretch>
        </p:blipFill>
        <p:spPr>
          <a:xfrm>
            <a:off x="7466384" y="365125"/>
            <a:ext cx="4587504" cy="5880345"/>
          </a:xfrm>
          <a:prstGeom prst="rect">
            <a:avLst/>
          </a:prstGeom>
        </p:spPr>
      </p:pic>
    </p:spTree>
    <p:extLst>
      <p:ext uri="{BB962C8B-B14F-4D97-AF65-F5344CB8AC3E}">
        <p14:creationId xmlns:p14="http://schemas.microsoft.com/office/powerpoint/2010/main" val="22180093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48112-ED11-FE4A-B5D4-DAFC97D1E20C}"/>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7988A73-33B1-7442-B922-55EC50D6623B}"/>
              </a:ext>
            </a:extLst>
          </p:cNvPr>
          <p:cNvPicPr>
            <a:picLocks noGrp="1" noChangeAspect="1"/>
          </p:cNvPicPr>
          <p:nvPr>
            <p:ph idx="1"/>
          </p:nvPr>
        </p:nvPicPr>
        <p:blipFill>
          <a:blip r:embed="rId2"/>
          <a:stretch>
            <a:fillRect/>
          </a:stretch>
        </p:blipFill>
        <p:spPr>
          <a:xfrm>
            <a:off x="103264" y="0"/>
            <a:ext cx="7226223" cy="4937919"/>
          </a:xfrm>
        </p:spPr>
      </p:pic>
      <p:pic>
        <p:nvPicPr>
          <p:cNvPr id="7" name="Picture 6">
            <a:extLst>
              <a:ext uri="{FF2B5EF4-FFF2-40B4-BE49-F238E27FC236}">
                <a16:creationId xmlns:a16="http://schemas.microsoft.com/office/drawing/2014/main" id="{1871048C-FA2B-6A4B-92DE-8DB988DAAF2B}"/>
              </a:ext>
            </a:extLst>
          </p:cNvPr>
          <p:cNvPicPr>
            <a:picLocks noChangeAspect="1"/>
          </p:cNvPicPr>
          <p:nvPr/>
        </p:nvPicPr>
        <p:blipFill>
          <a:blip r:embed="rId3"/>
          <a:stretch>
            <a:fillRect/>
          </a:stretch>
        </p:blipFill>
        <p:spPr>
          <a:xfrm>
            <a:off x="6087835" y="3386138"/>
            <a:ext cx="6004152" cy="3362325"/>
          </a:xfrm>
          <a:prstGeom prst="rect">
            <a:avLst/>
          </a:prstGeom>
        </p:spPr>
      </p:pic>
    </p:spTree>
    <p:extLst>
      <p:ext uri="{BB962C8B-B14F-4D97-AF65-F5344CB8AC3E}">
        <p14:creationId xmlns:p14="http://schemas.microsoft.com/office/powerpoint/2010/main" val="3419123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9645A-931E-5343-9ED3-1B61F618B09D}"/>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F14D246F-0146-514D-9846-BC08177A0181}"/>
              </a:ext>
            </a:extLst>
          </p:cNvPr>
          <p:cNvPicPr>
            <a:picLocks noGrp="1" noChangeAspect="1"/>
          </p:cNvPicPr>
          <p:nvPr>
            <p:ph idx="1"/>
          </p:nvPr>
        </p:nvPicPr>
        <p:blipFill>
          <a:blip r:embed="rId2"/>
          <a:stretch>
            <a:fillRect/>
          </a:stretch>
        </p:blipFill>
        <p:spPr>
          <a:xfrm rot="5400000">
            <a:off x="1998741" y="-1890636"/>
            <a:ext cx="8518370" cy="11515725"/>
          </a:xfrm>
        </p:spPr>
      </p:pic>
    </p:spTree>
    <p:extLst>
      <p:ext uri="{BB962C8B-B14F-4D97-AF65-F5344CB8AC3E}">
        <p14:creationId xmlns:p14="http://schemas.microsoft.com/office/powerpoint/2010/main" val="22846098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932AA-705D-064D-A263-1FDDB976DF77}"/>
              </a:ext>
            </a:extLst>
          </p:cNvPr>
          <p:cNvSpPr>
            <a:spLocks noGrp="1"/>
          </p:cNvSpPr>
          <p:nvPr>
            <p:ph type="title"/>
          </p:nvPr>
        </p:nvSpPr>
        <p:spPr/>
        <p:txBody>
          <a:bodyPr/>
          <a:lstStyle/>
          <a:p>
            <a:pPr algn="ctr"/>
            <a:r>
              <a:rPr lang="en-US" dirty="0"/>
              <a:t>The Han Dynasty</a:t>
            </a:r>
          </a:p>
        </p:txBody>
      </p:sp>
      <p:sp>
        <p:nvSpPr>
          <p:cNvPr id="3" name="Content Placeholder 2">
            <a:extLst>
              <a:ext uri="{FF2B5EF4-FFF2-40B4-BE49-F238E27FC236}">
                <a16:creationId xmlns:a16="http://schemas.microsoft.com/office/drawing/2014/main" id="{89111324-3C67-A941-A546-61D3C22274C1}"/>
              </a:ext>
            </a:extLst>
          </p:cNvPr>
          <p:cNvSpPr>
            <a:spLocks noGrp="1"/>
          </p:cNvSpPr>
          <p:nvPr>
            <p:ph idx="1"/>
          </p:nvPr>
        </p:nvSpPr>
        <p:spPr/>
        <p:txBody>
          <a:bodyPr>
            <a:normAutofit fontScale="85000" lnSpcReduction="20000"/>
          </a:bodyPr>
          <a:lstStyle/>
          <a:p>
            <a:r>
              <a:rPr lang="en-US" dirty="0"/>
              <a:t>Death of Qin emperor throws new found empire into civil war.</a:t>
            </a:r>
          </a:p>
          <a:p>
            <a:r>
              <a:rPr lang="en-US" dirty="0"/>
              <a:t>Emergence in 206 BCE of one rebel leader, Liu Bang of Han, leading to formulation of Han Dynasty, which would last till 220 CE. </a:t>
            </a:r>
          </a:p>
          <a:p>
            <a:r>
              <a:rPr lang="en-US" dirty="0"/>
              <a:t>Liu Bang ruled until 195 BCE, when his wife, Empress Dowager Lu continued to rule until 180 BCE (formidable figure)</a:t>
            </a:r>
          </a:p>
          <a:p>
            <a:r>
              <a:rPr lang="en-US" dirty="0"/>
              <a:t>Western (Former) Han: 206 BCE-9 CE – with capital at </a:t>
            </a:r>
            <a:r>
              <a:rPr lang="en-US" dirty="0" err="1"/>
              <a:t>Chang’an</a:t>
            </a:r>
            <a:r>
              <a:rPr lang="en-US" dirty="0"/>
              <a:t> (modern Xian)</a:t>
            </a:r>
          </a:p>
          <a:p>
            <a:r>
              <a:rPr lang="en-US" dirty="0"/>
              <a:t>Eastern (Later) Han: 25 CE- 220 CE – with capital at Luoyang.</a:t>
            </a:r>
          </a:p>
          <a:p>
            <a:r>
              <a:rPr lang="en-US" dirty="0"/>
              <a:t>Divided the Han Empire into two zones: the eastern 2/3 was subdivided into 10 semi-autonomous kingdoms, while the western 1/3 was organized into 13 commanderies under direct control of central government.</a:t>
            </a:r>
          </a:p>
          <a:p>
            <a:r>
              <a:rPr lang="en-US" dirty="0"/>
              <a:t>Massive bureaucracy created under principles of Confucianism (and Confucius starts received worship)</a:t>
            </a:r>
          </a:p>
        </p:txBody>
      </p:sp>
    </p:spTree>
    <p:extLst>
      <p:ext uri="{BB962C8B-B14F-4D97-AF65-F5344CB8AC3E}">
        <p14:creationId xmlns:p14="http://schemas.microsoft.com/office/powerpoint/2010/main" val="37433851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F8CFF-F73C-C641-9DDB-9257DCFC1E66}"/>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2A7DC285-2DC2-F047-8748-247C8618D387}"/>
              </a:ext>
            </a:extLst>
          </p:cNvPr>
          <p:cNvPicPr>
            <a:picLocks noGrp="1" noChangeAspect="1"/>
          </p:cNvPicPr>
          <p:nvPr>
            <p:ph idx="1"/>
          </p:nvPr>
        </p:nvPicPr>
        <p:blipFill>
          <a:blip r:embed="rId2"/>
          <a:stretch>
            <a:fillRect/>
          </a:stretch>
        </p:blipFill>
        <p:spPr>
          <a:xfrm>
            <a:off x="257175" y="-136873"/>
            <a:ext cx="6400800" cy="7142388"/>
          </a:xfrm>
        </p:spPr>
      </p:pic>
      <p:pic>
        <p:nvPicPr>
          <p:cNvPr id="7" name="Picture 6">
            <a:extLst>
              <a:ext uri="{FF2B5EF4-FFF2-40B4-BE49-F238E27FC236}">
                <a16:creationId xmlns:a16="http://schemas.microsoft.com/office/drawing/2014/main" id="{2BA2EB7A-A184-E741-B5F0-69CA1F0EAE11}"/>
              </a:ext>
            </a:extLst>
          </p:cNvPr>
          <p:cNvPicPr>
            <a:picLocks noChangeAspect="1"/>
          </p:cNvPicPr>
          <p:nvPr/>
        </p:nvPicPr>
        <p:blipFill>
          <a:blip r:embed="rId3"/>
          <a:stretch>
            <a:fillRect/>
          </a:stretch>
        </p:blipFill>
        <p:spPr>
          <a:xfrm>
            <a:off x="7239000" y="5321"/>
            <a:ext cx="4671147" cy="6858000"/>
          </a:xfrm>
          <a:prstGeom prst="rect">
            <a:avLst/>
          </a:prstGeom>
        </p:spPr>
      </p:pic>
    </p:spTree>
    <p:extLst>
      <p:ext uri="{BB962C8B-B14F-4D97-AF65-F5344CB8AC3E}">
        <p14:creationId xmlns:p14="http://schemas.microsoft.com/office/powerpoint/2010/main" val="25299709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D2E27-7505-AD40-B532-8B1A341F952E}"/>
              </a:ext>
            </a:extLst>
          </p:cNvPr>
          <p:cNvSpPr>
            <a:spLocks noGrp="1"/>
          </p:cNvSpPr>
          <p:nvPr>
            <p:ph type="title"/>
          </p:nvPr>
        </p:nvSpPr>
        <p:spPr/>
        <p:txBody>
          <a:bodyPr/>
          <a:lstStyle/>
          <a:p>
            <a:pPr algn="ctr"/>
            <a:r>
              <a:rPr lang="en-US" dirty="0"/>
              <a:t>The nature of the Han Empire</a:t>
            </a:r>
          </a:p>
        </p:txBody>
      </p:sp>
      <p:sp>
        <p:nvSpPr>
          <p:cNvPr id="3" name="Content Placeholder 2">
            <a:extLst>
              <a:ext uri="{FF2B5EF4-FFF2-40B4-BE49-F238E27FC236}">
                <a16:creationId xmlns:a16="http://schemas.microsoft.com/office/drawing/2014/main" id="{0FE21E09-DC1B-BC44-8B87-655641223032}"/>
              </a:ext>
            </a:extLst>
          </p:cNvPr>
          <p:cNvSpPr>
            <a:spLocks noGrp="1"/>
          </p:cNvSpPr>
          <p:nvPr>
            <p:ph idx="1"/>
          </p:nvPr>
        </p:nvSpPr>
        <p:spPr>
          <a:xfrm>
            <a:off x="428625" y="1400175"/>
            <a:ext cx="11372850" cy="5257800"/>
          </a:xfrm>
        </p:spPr>
        <p:txBody>
          <a:bodyPr>
            <a:normAutofit fontScale="92500" lnSpcReduction="20000"/>
          </a:bodyPr>
          <a:lstStyle/>
          <a:p>
            <a:r>
              <a:rPr lang="en-US" dirty="0"/>
              <a:t>Huge period of cultural creativity: literature, philosophy, mathematics, astronomy, navigation, medicine, engineering</a:t>
            </a:r>
          </a:p>
          <a:p>
            <a:r>
              <a:rPr lang="en-US" dirty="0"/>
              <a:t>Development of official history under state sponsorship: </a:t>
            </a:r>
            <a:r>
              <a:rPr lang="en-US" dirty="0" err="1"/>
              <a:t>Sima</a:t>
            </a:r>
            <a:r>
              <a:rPr lang="en-US" dirty="0"/>
              <a:t> Qian (145-80 BCE) </a:t>
            </a:r>
            <a:r>
              <a:rPr lang="en-US" i="1" dirty="0" err="1"/>
              <a:t>Shiji</a:t>
            </a:r>
            <a:r>
              <a:rPr lang="en-US" i="1" dirty="0"/>
              <a:t> ‘Historical Records’ (including ‘Biography of Assassins’)</a:t>
            </a:r>
          </a:p>
          <a:p>
            <a:r>
              <a:rPr lang="en-US" dirty="0"/>
              <a:t>In 200 BCE, Han suffered military defeat at hands of </a:t>
            </a:r>
            <a:r>
              <a:rPr lang="en-US" dirty="0" err="1"/>
              <a:t>Xiongnu</a:t>
            </a:r>
            <a:endParaRPr lang="en-US" dirty="0"/>
          </a:p>
          <a:p>
            <a:r>
              <a:rPr lang="en-US" dirty="0"/>
              <a:t>Led in 198 BCE to </a:t>
            </a:r>
            <a:r>
              <a:rPr lang="en-US" dirty="0" err="1"/>
              <a:t>heqin</a:t>
            </a:r>
            <a:r>
              <a:rPr lang="en-US" dirty="0"/>
              <a:t> – ‘peace through kinship relations’ agreement between Han Emperor and </a:t>
            </a:r>
            <a:r>
              <a:rPr lang="en-US" dirty="0" err="1"/>
              <a:t>Xiongnu</a:t>
            </a:r>
            <a:r>
              <a:rPr lang="en-US" dirty="0"/>
              <a:t> ruler: a marriage alliance between the ruling houses with accompanying gifts. </a:t>
            </a:r>
          </a:p>
          <a:p>
            <a:pPr lvl="1"/>
            <a:r>
              <a:rPr lang="en-US" dirty="0"/>
              <a:t>But only gift from </a:t>
            </a:r>
            <a:r>
              <a:rPr lang="en-US" dirty="0" err="1"/>
              <a:t>Xiongnu</a:t>
            </a:r>
            <a:r>
              <a:rPr lang="en-US" dirty="0"/>
              <a:t> was not to raid Han territory. Gifts from Han on the other hand were vast and expensive. </a:t>
            </a:r>
          </a:p>
          <a:p>
            <a:pPr lvl="1"/>
            <a:r>
              <a:rPr lang="en-US" dirty="0"/>
              <a:t>Attempts to turn the </a:t>
            </a:r>
            <a:r>
              <a:rPr lang="en-US" dirty="0" err="1"/>
              <a:t>Xiongnu</a:t>
            </a:r>
            <a:r>
              <a:rPr lang="en-US" dirty="0"/>
              <a:t> to Han way of life (get them used to luxuries – the 5 baits)</a:t>
            </a:r>
          </a:p>
          <a:p>
            <a:pPr lvl="1"/>
            <a:r>
              <a:rPr lang="en-US" dirty="0"/>
              <a:t>But left incredible power in hands of </a:t>
            </a:r>
            <a:r>
              <a:rPr lang="en-US" dirty="0" err="1"/>
              <a:t>Xiongnu</a:t>
            </a:r>
            <a:r>
              <a:rPr lang="en-US" dirty="0"/>
              <a:t> – and huge unease amongst Chinese elites.</a:t>
            </a:r>
          </a:p>
          <a:p>
            <a:pPr lvl="1"/>
            <a:r>
              <a:rPr lang="en-US" dirty="0"/>
              <a:t>Actually allowed </a:t>
            </a:r>
            <a:r>
              <a:rPr lang="en-US" dirty="0" err="1"/>
              <a:t>Xiongnu</a:t>
            </a:r>
            <a:r>
              <a:rPr lang="en-US" dirty="0"/>
              <a:t> society to strengthen around its leaders: more goods for </a:t>
            </a:r>
            <a:r>
              <a:rPr lang="en-US" dirty="0" err="1"/>
              <a:t>Xiongnu</a:t>
            </a:r>
            <a:r>
              <a:rPr lang="en-US" dirty="0"/>
              <a:t> ruler to distribute among his followers. </a:t>
            </a:r>
          </a:p>
          <a:p>
            <a:pPr lvl="1"/>
            <a:r>
              <a:rPr lang="en-US" dirty="0"/>
              <a:t>Result was </a:t>
            </a:r>
            <a:r>
              <a:rPr lang="en-US" dirty="0" err="1"/>
              <a:t>Xiongnu</a:t>
            </a:r>
            <a:r>
              <a:rPr lang="en-US" dirty="0"/>
              <a:t> aggression also against nomadic tribes of Wu-sun and Yuezhi: with massive migrations westwards across steps and down into central Asia.</a:t>
            </a:r>
          </a:p>
          <a:p>
            <a:endParaRPr lang="en-US" dirty="0"/>
          </a:p>
        </p:txBody>
      </p:sp>
    </p:spTree>
    <p:extLst>
      <p:ext uri="{BB962C8B-B14F-4D97-AF65-F5344CB8AC3E}">
        <p14:creationId xmlns:p14="http://schemas.microsoft.com/office/powerpoint/2010/main" val="23052459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2CA1F-0F04-8B4D-87FA-6FCBA7936B1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3CAC3B2-55B1-B341-B454-E09956CCD0A2}"/>
              </a:ext>
            </a:extLst>
          </p:cNvPr>
          <p:cNvSpPr>
            <a:spLocks noGrp="1"/>
          </p:cNvSpPr>
          <p:nvPr>
            <p:ph idx="1"/>
          </p:nvPr>
        </p:nvSpPr>
        <p:spPr/>
        <p:txBody>
          <a:bodyPr>
            <a:normAutofit fontScale="92500" lnSpcReduction="10000"/>
          </a:bodyPr>
          <a:lstStyle/>
          <a:p>
            <a:pPr marL="0" indent="0">
              <a:buNone/>
            </a:pPr>
            <a:r>
              <a:rPr lang="en-US" dirty="0"/>
              <a:t>The situation of the empire may be described just like a person hanging upside down. The Son of Heaven, the head of the world, at the top; the vassal, the foot, at the bottom.  Now the </a:t>
            </a:r>
            <a:r>
              <a:rPr lang="en-US" dirty="0" err="1"/>
              <a:t>Xiongnu</a:t>
            </a:r>
            <a:r>
              <a:rPr lang="en-US" dirty="0"/>
              <a:t> are arrogant and insolent on the one hand, and invade and plunder us on the other hand, which must be considered an act of extreme disrespect towards us. And the harm they have been doing to the empire is extremely boundless. Yet each year Han provides them with money, silk floss and fabrics. To command the Barbarian is the power vested in the Emperor on the top, and to present tribute to the Son of Heaven is a ritual to be performed by vassals at the bottom. Now the feet are put on the top and the head at the bottom. Hanging upside down like this is something beyond comprehension</a:t>
            </a:r>
            <a:r>
              <a:rPr lang="en-GB" dirty="0"/>
              <a:t> </a:t>
            </a:r>
          </a:p>
          <a:p>
            <a:pPr marL="0" indent="0">
              <a:buNone/>
            </a:pPr>
            <a:r>
              <a:rPr lang="en-GB" dirty="0"/>
              <a:t>Ban Gu </a:t>
            </a:r>
            <a:r>
              <a:rPr lang="en-GB" i="1" dirty="0" err="1"/>
              <a:t>HanShu</a:t>
            </a:r>
            <a:r>
              <a:rPr lang="en-GB" i="1" dirty="0"/>
              <a:t> (History of the Han) </a:t>
            </a:r>
            <a:r>
              <a:rPr lang="en-GB" dirty="0"/>
              <a:t>48:6a-6</a:t>
            </a:r>
            <a:endParaRPr lang="en-US" dirty="0"/>
          </a:p>
        </p:txBody>
      </p:sp>
    </p:spTree>
    <p:extLst>
      <p:ext uri="{BB962C8B-B14F-4D97-AF65-F5344CB8AC3E}">
        <p14:creationId xmlns:p14="http://schemas.microsoft.com/office/powerpoint/2010/main" val="26280264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03F2C-FA38-A248-9307-8530EC048315}"/>
              </a:ext>
            </a:extLst>
          </p:cNvPr>
          <p:cNvSpPr>
            <a:spLocks noGrp="1"/>
          </p:cNvSpPr>
          <p:nvPr>
            <p:ph type="title"/>
          </p:nvPr>
        </p:nvSpPr>
        <p:spPr/>
        <p:txBody>
          <a:bodyPr/>
          <a:lstStyle/>
          <a:p>
            <a:pPr algn="ctr"/>
            <a:r>
              <a:rPr lang="en-US" dirty="0"/>
              <a:t>The nature of the </a:t>
            </a:r>
            <a:r>
              <a:rPr lang="en-US" dirty="0" err="1"/>
              <a:t>heqin</a:t>
            </a:r>
            <a:endParaRPr lang="en-US" dirty="0"/>
          </a:p>
        </p:txBody>
      </p:sp>
      <p:sp>
        <p:nvSpPr>
          <p:cNvPr id="3" name="Content Placeholder 2">
            <a:extLst>
              <a:ext uri="{FF2B5EF4-FFF2-40B4-BE49-F238E27FC236}">
                <a16:creationId xmlns:a16="http://schemas.microsoft.com/office/drawing/2014/main" id="{1EBFBAF8-FFE7-EE4E-93B2-DC2DE0905B46}"/>
              </a:ext>
            </a:extLst>
          </p:cNvPr>
          <p:cNvSpPr>
            <a:spLocks noGrp="1"/>
          </p:cNvSpPr>
          <p:nvPr>
            <p:ph idx="1"/>
          </p:nvPr>
        </p:nvSpPr>
        <p:spPr>
          <a:xfrm>
            <a:off x="471487" y="1314450"/>
            <a:ext cx="11229975" cy="5414963"/>
          </a:xfrm>
        </p:spPr>
        <p:txBody>
          <a:bodyPr>
            <a:normAutofit fontScale="92500" lnSpcReduction="20000"/>
          </a:bodyPr>
          <a:lstStyle/>
          <a:p>
            <a:r>
              <a:rPr lang="en-US" dirty="0"/>
              <a:t>At its height, Han subsidy to </a:t>
            </a:r>
            <a:r>
              <a:rPr lang="en-US" dirty="0" err="1"/>
              <a:t>Xiongnu</a:t>
            </a:r>
            <a:r>
              <a:rPr lang="en-US" dirty="0"/>
              <a:t> was huge (</a:t>
            </a:r>
            <a:r>
              <a:rPr lang="en-US" i="1" dirty="0" err="1"/>
              <a:t>Hanshu</a:t>
            </a:r>
            <a:r>
              <a:rPr lang="en-US" dirty="0"/>
              <a:t> 94A):</a:t>
            </a:r>
          </a:p>
          <a:p>
            <a:pPr lvl="1"/>
            <a:r>
              <a:rPr lang="en-US" dirty="0"/>
              <a:t>5000 hu of grain (140 men for a year)</a:t>
            </a:r>
          </a:p>
          <a:p>
            <a:pPr lvl="1"/>
            <a:r>
              <a:rPr lang="en-US" dirty="0"/>
              <a:t>10000 shih of wine (daily ration to court of 55 </a:t>
            </a:r>
            <a:r>
              <a:rPr lang="en-US" dirty="0" err="1"/>
              <a:t>litres</a:t>
            </a:r>
            <a:r>
              <a:rPr lang="en-US" dirty="0"/>
              <a:t>)</a:t>
            </a:r>
          </a:p>
          <a:p>
            <a:pPr lvl="1"/>
            <a:r>
              <a:rPr lang="en-US" dirty="0"/>
              <a:t>10000 pi of silk cloth (92,400m of silk)</a:t>
            </a:r>
          </a:p>
          <a:p>
            <a:pPr lvl="1"/>
            <a:endParaRPr lang="en-US" dirty="0"/>
          </a:p>
          <a:p>
            <a:r>
              <a:rPr lang="en-US" dirty="0"/>
              <a:t>Even after accepting sovereignty, amounts increased substantially between 51 BCE and 1 BCE (</a:t>
            </a:r>
            <a:r>
              <a:rPr lang="en-US" dirty="0" err="1"/>
              <a:t>cf</a:t>
            </a:r>
            <a:r>
              <a:rPr lang="en-US" dirty="0"/>
              <a:t> </a:t>
            </a:r>
            <a:r>
              <a:rPr lang="en-US" dirty="0" err="1"/>
              <a:t>Hanshu</a:t>
            </a:r>
            <a:r>
              <a:rPr lang="en-US" dirty="0"/>
              <a:t> 94B):</a:t>
            </a:r>
          </a:p>
          <a:p>
            <a:pPr lvl="1"/>
            <a:r>
              <a:rPr lang="en-US" dirty="0"/>
              <a:t>51 BCE: 6000 chin of silk floss and 8000 pieces of silk fabric (and gold, gold coin, and clothes)</a:t>
            </a:r>
          </a:p>
          <a:p>
            <a:pPr lvl="1"/>
            <a:r>
              <a:rPr lang="en-US" dirty="0"/>
              <a:t>1 BCE: 30,000 chin of silk floss and 30,000 pieces of silk fabric.</a:t>
            </a:r>
          </a:p>
          <a:p>
            <a:r>
              <a:rPr lang="en-US" dirty="0"/>
              <a:t>Indeed this was the way Han China dealt with most of the Western Regions:</a:t>
            </a:r>
          </a:p>
          <a:p>
            <a:pPr lvl="1"/>
            <a:r>
              <a:rPr lang="en-US" dirty="0"/>
              <a:t>In 54 CE, another nomadic tribe, Hsien-Pi submitted to Han and received 270,000,000 cash (</a:t>
            </a:r>
            <a:r>
              <a:rPr lang="en-US" dirty="0" err="1"/>
              <a:t>Hou</a:t>
            </a:r>
            <a:r>
              <a:rPr lang="en-US" dirty="0"/>
              <a:t> </a:t>
            </a:r>
            <a:r>
              <a:rPr lang="en-US" dirty="0" err="1"/>
              <a:t>Hanshu</a:t>
            </a:r>
            <a:r>
              <a:rPr lang="en-US" dirty="0"/>
              <a:t> 120:3b)</a:t>
            </a:r>
          </a:p>
          <a:p>
            <a:pPr lvl="1"/>
            <a:r>
              <a:rPr lang="en-US" dirty="0"/>
              <a:t>In 91 CE: Southern </a:t>
            </a:r>
            <a:r>
              <a:rPr lang="en-US" dirty="0" err="1"/>
              <a:t>Xiongnu</a:t>
            </a:r>
            <a:r>
              <a:rPr lang="en-US" dirty="0"/>
              <a:t> received 100,900,000 cash (</a:t>
            </a:r>
            <a:r>
              <a:rPr lang="en-US" dirty="0" err="1"/>
              <a:t>Hou</a:t>
            </a:r>
            <a:r>
              <a:rPr lang="en-US" dirty="0"/>
              <a:t> </a:t>
            </a:r>
            <a:r>
              <a:rPr lang="en-US" dirty="0" err="1"/>
              <a:t>Hanshu</a:t>
            </a:r>
            <a:r>
              <a:rPr lang="en-US" dirty="0"/>
              <a:t> 75:2b); the Western Regions received 74,800,000. </a:t>
            </a:r>
          </a:p>
          <a:p>
            <a:pPr lvl="1"/>
            <a:r>
              <a:rPr lang="en-US" dirty="0"/>
              <a:t>Tributary payroll was about 1/3 of annual government payroll and 7% of total revenue of empire</a:t>
            </a:r>
          </a:p>
          <a:p>
            <a:pPr marL="0" indent="0">
              <a:buNone/>
            </a:pPr>
            <a:endParaRPr lang="en-US" dirty="0"/>
          </a:p>
        </p:txBody>
      </p:sp>
    </p:spTree>
    <p:extLst>
      <p:ext uri="{BB962C8B-B14F-4D97-AF65-F5344CB8AC3E}">
        <p14:creationId xmlns:p14="http://schemas.microsoft.com/office/powerpoint/2010/main" val="18930636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72374-46F2-4041-887F-2C8E499147D3}"/>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D2AA4516-2459-324F-AC36-72B53B42D28D}"/>
              </a:ext>
            </a:extLst>
          </p:cNvPr>
          <p:cNvPicPr>
            <a:picLocks noGrp="1" noChangeAspect="1"/>
          </p:cNvPicPr>
          <p:nvPr>
            <p:ph idx="1"/>
          </p:nvPr>
        </p:nvPicPr>
        <p:blipFill>
          <a:blip r:embed="rId2"/>
          <a:stretch>
            <a:fillRect/>
          </a:stretch>
        </p:blipFill>
        <p:spPr>
          <a:xfrm>
            <a:off x="669541" y="180004"/>
            <a:ext cx="10574721" cy="6677996"/>
          </a:xfrm>
        </p:spPr>
      </p:pic>
    </p:spTree>
    <p:extLst>
      <p:ext uri="{BB962C8B-B14F-4D97-AF65-F5344CB8AC3E}">
        <p14:creationId xmlns:p14="http://schemas.microsoft.com/office/powerpoint/2010/main" val="12623353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C1611-10ED-F345-A977-8214E865FC2D}"/>
              </a:ext>
            </a:extLst>
          </p:cNvPr>
          <p:cNvSpPr>
            <a:spLocks noGrp="1"/>
          </p:cNvSpPr>
          <p:nvPr>
            <p:ph type="title"/>
          </p:nvPr>
        </p:nvSpPr>
        <p:spPr/>
        <p:txBody>
          <a:bodyPr/>
          <a:lstStyle/>
          <a:p>
            <a:pPr algn="ctr"/>
            <a:r>
              <a:rPr lang="en-US" dirty="0"/>
              <a:t>Major Chinese Historical Texts</a:t>
            </a:r>
          </a:p>
        </p:txBody>
      </p:sp>
      <p:sp>
        <p:nvSpPr>
          <p:cNvPr id="3" name="Content Placeholder 2">
            <a:extLst>
              <a:ext uri="{FF2B5EF4-FFF2-40B4-BE49-F238E27FC236}">
                <a16:creationId xmlns:a16="http://schemas.microsoft.com/office/drawing/2014/main" id="{31BE83FA-2610-2145-BC73-19B5838A10AB}"/>
              </a:ext>
            </a:extLst>
          </p:cNvPr>
          <p:cNvSpPr>
            <a:spLocks noGrp="1"/>
          </p:cNvSpPr>
          <p:nvPr>
            <p:ph idx="1"/>
          </p:nvPr>
        </p:nvSpPr>
        <p:spPr>
          <a:xfrm>
            <a:off x="314325" y="1328738"/>
            <a:ext cx="11601450" cy="5286375"/>
          </a:xfrm>
        </p:spPr>
        <p:txBody>
          <a:bodyPr>
            <a:normAutofit fontScale="85000" lnSpcReduction="20000"/>
          </a:bodyPr>
          <a:lstStyle/>
          <a:p>
            <a:r>
              <a:rPr lang="en-US" dirty="0"/>
              <a:t>Autumn and Spring Annals </a:t>
            </a:r>
            <a:r>
              <a:rPr lang="en-US" i="1" dirty="0"/>
              <a:t>Chunqiu – </a:t>
            </a:r>
            <a:r>
              <a:rPr lang="en-US" dirty="0"/>
              <a:t>official chronicle of State of Lu (state in which Confucius lived and worked) covers 722-481 BCE + 5 Commentaries on the Annals: created during the Warring States period to find deeper meaning in Annals (e.g. Commentary of </a:t>
            </a:r>
            <a:r>
              <a:rPr lang="en-US" dirty="0" err="1"/>
              <a:t>Zuo</a:t>
            </a:r>
            <a:r>
              <a:rPr lang="en-US" dirty="0"/>
              <a:t>).</a:t>
            </a:r>
          </a:p>
          <a:p>
            <a:endParaRPr lang="en-US" dirty="0"/>
          </a:p>
          <a:p>
            <a:r>
              <a:rPr lang="en-US" dirty="0" err="1"/>
              <a:t>Sima</a:t>
            </a:r>
            <a:r>
              <a:rPr lang="en-US" dirty="0"/>
              <a:t> Qian </a:t>
            </a:r>
            <a:r>
              <a:rPr lang="en-US" i="1" dirty="0" err="1"/>
              <a:t>Shiji</a:t>
            </a:r>
            <a:r>
              <a:rPr lang="en-US" i="1" dirty="0"/>
              <a:t> </a:t>
            </a:r>
            <a:r>
              <a:rPr lang="en-US" dirty="0"/>
              <a:t>(written 1</a:t>
            </a:r>
            <a:r>
              <a:rPr lang="en-US" baseline="30000" dirty="0"/>
              <a:t>st</a:t>
            </a:r>
            <a:r>
              <a:rPr lang="en-US" dirty="0"/>
              <a:t> c BCE about China’s relationship with the </a:t>
            </a:r>
            <a:r>
              <a:rPr lang="en-US" dirty="0" err="1"/>
              <a:t>Xiongnu</a:t>
            </a:r>
            <a:r>
              <a:rPr lang="en-US" dirty="0"/>
              <a:t> as well as the Qin and Han dynasties</a:t>
            </a:r>
          </a:p>
          <a:p>
            <a:endParaRPr lang="en-US" dirty="0"/>
          </a:p>
          <a:p>
            <a:r>
              <a:rPr lang="en-US" i="1" dirty="0" err="1"/>
              <a:t>Hanshu</a:t>
            </a:r>
            <a:r>
              <a:rPr lang="en-US" dirty="0"/>
              <a:t> (History of the Western Han) covering period 202 BCE-9 CE. Begun in 36 CE by historian Ban Biao, continued by his son Ban Gu, finished by his sister, Ban Zhao c. 110 CE.</a:t>
            </a:r>
          </a:p>
          <a:p>
            <a:endParaRPr lang="en-US" dirty="0"/>
          </a:p>
          <a:p>
            <a:r>
              <a:rPr lang="en-US" i="1" dirty="0" err="1"/>
              <a:t>HouHanshu</a:t>
            </a:r>
            <a:r>
              <a:rPr lang="en-US" dirty="0"/>
              <a:t> (History of the Eastern/Later Han)  25-220 CE, compiled by the historian Fan Yen (398-446 CE)</a:t>
            </a:r>
          </a:p>
          <a:p>
            <a:pPr marL="0" indent="0">
              <a:buNone/>
            </a:pPr>
            <a:endParaRPr lang="en-US" dirty="0"/>
          </a:p>
          <a:p>
            <a:r>
              <a:rPr lang="en-US" i="1" dirty="0" err="1"/>
              <a:t>Zizhi</a:t>
            </a:r>
            <a:r>
              <a:rPr lang="en-US" i="1" dirty="0"/>
              <a:t> </a:t>
            </a:r>
            <a:r>
              <a:rPr lang="en-US" i="1" dirty="0" err="1"/>
              <a:t>Tongjian</a:t>
            </a:r>
            <a:r>
              <a:rPr lang="en-US" i="1" dirty="0"/>
              <a:t> </a:t>
            </a:r>
            <a:r>
              <a:rPr lang="en-US" dirty="0"/>
              <a:t>‘ Comprehensive Mirror to Aid in Government’ written by </a:t>
            </a:r>
            <a:r>
              <a:rPr lang="en-US" dirty="0" err="1"/>
              <a:t>Sima</a:t>
            </a:r>
            <a:r>
              <a:rPr lang="en-US" dirty="0"/>
              <a:t> </a:t>
            </a:r>
            <a:r>
              <a:rPr lang="en-US" dirty="0" err="1"/>
              <a:t>Guang</a:t>
            </a:r>
            <a:r>
              <a:rPr lang="en-US" dirty="0"/>
              <a:t> (1019-1086) – a chronological account in 354 volumes of 1362 years of Chinese history</a:t>
            </a:r>
          </a:p>
        </p:txBody>
      </p:sp>
    </p:spTree>
    <p:extLst>
      <p:ext uri="{BB962C8B-B14F-4D97-AF65-F5344CB8AC3E}">
        <p14:creationId xmlns:p14="http://schemas.microsoft.com/office/powerpoint/2010/main" val="3151156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F829C-BCEF-B546-BB28-828349521E22}"/>
              </a:ext>
            </a:extLst>
          </p:cNvPr>
          <p:cNvSpPr>
            <a:spLocks noGrp="1"/>
          </p:cNvSpPr>
          <p:nvPr>
            <p:ph type="title"/>
          </p:nvPr>
        </p:nvSpPr>
        <p:spPr>
          <a:xfrm>
            <a:off x="900112" y="-220663"/>
            <a:ext cx="10515600" cy="1325563"/>
          </a:xfrm>
        </p:spPr>
        <p:txBody>
          <a:bodyPr/>
          <a:lstStyle/>
          <a:p>
            <a:pPr algn="ctr"/>
            <a:r>
              <a:rPr lang="en-US" dirty="0"/>
              <a:t>Han Expansion</a:t>
            </a:r>
          </a:p>
        </p:txBody>
      </p:sp>
      <p:sp>
        <p:nvSpPr>
          <p:cNvPr id="3" name="Content Placeholder 2">
            <a:extLst>
              <a:ext uri="{FF2B5EF4-FFF2-40B4-BE49-F238E27FC236}">
                <a16:creationId xmlns:a16="http://schemas.microsoft.com/office/drawing/2014/main" id="{6F1A6E10-E877-9B47-B7B4-0C4C280B0A3B}"/>
              </a:ext>
            </a:extLst>
          </p:cNvPr>
          <p:cNvSpPr>
            <a:spLocks noGrp="1"/>
          </p:cNvSpPr>
          <p:nvPr>
            <p:ph idx="1"/>
          </p:nvPr>
        </p:nvSpPr>
        <p:spPr>
          <a:xfrm>
            <a:off x="342901" y="814388"/>
            <a:ext cx="11601450" cy="5786437"/>
          </a:xfrm>
        </p:spPr>
        <p:txBody>
          <a:bodyPr>
            <a:normAutofit fontScale="85000" lnSpcReduction="20000"/>
          </a:bodyPr>
          <a:lstStyle/>
          <a:p>
            <a:r>
              <a:rPr lang="en-US" dirty="0"/>
              <a:t>In 140 BCE Emperor Wu came to throne:</a:t>
            </a:r>
          </a:p>
          <a:p>
            <a:pPr lvl="1"/>
            <a:r>
              <a:rPr lang="en-US" dirty="0"/>
              <a:t>Sent Zhang Qian to visit Yuezhi in central Asia to gain them as allies to attack </a:t>
            </a:r>
            <a:r>
              <a:rPr lang="en-US" dirty="0" err="1"/>
              <a:t>Xiongnu</a:t>
            </a:r>
            <a:endParaRPr lang="en-US" dirty="0"/>
          </a:p>
          <a:p>
            <a:r>
              <a:rPr lang="en-US" dirty="0"/>
              <a:t>In 120s BCE, Han Emperor Wu began an era of Han expansion:</a:t>
            </a:r>
          </a:p>
          <a:p>
            <a:pPr lvl="1"/>
            <a:r>
              <a:rPr lang="en-US" dirty="0"/>
              <a:t>In 129 BCE – Han expand into </a:t>
            </a:r>
            <a:r>
              <a:rPr lang="en-US" dirty="0" err="1"/>
              <a:t>Xiongnu</a:t>
            </a:r>
            <a:r>
              <a:rPr lang="en-US" dirty="0"/>
              <a:t> territory as far as </a:t>
            </a:r>
            <a:r>
              <a:rPr lang="en-US" dirty="0" err="1"/>
              <a:t>Longcheng</a:t>
            </a:r>
            <a:endParaRPr lang="en-US" dirty="0"/>
          </a:p>
          <a:p>
            <a:pPr lvl="1"/>
            <a:r>
              <a:rPr lang="en-US" dirty="0"/>
              <a:t>By 121 the Han occupy the Gansu corridor connecting Han territory to </a:t>
            </a:r>
            <a:r>
              <a:rPr lang="en-US" dirty="0" err="1"/>
              <a:t>Tarim</a:t>
            </a:r>
            <a:r>
              <a:rPr lang="en-US" dirty="0"/>
              <a:t> Basin</a:t>
            </a:r>
          </a:p>
          <a:p>
            <a:pPr lvl="1"/>
            <a:r>
              <a:rPr lang="en-US" dirty="0"/>
              <a:t>By 119 BCE, Han expansion had been backed up with re-settlements of large numbers of Han in former </a:t>
            </a:r>
            <a:r>
              <a:rPr lang="en-US" dirty="0" err="1"/>
              <a:t>Xiongnu</a:t>
            </a:r>
            <a:r>
              <a:rPr lang="en-US" dirty="0"/>
              <a:t> territories, tribute was no longer paid</a:t>
            </a:r>
          </a:p>
          <a:p>
            <a:pPr lvl="1"/>
            <a:r>
              <a:rPr lang="en-US" dirty="0"/>
              <a:t>By 110 BCE, the </a:t>
            </a:r>
            <a:r>
              <a:rPr lang="en-US" dirty="0" err="1"/>
              <a:t>Xiongnu</a:t>
            </a:r>
            <a:r>
              <a:rPr lang="en-US" dirty="0"/>
              <a:t> had been forced out of Yellow River region and retreated to northern Steppes. Han established 14 new border commanderies and starting conquest of </a:t>
            </a:r>
            <a:r>
              <a:rPr lang="en-US" dirty="0" err="1"/>
              <a:t>Tarim</a:t>
            </a:r>
            <a:r>
              <a:rPr lang="en-US" dirty="0"/>
              <a:t> Basin area. </a:t>
            </a:r>
          </a:p>
          <a:p>
            <a:pPr lvl="1"/>
            <a:r>
              <a:rPr lang="en-US" dirty="0"/>
              <a:t>By 51 BCE the </a:t>
            </a:r>
            <a:r>
              <a:rPr lang="en-US" dirty="0" err="1"/>
              <a:t>Xiongnu</a:t>
            </a:r>
            <a:r>
              <a:rPr lang="en-US" dirty="0"/>
              <a:t> had collapsed and accepted sovereignty of Han state</a:t>
            </a:r>
          </a:p>
          <a:p>
            <a:r>
              <a:rPr lang="en-US" dirty="0"/>
              <a:t>Han ambassadors brought back knowledge of communities to west (like Parthians), as well as Han conquest to Pamir mountains facilitated greater ability and desire for trade. See the </a:t>
            </a:r>
            <a:r>
              <a:rPr lang="en-US" dirty="0" err="1"/>
              <a:t>Xuanquan</a:t>
            </a:r>
            <a:r>
              <a:rPr lang="en-US" dirty="0"/>
              <a:t> documents: 35000 documents (111 BC-107 CE) regulating movement of people and goods, posting of new imperial edicts etc. Complex relationships with each of pre-existing oasis communities around the </a:t>
            </a:r>
            <a:r>
              <a:rPr lang="en-US" dirty="0" err="1"/>
              <a:t>Tarim</a:t>
            </a:r>
            <a:r>
              <a:rPr lang="en-US" dirty="0"/>
              <a:t> basin (often communities with strong links to nomadic groups)</a:t>
            </a:r>
          </a:p>
          <a:p>
            <a:r>
              <a:rPr lang="en-US" dirty="0"/>
              <a:t>101 BCE – the Han expand over Pamirs and into Ferghana Valley. Continue to defend and expand their interests there, with full Chinese control established in 94 CE over the territory of the ‘Western Regions’</a:t>
            </a:r>
          </a:p>
          <a:p>
            <a:endParaRPr lang="en-US" dirty="0"/>
          </a:p>
        </p:txBody>
      </p:sp>
    </p:spTree>
    <p:extLst>
      <p:ext uri="{BB962C8B-B14F-4D97-AF65-F5344CB8AC3E}">
        <p14:creationId xmlns:p14="http://schemas.microsoft.com/office/powerpoint/2010/main" val="8284584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F3069-DFA3-8046-B6E0-0A0949A0440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6D24270-D37E-FD47-914B-4052D98E4FB0}"/>
              </a:ext>
            </a:extLst>
          </p:cNvPr>
          <p:cNvPicPr>
            <a:picLocks noGrp="1" noChangeAspect="1"/>
          </p:cNvPicPr>
          <p:nvPr>
            <p:ph idx="1"/>
          </p:nvPr>
        </p:nvPicPr>
        <p:blipFill>
          <a:blip r:embed="rId2"/>
          <a:stretch>
            <a:fillRect/>
          </a:stretch>
        </p:blipFill>
        <p:spPr>
          <a:xfrm>
            <a:off x="4428794" y="-128588"/>
            <a:ext cx="7763206" cy="3848100"/>
          </a:xfrm>
        </p:spPr>
      </p:pic>
      <p:pic>
        <p:nvPicPr>
          <p:cNvPr id="7" name="Picture 6">
            <a:extLst>
              <a:ext uri="{FF2B5EF4-FFF2-40B4-BE49-F238E27FC236}">
                <a16:creationId xmlns:a16="http://schemas.microsoft.com/office/drawing/2014/main" id="{0F0EF1A2-1A6B-C948-B188-035B1F7D8CB9}"/>
              </a:ext>
            </a:extLst>
          </p:cNvPr>
          <p:cNvPicPr>
            <a:picLocks noChangeAspect="1"/>
          </p:cNvPicPr>
          <p:nvPr/>
        </p:nvPicPr>
        <p:blipFill>
          <a:blip r:embed="rId3"/>
          <a:stretch>
            <a:fillRect/>
          </a:stretch>
        </p:blipFill>
        <p:spPr>
          <a:xfrm>
            <a:off x="-1" y="3371850"/>
            <a:ext cx="5563005" cy="3486150"/>
          </a:xfrm>
          <a:prstGeom prst="rect">
            <a:avLst/>
          </a:prstGeom>
        </p:spPr>
      </p:pic>
    </p:spTree>
    <p:extLst>
      <p:ext uri="{BB962C8B-B14F-4D97-AF65-F5344CB8AC3E}">
        <p14:creationId xmlns:p14="http://schemas.microsoft.com/office/powerpoint/2010/main" val="10069011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3E38A-4F5A-D743-BBF8-EB317AA38ECE}"/>
              </a:ext>
            </a:extLst>
          </p:cNvPr>
          <p:cNvSpPr>
            <a:spLocks noGrp="1"/>
          </p:cNvSpPr>
          <p:nvPr>
            <p:ph type="title"/>
          </p:nvPr>
        </p:nvSpPr>
        <p:spPr/>
        <p:txBody>
          <a:bodyPr/>
          <a:lstStyle/>
          <a:p>
            <a:pPr algn="ctr"/>
            <a:r>
              <a:rPr lang="en-US" dirty="0"/>
              <a:t>The </a:t>
            </a:r>
            <a:r>
              <a:rPr lang="en-US" dirty="0" err="1"/>
              <a:t>Xiongnu</a:t>
            </a:r>
            <a:r>
              <a:rPr lang="en-US" dirty="0"/>
              <a:t> Burials at </a:t>
            </a:r>
            <a:r>
              <a:rPr lang="en-US" dirty="0" err="1"/>
              <a:t>Noin</a:t>
            </a:r>
            <a:r>
              <a:rPr lang="en-US" dirty="0"/>
              <a:t>-Ula</a:t>
            </a:r>
          </a:p>
        </p:txBody>
      </p:sp>
      <p:sp>
        <p:nvSpPr>
          <p:cNvPr id="3" name="Content Placeholder 2">
            <a:extLst>
              <a:ext uri="{FF2B5EF4-FFF2-40B4-BE49-F238E27FC236}">
                <a16:creationId xmlns:a16="http://schemas.microsoft.com/office/drawing/2014/main" id="{2BDE0160-CADB-D947-8A02-F7EE0E77621D}"/>
              </a:ext>
            </a:extLst>
          </p:cNvPr>
          <p:cNvSpPr>
            <a:spLocks noGrp="1"/>
          </p:cNvSpPr>
          <p:nvPr>
            <p:ph idx="1"/>
          </p:nvPr>
        </p:nvSpPr>
        <p:spPr/>
        <p:txBody>
          <a:bodyPr>
            <a:normAutofit fontScale="92500" lnSpcReduction="20000"/>
          </a:bodyPr>
          <a:lstStyle/>
          <a:p>
            <a:r>
              <a:rPr lang="en-US" dirty="0" err="1"/>
              <a:t>Noin</a:t>
            </a:r>
            <a:r>
              <a:rPr lang="en-US" dirty="0"/>
              <a:t> Ula burials (modern Mongolia) belong to </a:t>
            </a:r>
            <a:r>
              <a:rPr lang="en-US" dirty="0" err="1"/>
              <a:t>Xiongnu</a:t>
            </a:r>
            <a:r>
              <a:rPr lang="en-US" dirty="0"/>
              <a:t> elites rulers, with one burial (kurgan 6) identified with a historical </a:t>
            </a:r>
            <a:r>
              <a:rPr lang="en-US" dirty="0" err="1"/>
              <a:t>Xiongnu</a:t>
            </a:r>
            <a:r>
              <a:rPr lang="en-US" dirty="0"/>
              <a:t> ruler </a:t>
            </a:r>
            <a:r>
              <a:rPr lang="en-GB" dirty="0" err="1"/>
              <a:t>Uchjulü</a:t>
            </a:r>
            <a:r>
              <a:rPr lang="en-GB" dirty="0"/>
              <a:t>-Jodi-</a:t>
            </a:r>
            <a:r>
              <a:rPr lang="en-GB" dirty="0" err="1"/>
              <a:t>Chanuy</a:t>
            </a:r>
            <a:r>
              <a:rPr lang="en-GB" dirty="0"/>
              <a:t>, who died in 13 CE.</a:t>
            </a:r>
          </a:p>
          <a:p>
            <a:r>
              <a:rPr lang="en-GB" dirty="0"/>
              <a:t>Clothes trimmed with fur and silk, felt boots, </a:t>
            </a:r>
            <a:r>
              <a:rPr lang="en-GB" dirty="0" err="1"/>
              <a:t>woolen</a:t>
            </a:r>
            <a:r>
              <a:rPr lang="en-GB" dirty="0"/>
              <a:t> trousers, carpets of wool and silk, bronze Chinese mirrors, Chinese lacquered cups, ornamental plaques.</a:t>
            </a:r>
          </a:p>
          <a:p>
            <a:r>
              <a:rPr lang="en-GB" dirty="0"/>
              <a:t>Silk used to cover bodies, sides of coffins, roofs, floors, every conceivable surface. </a:t>
            </a:r>
          </a:p>
          <a:p>
            <a:r>
              <a:rPr lang="en-GB" dirty="0"/>
              <a:t>More Chinese silk has been found in </a:t>
            </a:r>
            <a:r>
              <a:rPr lang="en-GB" dirty="0" err="1"/>
              <a:t>Xiongnu</a:t>
            </a:r>
            <a:r>
              <a:rPr lang="en-GB" dirty="0"/>
              <a:t> burial sites than from every other period of nomad history.</a:t>
            </a:r>
          </a:p>
          <a:p>
            <a:r>
              <a:rPr lang="en-GB" dirty="0"/>
              <a:t>See everything that was found (mostly in Hermitage in St Petersburg): https://</a:t>
            </a:r>
            <a:r>
              <a:rPr lang="en-GB" dirty="0" err="1"/>
              <a:t>depts.washington.edu</a:t>
            </a:r>
            <a:r>
              <a:rPr lang="en-GB" dirty="0"/>
              <a:t>/</a:t>
            </a:r>
            <a:r>
              <a:rPr lang="en-GB" dirty="0" err="1"/>
              <a:t>silkroad</a:t>
            </a:r>
            <a:r>
              <a:rPr lang="en-GB" dirty="0"/>
              <a:t>/museums/</a:t>
            </a:r>
            <a:r>
              <a:rPr lang="en-GB" dirty="0" err="1"/>
              <a:t>shm</a:t>
            </a:r>
            <a:r>
              <a:rPr lang="en-GB" dirty="0"/>
              <a:t>/</a:t>
            </a:r>
            <a:r>
              <a:rPr lang="en-GB" dirty="0" err="1"/>
              <a:t>shmnoinula.html</a:t>
            </a:r>
            <a:endParaRPr lang="en-US" dirty="0"/>
          </a:p>
        </p:txBody>
      </p:sp>
    </p:spTree>
    <p:extLst>
      <p:ext uri="{BB962C8B-B14F-4D97-AF65-F5344CB8AC3E}">
        <p14:creationId xmlns:p14="http://schemas.microsoft.com/office/powerpoint/2010/main" val="2339097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445E0-3DD5-5540-99A0-766916CDD7B3}"/>
              </a:ext>
            </a:extLst>
          </p:cNvPr>
          <p:cNvSpPr>
            <a:spLocks noGrp="1"/>
          </p:cNvSpPr>
          <p:nvPr>
            <p:ph type="title"/>
          </p:nvPr>
        </p:nvSpPr>
        <p:spPr/>
        <p:txBody>
          <a:bodyPr/>
          <a:lstStyle/>
          <a:p>
            <a:pPr algn="ctr"/>
            <a:r>
              <a:rPr lang="en-US" dirty="0"/>
              <a:t>The Steppe</a:t>
            </a:r>
          </a:p>
        </p:txBody>
      </p:sp>
      <p:sp>
        <p:nvSpPr>
          <p:cNvPr id="3" name="Content Placeholder 2">
            <a:extLst>
              <a:ext uri="{FF2B5EF4-FFF2-40B4-BE49-F238E27FC236}">
                <a16:creationId xmlns:a16="http://schemas.microsoft.com/office/drawing/2014/main" id="{84B84ADD-5203-BC4E-B1B1-59A51DE9C31E}"/>
              </a:ext>
            </a:extLst>
          </p:cNvPr>
          <p:cNvSpPr>
            <a:spLocks noGrp="1"/>
          </p:cNvSpPr>
          <p:nvPr>
            <p:ph idx="1"/>
          </p:nvPr>
        </p:nvSpPr>
        <p:spPr/>
        <p:txBody>
          <a:bodyPr>
            <a:normAutofit fontScale="92500" lnSpcReduction="10000"/>
          </a:bodyPr>
          <a:lstStyle/>
          <a:p>
            <a:r>
              <a:rPr lang="en-US" dirty="0"/>
              <a:t>Unlike the mountain ranges and deserts to the south, the Steppe provides a remarkable uninterrupted route running almost the entire length of Eurasia from Great Hungarian Plain to Manchuria (9000 km).</a:t>
            </a:r>
          </a:p>
          <a:p>
            <a:r>
              <a:rPr lang="en-US" dirty="0"/>
              <a:t>This was the land of the horse rider, of nomadic communities with their flocks, and (later) of nomadic warrior tribes</a:t>
            </a:r>
          </a:p>
          <a:p>
            <a:r>
              <a:rPr lang="en-US" dirty="0"/>
              <a:t>Open grassland with drought resistant and frost tolerant grass and plants</a:t>
            </a:r>
          </a:p>
          <a:p>
            <a:r>
              <a:rPr lang="en-US" dirty="0"/>
              <a:t>Broadly falls into Western Steppe (5000 km) and Eastern Steppe separated (‘Mongolian Steppe’) by Altai mountains (fragments the grassland corridor).</a:t>
            </a:r>
          </a:p>
          <a:p>
            <a:r>
              <a:rPr lang="en-US" dirty="0" err="1"/>
              <a:t>Characterised</a:t>
            </a:r>
            <a:r>
              <a:rPr lang="en-US" dirty="0"/>
              <a:t> by early intricate networks of connectivity linking the different cultures who moved continuously along it</a:t>
            </a:r>
          </a:p>
        </p:txBody>
      </p:sp>
    </p:spTree>
    <p:extLst>
      <p:ext uri="{BB962C8B-B14F-4D97-AF65-F5344CB8AC3E}">
        <p14:creationId xmlns:p14="http://schemas.microsoft.com/office/powerpoint/2010/main" val="20112485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83035-EE5C-F84C-AAB5-1C3A1FB461F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2EE16E5F-9858-C545-B7E5-8E837017C36F}"/>
              </a:ext>
            </a:extLst>
          </p:cNvPr>
          <p:cNvPicPr>
            <a:picLocks noGrp="1" noChangeAspect="1"/>
          </p:cNvPicPr>
          <p:nvPr>
            <p:ph idx="1"/>
          </p:nvPr>
        </p:nvPicPr>
        <p:blipFill>
          <a:blip r:embed="rId2"/>
          <a:stretch>
            <a:fillRect/>
          </a:stretch>
        </p:blipFill>
        <p:spPr>
          <a:xfrm>
            <a:off x="4587745" y="1825625"/>
            <a:ext cx="3016509" cy="4351338"/>
          </a:xfrm>
        </p:spPr>
      </p:pic>
      <p:pic>
        <p:nvPicPr>
          <p:cNvPr id="7" name="Picture 6">
            <a:extLst>
              <a:ext uri="{FF2B5EF4-FFF2-40B4-BE49-F238E27FC236}">
                <a16:creationId xmlns:a16="http://schemas.microsoft.com/office/drawing/2014/main" id="{0C0D06AA-8FAE-2146-B67F-5538299F782D}"/>
              </a:ext>
            </a:extLst>
          </p:cNvPr>
          <p:cNvPicPr>
            <a:picLocks noChangeAspect="1"/>
          </p:cNvPicPr>
          <p:nvPr/>
        </p:nvPicPr>
        <p:blipFill>
          <a:blip r:embed="rId3"/>
          <a:stretch>
            <a:fillRect/>
          </a:stretch>
        </p:blipFill>
        <p:spPr>
          <a:xfrm>
            <a:off x="20142" y="-66417"/>
            <a:ext cx="4652623" cy="6858000"/>
          </a:xfrm>
          <a:prstGeom prst="rect">
            <a:avLst/>
          </a:prstGeom>
        </p:spPr>
      </p:pic>
      <p:pic>
        <p:nvPicPr>
          <p:cNvPr id="9" name="Picture 8">
            <a:extLst>
              <a:ext uri="{FF2B5EF4-FFF2-40B4-BE49-F238E27FC236}">
                <a16:creationId xmlns:a16="http://schemas.microsoft.com/office/drawing/2014/main" id="{0B0CDA9F-49E4-5649-A6A7-B4DF825BF237}"/>
              </a:ext>
            </a:extLst>
          </p:cNvPr>
          <p:cNvPicPr>
            <a:picLocks noChangeAspect="1"/>
          </p:cNvPicPr>
          <p:nvPr/>
        </p:nvPicPr>
        <p:blipFill>
          <a:blip r:embed="rId4"/>
          <a:stretch>
            <a:fillRect/>
          </a:stretch>
        </p:blipFill>
        <p:spPr>
          <a:xfrm rot="5400000">
            <a:off x="8487724" y="-1328541"/>
            <a:ext cx="2422008" cy="4946257"/>
          </a:xfrm>
          <a:prstGeom prst="rect">
            <a:avLst/>
          </a:prstGeom>
        </p:spPr>
      </p:pic>
    </p:spTree>
    <p:extLst>
      <p:ext uri="{BB962C8B-B14F-4D97-AF65-F5344CB8AC3E}">
        <p14:creationId xmlns:p14="http://schemas.microsoft.com/office/powerpoint/2010/main" val="6664839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750CF-8023-6343-AEF3-282938313A5F}"/>
              </a:ext>
            </a:extLst>
          </p:cNvPr>
          <p:cNvSpPr>
            <a:spLocks noGrp="1"/>
          </p:cNvSpPr>
          <p:nvPr>
            <p:ph type="title"/>
          </p:nvPr>
        </p:nvSpPr>
        <p:spPr/>
        <p:txBody>
          <a:bodyPr/>
          <a:lstStyle/>
          <a:p>
            <a:pPr algn="ctr"/>
            <a:r>
              <a:rPr lang="en-US" dirty="0"/>
              <a:t>Age of Disunity: 220CE onwards</a:t>
            </a:r>
          </a:p>
        </p:txBody>
      </p:sp>
      <p:sp>
        <p:nvSpPr>
          <p:cNvPr id="3" name="Content Placeholder 2">
            <a:extLst>
              <a:ext uri="{FF2B5EF4-FFF2-40B4-BE49-F238E27FC236}">
                <a16:creationId xmlns:a16="http://schemas.microsoft.com/office/drawing/2014/main" id="{B20DA1AE-B8B0-7D47-B24D-89B469A70AAC}"/>
              </a:ext>
            </a:extLst>
          </p:cNvPr>
          <p:cNvSpPr>
            <a:spLocks noGrp="1"/>
          </p:cNvSpPr>
          <p:nvPr>
            <p:ph idx="1"/>
          </p:nvPr>
        </p:nvSpPr>
        <p:spPr/>
        <p:txBody>
          <a:bodyPr>
            <a:normAutofit lnSpcReduction="10000"/>
          </a:bodyPr>
          <a:lstStyle/>
          <a:p>
            <a:r>
              <a:rPr lang="en-US" dirty="0"/>
              <a:t>Eastern (Later) Han dynasty collapsed in 220 CE, led to period of disunity in China known as ‘the six dynasties’ – continued until 581 CE under the Sui dynasty and then Tang dynasty from 618 CE.</a:t>
            </a:r>
          </a:p>
          <a:p>
            <a:r>
              <a:rPr lang="en-US" dirty="0"/>
              <a:t>After the abdication of last Han Emperor, China split into 3 kingdoms: Wei in the north, Wu in the south and Shu in the West.</a:t>
            </a:r>
          </a:p>
          <a:p>
            <a:r>
              <a:rPr lang="en-US" dirty="0"/>
              <a:t>In 280 CE, Wei became the dominant power. Beginning of the Western </a:t>
            </a:r>
            <a:r>
              <a:rPr lang="en-US" dirty="0" err="1"/>
              <a:t>Jin</a:t>
            </a:r>
            <a:r>
              <a:rPr lang="en-US" dirty="0"/>
              <a:t> era (see </a:t>
            </a:r>
            <a:r>
              <a:rPr lang="en-US" dirty="0" err="1"/>
              <a:t>Jinshu</a:t>
            </a:r>
            <a:r>
              <a:rPr lang="en-US" dirty="0"/>
              <a:t> – Book of the History of </a:t>
            </a:r>
            <a:r>
              <a:rPr lang="en-US" dirty="0" err="1"/>
              <a:t>Jin</a:t>
            </a:r>
            <a:r>
              <a:rPr lang="en-US" dirty="0"/>
              <a:t>)</a:t>
            </a:r>
          </a:p>
          <a:p>
            <a:r>
              <a:rPr lang="en-US" dirty="0"/>
              <a:t>But continued problems with nomadic invasions: in 311 CE, the </a:t>
            </a:r>
            <a:r>
              <a:rPr lang="en-US" dirty="0" err="1"/>
              <a:t>Xiongnu</a:t>
            </a:r>
            <a:r>
              <a:rPr lang="en-US" dirty="0"/>
              <a:t> sacked the city of Luoyang  and in 316 CE the city of </a:t>
            </a:r>
            <a:r>
              <a:rPr lang="en-US" dirty="0" err="1"/>
              <a:t>Chang’an</a:t>
            </a:r>
            <a:r>
              <a:rPr lang="en-US" dirty="0"/>
              <a:t> fell (with the emperors themselves in both cases being </a:t>
            </a:r>
            <a:r>
              <a:rPr lang="en-US" dirty="0" err="1"/>
              <a:t>caputured</a:t>
            </a:r>
            <a:r>
              <a:rPr lang="en-US" dirty="0"/>
              <a:t>). Led to so called ‘Sixteen Kingdoms’ period</a:t>
            </a:r>
          </a:p>
        </p:txBody>
      </p:sp>
    </p:spTree>
    <p:extLst>
      <p:ext uri="{BB962C8B-B14F-4D97-AF65-F5344CB8AC3E}">
        <p14:creationId xmlns:p14="http://schemas.microsoft.com/office/powerpoint/2010/main" val="13316369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88D84-3F6C-BE4D-9137-EF5B0E31E69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EFF7073-321D-E647-8C04-9409ECC2CDB2}"/>
              </a:ext>
            </a:extLst>
          </p:cNvPr>
          <p:cNvSpPr>
            <a:spLocks noGrp="1"/>
          </p:cNvSpPr>
          <p:nvPr>
            <p:ph idx="1"/>
          </p:nvPr>
        </p:nvSpPr>
        <p:spPr>
          <a:xfrm>
            <a:off x="557213" y="365125"/>
            <a:ext cx="10796587" cy="5811838"/>
          </a:xfrm>
        </p:spPr>
        <p:txBody>
          <a:bodyPr>
            <a:normAutofit fontScale="92500"/>
          </a:bodyPr>
          <a:lstStyle/>
          <a:p>
            <a:r>
              <a:rPr lang="en-US" dirty="0"/>
              <a:t>As a result, there was a mass migration within China itself south towards territory of Wu and to city of Nanjing in Yangtze valley. Beginning of the Eastern </a:t>
            </a:r>
            <a:r>
              <a:rPr lang="en-US" dirty="0" err="1"/>
              <a:t>Jin</a:t>
            </a:r>
            <a:r>
              <a:rPr lang="en-US" dirty="0"/>
              <a:t> period.</a:t>
            </a:r>
          </a:p>
          <a:p>
            <a:r>
              <a:rPr lang="en-US" dirty="0"/>
              <a:t>From 317 CE, ‘Northern China’ was a mixed-ethnicity, mixed nomad/sedentary community and ‘Southern China’/ Eastern </a:t>
            </a:r>
            <a:r>
              <a:rPr lang="en-US" dirty="0" err="1"/>
              <a:t>Jin</a:t>
            </a:r>
            <a:r>
              <a:rPr lang="en-US" dirty="0"/>
              <a:t> was the mix of sedentary communities – mirrored boundary between millet producing areas and areas of irrigated rice production (rice fields proved effective deterrent to cavalry).</a:t>
            </a:r>
          </a:p>
          <a:p>
            <a:r>
              <a:rPr lang="en-US" dirty="0"/>
              <a:t>In north, mix of kingdoms and groups continued with occasional emergence of overlords (a ‘</a:t>
            </a:r>
            <a:r>
              <a:rPr lang="en-US" dirty="0" err="1"/>
              <a:t>sino</a:t>
            </a:r>
            <a:r>
              <a:rPr lang="en-US" dirty="0"/>
              <a:t>-barbarian synthesis). At one point c. 500 CE the overlords (the Toba) prohibited the use of nomadic language, dress and customs: the northern kingdoms became, essentially, Chinese.  </a:t>
            </a:r>
          </a:p>
          <a:p>
            <a:r>
              <a:rPr lang="en-US" dirty="0"/>
              <a:t>The Eastern </a:t>
            </a:r>
            <a:r>
              <a:rPr lang="en-US" dirty="0" err="1"/>
              <a:t>Jin</a:t>
            </a:r>
            <a:r>
              <a:rPr lang="en-US" dirty="0"/>
              <a:t> in the south continued through to early 5</a:t>
            </a:r>
            <a:r>
              <a:rPr lang="en-US" baseline="30000" dirty="0"/>
              <a:t>th</a:t>
            </a:r>
            <a:r>
              <a:rPr lang="en-US" dirty="0"/>
              <a:t> century. It was to Nanjing that </a:t>
            </a:r>
            <a:r>
              <a:rPr lang="en-US" dirty="0" err="1"/>
              <a:t>Faxian</a:t>
            </a:r>
            <a:r>
              <a:rPr lang="en-US" dirty="0"/>
              <a:t> the Buddhist monk returned after trip to India (see text)</a:t>
            </a:r>
          </a:p>
        </p:txBody>
      </p:sp>
    </p:spTree>
    <p:extLst>
      <p:ext uri="{BB962C8B-B14F-4D97-AF65-F5344CB8AC3E}">
        <p14:creationId xmlns:p14="http://schemas.microsoft.com/office/powerpoint/2010/main" val="9077940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941F7-F3F0-FD4D-AD48-1F29FADD6C61}"/>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CC39505-1CFC-5A45-BEBF-30FC4444E2FF}"/>
              </a:ext>
            </a:extLst>
          </p:cNvPr>
          <p:cNvPicPr>
            <a:picLocks noGrp="1" noChangeAspect="1"/>
          </p:cNvPicPr>
          <p:nvPr>
            <p:ph idx="1"/>
          </p:nvPr>
        </p:nvPicPr>
        <p:blipFill>
          <a:blip r:embed="rId2"/>
          <a:stretch>
            <a:fillRect/>
          </a:stretch>
        </p:blipFill>
        <p:spPr>
          <a:xfrm>
            <a:off x="2286000" y="-276304"/>
            <a:ext cx="6572250" cy="7378857"/>
          </a:xfrm>
        </p:spPr>
      </p:pic>
    </p:spTree>
    <p:extLst>
      <p:ext uri="{BB962C8B-B14F-4D97-AF65-F5344CB8AC3E}">
        <p14:creationId xmlns:p14="http://schemas.microsoft.com/office/powerpoint/2010/main" val="31356132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FBB7F-B8DD-324B-AD50-84741EC42DC9}"/>
              </a:ext>
            </a:extLst>
          </p:cNvPr>
          <p:cNvSpPr>
            <a:spLocks noGrp="1"/>
          </p:cNvSpPr>
          <p:nvPr>
            <p:ph type="title"/>
          </p:nvPr>
        </p:nvSpPr>
        <p:spPr/>
        <p:txBody>
          <a:bodyPr/>
          <a:lstStyle/>
          <a:p>
            <a:pPr algn="ctr"/>
            <a:r>
              <a:rPr lang="en-US" dirty="0"/>
              <a:t>Apart from politics:</a:t>
            </a:r>
          </a:p>
        </p:txBody>
      </p:sp>
      <p:sp>
        <p:nvSpPr>
          <p:cNvPr id="3" name="Content Placeholder 2">
            <a:extLst>
              <a:ext uri="{FF2B5EF4-FFF2-40B4-BE49-F238E27FC236}">
                <a16:creationId xmlns:a16="http://schemas.microsoft.com/office/drawing/2014/main" id="{A0E404F7-1108-974E-806A-2042E4913CDD}"/>
              </a:ext>
            </a:extLst>
          </p:cNvPr>
          <p:cNvSpPr>
            <a:spLocks noGrp="1"/>
          </p:cNvSpPr>
          <p:nvPr>
            <p:ph idx="1"/>
          </p:nvPr>
        </p:nvSpPr>
        <p:spPr>
          <a:xfrm>
            <a:off x="214313" y="1385888"/>
            <a:ext cx="11801475" cy="5300662"/>
          </a:xfrm>
        </p:spPr>
        <p:txBody>
          <a:bodyPr>
            <a:normAutofit fontScale="92500" lnSpcReduction="20000"/>
          </a:bodyPr>
          <a:lstStyle/>
          <a:p>
            <a:r>
              <a:rPr lang="en-US" dirty="0"/>
              <a:t>On-going trading links with India and Central Asia: </a:t>
            </a:r>
          </a:p>
          <a:p>
            <a:pPr lvl="1"/>
            <a:r>
              <a:rPr lang="en-US" dirty="0"/>
              <a:t>Despite the retrenchment of direct Chinese control from Western Regions and </a:t>
            </a:r>
            <a:r>
              <a:rPr lang="en-US" dirty="0" err="1"/>
              <a:t>Tarim</a:t>
            </a:r>
            <a:r>
              <a:rPr lang="en-US" dirty="0"/>
              <a:t> Basin, different smaller kingdoms and communities had grown up (e.g. Kingdom of Khotan, </a:t>
            </a:r>
            <a:r>
              <a:rPr lang="en-US" dirty="0" err="1"/>
              <a:t>Kroraina</a:t>
            </a:r>
            <a:r>
              <a:rPr lang="en-US" dirty="0"/>
              <a:t> Kingdom) often with influxes of migrant populations (e.g. Kushans after 200 CE). Also increasingly crucial to trading mix in 3-4</a:t>
            </a:r>
            <a:r>
              <a:rPr lang="en-US" baseline="30000" dirty="0"/>
              <a:t>th</a:t>
            </a:r>
            <a:r>
              <a:rPr lang="en-US" dirty="0"/>
              <a:t> centuries were the Sogdians.</a:t>
            </a:r>
          </a:p>
          <a:p>
            <a:pPr lvl="1"/>
            <a:r>
              <a:rPr lang="en-US" dirty="0"/>
              <a:t>Sogdians from Sogdiana (Central Asia) </a:t>
            </a:r>
            <a:r>
              <a:rPr lang="en-US" dirty="0" err="1"/>
              <a:t>cf</a:t>
            </a:r>
            <a:r>
              <a:rPr lang="en-US" dirty="0"/>
              <a:t> Sogdian Letters (found in </a:t>
            </a:r>
            <a:r>
              <a:rPr lang="en-US" dirty="0" err="1"/>
              <a:t>Dunhuang</a:t>
            </a:r>
            <a:r>
              <a:rPr lang="en-US" dirty="0"/>
              <a:t> relating to fall of Luoyang and </a:t>
            </a:r>
            <a:r>
              <a:rPr lang="en-US" dirty="0" err="1"/>
              <a:t>Chang’an</a:t>
            </a:r>
            <a:r>
              <a:rPr lang="en-US" dirty="0"/>
              <a:t> in 311/316); homeland was trading oases of Bukhara and Samarkand. Became ‘merchant middlemen’  - apolitical, and often spread out and resident across the trading network: e.g. </a:t>
            </a:r>
            <a:r>
              <a:rPr lang="en-US" dirty="0" err="1"/>
              <a:t>Loulan</a:t>
            </a:r>
            <a:r>
              <a:rPr lang="en-US" dirty="0"/>
              <a:t>, </a:t>
            </a:r>
            <a:r>
              <a:rPr lang="en-US" dirty="0" err="1"/>
              <a:t>Tarim</a:t>
            </a:r>
            <a:r>
              <a:rPr lang="en-US" dirty="0"/>
              <a:t> Basin, 330 CE has Sogdian merchants trading with Chinese authorities: 319 animals for 4326 bolts of </a:t>
            </a:r>
            <a:r>
              <a:rPr lang="en-US" dirty="0" err="1"/>
              <a:t>coloured</a:t>
            </a:r>
            <a:r>
              <a:rPr lang="en-US" dirty="0"/>
              <a:t> silk.  </a:t>
            </a:r>
          </a:p>
          <a:p>
            <a:r>
              <a:rPr lang="en-US" dirty="0"/>
              <a:t>On-going reception of ideas into China moving along trading routes, especially ideas of religion: Buddhism:</a:t>
            </a:r>
          </a:p>
          <a:p>
            <a:pPr lvl="1"/>
            <a:r>
              <a:rPr lang="en-US" dirty="0"/>
              <a:t>Buddhism entering into China by 1</a:t>
            </a:r>
            <a:r>
              <a:rPr lang="en-US" baseline="30000" dirty="0"/>
              <a:t>st</a:t>
            </a:r>
            <a:r>
              <a:rPr lang="en-US" dirty="0"/>
              <a:t> c CE. </a:t>
            </a:r>
          </a:p>
          <a:p>
            <a:pPr lvl="1"/>
            <a:r>
              <a:rPr lang="en-US" dirty="0"/>
              <a:t>Buddhism appeals for different reasons (and morphs in different ways to fit in with) communities in both northern and southern China. </a:t>
            </a:r>
          </a:p>
          <a:p>
            <a:pPr lvl="1"/>
            <a:r>
              <a:rPr lang="en-US" dirty="0"/>
              <a:t>By 4</a:t>
            </a:r>
            <a:r>
              <a:rPr lang="en-US" baseline="30000" dirty="0"/>
              <a:t>th</a:t>
            </a:r>
            <a:r>
              <a:rPr lang="en-US" dirty="0"/>
              <a:t> century CE it is accepted as official imperial religion by one of south China rulers</a:t>
            </a:r>
          </a:p>
          <a:p>
            <a:pPr lvl="1"/>
            <a:r>
              <a:rPr lang="en-US" dirty="0"/>
              <a:t>Late 4</a:t>
            </a:r>
            <a:r>
              <a:rPr lang="en-US" baseline="30000" dirty="0"/>
              <a:t>th</a:t>
            </a:r>
            <a:r>
              <a:rPr lang="en-US" dirty="0"/>
              <a:t> century CE monk </a:t>
            </a:r>
            <a:r>
              <a:rPr lang="en-US" dirty="0" err="1"/>
              <a:t>Faxian</a:t>
            </a:r>
            <a:r>
              <a:rPr lang="en-US" dirty="0"/>
              <a:t> heads off on tour to India to collect Buddhist texts</a:t>
            </a:r>
          </a:p>
        </p:txBody>
      </p:sp>
    </p:spTree>
    <p:extLst>
      <p:ext uri="{BB962C8B-B14F-4D97-AF65-F5344CB8AC3E}">
        <p14:creationId xmlns:p14="http://schemas.microsoft.com/office/powerpoint/2010/main" val="32363619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0FD92-83F7-AD43-8C51-CF5E4F543C95}"/>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5CD4BE7-9657-6D47-A16C-F412362647E4}"/>
              </a:ext>
            </a:extLst>
          </p:cNvPr>
          <p:cNvPicPr>
            <a:picLocks noGrp="1" noChangeAspect="1"/>
          </p:cNvPicPr>
          <p:nvPr>
            <p:ph idx="1"/>
          </p:nvPr>
        </p:nvPicPr>
        <p:blipFill>
          <a:blip r:embed="rId2"/>
          <a:stretch>
            <a:fillRect/>
          </a:stretch>
        </p:blipFill>
        <p:spPr>
          <a:xfrm>
            <a:off x="2443163" y="-60084"/>
            <a:ext cx="6315075" cy="7021367"/>
          </a:xfrm>
        </p:spPr>
      </p:pic>
    </p:spTree>
    <p:extLst>
      <p:ext uri="{BB962C8B-B14F-4D97-AF65-F5344CB8AC3E}">
        <p14:creationId xmlns:p14="http://schemas.microsoft.com/office/powerpoint/2010/main" val="22860979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269C0-2946-EB49-B4A0-7C5E07120717}"/>
              </a:ext>
            </a:extLst>
          </p:cNvPr>
          <p:cNvSpPr>
            <a:spLocks noGrp="1"/>
          </p:cNvSpPr>
          <p:nvPr>
            <p:ph type="title"/>
          </p:nvPr>
        </p:nvSpPr>
        <p:spPr/>
        <p:txBody>
          <a:bodyPr/>
          <a:lstStyle/>
          <a:p>
            <a:pPr algn="ctr"/>
            <a:r>
              <a:rPr lang="en-US" dirty="0"/>
              <a:t>Bibliography</a:t>
            </a:r>
          </a:p>
        </p:txBody>
      </p:sp>
      <p:sp>
        <p:nvSpPr>
          <p:cNvPr id="3" name="Content Placeholder 2">
            <a:extLst>
              <a:ext uri="{FF2B5EF4-FFF2-40B4-BE49-F238E27FC236}">
                <a16:creationId xmlns:a16="http://schemas.microsoft.com/office/drawing/2014/main" id="{AEC7B5BE-7EBD-D84E-9BEB-B88880F795FD}"/>
              </a:ext>
            </a:extLst>
          </p:cNvPr>
          <p:cNvSpPr>
            <a:spLocks noGrp="1"/>
          </p:cNvSpPr>
          <p:nvPr>
            <p:ph idx="1"/>
          </p:nvPr>
        </p:nvSpPr>
        <p:spPr>
          <a:xfrm>
            <a:off x="314325" y="1314450"/>
            <a:ext cx="11558588" cy="5429250"/>
          </a:xfrm>
        </p:spPr>
        <p:txBody>
          <a:bodyPr>
            <a:normAutofit fontScale="77500" lnSpcReduction="20000"/>
          </a:bodyPr>
          <a:lstStyle/>
          <a:p>
            <a:r>
              <a:rPr lang="en-US" dirty="0"/>
              <a:t>B. Cunliffe 2015 By Steppe, Ocean and Desert</a:t>
            </a:r>
          </a:p>
          <a:p>
            <a:r>
              <a:rPr lang="en-US" dirty="0"/>
              <a:t>C. </a:t>
            </a:r>
            <a:r>
              <a:rPr lang="en-US" dirty="0" err="1"/>
              <a:t>Baumer</a:t>
            </a:r>
            <a:r>
              <a:rPr lang="en-US" dirty="0"/>
              <a:t> The History of Central Asia (</a:t>
            </a:r>
            <a:r>
              <a:rPr lang="en-US" dirty="0" err="1"/>
              <a:t>vols</a:t>
            </a:r>
            <a:r>
              <a:rPr lang="en-US" dirty="0"/>
              <a:t> 1 and 2)</a:t>
            </a:r>
          </a:p>
          <a:p>
            <a:r>
              <a:rPr lang="en-US" dirty="0"/>
              <a:t>B. Watson 1961-3 Records of the Grand historian (</a:t>
            </a:r>
            <a:r>
              <a:rPr lang="en-US" dirty="0" err="1"/>
              <a:t>Sima</a:t>
            </a:r>
            <a:r>
              <a:rPr lang="en-US" dirty="0"/>
              <a:t> Qian)</a:t>
            </a:r>
          </a:p>
          <a:p>
            <a:r>
              <a:rPr lang="en-US" dirty="0"/>
              <a:t>R. Dawson 2007 </a:t>
            </a:r>
            <a:r>
              <a:rPr lang="en-US" dirty="0" err="1"/>
              <a:t>Sima</a:t>
            </a:r>
            <a:r>
              <a:rPr lang="en-US" dirty="0"/>
              <a:t> Qian: The First Emperor (selections)</a:t>
            </a:r>
          </a:p>
          <a:p>
            <a:r>
              <a:rPr lang="en-US" dirty="0"/>
              <a:t>H. Tanner 2009 China: A history</a:t>
            </a:r>
          </a:p>
          <a:p>
            <a:r>
              <a:rPr lang="en-US" dirty="0"/>
              <a:t>P. </a:t>
            </a:r>
            <a:r>
              <a:rPr lang="en-US" dirty="0" err="1"/>
              <a:t>Nancarrow</a:t>
            </a:r>
            <a:r>
              <a:rPr lang="en-US" dirty="0"/>
              <a:t> 1978 Early China and the Wall</a:t>
            </a:r>
          </a:p>
          <a:p>
            <a:r>
              <a:rPr lang="en-US" dirty="0"/>
              <a:t>J. Man 2008 The Terracotta Army</a:t>
            </a:r>
          </a:p>
          <a:p>
            <a:r>
              <a:rPr lang="en-US" dirty="0"/>
              <a:t>M. Edward Lewis 2007 The Chinese Empires Qin and Han</a:t>
            </a:r>
          </a:p>
          <a:p>
            <a:r>
              <a:rPr lang="en-US" dirty="0"/>
              <a:t>L. Rainey 2010 Confucius</a:t>
            </a:r>
          </a:p>
          <a:p>
            <a:r>
              <a:rPr lang="en-US" dirty="0"/>
              <a:t>J. Roberts 1999 A History of China</a:t>
            </a:r>
          </a:p>
          <a:p>
            <a:r>
              <a:rPr lang="en-US" dirty="0"/>
              <a:t>Li Jun  1996 Chinese </a:t>
            </a:r>
            <a:r>
              <a:rPr lang="en-US" dirty="0" err="1"/>
              <a:t>Civilisation</a:t>
            </a:r>
            <a:r>
              <a:rPr lang="en-US" dirty="0"/>
              <a:t> in the Making 1766-221 BCE</a:t>
            </a:r>
          </a:p>
          <a:p>
            <a:r>
              <a:rPr lang="en-US" dirty="0"/>
              <a:t>W. </a:t>
            </a:r>
            <a:r>
              <a:rPr lang="en-US" dirty="0" err="1"/>
              <a:t>Scheidel</a:t>
            </a:r>
            <a:r>
              <a:rPr lang="en-US" dirty="0"/>
              <a:t> (</a:t>
            </a:r>
            <a:r>
              <a:rPr lang="en-US" dirty="0" err="1"/>
              <a:t>ed</a:t>
            </a:r>
            <a:r>
              <a:rPr lang="en-US" dirty="0"/>
              <a:t>) 2009 Rome and China: Comparative Perspectives on Ancient World Empires </a:t>
            </a:r>
          </a:p>
          <a:p>
            <a:r>
              <a:rPr lang="en-US" dirty="0"/>
              <a:t>A. Khazanov and A. Wink 2001 Nomads in the Sedentary World</a:t>
            </a:r>
          </a:p>
          <a:p>
            <a:r>
              <a:rPr lang="en-US" dirty="0"/>
              <a:t>T. Barfield The Perilous Frontier: Nomadic empires and China 221 BCE-1575CE</a:t>
            </a:r>
          </a:p>
          <a:p>
            <a:r>
              <a:rPr lang="en-US" dirty="0"/>
              <a:t>Y. Yu 1967 Trade and Expansion in Han China </a:t>
            </a:r>
          </a:p>
        </p:txBody>
      </p:sp>
    </p:spTree>
    <p:extLst>
      <p:ext uri="{BB962C8B-B14F-4D97-AF65-F5344CB8AC3E}">
        <p14:creationId xmlns:p14="http://schemas.microsoft.com/office/powerpoint/2010/main" val="819185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9E387-7215-A444-9F8C-26E25D3B34EE}"/>
              </a:ext>
            </a:extLst>
          </p:cNvPr>
          <p:cNvSpPr>
            <a:spLocks noGrp="1"/>
          </p:cNvSpPr>
          <p:nvPr>
            <p:ph type="title"/>
          </p:nvPr>
        </p:nvSpPr>
        <p:spPr>
          <a:xfrm>
            <a:off x="838200" y="-206375"/>
            <a:ext cx="10515600" cy="1325563"/>
          </a:xfrm>
        </p:spPr>
        <p:txBody>
          <a:bodyPr/>
          <a:lstStyle/>
          <a:p>
            <a:pPr algn="ctr"/>
            <a:r>
              <a:rPr lang="en-US" dirty="0"/>
              <a:t>Nomadic communities</a:t>
            </a:r>
          </a:p>
        </p:txBody>
      </p:sp>
      <p:sp>
        <p:nvSpPr>
          <p:cNvPr id="3" name="Content Placeholder 2">
            <a:extLst>
              <a:ext uri="{FF2B5EF4-FFF2-40B4-BE49-F238E27FC236}">
                <a16:creationId xmlns:a16="http://schemas.microsoft.com/office/drawing/2014/main" id="{22C65EE0-C299-8847-91D3-BEC689D5F607}"/>
              </a:ext>
            </a:extLst>
          </p:cNvPr>
          <p:cNvSpPr>
            <a:spLocks noGrp="1"/>
          </p:cNvSpPr>
          <p:nvPr>
            <p:ph idx="1"/>
          </p:nvPr>
        </p:nvSpPr>
        <p:spPr>
          <a:xfrm>
            <a:off x="214313" y="885824"/>
            <a:ext cx="11815762" cy="5815013"/>
          </a:xfrm>
        </p:spPr>
        <p:txBody>
          <a:bodyPr>
            <a:normAutofit fontScale="77500" lnSpcReduction="20000"/>
          </a:bodyPr>
          <a:lstStyle/>
          <a:p>
            <a:r>
              <a:rPr lang="en-US" dirty="0"/>
              <a:t>Predatory nomadism sweeps across Steppe in 10-9</a:t>
            </a:r>
            <a:r>
              <a:rPr lang="en-US" baseline="30000" dirty="0"/>
              <a:t>th</a:t>
            </a:r>
            <a:r>
              <a:rPr lang="en-US" dirty="0"/>
              <a:t> centuries (starting probably in Altai-</a:t>
            </a:r>
            <a:r>
              <a:rPr lang="en-US" dirty="0" err="1"/>
              <a:t>Sayan</a:t>
            </a:r>
            <a:r>
              <a:rPr lang="en-US" dirty="0"/>
              <a:t> region: nomadic communities evolve into warrior nomadic communities focused around warrior leaders, with raiding as an essential feature of their social system - raiding both other nomadic tribes + further south into sedentary communities)</a:t>
            </a:r>
          </a:p>
          <a:p>
            <a:r>
              <a:rPr lang="en-US" dirty="0"/>
              <a:t>Raiding and subsequent pressure on nomadic communities causes them to migrate further and </a:t>
            </a:r>
            <a:r>
              <a:rPr lang="en-US" dirty="0" err="1"/>
              <a:t>en</a:t>
            </a:r>
            <a:r>
              <a:rPr lang="en-US" dirty="0"/>
              <a:t> masse.</a:t>
            </a:r>
          </a:p>
          <a:p>
            <a:r>
              <a:rPr lang="en-US" dirty="0"/>
              <a:t>The Scythians (move into Black Sea area, taking over from Cimmerians):</a:t>
            </a:r>
          </a:p>
          <a:p>
            <a:pPr lvl="1"/>
            <a:r>
              <a:rPr lang="en-US" dirty="0"/>
              <a:t>Herodotus thought they moved into the Pontic Steppe c. 8</a:t>
            </a:r>
            <a:r>
              <a:rPr lang="en-US" baseline="30000" dirty="0"/>
              <a:t>th</a:t>
            </a:r>
            <a:r>
              <a:rPr lang="en-US" dirty="0"/>
              <a:t> century ‘from Asia’</a:t>
            </a:r>
          </a:p>
          <a:p>
            <a:pPr lvl="1"/>
            <a:r>
              <a:rPr lang="en-US" dirty="0" err="1"/>
              <a:t>Arzhan</a:t>
            </a:r>
            <a:r>
              <a:rPr lang="en-US" dirty="0"/>
              <a:t> Burials (Altai-</a:t>
            </a:r>
            <a:r>
              <a:rPr lang="en-US" dirty="0" err="1"/>
              <a:t>Sayan</a:t>
            </a:r>
            <a:r>
              <a:rPr lang="en-US" dirty="0"/>
              <a:t> region): ‘formative / pre-Scythian’) – 9</a:t>
            </a:r>
            <a:r>
              <a:rPr lang="en-US" baseline="30000" dirty="0"/>
              <a:t>th</a:t>
            </a:r>
            <a:r>
              <a:rPr lang="en-US" dirty="0"/>
              <a:t>/8</a:t>
            </a:r>
            <a:r>
              <a:rPr lang="en-US" baseline="30000" dirty="0"/>
              <a:t>th</a:t>
            </a:r>
            <a:r>
              <a:rPr lang="en-US" dirty="0"/>
              <a:t> century BCE</a:t>
            </a:r>
          </a:p>
          <a:p>
            <a:pPr lvl="1"/>
            <a:r>
              <a:rPr lang="en-US" dirty="0"/>
              <a:t>Kuban region Burials (</a:t>
            </a:r>
            <a:r>
              <a:rPr lang="en-US" dirty="0" err="1"/>
              <a:t>Kostromskaya</a:t>
            </a:r>
            <a:r>
              <a:rPr lang="en-US" dirty="0"/>
              <a:t>) - 4</a:t>
            </a:r>
            <a:r>
              <a:rPr lang="en-US" baseline="30000" dirty="0"/>
              <a:t>th</a:t>
            </a:r>
            <a:r>
              <a:rPr lang="en-US" dirty="0"/>
              <a:t> century BCE</a:t>
            </a:r>
          </a:p>
          <a:p>
            <a:r>
              <a:rPr lang="en-US" dirty="0"/>
              <a:t>Nomadic communities invade south: ‘Aryan invasion’ splitting into different groups such as Hittites and taking over from Indus </a:t>
            </a:r>
            <a:r>
              <a:rPr lang="en-US" dirty="0" err="1"/>
              <a:t>Civilisation</a:t>
            </a:r>
            <a:r>
              <a:rPr lang="en-US" dirty="0"/>
              <a:t> in India</a:t>
            </a:r>
          </a:p>
          <a:p>
            <a:r>
              <a:rPr lang="en-US" dirty="0"/>
              <a:t>Scythians help Medes and Babylonians to destroy Assyrian empire in 612 BCE (but then driven back north)</a:t>
            </a:r>
          </a:p>
          <a:p>
            <a:r>
              <a:rPr lang="en-US" dirty="0"/>
              <a:t>Greek colonies and Scythian nomads co-exist more successfully around the Black Sea</a:t>
            </a:r>
          </a:p>
          <a:p>
            <a:r>
              <a:rPr lang="en-US" dirty="0"/>
              <a:t>Scythians will be pushed out and overtaken by the </a:t>
            </a:r>
            <a:r>
              <a:rPr lang="en-US" dirty="0" err="1"/>
              <a:t>Sauromatae</a:t>
            </a:r>
            <a:r>
              <a:rPr lang="en-US" dirty="0"/>
              <a:t> (Sarmatians) c. 300 BCE.</a:t>
            </a:r>
          </a:p>
          <a:p>
            <a:r>
              <a:rPr lang="en-US" dirty="0"/>
              <a:t>In Central Asian steppe were the </a:t>
            </a:r>
            <a:r>
              <a:rPr lang="en-US" dirty="0" err="1"/>
              <a:t>Sakas</a:t>
            </a:r>
            <a:r>
              <a:rPr lang="en-US" dirty="0"/>
              <a:t> (who will push down into central Asia in 2</a:t>
            </a:r>
            <a:r>
              <a:rPr lang="en-US" baseline="30000" dirty="0"/>
              <a:t>nd</a:t>
            </a:r>
            <a:r>
              <a:rPr lang="en-US" dirty="0"/>
              <a:t> century BCE following pressure of nomadic migration from East, followed by Yuezhi (who become the Kushans) </a:t>
            </a:r>
          </a:p>
        </p:txBody>
      </p:sp>
    </p:spTree>
    <p:extLst>
      <p:ext uri="{BB962C8B-B14F-4D97-AF65-F5344CB8AC3E}">
        <p14:creationId xmlns:p14="http://schemas.microsoft.com/office/powerpoint/2010/main" val="3482250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CAB0C-7E14-6D42-8FAA-0A49443A5C48}"/>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EE7EA86-ACE6-CD40-9E9B-DB8713717437}"/>
              </a:ext>
            </a:extLst>
          </p:cNvPr>
          <p:cNvPicPr>
            <a:picLocks noGrp="1" noChangeAspect="1"/>
          </p:cNvPicPr>
          <p:nvPr>
            <p:ph idx="1"/>
          </p:nvPr>
        </p:nvPicPr>
        <p:blipFill>
          <a:blip r:embed="rId2"/>
          <a:stretch>
            <a:fillRect/>
          </a:stretch>
        </p:blipFill>
        <p:spPr>
          <a:xfrm>
            <a:off x="1357311" y="-194664"/>
            <a:ext cx="4100513" cy="7052664"/>
          </a:xfrm>
        </p:spPr>
      </p:pic>
      <p:pic>
        <p:nvPicPr>
          <p:cNvPr id="7" name="Picture 6">
            <a:extLst>
              <a:ext uri="{FF2B5EF4-FFF2-40B4-BE49-F238E27FC236}">
                <a16:creationId xmlns:a16="http://schemas.microsoft.com/office/drawing/2014/main" id="{974E26FD-CB0F-EC4C-9EA2-4E56239B62B1}"/>
              </a:ext>
            </a:extLst>
          </p:cNvPr>
          <p:cNvPicPr>
            <a:picLocks noChangeAspect="1"/>
          </p:cNvPicPr>
          <p:nvPr/>
        </p:nvPicPr>
        <p:blipFill>
          <a:blip r:embed="rId3"/>
          <a:stretch>
            <a:fillRect/>
          </a:stretch>
        </p:blipFill>
        <p:spPr>
          <a:xfrm>
            <a:off x="7032159" y="0"/>
            <a:ext cx="3128307" cy="6858000"/>
          </a:xfrm>
          <a:prstGeom prst="rect">
            <a:avLst/>
          </a:prstGeom>
        </p:spPr>
      </p:pic>
    </p:spTree>
    <p:extLst>
      <p:ext uri="{BB962C8B-B14F-4D97-AF65-F5344CB8AC3E}">
        <p14:creationId xmlns:p14="http://schemas.microsoft.com/office/powerpoint/2010/main" val="80833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9CA37-CED5-F249-AEBC-E90651429649}"/>
              </a:ext>
            </a:extLst>
          </p:cNvPr>
          <p:cNvSpPr>
            <a:spLocks noGrp="1"/>
          </p:cNvSpPr>
          <p:nvPr>
            <p:ph type="title"/>
          </p:nvPr>
        </p:nvSpPr>
        <p:spPr/>
        <p:txBody>
          <a:bodyPr/>
          <a:lstStyle/>
          <a:p>
            <a:pPr algn="ctr"/>
            <a:r>
              <a:rPr lang="en-US" dirty="0"/>
              <a:t>Nomadic/Sedentary connections in the East</a:t>
            </a:r>
          </a:p>
        </p:txBody>
      </p:sp>
      <p:sp>
        <p:nvSpPr>
          <p:cNvPr id="3" name="Content Placeholder 2">
            <a:extLst>
              <a:ext uri="{FF2B5EF4-FFF2-40B4-BE49-F238E27FC236}">
                <a16:creationId xmlns:a16="http://schemas.microsoft.com/office/drawing/2014/main" id="{C9A957C4-9434-F64F-984D-3E17E29D7233}"/>
              </a:ext>
            </a:extLst>
          </p:cNvPr>
          <p:cNvSpPr>
            <a:spLocks noGrp="1"/>
          </p:cNvSpPr>
          <p:nvPr>
            <p:ph idx="1"/>
          </p:nvPr>
        </p:nvSpPr>
        <p:spPr/>
        <p:txBody>
          <a:bodyPr>
            <a:normAutofit fontScale="92500"/>
          </a:bodyPr>
          <a:lstStyle/>
          <a:p>
            <a:r>
              <a:rPr lang="en-US" dirty="0"/>
              <a:t>C. 1200 BCE – ongoing ‘gift-exchange’ connection between Nomads and early Chinese dynasties particularly re introduction of the horse-drawn chariot (along with people to build them and train horses).</a:t>
            </a:r>
          </a:p>
          <a:p>
            <a:r>
              <a:rPr lang="en-US" dirty="0"/>
              <a:t>Introduction of Nomadic items into Chinese culture: curved knives with loop terminals, circular bronze mirrors with loop handles</a:t>
            </a:r>
          </a:p>
          <a:p>
            <a:r>
              <a:rPr lang="en-US" dirty="0"/>
              <a:t>Cast-bronze helmets from China make their way to nomadic communities (as far as the Pontic Steppe - </a:t>
            </a:r>
            <a:r>
              <a:rPr lang="en-US" dirty="0" err="1"/>
              <a:t>cf</a:t>
            </a:r>
            <a:r>
              <a:rPr lang="en-US" dirty="0"/>
              <a:t> Scythian burial at </a:t>
            </a:r>
            <a:r>
              <a:rPr lang="en-US" dirty="0" err="1"/>
              <a:t>Kelermes</a:t>
            </a:r>
            <a:r>
              <a:rPr lang="en-US" dirty="0"/>
              <a:t>).</a:t>
            </a:r>
          </a:p>
          <a:p>
            <a:r>
              <a:rPr lang="en-US" dirty="0"/>
              <a:t>Between 10-9th centuries BCE, similar picture of conversion of nomadic communities into ‘predatory nomadism’ with consequent invasions down into early Chinese communities: ongoing attacks from late 9</a:t>
            </a:r>
            <a:r>
              <a:rPr lang="en-US" baseline="30000" dirty="0"/>
              <a:t>th</a:t>
            </a:r>
            <a:r>
              <a:rPr lang="en-US" dirty="0"/>
              <a:t> century BCE. </a:t>
            </a:r>
          </a:p>
        </p:txBody>
      </p:sp>
    </p:spTree>
    <p:extLst>
      <p:ext uri="{BB962C8B-B14F-4D97-AF65-F5344CB8AC3E}">
        <p14:creationId xmlns:p14="http://schemas.microsoft.com/office/powerpoint/2010/main" val="1081851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F8A4D-604B-434F-97FB-E50EC6CF7E4F}"/>
              </a:ext>
            </a:extLst>
          </p:cNvPr>
          <p:cNvSpPr>
            <a:spLocks noGrp="1"/>
          </p:cNvSpPr>
          <p:nvPr>
            <p:ph type="title"/>
          </p:nvPr>
        </p:nvSpPr>
        <p:spPr>
          <a:xfrm>
            <a:off x="828674" y="-249238"/>
            <a:ext cx="10515600" cy="1325563"/>
          </a:xfrm>
        </p:spPr>
        <p:txBody>
          <a:bodyPr/>
          <a:lstStyle/>
          <a:p>
            <a:pPr algn="ctr"/>
            <a:r>
              <a:rPr lang="en-US" dirty="0"/>
              <a:t>Chinese dynasties</a:t>
            </a:r>
          </a:p>
        </p:txBody>
      </p:sp>
      <p:sp>
        <p:nvSpPr>
          <p:cNvPr id="3" name="Content Placeholder 2">
            <a:extLst>
              <a:ext uri="{FF2B5EF4-FFF2-40B4-BE49-F238E27FC236}">
                <a16:creationId xmlns:a16="http://schemas.microsoft.com/office/drawing/2014/main" id="{A353ED4D-4496-1C45-B13A-BBB8587D1848}"/>
              </a:ext>
            </a:extLst>
          </p:cNvPr>
          <p:cNvSpPr>
            <a:spLocks noGrp="1"/>
          </p:cNvSpPr>
          <p:nvPr>
            <p:ph idx="1"/>
          </p:nvPr>
        </p:nvSpPr>
        <p:spPr>
          <a:xfrm>
            <a:off x="371475" y="800100"/>
            <a:ext cx="11387137" cy="5743575"/>
          </a:xfrm>
        </p:spPr>
        <p:txBody>
          <a:bodyPr>
            <a:normAutofit fontScale="92500" lnSpcReduction="20000"/>
          </a:bodyPr>
          <a:lstStyle/>
          <a:p>
            <a:r>
              <a:rPr lang="en-US" dirty="0"/>
              <a:t>Xia dynasty 2070-1060  BCE</a:t>
            </a:r>
          </a:p>
          <a:p>
            <a:pPr marL="0" indent="0">
              <a:buNone/>
            </a:pPr>
            <a:endParaRPr lang="en-US" dirty="0"/>
          </a:p>
          <a:p>
            <a:r>
              <a:rPr lang="en-US" dirty="0"/>
              <a:t>Shang dynasty 1600-1046 BCE – hierarchical and dominated by ruling house (</a:t>
            </a:r>
            <a:r>
              <a:rPr lang="en-US" dirty="0" err="1"/>
              <a:t>Zi</a:t>
            </a:r>
            <a:r>
              <a:rPr lang="en-US" dirty="0"/>
              <a:t>), with eventual capital at the city of Anyang. Composed of central directly ruled core, surrounded by a series of smaller semi-autonomous polities (</a:t>
            </a:r>
            <a:r>
              <a:rPr lang="en-US" dirty="0" err="1"/>
              <a:t>hou</a:t>
            </a:r>
            <a:r>
              <a:rPr lang="en-US" dirty="0"/>
              <a:t>), owing allegiance to Shang. </a:t>
            </a:r>
          </a:p>
          <a:p>
            <a:pPr lvl="1"/>
            <a:r>
              <a:rPr lang="en-US" dirty="0"/>
              <a:t>Shang army composed of huge numbers of archers, driven in war chariots, alongside foot soldiers</a:t>
            </a:r>
          </a:p>
          <a:p>
            <a:pPr marL="457200" lvl="1" indent="0">
              <a:buNone/>
            </a:pPr>
            <a:endParaRPr lang="en-US" dirty="0"/>
          </a:p>
          <a:p>
            <a:r>
              <a:rPr lang="en-US" dirty="0"/>
              <a:t>Zhou dynasty  1046-256 BCE – led by King Wu, in 1046 BCE, to attack Shang (to end ‘corruption of Shang rulers’). Zhou perhaps originally living as nomads up on steppe before migrating to live in Wei valley. Their capital was Luoyang. Ruled through a central capital alongside strong regional </a:t>
            </a:r>
            <a:r>
              <a:rPr lang="en-US" dirty="0" err="1"/>
              <a:t>centres</a:t>
            </a:r>
            <a:r>
              <a:rPr lang="en-US" dirty="0"/>
              <a:t>. </a:t>
            </a:r>
          </a:p>
          <a:p>
            <a:pPr lvl="1"/>
            <a:r>
              <a:rPr lang="en-US" dirty="0"/>
              <a:t>Later represented as a golden age of tolerance and culture when </a:t>
            </a:r>
            <a:r>
              <a:rPr lang="en-US" dirty="0" err="1"/>
              <a:t>honourable</a:t>
            </a:r>
            <a:r>
              <a:rPr lang="en-US" dirty="0"/>
              <a:t> and just kings held real power</a:t>
            </a:r>
          </a:p>
          <a:p>
            <a:pPr lvl="1"/>
            <a:r>
              <a:rPr lang="en-US" dirty="0"/>
              <a:t>From 1046-771BC period of ’Western Zhou’ - ended with attacks from nomadic tribes, with forced migration of Zhou to new capital at Zhengzhou and period of ‘Eastern Zhou’ or ‘Spring and Autumn period’</a:t>
            </a:r>
          </a:p>
        </p:txBody>
      </p:sp>
    </p:spTree>
    <p:extLst>
      <p:ext uri="{BB962C8B-B14F-4D97-AF65-F5344CB8AC3E}">
        <p14:creationId xmlns:p14="http://schemas.microsoft.com/office/powerpoint/2010/main" val="2085777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AF4FE-737E-714C-BBE1-4A9311142565}"/>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1933FCC6-C0E5-F04A-ACC6-96DE8FB3B4AF}"/>
              </a:ext>
            </a:extLst>
          </p:cNvPr>
          <p:cNvPicPr>
            <a:picLocks noGrp="1" noChangeAspect="1"/>
          </p:cNvPicPr>
          <p:nvPr>
            <p:ph idx="1"/>
          </p:nvPr>
        </p:nvPicPr>
        <p:blipFill>
          <a:blip r:embed="rId2"/>
          <a:stretch>
            <a:fillRect/>
          </a:stretch>
        </p:blipFill>
        <p:spPr>
          <a:xfrm>
            <a:off x="0" y="1027906"/>
            <a:ext cx="5871569" cy="5208461"/>
          </a:xfrm>
        </p:spPr>
      </p:pic>
      <p:pic>
        <p:nvPicPr>
          <p:cNvPr id="6" name="Content Placeholder 4">
            <a:extLst>
              <a:ext uri="{FF2B5EF4-FFF2-40B4-BE49-F238E27FC236}">
                <a16:creationId xmlns:a16="http://schemas.microsoft.com/office/drawing/2014/main" id="{4C1F8DD6-F4C0-B343-8A10-DB92D3DDE431}"/>
              </a:ext>
            </a:extLst>
          </p:cNvPr>
          <p:cNvPicPr>
            <a:picLocks noChangeAspect="1"/>
          </p:cNvPicPr>
          <p:nvPr/>
        </p:nvPicPr>
        <p:blipFill>
          <a:blip r:embed="rId3"/>
          <a:stretch>
            <a:fillRect/>
          </a:stretch>
        </p:blipFill>
        <p:spPr>
          <a:xfrm>
            <a:off x="5871569" y="793686"/>
            <a:ext cx="6352226" cy="5676900"/>
          </a:xfrm>
          <a:prstGeom prst="rect">
            <a:avLst/>
          </a:prstGeom>
        </p:spPr>
      </p:pic>
    </p:spTree>
    <p:extLst>
      <p:ext uri="{BB962C8B-B14F-4D97-AF65-F5344CB8AC3E}">
        <p14:creationId xmlns:p14="http://schemas.microsoft.com/office/powerpoint/2010/main" val="1928864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1D7E5-E987-D74E-A26F-B3D6FA9DA67A}"/>
              </a:ext>
            </a:extLst>
          </p:cNvPr>
          <p:cNvSpPr>
            <a:spLocks noGrp="1"/>
          </p:cNvSpPr>
          <p:nvPr>
            <p:ph type="title"/>
          </p:nvPr>
        </p:nvSpPr>
        <p:spPr/>
        <p:txBody>
          <a:bodyPr/>
          <a:lstStyle/>
          <a:p>
            <a:pPr algn="ctr"/>
            <a:r>
              <a:rPr lang="en-US" dirty="0"/>
              <a:t>Spring and Autumn Period: 771-480 BCE</a:t>
            </a:r>
          </a:p>
        </p:txBody>
      </p:sp>
      <p:sp>
        <p:nvSpPr>
          <p:cNvPr id="3" name="Content Placeholder 2">
            <a:extLst>
              <a:ext uri="{FF2B5EF4-FFF2-40B4-BE49-F238E27FC236}">
                <a16:creationId xmlns:a16="http://schemas.microsoft.com/office/drawing/2014/main" id="{697D7423-FB6E-1640-A316-6219F9CAA650}"/>
              </a:ext>
            </a:extLst>
          </p:cNvPr>
          <p:cNvSpPr>
            <a:spLocks noGrp="1"/>
          </p:cNvSpPr>
          <p:nvPr>
            <p:ph idx="1"/>
          </p:nvPr>
        </p:nvSpPr>
        <p:spPr>
          <a:xfrm>
            <a:off x="300039" y="1357314"/>
            <a:ext cx="11053762" cy="5329236"/>
          </a:xfrm>
        </p:spPr>
        <p:txBody>
          <a:bodyPr>
            <a:normAutofit fontScale="85000" lnSpcReduction="10000"/>
          </a:bodyPr>
          <a:lstStyle/>
          <a:p>
            <a:r>
              <a:rPr lang="en-US" dirty="0"/>
              <a:t>Crumbling power of Zhou </a:t>
            </a:r>
            <a:r>
              <a:rPr lang="en-US" dirty="0" err="1"/>
              <a:t>centre</a:t>
            </a:r>
            <a:r>
              <a:rPr lang="en-US" dirty="0"/>
              <a:t> and increasing independence of independent ‘states’</a:t>
            </a:r>
          </a:p>
          <a:p>
            <a:r>
              <a:rPr lang="en-US" dirty="0"/>
              <a:t>A period of rapidly changing alliances as each polity struggled to keep power and avoid domination by others.</a:t>
            </a:r>
          </a:p>
          <a:p>
            <a:r>
              <a:rPr lang="en-US" dirty="0"/>
              <a:t>But one of on-going trade with nomadic world. Nomadic tribes needed to trade to provide themselves with commodities that their nomadic lifestyle could not. Regular trading relationship between fully nomads, through ‘semi-nomad’ communities living on edge of Eastern Zhou (like </a:t>
            </a:r>
            <a:r>
              <a:rPr lang="en-US" dirty="0" err="1"/>
              <a:t>Rong</a:t>
            </a:r>
            <a:r>
              <a:rPr lang="en-US" dirty="0"/>
              <a:t> and Di). Nomads sent horses, furs, cattle and sheep in return for gold, silk and women as brides. Chinese coinage of this period also found in nomadic communities. </a:t>
            </a:r>
          </a:p>
          <a:p>
            <a:r>
              <a:rPr lang="en-US" dirty="0"/>
              <a:t>Confucius: b. 550s BC – died c. 479 BCE: at the very end of the SA Period/cross over into Warring states. Saw the worst excesses of bad leaders: tried to teach the Duke of Lu (and others) how to be a good leader. </a:t>
            </a:r>
            <a:r>
              <a:rPr lang="en-US" dirty="0" err="1"/>
              <a:t>Cf</a:t>
            </a:r>
            <a:r>
              <a:rPr lang="en-US" dirty="0"/>
              <a:t> to ‘</a:t>
            </a:r>
            <a:r>
              <a:rPr lang="en-US" b="1" dirty="0"/>
              <a:t>Analects of Confucius</a:t>
            </a:r>
            <a:r>
              <a:rPr lang="en-US" dirty="0"/>
              <a:t>’ – compiled between Warring States and Han Period. Confucius’ ideas much interpreted and evolved by subsequent disciples: Mencius and </a:t>
            </a:r>
            <a:r>
              <a:rPr lang="en-US" dirty="0" err="1"/>
              <a:t>Xunzi</a:t>
            </a:r>
            <a:r>
              <a:rPr lang="en-US" dirty="0"/>
              <a:t>.</a:t>
            </a:r>
          </a:p>
          <a:p>
            <a:r>
              <a:rPr lang="en-US" b="1" dirty="0"/>
              <a:t>Historical text</a:t>
            </a:r>
            <a:r>
              <a:rPr lang="en-US" dirty="0"/>
              <a:t>: Spring and Autumn Annals (State of Lu) – court chronicle + commentaries.</a:t>
            </a:r>
          </a:p>
        </p:txBody>
      </p:sp>
    </p:spTree>
    <p:extLst>
      <p:ext uri="{BB962C8B-B14F-4D97-AF65-F5344CB8AC3E}">
        <p14:creationId xmlns:p14="http://schemas.microsoft.com/office/powerpoint/2010/main" val="32868813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431</TotalTime>
  <Words>3051</Words>
  <Application>Microsoft Macintosh PowerPoint</Application>
  <PresentationFormat>Widescreen</PresentationFormat>
  <Paragraphs>177</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Calibri</vt:lpstr>
      <vt:lpstr>Calibri Light</vt:lpstr>
      <vt:lpstr>Office Theme</vt:lpstr>
      <vt:lpstr>Ancient Global History</vt:lpstr>
      <vt:lpstr>PowerPoint Presentation</vt:lpstr>
      <vt:lpstr>The Steppe</vt:lpstr>
      <vt:lpstr>Nomadic communities</vt:lpstr>
      <vt:lpstr>PowerPoint Presentation</vt:lpstr>
      <vt:lpstr>Nomadic/Sedentary connections in the East</vt:lpstr>
      <vt:lpstr>Chinese dynasties</vt:lpstr>
      <vt:lpstr>PowerPoint Presentation</vt:lpstr>
      <vt:lpstr>Spring and Autumn Period: 771-480 BCE</vt:lpstr>
      <vt:lpstr>PowerPoint Presentation</vt:lpstr>
      <vt:lpstr>Warring States Period (480-221 BCE)</vt:lpstr>
      <vt:lpstr>PowerPoint Presentation</vt:lpstr>
      <vt:lpstr>Outcomes of this period of conflict:</vt:lpstr>
      <vt:lpstr>On-going exchange with nomadic communities</vt:lpstr>
      <vt:lpstr>PowerPoint Presentation</vt:lpstr>
      <vt:lpstr>PowerPoint Presentation</vt:lpstr>
      <vt:lpstr>The Qin and the Xiongnu</vt:lpstr>
      <vt:lpstr>PowerPoint Presentation</vt:lpstr>
      <vt:lpstr>PowerPoint Presentation</vt:lpstr>
      <vt:lpstr>The Han Dynasty</vt:lpstr>
      <vt:lpstr>PowerPoint Presentation</vt:lpstr>
      <vt:lpstr>The nature of the Han Empire</vt:lpstr>
      <vt:lpstr>PowerPoint Presentation</vt:lpstr>
      <vt:lpstr>The nature of the heqin</vt:lpstr>
      <vt:lpstr>PowerPoint Presentation</vt:lpstr>
      <vt:lpstr>Major Chinese Historical Texts</vt:lpstr>
      <vt:lpstr>Han Expansion</vt:lpstr>
      <vt:lpstr>PowerPoint Presentation</vt:lpstr>
      <vt:lpstr>The Xiongnu Burials at Noin-Ula</vt:lpstr>
      <vt:lpstr>PowerPoint Presentation</vt:lpstr>
      <vt:lpstr>Age of Disunity: 220CE onwards</vt:lpstr>
      <vt:lpstr>PowerPoint Presentation</vt:lpstr>
      <vt:lpstr>PowerPoint Presentation</vt:lpstr>
      <vt:lpstr>Apart from politics:</vt:lpstr>
      <vt:lpstr>PowerPoint Presentation</vt:lpstr>
      <vt:lpstr>Bibliography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Global History</dc:title>
  <dc:creator>Michael Scott</dc:creator>
  <cp:lastModifiedBy>Michael Scott</cp:lastModifiedBy>
  <cp:revision>39</cp:revision>
  <cp:lastPrinted>2018-10-29T13:48:43Z</cp:lastPrinted>
  <dcterms:created xsi:type="dcterms:W3CDTF">2018-10-26T09:37:38Z</dcterms:created>
  <dcterms:modified xsi:type="dcterms:W3CDTF">2018-10-29T13:48:48Z</dcterms:modified>
</cp:coreProperties>
</file>