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handoutMasterIdLst>
    <p:handoutMasterId r:id="rId23"/>
  </p:handoutMasterIdLst>
  <p:sldIdLst>
    <p:sldId id="256" r:id="rId2"/>
    <p:sldId id="257" r:id="rId3"/>
    <p:sldId id="258" r:id="rId4"/>
    <p:sldId id="293" r:id="rId5"/>
    <p:sldId id="294" r:id="rId6"/>
    <p:sldId id="285" r:id="rId7"/>
    <p:sldId id="296" r:id="rId8"/>
    <p:sldId id="298" r:id="rId9"/>
    <p:sldId id="299" r:id="rId10"/>
    <p:sldId id="297" r:id="rId11"/>
    <p:sldId id="301" r:id="rId12"/>
    <p:sldId id="307" r:id="rId13"/>
    <p:sldId id="309" r:id="rId14"/>
    <p:sldId id="306" r:id="rId15"/>
    <p:sldId id="300" r:id="rId16"/>
    <p:sldId id="303" r:id="rId17"/>
    <p:sldId id="286" r:id="rId18"/>
    <p:sldId id="305" r:id="rId19"/>
    <p:sldId id="302" r:id="rId20"/>
    <p:sldId id="304" r:id="rId21"/>
    <p:sldId id="30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p:restoredTop sz="94677"/>
  </p:normalViewPr>
  <p:slideViewPr>
    <p:cSldViewPr snapToGrid="0" snapToObjects="1">
      <p:cViewPr varScale="1">
        <p:scale>
          <a:sx n="89" d="100"/>
          <a:sy n="89" d="100"/>
        </p:scale>
        <p:origin x="168"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EAC5DD-FF0C-9F4D-B391-32D002FF7B3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94668AB-1CAE-6E4B-A969-2E013A8F434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C0228-B016-F34F-833D-ADC42984BF56}" type="datetimeFigureOut">
              <a:rPr lang="en-US" smtClean="0"/>
              <a:t>11/21/18</a:t>
            </a:fld>
            <a:endParaRPr lang="en-US"/>
          </a:p>
        </p:txBody>
      </p:sp>
      <p:sp>
        <p:nvSpPr>
          <p:cNvPr id="4" name="Footer Placeholder 3">
            <a:extLst>
              <a:ext uri="{FF2B5EF4-FFF2-40B4-BE49-F238E27FC236}">
                <a16:creationId xmlns:a16="http://schemas.microsoft.com/office/drawing/2014/main" id="{051801A2-F5BA-BB4B-8BBD-F4845A8818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1354CB-A360-0A43-8805-FDA0632F95B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086165-C6AF-0B4C-9C9D-EFF6EB735528}" type="slidenum">
              <a:rPr lang="en-US" smtClean="0"/>
              <a:t>‹#›</a:t>
            </a:fld>
            <a:endParaRPr lang="en-US"/>
          </a:p>
        </p:txBody>
      </p:sp>
    </p:spTree>
    <p:extLst>
      <p:ext uri="{BB962C8B-B14F-4D97-AF65-F5344CB8AC3E}">
        <p14:creationId xmlns:p14="http://schemas.microsoft.com/office/powerpoint/2010/main" val="18797589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B024309-0E6C-A141-9A6A-FB738DD3BA5B}" type="datetimeFigureOut">
              <a:rPr lang="en-US" smtClean="0"/>
              <a:t>11/21/18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79101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24309-0E6C-A141-9A6A-FB738DD3BA5B}" type="datetimeFigureOut">
              <a:rPr lang="en-US" smtClean="0"/>
              <a:t>11/21/18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3037518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24309-0E6C-A141-9A6A-FB738DD3BA5B}" type="datetimeFigureOut">
              <a:rPr lang="en-US" smtClean="0"/>
              <a:t>11/21/18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2156236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024309-0E6C-A141-9A6A-FB738DD3BA5B}" type="datetimeFigureOut">
              <a:rPr lang="en-US" smtClean="0"/>
              <a:t>11/21/18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3470517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B024309-0E6C-A141-9A6A-FB738DD3BA5B}" type="datetimeFigureOut">
              <a:rPr lang="en-US" smtClean="0"/>
              <a:t>11/21/18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406011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024309-0E6C-A141-9A6A-FB738DD3BA5B}" type="datetimeFigureOut">
              <a:rPr lang="en-US" smtClean="0"/>
              <a:t>11/21/18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227452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024309-0E6C-A141-9A6A-FB738DD3BA5B}" type="datetimeFigureOut">
              <a:rPr lang="en-US" smtClean="0"/>
              <a:t>11/21/18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2480092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024309-0E6C-A141-9A6A-FB738DD3BA5B}" type="datetimeFigureOut">
              <a:rPr lang="en-US" smtClean="0"/>
              <a:t>11/21/18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3456507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024309-0E6C-A141-9A6A-FB738DD3BA5B}" type="datetimeFigureOut">
              <a:rPr lang="en-US" smtClean="0"/>
              <a:t>11/21/18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132962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B024309-0E6C-A141-9A6A-FB738DD3BA5B}" type="datetimeFigureOut">
              <a:rPr lang="en-US" smtClean="0"/>
              <a:t>11/21/18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694903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B024309-0E6C-A141-9A6A-FB738DD3BA5B}" type="datetimeFigureOut">
              <a:rPr lang="en-US" smtClean="0"/>
              <a:t>11/21/18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922E9-1129-C743-8DFD-2F4A33E81595}" type="slidenum">
              <a:rPr lang="en-US" smtClean="0"/>
              <a:t>‹#›</a:t>
            </a:fld>
            <a:endParaRPr lang="en-US"/>
          </a:p>
        </p:txBody>
      </p:sp>
    </p:spTree>
    <p:extLst>
      <p:ext uri="{BB962C8B-B14F-4D97-AF65-F5344CB8AC3E}">
        <p14:creationId xmlns:p14="http://schemas.microsoft.com/office/powerpoint/2010/main" val="2215220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024309-0E6C-A141-9A6A-FB738DD3BA5B}" type="datetimeFigureOut">
              <a:rPr lang="en-US" smtClean="0"/>
              <a:t>11/21/18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E922E9-1129-C743-8DFD-2F4A33E81595}" type="slidenum">
              <a:rPr lang="en-US" smtClean="0"/>
              <a:t>‹#›</a:t>
            </a:fld>
            <a:endParaRPr lang="en-US"/>
          </a:p>
        </p:txBody>
      </p:sp>
    </p:spTree>
    <p:extLst>
      <p:ext uri="{BB962C8B-B14F-4D97-AF65-F5344CB8AC3E}">
        <p14:creationId xmlns:p14="http://schemas.microsoft.com/office/powerpoint/2010/main" val="3725319092"/>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522C3-6DCA-DC45-8BE6-188C2EF6FC60}"/>
              </a:ext>
            </a:extLst>
          </p:cNvPr>
          <p:cNvSpPr>
            <a:spLocks noGrp="1"/>
          </p:cNvSpPr>
          <p:nvPr>
            <p:ph type="ctrTitle"/>
          </p:nvPr>
        </p:nvSpPr>
        <p:spPr/>
        <p:txBody>
          <a:bodyPr/>
          <a:lstStyle/>
          <a:p>
            <a:r>
              <a:rPr lang="en-US" dirty="0"/>
              <a:t>Ancient Global History</a:t>
            </a:r>
          </a:p>
        </p:txBody>
      </p:sp>
      <p:sp>
        <p:nvSpPr>
          <p:cNvPr id="3" name="Subtitle 2">
            <a:extLst>
              <a:ext uri="{FF2B5EF4-FFF2-40B4-BE49-F238E27FC236}">
                <a16:creationId xmlns:a16="http://schemas.microsoft.com/office/drawing/2014/main" id="{A21BB02C-FD78-4145-BC72-527C92833B2F}"/>
              </a:ext>
            </a:extLst>
          </p:cNvPr>
          <p:cNvSpPr>
            <a:spLocks noGrp="1"/>
          </p:cNvSpPr>
          <p:nvPr>
            <p:ph type="subTitle" idx="1"/>
          </p:nvPr>
        </p:nvSpPr>
        <p:spPr/>
        <p:txBody>
          <a:bodyPr/>
          <a:lstStyle/>
          <a:p>
            <a:r>
              <a:rPr lang="en-US" dirty="0"/>
              <a:t>Term 1, Week 8 (Lecture 7)</a:t>
            </a:r>
          </a:p>
        </p:txBody>
      </p:sp>
    </p:spTree>
    <p:extLst>
      <p:ext uri="{BB962C8B-B14F-4D97-AF65-F5344CB8AC3E}">
        <p14:creationId xmlns:p14="http://schemas.microsoft.com/office/powerpoint/2010/main" val="1945353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F76DB-1C2F-674D-9577-BEE010EC3F10}"/>
              </a:ext>
            </a:extLst>
          </p:cNvPr>
          <p:cNvSpPr>
            <a:spLocks noGrp="1"/>
          </p:cNvSpPr>
          <p:nvPr>
            <p:ph type="title"/>
          </p:nvPr>
        </p:nvSpPr>
        <p:spPr/>
        <p:txBody>
          <a:bodyPr/>
          <a:lstStyle/>
          <a:p>
            <a:pPr algn="ctr"/>
            <a:r>
              <a:rPr lang="en-US" dirty="0"/>
              <a:t>Zhang Qian’s further missions</a:t>
            </a:r>
          </a:p>
        </p:txBody>
      </p:sp>
      <p:sp>
        <p:nvSpPr>
          <p:cNvPr id="3" name="Content Placeholder 2">
            <a:extLst>
              <a:ext uri="{FF2B5EF4-FFF2-40B4-BE49-F238E27FC236}">
                <a16:creationId xmlns:a16="http://schemas.microsoft.com/office/drawing/2014/main" id="{3F57AE1F-766A-0041-9437-140FBFDCBA3B}"/>
              </a:ext>
            </a:extLst>
          </p:cNvPr>
          <p:cNvSpPr>
            <a:spLocks noGrp="1"/>
          </p:cNvSpPr>
          <p:nvPr>
            <p:ph idx="1"/>
          </p:nvPr>
        </p:nvSpPr>
        <p:spPr>
          <a:xfrm>
            <a:off x="328613" y="1454149"/>
            <a:ext cx="11025187" cy="5203825"/>
          </a:xfrm>
        </p:spPr>
        <p:txBody>
          <a:bodyPr>
            <a:normAutofit/>
          </a:bodyPr>
          <a:lstStyle/>
          <a:p>
            <a:r>
              <a:rPr lang="en-US" dirty="0"/>
              <a:t>Zhang Qian’s further missions: </a:t>
            </a:r>
            <a:r>
              <a:rPr lang="en-US" dirty="0" err="1"/>
              <a:t>Sima</a:t>
            </a:r>
            <a:r>
              <a:rPr lang="en-US" dirty="0"/>
              <a:t> Qian </a:t>
            </a:r>
            <a:r>
              <a:rPr lang="en-US" i="1" dirty="0" err="1"/>
              <a:t>Shiji</a:t>
            </a:r>
            <a:r>
              <a:rPr lang="en-US" i="1" dirty="0"/>
              <a:t> 123:</a:t>
            </a:r>
          </a:p>
          <a:p>
            <a:pPr lvl="1"/>
            <a:r>
              <a:rPr lang="en-US" dirty="0"/>
              <a:t>120s BCE: Zhang Qian sent to find a pathway through the ‘Shu’ to the south through to India: to follow the route of the goods that he had seen in Bactria. But this failed (see text)</a:t>
            </a:r>
          </a:p>
          <a:p>
            <a:pPr marL="457200" lvl="1" indent="0">
              <a:buNone/>
            </a:pPr>
            <a:endParaRPr lang="en-US" dirty="0"/>
          </a:p>
          <a:p>
            <a:pPr lvl="1"/>
            <a:r>
              <a:rPr lang="en-US" dirty="0"/>
              <a:t>119 BCE: Trade and alliance mission to the Wusun: 300 men, 10,000s of sheep and cattle and gold and silk worth 100,000,000 cash. Brought Wusun ambassadors back with him but no grand alliance (see text)</a:t>
            </a:r>
          </a:p>
          <a:p>
            <a:pPr marL="457200" lvl="1" indent="0">
              <a:buNone/>
            </a:pPr>
            <a:endParaRPr lang="en-US" dirty="0"/>
          </a:p>
          <a:p>
            <a:pPr lvl="1"/>
            <a:r>
              <a:rPr lang="en-US" dirty="0"/>
              <a:t>See </a:t>
            </a:r>
            <a:r>
              <a:rPr lang="en-US" i="1" dirty="0" err="1"/>
              <a:t>HanShu</a:t>
            </a:r>
            <a:r>
              <a:rPr lang="en-US" dirty="0"/>
              <a:t> 61 “For the first time the states of the North West came into communication with the Han. It was Zhang Qian who had pioneered the way”</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726475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6201C-EAB6-F448-9600-F1E3E53E87FB}"/>
              </a:ext>
            </a:extLst>
          </p:cNvPr>
          <p:cNvSpPr>
            <a:spLocks noGrp="1"/>
          </p:cNvSpPr>
          <p:nvPr>
            <p:ph type="title"/>
          </p:nvPr>
        </p:nvSpPr>
        <p:spPr/>
        <p:txBody>
          <a:bodyPr/>
          <a:lstStyle/>
          <a:p>
            <a:pPr algn="ctr"/>
            <a:r>
              <a:rPr lang="en-US" dirty="0"/>
              <a:t>Emperor Wu’s expansion of Han power</a:t>
            </a:r>
          </a:p>
        </p:txBody>
      </p:sp>
      <p:sp>
        <p:nvSpPr>
          <p:cNvPr id="3" name="Content Placeholder 2">
            <a:extLst>
              <a:ext uri="{FF2B5EF4-FFF2-40B4-BE49-F238E27FC236}">
                <a16:creationId xmlns:a16="http://schemas.microsoft.com/office/drawing/2014/main" id="{5D3BA6B1-5A43-AB40-A055-91E8A54776AD}"/>
              </a:ext>
            </a:extLst>
          </p:cNvPr>
          <p:cNvSpPr>
            <a:spLocks noGrp="1"/>
          </p:cNvSpPr>
          <p:nvPr>
            <p:ph idx="1"/>
          </p:nvPr>
        </p:nvSpPr>
        <p:spPr>
          <a:xfrm>
            <a:off x="428625" y="1471613"/>
            <a:ext cx="11458575" cy="5143500"/>
          </a:xfrm>
        </p:spPr>
        <p:txBody>
          <a:bodyPr>
            <a:normAutofit/>
          </a:bodyPr>
          <a:lstStyle/>
          <a:p>
            <a:r>
              <a:rPr lang="en-US" dirty="0"/>
              <a:t>Wu’s attacks against the </a:t>
            </a:r>
            <a:r>
              <a:rPr lang="en-US" dirty="0" err="1"/>
              <a:t>Xiongnu</a:t>
            </a:r>
            <a:r>
              <a:rPr lang="en-US" dirty="0"/>
              <a:t> while Zhang Qian was away:</a:t>
            </a:r>
          </a:p>
          <a:p>
            <a:pPr lvl="1"/>
            <a:r>
              <a:rPr lang="en-US" dirty="0"/>
              <a:t>134-3 BCE: Wu attacks </a:t>
            </a:r>
            <a:r>
              <a:rPr lang="en-US" dirty="0" err="1"/>
              <a:t>Xiongnu</a:t>
            </a:r>
            <a:r>
              <a:rPr lang="en-US" dirty="0"/>
              <a:t>. Further attacks in 129-126 BCE - with some success, moving Han into </a:t>
            </a:r>
            <a:r>
              <a:rPr lang="en-US" dirty="0" err="1"/>
              <a:t>Xiongnu</a:t>
            </a:r>
            <a:r>
              <a:rPr lang="en-US" dirty="0"/>
              <a:t> heartland (</a:t>
            </a:r>
            <a:r>
              <a:rPr lang="en-US" i="1" dirty="0" err="1"/>
              <a:t>Shiji</a:t>
            </a:r>
            <a:r>
              <a:rPr lang="en-US" i="1" dirty="0"/>
              <a:t> </a:t>
            </a:r>
            <a:r>
              <a:rPr lang="en-US" dirty="0"/>
              <a:t>108)</a:t>
            </a:r>
          </a:p>
          <a:p>
            <a:pPr lvl="1"/>
            <a:r>
              <a:rPr lang="en-US" dirty="0"/>
              <a:t>121 BCE: a new decisive campaign by Han against the </a:t>
            </a:r>
            <a:r>
              <a:rPr lang="en-US" dirty="0" err="1"/>
              <a:t>Xiongnu</a:t>
            </a:r>
            <a:r>
              <a:rPr lang="en-US" dirty="0"/>
              <a:t>. Led to submission of the </a:t>
            </a:r>
            <a:r>
              <a:rPr lang="en-US" dirty="0" err="1"/>
              <a:t>Ganzu</a:t>
            </a:r>
            <a:r>
              <a:rPr lang="en-US" dirty="0"/>
              <a:t> and Shanxi regions to the Han – with Emperor Wu moving 700,000 Han to settle the regions. </a:t>
            </a:r>
            <a:r>
              <a:rPr lang="en-US" i="1" dirty="0" err="1"/>
              <a:t>Shiji</a:t>
            </a:r>
            <a:r>
              <a:rPr lang="en-US" i="1" dirty="0"/>
              <a:t> 110-111. </a:t>
            </a:r>
          </a:p>
          <a:p>
            <a:pPr lvl="1"/>
            <a:r>
              <a:rPr lang="en-US" dirty="0"/>
              <a:t>119 BCE: Wu crosses the Gobi desert to push even further into </a:t>
            </a:r>
            <a:r>
              <a:rPr lang="en-US" dirty="0" err="1"/>
              <a:t>Xiongnu</a:t>
            </a:r>
            <a:r>
              <a:rPr lang="en-US" dirty="0"/>
              <a:t> heartland. Success but at huge cost to Han China – particularly in loss of war horses. Made Wu even more desperate to secure access to strong horses elsewhere. But to get to them, he would need to create a permanent access corridor to the West</a:t>
            </a:r>
          </a:p>
          <a:p>
            <a:pPr lvl="1"/>
            <a:r>
              <a:rPr lang="en-US" dirty="0"/>
              <a:t>Led to Han permanent annexation and development of secure Hexi corridor – creation of watchtowers + ‘Jade Gate’ at </a:t>
            </a:r>
            <a:r>
              <a:rPr lang="en-US" dirty="0" err="1"/>
              <a:t>Dunhuang</a:t>
            </a:r>
            <a:r>
              <a:rPr lang="en-US" dirty="0"/>
              <a:t> (built 96-94 BCE)</a:t>
            </a:r>
          </a:p>
          <a:p>
            <a:pPr lvl="1"/>
            <a:r>
              <a:rPr lang="en-US" dirty="0"/>
              <a:t>On-going conquest further west of former </a:t>
            </a:r>
            <a:r>
              <a:rPr lang="en-US" dirty="0" err="1"/>
              <a:t>Xiongnu</a:t>
            </a:r>
            <a:r>
              <a:rPr lang="en-US" dirty="0"/>
              <a:t> outposts along the </a:t>
            </a:r>
            <a:r>
              <a:rPr lang="en-US" dirty="0" err="1"/>
              <a:t>Tarim</a:t>
            </a:r>
            <a:r>
              <a:rPr lang="en-US" dirty="0"/>
              <a:t> Basin.</a:t>
            </a:r>
          </a:p>
          <a:p>
            <a:pPr lvl="1"/>
            <a:endParaRPr lang="en-US" dirty="0"/>
          </a:p>
        </p:txBody>
      </p:sp>
    </p:spTree>
    <p:extLst>
      <p:ext uri="{BB962C8B-B14F-4D97-AF65-F5344CB8AC3E}">
        <p14:creationId xmlns:p14="http://schemas.microsoft.com/office/powerpoint/2010/main" val="3811284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3069-DFA3-8046-B6E0-0A0949A044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D24270-D37E-FD47-914B-4052D98E4FB0}"/>
              </a:ext>
            </a:extLst>
          </p:cNvPr>
          <p:cNvPicPr>
            <a:picLocks noGrp="1" noChangeAspect="1"/>
          </p:cNvPicPr>
          <p:nvPr>
            <p:ph idx="1"/>
          </p:nvPr>
        </p:nvPicPr>
        <p:blipFill>
          <a:blip r:embed="rId2"/>
          <a:stretch>
            <a:fillRect/>
          </a:stretch>
        </p:blipFill>
        <p:spPr>
          <a:xfrm>
            <a:off x="0" y="365125"/>
            <a:ext cx="11891962" cy="5894660"/>
          </a:xfrm>
        </p:spPr>
      </p:pic>
    </p:spTree>
    <p:extLst>
      <p:ext uri="{BB962C8B-B14F-4D97-AF65-F5344CB8AC3E}">
        <p14:creationId xmlns:p14="http://schemas.microsoft.com/office/powerpoint/2010/main" val="3151777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2FF5F-AD32-2448-9288-E859BBC5FB02}"/>
              </a:ext>
            </a:extLst>
          </p:cNvPr>
          <p:cNvSpPr>
            <a:spLocks noGrp="1"/>
          </p:cNvSpPr>
          <p:nvPr>
            <p:ph type="title"/>
          </p:nvPr>
        </p:nvSpPr>
        <p:spPr/>
        <p:txBody>
          <a:bodyPr/>
          <a:lstStyle/>
          <a:p>
            <a:pPr algn="ctr"/>
            <a:r>
              <a:rPr lang="en-US" dirty="0"/>
              <a:t>Fort 86 defending the Hexi Corridor</a:t>
            </a:r>
          </a:p>
        </p:txBody>
      </p:sp>
      <p:pic>
        <p:nvPicPr>
          <p:cNvPr id="5" name="Content Placeholder 4">
            <a:extLst>
              <a:ext uri="{FF2B5EF4-FFF2-40B4-BE49-F238E27FC236}">
                <a16:creationId xmlns:a16="http://schemas.microsoft.com/office/drawing/2014/main" id="{89C550F1-6DC8-FB48-8937-4C5032195FFD}"/>
              </a:ext>
            </a:extLst>
          </p:cNvPr>
          <p:cNvPicPr>
            <a:picLocks noGrp="1" noChangeAspect="1"/>
          </p:cNvPicPr>
          <p:nvPr>
            <p:ph idx="1"/>
          </p:nvPr>
        </p:nvPicPr>
        <p:blipFill>
          <a:blip r:embed="rId2"/>
          <a:stretch>
            <a:fillRect/>
          </a:stretch>
        </p:blipFill>
        <p:spPr>
          <a:xfrm>
            <a:off x="1728788" y="1460466"/>
            <a:ext cx="8106784" cy="4716497"/>
          </a:xfrm>
        </p:spPr>
      </p:pic>
    </p:spTree>
    <p:extLst>
      <p:ext uri="{BB962C8B-B14F-4D97-AF65-F5344CB8AC3E}">
        <p14:creationId xmlns:p14="http://schemas.microsoft.com/office/powerpoint/2010/main" val="3539324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654F1-E099-2B4C-ADD8-0F98C6ED47E0}"/>
              </a:ext>
            </a:extLst>
          </p:cNvPr>
          <p:cNvSpPr>
            <a:spLocks noGrp="1"/>
          </p:cNvSpPr>
          <p:nvPr>
            <p:ph type="title"/>
          </p:nvPr>
        </p:nvSpPr>
        <p:spPr/>
        <p:txBody>
          <a:bodyPr/>
          <a:lstStyle/>
          <a:p>
            <a:pPr algn="ctr"/>
            <a:r>
              <a:rPr lang="en-US" dirty="0"/>
              <a:t>Jade Gate at </a:t>
            </a:r>
            <a:r>
              <a:rPr lang="en-US" dirty="0" err="1"/>
              <a:t>Dunhuang</a:t>
            </a:r>
            <a:endParaRPr lang="en-US" dirty="0"/>
          </a:p>
        </p:txBody>
      </p:sp>
      <p:pic>
        <p:nvPicPr>
          <p:cNvPr id="5" name="Content Placeholder 4">
            <a:extLst>
              <a:ext uri="{FF2B5EF4-FFF2-40B4-BE49-F238E27FC236}">
                <a16:creationId xmlns:a16="http://schemas.microsoft.com/office/drawing/2014/main" id="{8AA64C40-4A87-F446-B320-D085943BD088}"/>
              </a:ext>
            </a:extLst>
          </p:cNvPr>
          <p:cNvPicPr>
            <a:picLocks noGrp="1" noChangeAspect="1"/>
          </p:cNvPicPr>
          <p:nvPr>
            <p:ph idx="1"/>
          </p:nvPr>
        </p:nvPicPr>
        <p:blipFill>
          <a:blip r:embed="rId2"/>
          <a:stretch>
            <a:fillRect/>
          </a:stretch>
        </p:blipFill>
        <p:spPr>
          <a:xfrm>
            <a:off x="1600201" y="1398002"/>
            <a:ext cx="8685146" cy="5121861"/>
          </a:xfrm>
        </p:spPr>
      </p:pic>
    </p:spTree>
    <p:extLst>
      <p:ext uri="{BB962C8B-B14F-4D97-AF65-F5344CB8AC3E}">
        <p14:creationId xmlns:p14="http://schemas.microsoft.com/office/powerpoint/2010/main" val="1067288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CFB3-2E81-D04A-867B-FDF1E9DF4DD6}"/>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61C0569-8825-9943-AA4B-44375FA12498}"/>
              </a:ext>
            </a:extLst>
          </p:cNvPr>
          <p:cNvPicPr>
            <a:picLocks noGrp="1" noChangeAspect="1"/>
          </p:cNvPicPr>
          <p:nvPr>
            <p:ph idx="1"/>
          </p:nvPr>
        </p:nvPicPr>
        <p:blipFill>
          <a:blip r:embed="rId2"/>
          <a:stretch>
            <a:fillRect/>
          </a:stretch>
        </p:blipFill>
        <p:spPr>
          <a:xfrm>
            <a:off x="1166914" y="0"/>
            <a:ext cx="9520136" cy="6727413"/>
          </a:xfrm>
        </p:spPr>
      </p:pic>
    </p:spTree>
    <p:extLst>
      <p:ext uri="{BB962C8B-B14F-4D97-AF65-F5344CB8AC3E}">
        <p14:creationId xmlns:p14="http://schemas.microsoft.com/office/powerpoint/2010/main" val="3631129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854C-9D82-DD4A-A28F-1408D713DDA4}"/>
              </a:ext>
            </a:extLst>
          </p:cNvPr>
          <p:cNvSpPr>
            <a:spLocks noGrp="1"/>
          </p:cNvSpPr>
          <p:nvPr>
            <p:ph type="title"/>
          </p:nvPr>
        </p:nvSpPr>
        <p:spPr/>
        <p:txBody>
          <a:bodyPr/>
          <a:lstStyle/>
          <a:p>
            <a:pPr algn="ctr"/>
            <a:r>
              <a:rPr lang="en-US" dirty="0"/>
              <a:t>Major advances by Han West</a:t>
            </a:r>
          </a:p>
        </p:txBody>
      </p:sp>
      <p:sp>
        <p:nvSpPr>
          <p:cNvPr id="3" name="Content Placeholder 2">
            <a:extLst>
              <a:ext uri="{FF2B5EF4-FFF2-40B4-BE49-F238E27FC236}">
                <a16:creationId xmlns:a16="http://schemas.microsoft.com/office/drawing/2014/main" id="{1B876AD6-126E-8D41-BCDD-B648F00128EA}"/>
              </a:ext>
            </a:extLst>
          </p:cNvPr>
          <p:cNvSpPr>
            <a:spLocks noGrp="1"/>
          </p:cNvSpPr>
          <p:nvPr>
            <p:ph idx="1"/>
          </p:nvPr>
        </p:nvSpPr>
        <p:spPr>
          <a:xfrm>
            <a:off x="500063" y="1371600"/>
            <a:ext cx="11358562" cy="5186363"/>
          </a:xfrm>
        </p:spPr>
        <p:txBody>
          <a:bodyPr>
            <a:normAutofit fontScale="92500" lnSpcReduction="20000"/>
          </a:bodyPr>
          <a:lstStyle/>
          <a:p>
            <a:r>
              <a:rPr lang="en-US" dirty="0"/>
              <a:t>108 BCE: Han campaigns against communities around the </a:t>
            </a:r>
            <a:r>
              <a:rPr lang="en-US" dirty="0" err="1"/>
              <a:t>Tarim</a:t>
            </a:r>
            <a:r>
              <a:rPr lang="en-US" dirty="0"/>
              <a:t> Basin (under General Zhao </a:t>
            </a:r>
            <a:r>
              <a:rPr lang="en-US" dirty="0" err="1"/>
              <a:t>Ponu</a:t>
            </a:r>
            <a:r>
              <a:rPr lang="en-US" dirty="0"/>
              <a:t>)</a:t>
            </a:r>
          </a:p>
          <a:p>
            <a:r>
              <a:rPr lang="en-US" dirty="0"/>
              <a:t>108-105 BCE: Han receive war horses from the Wusun tribes as part of a marriage alliance </a:t>
            </a:r>
            <a:r>
              <a:rPr lang="en-US" i="1" dirty="0" err="1"/>
              <a:t>Hanshu</a:t>
            </a:r>
            <a:r>
              <a:rPr lang="en-US" i="1" dirty="0"/>
              <a:t> </a:t>
            </a:r>
            <a:r>
              <a:rPr lang="en-US" dirty="0"/>
              <a:t>96A.</a:t>
            </a:r>
          </a:p>
          <a:p>
            <a:r>
              <a:rPr lang="en-US" dirty="0"/>
              <a:t>104-102BC: Major campaign against the people of Ferghana to secure access to horses (see </a:t>
            </a:r>
            <a:r>
              <a:rPr lang="en-US" i="1" dirty="0" err="1"/>
              <a:t>Shiji</a:t>
            </a:r>
            <a:r>
              <a:rPr lang="en-US" i="1" dirty="0"/>
              <a:t> </a:t>
            </a:r>
            <a:r>
              <a:rPr lang="en-US" dirty="0"/>
              <a:t>123 – note especially the way this is also required due to disrespectful ways in which communities have been reacting to previous Han envoys). Led by general Li </a:t>
            </a:r>
            <a:r>
              <a:rPr lang="en-US" dirty="0" err="1"/>
              <a:t>Guangli</a:t>
            </a:r>
            <a:r>
              <a:rPr lang="en-US" dirty="0"/>
              <a:t> - first attempt failed, but later reinforced by Han emperor returned a second time (with force of 180,000) to eventually succeed in their mission. </a:t>
            </a:r>
          </a:p>
          <a:p>
            <a:r>
              <a:rPr lang="en-US" dirty="0"/>
              <a:t>101 BCE: Li </a:t>
            </a:r>
            <a:r>
              <a:rPr lang="en-US" dirty="0" err="1"/>
              <a:t>Guangli</a:t>
            </a:r>
            <a:r>
              <a:rPr lang="en-US" dirty="0"/>
              <a:t> returns with stallions + 3000 horses: all taller and more muscular than breeds of northern China. Simultaneous adoption of alfalfa (for horses) and grape vine. Key moment in demonstrating ‘reach’ of Han China. </a:t>
            </a:r>
          </a:p>
          <a:p>
            <a:r>
              <a:rPr lang="en-US" dirty="0"/>
              <a:t>Extension of Chinese wall for 1000 km from </a:t>
            </a:r>
            <a:r>
              <a:rPr lang="en-US" dirty="0" err="1"/>
              <a:t>Dunhuang</a:t>
            </a:r>
            <a:r>
              <a:rPr lang="en-US" dirty="0"/>
              <a:t> into </a:t>
            </a:r>
            <a:r>
              <a:rPr lang="en-US" dirty="0" err="1"/>
              <a:t>Tarim</a:t>
            </a:r>
            <a:r>
              <a:rPr lang="en-US" dirty="0"/>
              <a:t> Basin to reach Kucha.</a:t>
            </a:r>
          </a:p>
          <a:p>
            <a:endParaRPr lang="en-US" dirty="0"/>
          </a:p>
        </p:txBody>
      </p:sp>
    </p:spTree>
    <p:extLst>
      <p:ext uri="{BB962C8B-B14F-4D97-AF65-F5344CB8AC3E}">
        <p14:creationId xmlns:p14="http://schemas.microsoft.com/office/powerpoint/2010/main" val="40895808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3069-DFA3-8046-B6E0-0A0949A0440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56D24270-D37E-FD47-914B-4052D98E4FB0}"/>
              </a:ext>
            </a:extLst>
          </p:cNvPr>
          <p:cNvPicPr>
            <a:picLocks noGrp="1" noChangeAspect="1"/>
          </p:cNvPicPr>
          <p:nvPr>
            <p:ph idx="1"/>
          </p:nvPr>
        </p:nvPicPr>
        <p:blipFill>
          <a:blip r:embed="rId2"/>
          <a:stretch>
            <a:fillRect/>
          </a:stretch>
        </p:blipFill>
        <p:spPr>
          <a:xfrm>
            <a:off x="0" y="365125"/>
            <a:ext cx="11891962" cy="5894660"/>
          </a:xfrm>
        </p:spPr>
      </p:pic>
    </p:spTree>
    <p:extLst>
      <p:ext uri="{BB962C8B-B14F-4D97-AF65-F5344CB8AC3E}">
        <p14:creationId xmlns:p14="http://schemas.microsoft.com/office/powerpoint/2010/main" val="923000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D19A9-D255-3348-80A8-963DDE8B5A75}"/>
              </a:ext>
            </a:extLst>
          </p:cNvPr>
          <p:cNvSpPr>
            <a:spLocks noGrp="1"/>
          </p:cNvSpPr>
          <p:nvPr>
            <p:ph type="title"/>
          </p:nvPr>
        </p:nvSpPr>
        <p:spPr/>
        <p:txBody>
          <a:bodyPr/>
          <a:lstStyle/>
          <a:p>
            <a:r>
              <a:rPr lang="en-US" dirty="0"/>
              <a:t>Extension of Han wall from Jade Gate out into </a:t>
            </a:r>
            <a:r>
              <a:rPr lang="en-US" dirty="0" err="1"/>
              <a:t>Tarim</a:t>
            </a:r>
            <a:r>
              <a:rPr lang="en-US" dirty="0"/>
              <a:t> Basin c. 100 BCE.</a:t>
            </a:r>
          </a:p>
        </p:txBody>
      </p:sp>
      <p:pic>
        <p:nvPicPr>
          <p:cNvPr id="5" name="Content Placeholder 4">
            <a:extLst>
              <a:ext uri="{FF2B5EF4-FFF2-40B4-BE49-F238E27FC236}">
                <a16:creationId xmlns:a16="http://schemas.microsoft.com/office/drawing/2014/main" id="{A572A6A8-95AF-2541-8E1C-536DA82A87CB}"/>
              </a:ext>
            </a:extLst>
          </p:cNvPr>
          <p:cNvPicPr>
            <a:picLocks noGrp="1" noChangeAspect="1"/>
          </p:cNvPicPr>
          <p:nvPr>
            <p:ph idx="1"/>
          </p:nvPr>
        </p:nvPicPr>
        <p:blipFill>
          <a:blip r:embed="rId2"/>
          <a:stretch>
            <a:fillRect/>
          </a:stretch>
        </p:blipFill>
        <p:spPr>
          <a:xfrm>
            <a:off x="2353209" y="1825625"/>
            <a:ext cx="7485582" cy="4351338"/>
          </a:xfrm>
        </p:spPr>
      </p:pic>
    </p:spTree>
    <p:extLst>
      <p:ext uri="{BB962C8B-B14F-4D97-AF65-F5344CB8AC3E}">
        <p14:creationId xmlns:p14="http://schemas.microsoft.com/office/powerpoint/2010/main" val="322976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7D0F9-3CAC-3A4F-8DB7-5D541F69AD3B}"/>
              </a:ext>
            </a:extLst>
          </p:cNvPr>
          <p:cNvSpPr>
            <a:spLocks noGrp="1"/>
          </p:cNvSpPr>
          <p:nvPr>
            <p:ph type="title"/>
          </p:nvPr>
        </p:nvSpPr>
        <p:spPr/>
        <p:txBody>
          <a:bodyPr/>
          <a:lstStyle/>
          <a:p>
            <a:pPr algn="ctr"/>
            <a:r>
              <a:rPr lang="en-US" dirty="0"/>
              <a:t>Defensive tower surviving near Kucha from this era of Han Expansion</a:t>
            </a:r>
          </a:p>
        </p:txBody>
      </p:sp>
      <p:pic>
        <p:nvPicPr>
          <p:cNvPr id="5" name="Content Placeholder 4">
            <a:extLst>
              <a:ext uri="{FF2B5EF4-FFF2-40B4-BE49-F238E27FC236}">
                <a16:creationId xmlns:a16="http://schemas.microsoft.com/office/drawing/2014/main" id="{F080654A-9E84-0145-965C-7B1E7160BE67}"/>
              </a:ext>
            </a:extLst>
          </p:cNvPr>
          <p:cNvPicPr>
            <a:picLocks noGrp="1" noChangeAspect="1"/>
          </p:cNvPicPr>
          <p:nvPr>
            <p:ph idx="1"/>
          </p:nvPr>
        </p:nvPicPr>
        <p:blipFill>
          <a:blip r:embed="rId2"/>
          <a:stretch>
            <a:fillRect/>
          </a:stretch>
        </p:blipFill>
        <p:spPr>
          <a:xfrm>
            <a:off x="1971675" y="1825624"/>
            <a:ext cx="7829550" cy="4952493"/>
          </a:xfrm>
        </p:spPr>
      </p:pic>
    </p:spTree>
    <p:extLst>
      <p:ext uri="{BB962C8B-B14F-4D97-AF65-F5344CB8AC3E}">
        <p14:creationId xmlns:p14="http://schemas.microsoft.com/office/powerpoint/2010/main" val="1874834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79AE-BEBE-7A44-97CB-178593BB75F8}"/>
              </a:ext>
            </a:extLst>
          </p:cNvPr>
          <p:cNvSpPr>
            <a:spLocks noGrp="1"/>
          </p:cNvSpPr>
          <p:nvPr>
            <p:ph type="title"/>
          </p:nvPr>
        </p:nvSpPr>
        <p:spPr/>
        <p:txBody>
          <a:bodyPr/>
          <a:lstStyle/>
          <a:p>
            <a:pPr algn="ctr"/>
            <a:r>
              <a:rPr lang="en-US" dirty="0"/>
              <a:t>From last time…</a:t>
            </a:r>
          </a:p>
        </p:txBody>
      </p:sp>
      <p:sp>
        <p:nvSpPr>
          <p:cNvPr id="3" name="Content Placeholder 2">
            <a:extLst>
              <a:ext uri="{FF2B5EF4-FFF2-40B4-BE49-F238E27FC236}">
                <a16:creationId xmlns:a16="http://schemas.microsoft.com/office/drawing/2014/main" id="{859BA671-F683-7D47-ADCD-53951465A205}"/>
              </a:ext>
            </a:extLst>
          </p:cNvPr>
          <p:cNvSpPr>
            <a:spLocks noGrp="1"/>
          </p:cNvSpPr>
          <p:nvPr>
            <p:ph idx="1"/>
          </p:nvPr>
        </p:nvSpPr>
        <p:spPr/>
        <p:txBody>
          <a:bodyPr/>
          <a:lstStyle/>
          <a:p>
            <a:r>
              <a:rPr lang="en-US" dirty="0"/>
              <a:t>Axial Age – Karl Jaspers 8</a:t>
            </a:r>
            <a:r>
              <a:rPr lang="en-US" baseline="30000" dirty="0"/>
              <a:t>th</a:t>
            </a:r>
            <a:r>
              <a:rPr lang="en-US" dirty="0"/>
              <a:t> c—2</a:t>
            </a:r>
            <a:r>
              <a:rPr lang="en-US" baseline="30000" dirty="0"/>
              <a:t>nd</a:t>
            </a:r>
            <a:r>
              <a:rPr lang="en-US" dirty="0"/>
              <a:t> c BCE – a moment in which humanity pushed boundaries of knowledge / understanding – creating new religions, setting the framework for our world today.</a:t>
            </a:r>
          </a:p>
          <a:p>
            <a:r>
              <a:rPr lang="en-US" dirty="0"/>
              <a:t>Not a moment in which cultures were connected, but a moment in which they were all doing something similar / facing similar issues?</a:t>
            </a:r>
          </a:p>
          <a:p>
            <a:r>
              <a:rPr lang="en-US" dirty="0"/>
              <a:t> Can we see other, different kinds of moments, that help us give shape to our period at a global level?</a:t>
            </a:r>
          </a:p>
        </p:txBody>
      </p:sp>
    </p:spTree>
    <p:extLst>
      <p:ext uri="{BB962C8B-B14F-4D97-AF65-F5344CB8AC3E}">
        <p14:creationId xmlns:p14="http://schemas.microsoft.com/office/powerpoint/2010/main" val="1397256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3FE30-2A97-4B4D-AB38-B6014A603E1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6817828-2867-974D-9032-FD36C4F6E814}"/>
              </a:ext>
            </a:extLst>
          </p:cNvPr>
          <p:cNvSpPr>
            <a:spLocks noGrp="1"/>
          </p:cNvSpPr>
          <p:nvPr>
            <p:ph idx="1"/>
          </p:nvPr>
        </p:nvSpPr>
        <p:spPr>
          <a:xfrm>
            <a:off x="457201" y="485774"/>
            <a:ext cx="11358562" cy="6172201"/>
          </a:xfrm>
        </p:spPr>
        <p:txBody>
          <a:bodyPr>
            <a:normAutofit fontScale="92500" lnSpcReduction="20000"/>
          </a:bodyPr>
          <a:lstStyle/>
          <a:p>
            <a:r>
              <a:rPr lang="en-US" dirty="0"/>
              <a:t>Massive Chinese territorial expansion: 1.5-1.7 million </a:t>
            </a:r>
            <a:r>
              <a:rPr lang="en-US" dirty="0" err="1"/>
              <a:t>sq</a:t>
            </a:r>
            <a:r>
              <a:rPr lang="en-US" dirty="0"/>
              <a:t> miles of new land added to Han territory. At huge cost – Emperor Wu expressing regret at end of life? </a:t>
            </a:r>
            <a:r>
              <a:rPr lang="en-US" i="1" dirty="0" err="1"/>
              <a:t>Hanshu</a:t>
            </a:r>
            <a:r>
              <a:rPr lang="en-US" i="1" dirty="0"/>
              <a:t> 96B:5a-b (</a:t>
            </a:r>
            <a:r>
              <a:rPr lang="en-US" dirty="0"/>
              <a:t>see also Discourses of Salt and Iron text – on need to establish government monopolies on goods to raise money).</a:t>
            </a:r>
          </a:p>
          <a:p>
            <a:r>
              <a:rPr lang="en-US" dirty="0"/>
              <a:t>Massive population re-settlement. This would continue into 1</a:t>
            </a:r>
            <a:r>
              <a:rPr lang="en-US" baseline="30000" dirty="0"/>
              <a:t>st</a:t>
            </a:r>
            <a:r>
              <a:rPr lang="en-US" dirty="0"/>
              <a:t> century CE: population of oasis towns around </a:t>
            </a:r>
            <a:r>
              <a:rPr lang="en-US" dirty="0" err="1"/>
              <a:t>Tarim</a:t>
            </a:r>
            <a:r>
              <a:rPr lang="en-US" dirty="0"/>
              <a:t> basin would increase 6 times. Population (and military) invests into agriculture and irrigation projects.  These larger communities able to support and enable more frequent trading missions. </a:t>
            </a:r>
          </a:p>
          <a:p>
            <a:r>
              <a:rPr lang="en-US" dirty="0"/>
              <a:t>Demonstrated extreme reach of Han armies into Ferghana</a:t>
            </a:r>
          </a:p>
          <a:p>
            <a:r>
              <a:rPr lang="en-US" dirty="0"/>
              <a:t>Motivated by a range of interests and individuals</a:t>
            </a:r>
          </a:p>
          <a:p>
            <a:r>
              <a:rPr lang="en-US" dirty="0"/>
              <a:t>Leads to on-going Chinese interest in, trading with, ‘the Western Regions’ which they will periodically extend political/military control over.</a:t>
            </a:r>
          </a:p>
          <a:p>
            <a:pPr lvl="1"/>
            <a:r>
              <a:rPr lang="en-US" dirty="0"/>
              <a:t>See </a:t>
            </a:r>
            <a:r>
              <a:rPr lang="en-US" dirty="0" err="1"/>
              <a:t>Xuanquan</a:t>
            </a:r>
            <a:r>
              <a:rPr lang="en-US" dirty="0"/>
              <a:t> garrison (40 miles east of </a:t>
            </a:r>
            <a:r>
              <a:rPr lang="en-US" dirty="0" err="1"/>
              <a:t>Dunhuang</a:t>
            </a:r>
            <a:r>
              <a:rPr lang="en-US" dirty="0"/>
              <a:t>): 35000 documents discovered (23K wooden slips, 12K bamboo slips). Many of them from period 111 BCE onwards: correspondence among officials stationed there, notice of edicts of emperor, announcements of runaway prisoners, private letters). Note payment to soldiers often in silk. </a:t>
            </a:r>
          </a:p>
          <a:p>
            <a:r>
              <a:rPr lang="en-US" dirty="0"/>
              <a:t>Parthian embassy comes to see Han Emperor  c. 100 BCE: brought gifts for emperor including 5 skilled conjurers from ‘</a:t>
            </a:r>
            <a:r>
              <a:rPr lang="en-US" dirty="0" err="1"/>
              <a:t>Lijian</a:t>
            </a:r>
            <a:r>
              <a:rPr lang="en-US" dirty="0"/>
              <a:t>’ (Egypt?). </a:t>
            </a:r>
          </a:p>
        </p:txBody>
      </p:sp>
    </p:spTree>
    <p:extLst>
      <p:ext uri="{BB962C8B-B14F-4D97-AF65-F5344CB8AC3E}">
        <p14:creationId xmlns:p14="http://schemas.microsoft.com/office/powerpoint/2010/main" val="4237784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B1954-C2C2-F848-A9A1-FC638400A37E}"/>
              </a:ext>
            </a:extLst>
          </p:cNvPr>
          <p:cNvSpPr>
            <a:spLocks noGrp="1"/>
          </p:cNvSpPr>
          <p:nvPr>
            <p:ph type="title"/>
          </p:nvPr>
        </p:nvSpPr>
        <p:spPr/>
        <p:txBody>
          <a:bodyPr/>
          <a:lstStyle/>
          <a:p>
            <a:pPr algn="ctr"/>
            <a:r>
              <a:rPr lang="en-US" dirty="0"/>
              <a:t>Conditions in the </a:t>
            </a:r>
            <a:r>
              <a:rPr lang="en-US" dirty="0" err="1"/>
              <a:t>Tarim</a:t>
            </a:r>
            <a:r>
              <a:rPr lang="en-US" dirty="0"/>
              <a:t> Basin</a:t>
            </a:r>
          </a:p>
        </p:txBody>
      </p:sp>
      <p:pic>
        <p:nvPicPr>
          <p:cNvPr id="5" name="Content Placeholder 4">
            <a:extLst>
              <a:ext uri="{FF2B5EF4-FFF2-40B4-BE49-F238E27FC236}">
                <a16:creationId xmlns:a16="http://schemas.microsoft.com/office/drawing/2014/main" id="{FA172954-7DCE-334A-9221-A7727C030505}"/>
              </a:ext>
            </a:extLst>
          </p:cNvPr>
          <p:cNvPicPr>
            <a:picLocks noGrp="1" noChangeAspect="1"/>
          </p:cNvPicPr>
          <p:nvPr>
            <p:ph idx="1"/>
          </p:nvPr>
        </p:nvPicPr>
        <p:blipFill>
          <a:blip r:embed="rId2"/>
          <a:stretch>
            <a:fillRect/>
          </a:stretch>
        </p:blipFill>
        <p:spPr>
          <a:xfrm>
            <a:off x="2701750" y="1825625"/>
            <a:ext cx="6788500" cy="4351338"/>
          </a:xfrm>
        </p:spPr>
      </p:pic>
    </p:spTree>
    <p:extLst>
      <p:ext uri="{BB962C8B-B14F-4D97-AF65-F5344CB8AC3E}">
        <p14:creationId xmlns:p14="http://schemas.microsoft.com/office/powerpoint/2010/main" val="924210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709BA-E22C-A541-8A22-F5F8EA8F5B24}"/>
              </a:ext>
            </a:extLst>
          </p:cNvPr>
          <p:cNvSpPr>
            <a:spLocks noGrp="1"/>
          </p:cNvSpPr>
          <p:nvPr>
            <p:ph type="title"/>
          </p:nvPr>
        </p:nvSpPr>
        <p:spPr>
          <a:xfrm>
            <a:off x="414338" y="365125"/>
            <a:ext cx="11587162" cy="1325563"/>
          </a:xfrm>
        </p:spPr>
        <p:txBody>
          <a:bodyPr/>
          <a:lstStyle/>
          <a:p>
            <a:pPr algn="ctr"/>
            <a:r>
              <a:rPr lang="en-US" dirty="0"/>
              <a:t>The forming of worlds: end 3</a:t>
            </a:r>
            <a:r>
              <a:rPr lang="en-US" baseline="30000" dirty="0"/>
              <a:t>rd</a:t>
            </a:r>
            <a:r>
              <a:rPr lang="en-US" dirty="0"/>
              <a:t> BCE</a:t>
            </a:r>
          </a:p>
        </p:txBody>
      </p:sp>
      <p:sp>
        <p:nvSpPr>
          <p:cNvPr id="3" name="Content Placeholder 2">
            <a:extLst>
              <a:ext uri="{FF2B5EF4-FFF2-40B4-BE49-F238E27FC236}">
                <a16:creationId xmlns:a16="http://schemas.microsoft.com/office/drawing/2014/main" id="{E46A78DE-62FE-404E-A5DB-5AB6DDE5995D}"/>
              </a:ext>
            </a:extLst>
          </p:cNvPr>
          <p:cNvSpPr>
            <a:spLocks noGrp="1"/>
          </p:cNvSpPr>
          <p:nvPr>
            <p:ph idx="1"/>
          </p:nvPr>
        </p:nvSpPr>
        <p:spPr/>
        <p:txBody>
          <a:bodyPr>
            <a:normAutofit fontScale="92500" lnSpcReduction="20000"/>
          </a:bodyPr>
          <a:lstStyle/>
          <a:p>
            <a:r>
              <a:rPr lang="en-US" dirty="0"/>
              <a:t>221 BCE: Qin Shu Huangdi leads state of Qin in defeat of other Warring States to create Qin Empire – a unified China.</a:t>
            </a:r>
          </a:p>
          <a:p>
            <a:r>
              <a:rPr lang="en-US" dirty="0"/>
              <a:t>218 BCE: Hannibal leads army across Alps to attack Rome as part of  2</a:t>
            </a:r>
            <a:r>
              <a:rPr lang="en-US" baseline="30000" dirty="0"/>
              <a:t>nd</a:t>
            </a:r>
            <a:r>
              <a:rPr lang="en-US" dirty="0"/>
              <a:t> Punic War. </a:t>
            </a:r>
          </a:p>
          <a:p>
            <a:r>
              <a:rPr lang="en-US" dirty="0"/>
              <a:t>206 BCE: State of Greco-Bactria recognized in Central Asia by Antiochus III of the Seleucid Empire and set up as stalwart against Nomadic invasion from the East (and begins expansion of its empire into territory of dissolving Mauryan empire)</a:t>
            </a:r>
          </a:p>
          <a:p>
            <a:r>
              <a:rPr lang="en-US" dirty="0"/>
              <a:t>202 BCE: End of 2</a:t>
            </a:r>
            <a:r>
              <a:rPr lang="en-US" baseline="30000" dirty="0"/>
              <a:t>nd</a:t>
            </a:r>
            <a:r>
              <a:rPr lang="en-US" dirty="0"/>
              <a:t> Punic War with victory of Rome</a:t>
            </a:r>
          </a:p>
          <a:p>
            <a:r>
              <a:rPr lang="en-US" dirty="0"/>
              <a:t>202 BCE: Foundation of Han Dynasty in China under </a:t>
            </a:r>
            <a:r>
              <a:rPr lang="en-US" dirty="0" err="1"/>
              <a:t>Gaodi</a:t>
            </a:r>
            <a:endParaRPr lang="en-US" dirty="0"/>
          </a:p>
          <a:p>
            <a:r>
              <a:rPr lang="en-US" dirty="0"/>
              <a:t>192-0 BCE: Rome defeats both Philip V of Macedon and Antiochus III extending its power across the Mediterranean.</a:t>
            </a:r>
          </a:p>
        </p:txBody>
      </p:sp>
    </p:spTree>
    <p:extLst>
      <p:ext uri="{BB962C8B-B14F-4D97-AF65-F5344CB8AC3E}">
        <p14:creationId xmlns:p14="http://schemas.microsoft.com/office/powerpoint/2010/main" val="2149735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Map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6787" y="550035"/>
            <a:ext cx="7027292" cy="5403850"/>
          </a:xfrm>
          <a:prstGeom prst="rect">
            <a:avLst/>
          </a:prstGeom>
        </p:spPr>
      </p:pic>
      <p:pic>
        <p:nvPicPr>
          <p:cNvPr id="5" name="Picture 4" descr="09 113494560 Qin Shi Huangdi.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774" y="2068285"/>
            <a:ext cx="1719045" cy="2600150"/>
          </a:xfrm>
          <a:prstGeom prst="rect">
            <a:avLst/>
          </a:prstGeom>
        </p:spPr>
      </p:pic>
      <p:pic>
        <p:nvPicPr>
          <p:cNvPr id="6" name="Picture 5" descr="AgathoklesCoinWithEuthydemusTheou.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8969" y="2671436"/>
            <a:ext cx="1025070" cy="1043950"/>
          </a:xfrm>
          <a:prstGeom prst="rect">
            <a:avLst/>
          </a:prstGeom>
        </p:spPr>
      </p:pic>
      <p:pic>
        <p:nvPicPr>
          <p:cNvPr id="7" name="Picture 6" descr="07 AKG17667 Antiochus III.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8765" y="2494643"/>
            <a:ext cx="1114249" cy="1545092"/>
          </a:xfrm>
          <a:prstGeom prst="rect">
            <a:avLst/>
          </a:prstGeom>
        </p:spPr>
      </p:pic>
      <p:pic>
        <p:nvPicPr>
          <p:cNvPr id="9" name="Picture 8" descr="08 AKG2468537 Philip V Macedon p.152-220.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00209" y="1895930"/>
            <a:ext cx="922376" cy="984589"/>
          </a:xfrm>
          <a:prstGeom prst="rect">
            <a:avLst/>
          </a:prstGeom>
        </p:spPr>
      </p:pic>
      <p:pic>
        <p:nvPicPr>
          <p:cNvPr id="10" name="Picture 9" descr="Mommsen_p265.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56788" y="2148314"/>
            <a:ext cx="1046843" cy="1643544"/>
          </a:xfrm>
          <a:prstGeom prst="rect">
            <a:avLst/>
          </a:prstGeom>
        </p:spPr>
      </p:pic>
    </p:spTree>
    <p:extLst>
      <p:ext uri="{BB962C8B-B14F-4D97-AF65-F5344CB8AC3E}">
        <p14:creationId xmlns:p14="http://schemas.microsoft.com/office/powerpoint/2010/main" val="3685721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EC82E-BECF-E942-B3B6-48012EBC3E1A}"/>
              </a:ext>
            </a:extLst>
          </p:cNvPr>
          <p:cNvSpPr>
            <a:spLocks noGrp="1"/>
          </p:cNvSpPr>
          <p:nvPr>
            <p:ph type="title"/>
          </p:nvPr>
        </p:nvSpPr>
        <p:spPr/>
        <p:txBody>
          <a:bodyPr/>
          <a:lstStyle/>
          <a:p>
            <a:pPr algn="ctr"/>
            <a:r>
              <a:rPr lang="en-US" dirty="0"/>
              <a:t>The meeting of worlds: 2</a:t>
            </a:r>
            <a:r>
              <a:rPr lang="en-US" baseline="30000" dirty="0"/>
              <a:t>nd</a:t>
            </a:r>
            <a:r>
              <a:rPr lang="en-US" dirty="0"/>
              <a:t> century BCE</a:t>
            </a:r>
          </a:p>
        </p:txBody>
      </p:sp>
      <p:sp>
        <p:nvSpPr>
          <p:cNvPr id="3" name="Content Placeholder 2">
            <a:extLst>
              <a:ext uri="{FF2B5EF4-FFF2-40B4-BE49-F238E27FC236}">
                <a16:creationId xmlns:a16="http://schemas.microsoft.com/office/drawing/2014/main" id="{C8A40250-CFC8-4B49-BA1F-0BFDEA6FA1F0}"/>
              </a:ext>
            </a:extLst>
          </p:cNvPr>
          <p:cNvSpPr>
            <a:spLocks noGrp="1"/>
          </p:cNvSpPr>
          <p:nvPr>
            <p:ph idx="1"/>
          </p:nvPr>
        </p:nvSpPr>
        <p:spPr>
          <a:xfrm>
            <a:off x="838200" y="1690687"/>
            <a:ext cx="10515600" cy="4486275"/>
          </a:xfrm>
        </p:spPr>
        <p:txBody>
          <a:bodyPr>
            <a:normAutofit fontScale="77500" lnSpcReduction="20000"/>
          </a:bodyPr>
          <a:lstStyle/>
          <a:p>
            <a:r>
              <a:rPr lang="en-US" dirty="0"/>
              <a:t>176 BCE: </a:t>
            </a:r>
            <a:r>
              <a:rPr lang="en-US" dirty="0" err="1"/>
              <a:t>Xiongnu</a:t>
            </a:r>
            <a:r>
              <a:rPr lang="en-US" dirty="0"/>
              <a:t> ruler </a:t>
            </a:r>
            <a:r>
              <a:rPr lang="en-US" dirty="0" err="1"/>
              <a:t>Maodun</a:t>
            </a:r>
            <a:r>
              <a:rPr lang="en-US" dirty="0"/>
              <a:t> now claims </a:t>
            </a:r>
            <a:r>
              <a:rPr lang="en-US" dirty="0" err="1"/>
              <a:t>Xiongnu</a:t>
            </a:r>
            <a:r>
              <a:rPr lang="en-US" dirty="0"/>
              <a:t> rule “all the people who live by drawing the bow”</a:t>
            </a:r>
          </a:p>
          <a:p>
            <a:r>
              <a:rPr lang="en-US" dirty="0"/>
              <a:t>170s BCE: Yuezhi nomad tribes start to migrate West following defeat by </a:t>
            </a:r>
            <a:r>
              <a:rPr lang="en-US" dirty="0" err="1"/>
              <a:t>Xiongnu</a:t>
            </a:r>
            <a:r>
              <a:rPr lang="en-US" dirty="0"/>
              <a:t>.</a:t>
            </a:r>
          </a:p>
          <a:p>
            <a:r>
              <a:rPr lang="en-US" dirty="0"/>
              <a:t>146 BCE: Destruction by Rome of Carthage and Corinth.</a:t>
            </a:r>
          </a:p>
          <a:p>
            <a:r>
              <a:rPr lang="en-US" dirty="0"/>
              <a:t>145 BCE: Ai Khanoum, jewel in Greco-Bactria crown, attacked by </a:t>
            </a:r>
            <a:r>
              <a:rPr lang="en-US" dirty="0" err="1"/>
              <a:t>Saca</a:t>
            </a:r>
            <a:r>
              <a:rPr lang="en-US" dirty="0"/>
              <a:t> nomads forced southwards from the Steppe</a:t>
            </a:r>
          </a:p>
          <a:p>
            <a:r>
              <a:rPr lang="en-US" dirty="0"/>
              <a:t>145-0BCE: Arrival of Yuezhi nomadic tribes into Greco-Bactria (will eventually become the Kushans)</a:t>
            </a:r>
          </a:p>
          <a:p>
            <a:r>
              <a:rPr lang="en-US" dirty="0"/>
              <a:t>141 BCE: Emperor Wu comes to rule Han dynasty, stops policy of </a:t>
            </a:r>
            <a:r>
              <a:rPr lang="en-US" i="1" dirty="0" err="1"/>
              <a:t>heqin</a:t>
            </a:r>
            <a:r>
              <a:rPr lang="en-US" dirty="0"/>
              <a:t>, and plans for aggressive expansion campaign against </a:t>
            </a:r>
            <a:r>
              <a:rPr lang="en-US" dirty="0" err="1"/>
              <a:t>Xiongnu</a:t>
            </a:r>
            <a:r>
              <a:rPr lang="en-US" dirty="0"/>
              <a:t>. </a:t>
            </a:r>
          </a:p>
          <a:p>
            <a:r>
              <a:rPr lang="en-US" dirty="0"/>
              <a:t>139 BCE Emperor Wu sends ambassador Zhang Qian to meet with and recruit the Yuezhi in central Asia against the </a:t>
            </a:r>
            <a:r>
              <a:rPr lang="en-US" dirty="0" err="1"/>
              <a:t>Xiongnu</a:t>
            </a:r>
            <a:r>
              <a:rPr lang="en-US" dirty="0"/>
              <a:t>.</a:t>
            </a:r>
          </a:p>
          <a:p>
            <a:r>
              <a:rPr lang="en-US" dirty="0"/>
              <a:t>126 BCE: Ambassador Zhang Qian (Chang </a:t>
            </a:r>
            <a:r>
              <a:rPr lang="en-US" dirty="0" err="1"/>
              <a:t>Ch’ien</a:t>
            </a:r>
            <a:r>
              <a:rPr lang="en-US" dirty="0"/>
              <a:t>) reports back to Emperor Wu about what he discovered in Greco-Bactria – including see goods for sale from China.</a:t>
            </a:r>
          </a:p>
        </p:txBody>
      </p:sp>
    </p:spTree>
    <p:extLst>
      <p:ext uri="{BB962C8B-B14F-4D97-AF65-F5344CB8AC3E}">
        <p14:creationId xmlns:p14="http://schemas.microsoft.com/office/powerpoint/2010/main" val="187796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72374-46F2-4041-887F-2C8E499147D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D2AA4516-2459-324F-AC36-72B53B42D28D}"/>
              </a:ext>
            </a:extLst>
          </p:cNvPr>
          <p:cNvPicPr>
            <a:picLocks noGrp="1" noChangeAspect="1"/>
          </p:cNvPicPr>
          <p:nvPr>
            <p:ph idx="1"/>
          </p:nvPr>
        </p:nvPicPr>
        <p:blipFill>
          <a:blip r:embed="rId2"/>
          <a:stretch>
            <a:fillRect/>
          </a:stretch>
        </p:blipFill>
        <p:spPr>
          <a:xfrm>
            <a:off x="669541" y="180004"/>
            <a:ext cx="10574721" cy="6677996"/>
          </a:xfrm>
        </p:spPr>
      </p:pic>
    </p:spTree>
    <p:extLst>
      <p:ext uri="{BB962C8B-B14F-4D97-AF65-F5344CB8AC3E}">
        <p14:creationId xmlns:p14="http://schemas.microsoft.com/office/powerpoint/2010/main" val="2315932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C65D-CFE6-1648-920B-0CAC19E26144}"/>
              </a:ext>
            </a:extLst>
          </p:cNvPr>
          <p:cNvSpPr>
            <a:spLocks noGrp="1"/>
          </p:cNvSpPr>
          <p:nvPr>
            <p:ph type="title"/>
          </p:nvPr>
        </p:nvSpPr>
        <p:spPr>
          <a:xfrm>
            <a:off x="3567112" y="31750"/>
            <a:ext cx="10515600" cy="1325563"/>
          </a:xfrm>
        </p:spPr>
        <p:txBody>
          <a:bodyPr/>
          <a:lstStyle/>
          <a:p>
            <a:pPr algn="ctr"/>
            <a:r>
              <a:rPr lang="en-US" dirty="0"/>
              <a:t>Zhang Qian</a:t>
            </a:r>
          </a:p>
        </p:txBody>
      </p:sp>
      <p:pic>
        <p:nvPicPr>
          <p:cNvPr id="4" name="Content Placeholder 3" descr="640px-ZhangQianTravels.jpg">
            <a:extLst>
              <a:ext uri="{FF2B5EF4-FFF2-40B4-BE49-F238E27FC236}">
                <a16:creationId xmlns:a16="http://schemas.microsoft.com/office/drawing/2014/main" id="{32580354-CF3F-5645-9C99-836379D5A53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57988" y="1943625"/>
            <a:ext cx="4884737" cy="3546744"/>
          </a:xfrm>
          <a:prstGeom prst="rect">
            <a:avLst/>
          </a:prstGeom>
        </p:spPr>
      </p:pic>
      <p:sp>
        <p:nvSpPr>
          <p:cNvPr id="3" name="TextBox 2">
            <a:extLst>
              <a:ext uri="{FF2B5EF4-FFF2-40B4-BE49-F238E27FC236}">
                <a16:creationId xmlns:a16="http://schemas.microsoft.com/office/drawing/2014/main" id="{7AADE05C-13FC-114A-BDD8-E921703AB383}"/>
              </a:ext>
            </a:extLst>
          </p:cNvPr>
          <p:cNvSpPr txBox="1"/>
          <p:nvPr/>
        </p:nvSpPr>
        <p:spPr>
          <a:xfrm>
            <a:off x="185738" y="31750"/>
            <a:ext cx="6572250" cy="6555641"/>
          </a:xfrm>
          <a:prstGeom prst="rect">
            <a:avLst/>
          </a:prstGeom>
          <a:noFill/>
        </p:spPr>
        <p:txBody>
          <a:bodyPr wrap="square" rtlCol="0">
            <a:spAutoFit/>
          </a:bodyPr>
          <a:lstStyle/>
          <a:p>
            <a:pPr marL="285750" indent="-285750">
              <a:buFont typeface="Arial" panose="020B0604020202020204" pitchFamily="34" charset="0"/>
              <a:buChar char="•"/>
            </a:pPr>
            <a:r>
              <a:rPr lang="en-US" sz="2100" dirty="0"/>
              <a:t>Emperor Wu told by </a:t>
            </a:r>
            <a:r>
              <a:rPr lang="en-US" sz="2100" dirty="0" err="1"/>
              <a:t>Xiongnu</a:t>
            </a:r>
            <a:r>
              <a:rPr lang="en-US" sz="2100" dirty="0"/>
              <a:t> deserters that the Yuezhi, who had had to flee west, hated the </a:t>
            </a:r>
            <a:r>
              <a:rPr lang="en-US" sz="2100" dirty="0" err="1"/>
              <a:t>Xiongnu</a:t>
            </a:r>
            <a:r>
              <a:rPr lang="en-US" sz="2100" dirty="0"/>
              <a:t>, brooded on revenge and were looking for allies against them</a:t>
            </a:r>
          </a:p>
          <a:p>
            <a:pPr marL="285750" indent="-285750">
              <a:buFont typeface="Arial" panose="020B0604020202020204" pitchFamily="34" charset="0"/>
              <a:buChar char="•"/>
            </a:pPr>
            <a:r>
              <a:rPr lang="en-US" sz="2100" dirty="0"/>
              <a:t>Zhang Qian was a palace attendant – volunteered to be ambassador and set off in 139 BCE</a:t>
            </a:r>
          </a:p>
          <a:p>
            <a:pPr marL="285750" indent="-285750">
              <a:buFont typeface="Arial" panose="020B0604020202020204" pitchFamily="34" charset="0"/>
              <a:buChar char="•"/>
            </a:pPr>
            <a:r>
              <a:rPr lang="en-US" sz="2100" dirty="0"/>
              <a:t>Captured by </a:t>
            </a:r>
            <a:r>
              <a:rPr lang="en-US" sz="2100" dirty="0" err="1"/>
              <a:t>Xiongnu</a:t>
            </a:r>
            <a:r>
              <a:rPr lang="en-US" sz="2100" dirty="0"/>
              <a:t> while passing through their territory to get to Yuezhi</a:t>
            </a:r>
          </a:p>
          <a:p>
            <a:pPr marL="285750" indent="-285750">
              <a:buFont typeface="Arial" panose="020B0604020202020204" pitchFamily="34" charset="0"/>
              <a:buChar char="•"/>
            </a:pPr>
            <a:r>
              <a:rPr lang="en-US" sz="2100" dirty="0"/>
              <a:t>Treated with respect by </a:t>
            </a:r>
            <a:r>
              <a:rPr lang="en-US" sz="2100" dirty="0" err="1"/>
              <a:t>shanyu</a:t>
            </a:r>
            <a:r>
              <a:rPr lang="en-US" sz="2100" dirty="0"/>
              <a:t> and provided with a </a:t>
            </a:r>
            <a:r>
              <a:rPr lang="en-US" sz="2100" dirty="0" err="1"/>
              <a:t>Xiongnu</a:t>
            </a:r>
            <a:r>
              <a:rPr lang="en-US" sz="2100" dirty="0"/>
              <a:t> wife, but would not release him.</a:t>
            </a:r>
          </a:p>
          <a:p>
            <a:pPr marL="285750" indent="-285750">
              <a:buFont typeface="Arial" panose="020B0604020202020204" pitchFamily="34" charset="0"/>
              <a:buChar char="•"/>
            </a:pPr>
            <a:r>
              <a:rPr lang="en-US" sz="2100" dirty="0"/>
              <a:t>In 129 BCE – after 10 years of captivity, Zhang Qian succeeded in escaping  and continued east.</a:t>
            </a:r>
          </a:p>
          <a:p>
            <a:pPr marL="285750" indent="-285750">
              <a:buFont typeface="Arial" panose="020B0604020202020204" pitchFamily="34" charset="0"/>
              <a:buChar char="•"/>
            </a:pPr>
            <a:r>
              <a:rPr lang="en-US" sz="2100" dirty="0"/>
              <a:t>Now had to travel further as Yuezhi had moved further west and south (into Bactria) </a:t>
            </a:r>
          </a:p>
          <a:p>
            <a:pPr marL="285750" indent="-285750">
              <a:buFont typeface="Arial" panose="020B0604020202020204" pitchFamily="34" charset="0"/>
              <a:buChar char="•"/>
            </a:pPr>
            <a:r>
              <a:rPr lang="en-US" sz="2100" dirty="0"/>
              <a:t>Stayed a year with Yuezhi – gathering information about peoples even further south and west. By now Yuezhi not interested in joining Han against the </a:t>
            </a:r>
            <a:r>
              <a:rPr lang="en-US" sz="2100" dirty="0" err="1"/>
              <a:t>Xiongnu</a:t>
            </a:r>
            <a:r>
              <a:rPr lang="en-US" sz="2100" dirty="0"/>
              <a:t>. </a:t>
            </a:r>
          </a:p>
          <a:p>
            <a:pPr marL="285750" indent="-285750">
              <a:buFont typeface="Arial" panose="020B0604020202020204" pitchFamily="34" charset="0"/>
              <a:buChar char="•"/>
            </a:pPr>
            <a:r>
              <a:rPr lang="en-US" sz="2100" dirty="0"/>
              <a:t>Captured again by the </a:t>
            </a:r>
            <a:r>
              <a:rPr lang="en-US" sz="2100" dirty="0" err="1"/>
              <a:t>Xiongnu</a:t>
            </a:r>
            <a:r>
              <a:rPr lang="en-US" sz="2100" dirty="0"/>
              <a:t> on his return journey but escaped again arriving back to </a:t>
            </a:r>
            <a:r>
              <a:rPr lang="en-US" sz="2100" dirty="0" err="1"/>
              <a:t>Chang’an</a:t>
            </a:r>
            <a:r>
              <a:rPr lang="en-US" sz="2100" dirty="0"/>
              <a:t> in 126 BCE</a:t>
            </a:r>
          </a:p>
          <a:p>
            <a:pPr marL="285750" indent="-285750">
              <a:buFont typeface="Arial" panose="020B0604020202020204" pitchFamily="34" charset="0"/>
              <a:buChar char="•"/>
            </a:pPr>
            <a:r>
              <a:rPr lang="en-US" sz="2100" dirty="0"/>
              <a:t>His report repeated in </a:t>
            </a:r>
            <a:r>
              <a:rPr lang="en-US" sz="2100" dirty="0" err="1"/>
              <a:t>Sima</a:t>
            </a:r>
            <a:r>
              <a:rPr lang="en-US" sz="2100" dirty="0"/>
              <a:t> Qian </a:t>
            </a:r>
            <a:r>
              <a:rPr lang="en-US" sz="2100" i="1" dirty="0" err="1"/>
              <a:t>Shiji</a:t>
            </a:r>
            <a:r>
              <a:rPr lang="en-US" sz="2100" i="1" dirty="0"/>
              <a:t> </a:t>
            </a:r>
            <a:r>
              <a:rPr lang="en-US" sz="2100" dirty="0"/>
              <a:t>123 (</a:t>
            </a:r>
            <a:r>
              <a:rPr lang="en-US" sz="2100" b="1" dirty="0"/>
              <a:t>read text</a:t>
            </a:r>
            <a:r>
              <a:rPr lang="en-US" sz="2100" dirty="0"/>
              <a:t>) + </a:t>
            </a:r>
            <a:r>
              <a:rPr lang="en-US" sz="2100" i="1" dirty="0" err="1"/>
              <a:t>Hanshu</a:t>
            </a:r>
            <a:r>
              <a:rPr lang="en-US" sz="2100" dirty="0"/>
              <a:t> 61</a:t>
            </a:r>
          </a:p>
        </p:txBody>
      </p:sp>
    </p:spTree>
    <p:extLst>
      <p:ext uri="{BB962C8B-B14F-4D97-AF65-F5344CB8AC3E}">
        <p14:creationId xmlns:p14="http://schemas.microsoft.com/office/powerpoint/2010/main" val="4121288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C10E8-A6C7-A24F-82C9-40D7A07A352A}"/>
              </a:ext>
            </a:extLst>
          </p:cNvPr>
          <p:cNvSpPr>
            <a:spLocks noGrp="1"/>
          </p:cNvSpPr>
          <p:nvPr>
            <p:ph type="title"/>
          </p:nvPr>
        </p:nvSpPr>
        <p:spPr/>
        <p:txBody>
          <a:bodyPr/>
          <a:lstStyle/>
          <a:p>
            <a:endParaRPr lang="en-US" dirty="0"/>
          </a:p>
        </p:txBody>
      </p:sp>
      <p:pic>
        <p:nvPicPr>
          <p:cNvPr id="8" name="Content Placeholder 7">
            <a:extLst>
              <a:ext uri="{FF2B5EF4-FFF2-40B4-BE49-F238E27FC236}">
                <a16:creationId xmlns:a16="http://schemas.microsoft.com/office/drawing/2014/main" id="{78CAB7B7-A899-6942-8F86-D3419EF807A0}"/>
              </a:ext>
            </a:extLst>
          </p:cNvPr>
          <p:cNvPicPr>
            <a:picLocks noGrp="1" noChangeAspect="1"/>
          </p:cNvPicPr>
          <p:nvPr>
            <p:ph idx="1"/>
          </p:nvPr>
        </p:nvPicPr>
        <p:blipFill>
          <a:blip r:embed="rId2"/>
          <a:stretch>
            <a:fillRect/>
          </a:stretch>
        </p:blipFill>
        <p:spPr>
          <a:xfrm>
            <a:off x="838200" y="193674"/>
            <a:ext cx="10180320" cy="6362701"/>
          </a:xfrm>
        </p:spPr>
      </p:pic>
    </p:spTree>
    <p:extLst>
      <p:ext uri="{BB962C8B-B14F-4D97-AF65-F5344CB8AC3E}">
        <p14:creationId xmlns:p14="http://schemas.microsoft.com/office/powerpoint/2010/main" val="1446343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D7120-AB50-0246-B9BB-64BECCD135DD}"/>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A59C2151-BEC0-BE4A-992B-E950C8289474}"/>
              </a:ext>
            </a:extLst>
          </p:cNvPr>
          <p:cNvPicPr>
            <a:picLocks noGrp="1" noChangeAspect="1"/>
          </p:cNvPicPr>
          <p:nvPr>
            <p:ph idx="1"/>
          </p:nvPr>
        </p:nvPicPr>
        <p:blipFill>
          <a:blip r:embed="rId2"/>
          <a:stretch>
            <a:fillRect/>
          </a:stretch>
        </p:blipFill>
        <p:spPr>
          <a:xfrm>
            <a:off x="1847850" y="207962"/>
            <a:ext cx="8496300" cy="6372225"/>
          </a:xfrm>
        </p:spPr>
      </p:pic>
    </p:spTree>
    <p:extLst>
      <p:ext uri="{BB962C8B-B14F-4D97-AF65-F5344CB8AC3E}">
        <p14:creationId xmlns:p14="http://schemas.microsoft.com/office/powerpoint/2010/main" val="25372234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226</TotalTime>
  <Words>1352</Words>
  <Application>Microsoft Macintosh PowerPoint</Application>
  <PresentationFormat>Widescreen</PresentationFormat>
  <Paragraphs>65</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Ancient Global History</vt:lpstr>
      <vt:lpstr>From last time…</vt:lpstr>
      <vt:lpstr>The forming of worlds: end 3rd BCE</vt:lpstr>
      <vt:lpstr>PowerPoint Presentation</vt:lpstr>
      <vt:lpstr>The meeting of worlds: 2nd century BCE</vt:lpstr>
      <vt:lpstr>PowerPoint Presentation</vt:lpstr>
      <vt:lpstr>Zhang Qian</vt:lpstr>
      <vt:lpstr>PowerPoint Presentation</vt:lpstr>
      <vt:lpstr>PowerPoint Presentation</vt:lpstr>
      <vt:lpstr>Zhang Qian’s further missions</vt:lpstr>
      <vt:lpstr>Emperor Wu’s expansion of Han power</vt:lpstr>
      <vt:lpstr>PowerPoint Presentation</vt:lpstr>
      <vt:lpstr>Fort 86 defending the Hexi Corridor</vt:lpstr>
      <vt:lpstr>Jade Gate at Dunhuang</vt:lpstr>
      <vt:lpstr>PowerPoint Presentation</vt:lpstr>
      <vt:lpstr>Major advances by Han West</vt:lpstr>
      <vt:lpstr>PowerPoint Presentation</vt:lpstr>
      <vt:lpstr>Extension of Han wall from Jade Gate out into Tarim Basin c. 100 BCE.</vt:lpstr>
      <vt:lpstr>Defensive tower surviving near Kucha from this era of Han Expansion</vt:lpstr>
      <vt:lpstr>PowerPoint Presentation</vt:lpstr>
      <vt:lpstr>Conditions in the Tarim Basin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Global History</dc:title>
  <dc:creator>Michael Scott</dc:creator>
  <cp:lastModifiedBy>Michael Scott</cp:lastModifiedBy>
  <cp:revision>27</cp:revision>
  <cp:lastPrinted>2018-11-20T08:37:05Z</cp:lastPrinted>
  <dcterms:created xsi:type="dcterms:W3CDTF">2018-11-16T11:05:28Z</dcterms:created>
  <dcterms:modified xsi:type="dcterms:W3CDTF">2018-11-21T08:45:54Z</dcterms:modified>
</cp:coreProperties>
</file>