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300" r:id="rId3"/>
    <p:sldId id="303" r:id="rId4"/>
    <p:sldId id="286" r:id="rId5"/>
    <p:sldId id="305" r:id="rId6"/>
    <p:sldId id="302" r:id="rId7"/>
    <p:sldId id="308" r:id="rId8"/>
    <p:sldId id="311" r:id="rId9"/>
    <p:sldId id="309" r:id="rId10"/>
    <p:sldId id="312" r:id="rId11"/>
    <p:sldId id="310" r:id="rId12"/>
    <p:sldId id="314" r:id="rId13"/>
    <p:sldId id="313" r:id="rId14"/>
    <p:sldId id="316" r:id="rId15"/>
    <p:sldId id="315"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p:restoredTop sz="94677"/>
  </p:normalViewPr>
  <p:slideViewPr>
    <p:cSldViewPr snapToGrid="0" snapToObjects="1">
      <p:cViewPr varScale="1">
        <p:scale>
          <a:sx n="89" d="100"/>
          <a:sy n="89" d="100"/>
        </p:scale>
        <p:origin x="168"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399959-463B-DC43-BD8F-71571C908C42}" type="datetimeFigureOut">
              <a:rPr lang="en-US" smtClean="0"/>
              <a:t>11/26/18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632320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399959-463B-DC43-BD8F-71571C908C42}" type="datetimeFigureOut">
              <a:rPr lang="en-US" smtClean="0"/>
              <a:t>11/26/18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491379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399959-463B-DC43-BD8F-71571C908C42}" type="datetimeFigureOut">
              <a:rPr lang="en-US" smtClean="0"/>
              <a:t>11/26/18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136045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399959-463B-DC43-BD8F-71571C908C42}" type="datetimeFigureOut">
              <a:rPr lang="en-US" smtClean="0"/>
              <a:t>11/26/18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3567646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399959-463B-DC43-BD8F-71571C908C42}" type="datetimeFigureOut">
              <a:rPr lang="en-US" smtClean="0"/>
              <a:t>11/26/18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3489273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399959-463B-DC43-BD8F-71571C908C42}" type="datetimeFigureOut">
              <a:rPr lang="en-US" smtClean="0"/>
              <a:t>11/26/18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2192112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399959-463B-DC43-BD8F-71571C908C42}" type="datetimeFigureOut">
              <a:rPr lang="en-US" smtClean="0"/>
              <a:t>11/26/18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327059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399959-463B-DC43-BD8F-71571C908C42}" type="datetimeFigureOut">
              <a:rPr lang="en-US" smtClean="0"/>
              <a:t>11/26/18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1538958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99959-463B-DC43-BD8F-71571C908C42}" type="datetimeFigureOut">
              <a:rPr lang="en-US" smtClean="0"/>
              <a:t>11/26/18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3342344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D399959-463B-DC43-BD8F-71571C908C42}" type="datetimeFigureOut">
              <a:rPr lang="en-US" smtClean="0"/>
              <a:t>11/26/18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1053587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D399959-463B-DC43-BD8F-71571C908C42}" type="datetimeFigureOut">
              <a:rPr lang="en-US" smtClean="0"/>
              <a:t>11/26/18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B197E2-CC03-D946-B3D0-8A538F91D5AF}" type="slidenum">
              <a:rPr lang="en-US" smtClean="0"/>
              <a:t>‹#›</a:t>
            </a:fld>
            <a:endParaRPr lang="en-US"/>
          </a:p>
        </p:txBody>
      </p:sp>
    </p:spTree>
    <p:extLst>
      <p:ext uri="{BB962C8B-B14F-4D97-AF65-F5344CB8AC3E}">
        <p14:creationId xmlns:p14="http://schemas.microsoft.com/office/powerpoint/2010/main" val="1781111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399959-463B-DC43-BD8F-71571C908C42}" type="datetimeFigureOut">
              <a:rPr lang="en-US" smtClean="0"/>
              <a:t>11/26/18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B197E2-CC03-D946-B3D0-8A538F91D5AF}" type="slidenum">
              <a:rPr lang="en-US" smtClean="0"/>
              <a:t>‹#›</a:t>
            </a:fld>
            <a:endParaRPr lang="en-US"/>
          </a:p>
        </p:txBody>
      </p:sp>
    </p:spTree>
    <p:extLst>
      <p:ext uri="{BB962C8B-B14F-4D97-AF65-F5344CB8AC3E}">
        <p14:creationId xmlns:p14="http://schemas.microsoft.com/office/powerpoint/2010/main" val="36283937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1EBB0-ADED-2A43-961B-0C3B1F20BE7C}"/>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349ADC4C-E9EA-1643-9986-12E64EF9B52B}"/>
              </a:ext>
            </a:extLst>
          </p:cNvPr>
          <p:cNvSpPr>
            <a:spLocks noGrp="1"/>
          </p:cNvSpPr>
          <p:nvPr>
            <p:ph type="subTitle" idx="1"/>
          </p:nvPr>
        </p:nvSpPr>
        <p:spPr/>
        <p:txBody>
          <a:bodyPr/>
          <a:lstStyle/>
          <a:p>
            <a:r>
              <a:rPr lang="en-US" dirty="0"/>
              <a:t>Term 1, Week 9</a:t>
            </a:r>
          </a:p>
        </p:txBody>
      </p:sp>
    </p:spTree>
    <p:extLst>
      <p:ext uri="{BB962C8B-B14F-4D97-AF65-F5344CB8AC3E}">
        <p14:creationId xmlns:p14="http://schemas.microsoft.com/office/powerpoint/2010/main" val="2199894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3069-DFA3-8046-B6E0-0A0949A044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D24270-D37E-FD47-914B-4052D98E4FB0}"/>
              </a:ext>
            </a:extLst>
          </p:cNvPr>
          <p:cNvPicPr>
            <a:picLocks noGrp="1" noChangeAspect="1"/>
          </p:cNvPicPr>
          <p:nvPr>
            <p:ph idx="1"/>
          </p:nvPr>
        </p:nvPicPr>
        <p:blipFill>
          <a:blip r:embed="rId2"/>
          <a:stretch>
            <a:fillRect/>
          </a:stretch>
        </p:blipFill>
        <p:spPr>
          <a:xfrm>
            <a:off x="0" y="365125"/>
            <a:ext cx="11891962" cy="5894660"/>
          </a:xfrm>
        </p:spPr>
      </p:pic>
    </p:spTree>
    <p:extLst>
      <p:ext uri="{BB962C8B-B14F-4D97-AF65-F5344CB8AC3E}">
        <p14:creationId xmlns:p14="http://schemas.microsoft.com/office/powerpoint/2010/main" val="2691320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ACF61-9737-2F47-A8BF-C3D90D2E2952}"/>
              </a:ext>
            </a:extLst>
          </p:cNvPr>
          <p:cNvSpPr>
            <a:spLocks noGrp="1"/>
          </p:cNvSpPr>
          <p:nvPr>
            <p:ph type="title"/>
          </p:nvPr>
        </p:nvSpPr>
        <p:spPr/>
        <p:txBody>
          <a:bodyPr/>
          <a:lstStyle/>
          <a:p>
            <a:pPr algn="ctr"/>
            <a:r>
              <a:rPr lang="en-US" dirty="0"/>
              <a:t>Reactions to Office of the Protector General</a:t>
            </a:r>
          </a:p>
        </p:txBody>
      </p:sp>
      <p:sp>
        <p:nvSpPr>
          <p:cNvPr id="3" name="Content Placeholder 2">
            <a:extLst>
              <a:ext uri="{FF2B5EF4-FFF2-40B4-BE49-F238E27FC236}">
                <a16:creationId xmlns:a16="http://schemas.microsoft.com/office/drawing/2014/main" id="{E9F7C54A-7D2B-9F47-A431-6B16660B72FD}"/>
              </a:ext>
            </a:extLst>
          </p:cNvPr>
          <p:cNvSpPr>
            <a:spLocks noGrp="1"/>
          </p:cNvSpPr>
          <p:nvPr>
            <p:ph idx="1"/>
          </p:nvPr>
        </p:nvSpPr>
        <p:spPr/>
        <p:txBody>
          <a:bodyPr>
            <a:normAutofit fontScale="85000" lnSpcReduction="20000"/>
          </a:bodyPr>
          <a:lstStyle/>
          <a:p>
            <a:r>
              <a:rPr lang="en-US" dirty="0"/>
              <a:t>In 59 BCE a </a:t>
            </a:r>
            <a:r>
              <a:rPr lang="en-US" dirty="0" err="1"/>
              <a:t>Xiongnu</a:t>
            </a:r>
            <a:r>
              <a:rPr lang="en-US" dirty="0"/>
              <a:t> prince renounced allegiance to </a:t>
            </a:r>
            <a:r>
              <a:rPr lang="en-US" dirty="0" err="1"/>
              <a:t>Shanyu</a:t>
            </a:r>
            <a:r>
              <a:rPr lang="en-US" dirty="0"/>
              <a:t> and placed himself in the hands of the Protector General </a:t>
            </a:r>
          </a:p>
          <a:p>
            <a:r>
              <a:rPr lang="en-US" dirty="0"/>
              <a:t>Massive population re-settlement undertaken by Han in </a:t>
            </a:r>
            <a:r>
              <a:rPr lang="en-US" dirty="0" err="1"/>
              <a:t>Tarim</a:t>
            </a:r>
            <a:r>
              <a:rPr lang="en-US" dirty="0"/>
              <a:t> basin. During 1</a:t>
            </a:r>
            <a:r>
              <a:rPr lang="en-US" baseline="30000" dirty="0"/>
              <a:t>st</a:t>
            </a:r>
            <a:r>
              <a:rPr lang="en-US" dirty="0"/>
              <a:t> century CE population of oasis towns around </a:t>
            </a:r>
            <a:r>
              <a:rPr lang="en-US" dirty="0" err="1"/>
              <a:t>Tarim</a:t>
            </a:r>
            <a:r>
              <a:rPr lang="en-US" dirty="0"/>
              <a:t> basin would increase 6 times. Oasis of Khotan goes from 3,300 households to 32,000 households. Population (and military) invests into agriculture and irrigation projects.  These larger communities able to support and enable more frequent trading missions. </a:t>
            </a:r>
          </a:p>
          <a:p>
            <a:r>
              <a:rPr lang="en-US" dirty="0"/>
              <a:t>Presence of Chinese ‘advisers’ in areas where no military presence. E.g. surviving documents from </a:t>
            </a:r>
            <a:r>
              <a:rPr lang="en-US" dirty="0" err="1"/>
              <a:t>Niya</a:t>
            </a:r>
            <a:r>
              <a:rPr lang="en-US" dirty="0"/>
              <a:t> oasis show the court has adopted the Chinese tradition of attaching little wooden slips to gifts with </a:t>
            </a:r>
            <a:r>
              <a:rPr lang="en-US" dirty="0" err="1"/>
              <a:t>namer</a:t>
            </a:r>
            <a:r>
              <a:rPr lang="en-US" dirty="0"/>
              <a:t> of giver and recipient.</a:t>
            </a:r>
          </a:p>
          <a:p>
            <a:r>
              <a:rPr lang="en-US" dirty="0"/>
              <a:t>Split in </a:t>
            </a:r>
            <a:r>
              <a:rPr lang="en-US" dirty="0" err="1"/>
              <a:t>Xiongnu</a:t>
            </a:r>
            <a:r>
              <a:rPr lang="en-US" dirty="0"/>
              <a:t> between Southern and Northern </a:t>
            </a:r>
            <a:r>
              <a:rPr lang="en-US" dirty="0" err="1"/>
              <a:t>Xiongnu</a:t>
            </a:r>
            <a:r>
              <a:rPr lang="en-US" dirty="0"/>
              <a:t> – Southern </a:t>
            </a:r>
            <a:r>
              <a:rPr lang="en-US" dirty="0" err="1"/>
              <a:t>Xiongnu</a:t>
            </a:r>
            <a:r>
              <a:rPr lang="en-US" dirty="0"/>
              <a:t> offer submission to Han court and receive gifts in return (</a:t>
            </a:r>
            <a:r>
              <a:rPr lang="en-US" dirty="0" err="1"/>
              <a:t>shanyu</a:t>
            </a:r>
            <a:r>
              <a:rPr lang="en-US" dirty="0"/>
              <a:t> came to Han court in person in 51 BCE). The ‘tributary system’ – still incredibly expensive for the Han (increasing amount of gifts given each year)</a:t>
            </a:r>
          </a:p>
          <a:p>
            <a:endParaRPr lang="en-US" dirty="0"/>
          </a:p>
        </p:txBody>
      </p:sp>
    </p:spTree>
    <p:extLst>
      <p:ext uri="{BB962C8B-B14F-4D97-AF65-F5344CB8AC3E}">
        <p14:creationId xmlns:p14="http://schemas.microsoft.com/office/powerpoint/2010/main" val="1787001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C349F-4939-EB4B-8F26-7D162D3B77F4}"/>
              </a:ext>
            </a:extLst>
          </p:cNvPr>
          <p:cNvSpPr>
            <a:spLocks noGrp="1"/>
          </p:cNvSpPr>
          <p:nvPr>
            <p:ph type="title"/>
          </p:nvPr>
        </p:nvSpPr>
        <p:spPr/>
        <p:txBody>
          <a:bodyPr/>
          <a:lstStyle/>
          <a:p>
            <a:pPr algn="ctr"/>
            <a:r>
              <a:rPr lang="en-US" dirty="0"/>
              <a:t>1</a:t>
            </a:r>
            <a:r>
              <a:rPr lang="en-US" baseline="30000" dirty="0"/>
              <a:t>st</a:t>
            </a:r>
            <a:r>
              <a:rPr lang="en-US" dirty="0"/>
              <a:t> century CE: a loss of influence</a:t>
            </a:r>
          </a:p>
        </p:txBody>
      </p:sp>
      <p:sp>
        <p:nvSpPr>
          <p:cNvPr id="3" name="Content Placeholder 2">
            <a:extLst>
              <a:ext uri="{FF2B5EF4-FFF2-40B4-BE49-F238E27FC236}">
                <a16:creationId xmlns:a16="http://schemas.microsoft.com/office/drawing/2014/main" id="{613CF583-E4C1-7246-A008-CF495819A249}"/>
              </a:ext>
            </a:extLst>
          </p:cNvPr>
          <p:cNvSpPr>
            <a:spLocks noGrp="1"/>
          </p:cNvSpPr>
          <p:nvPr>
            <p:ph idx="1"/>
          </p:nvPr>
        </p:nvSpPr>
        <p:spPr>
          <a:xfrm>
            <a:off x="271463" y="1343025"/>
            <a:ext cx="11658600" cy="5386388"/>
          </a:xfrm>
        </p:spPr>
        <p:txBody>
          <a:bodyPr>
            <a:normAutofit fontScale="77500" lnSpcReduction="20000"/>
          </a:bodyPr>
          <a:lstStyle/>
          <a:p>
            <a:r>
              <a:rPr lang="en-US" dirty="0"/>
              <a:t>3BCE: Han court consider turning down an offer of homage as expense of giving the gifts in return would be too much (although eventually decide to go ahead due to political necessity: </a:t>
            </a:r>
            <a:r>
              <a:rPr lang="en-US" dirty="0" err="1"/>
              <a:t>Hanshu</a:t>
            </a:r>
            <a:r>
              <a:rPr lang="en-US" dirty="0"/>
              <a:t>  94B:6b-8a.</a:t>
            </a:r>
          </a:p>
          <a:p>
            <a:r>
              <a:rPr lang="en-US" dirty="0"/>
              <a:t>Peak of tributary payments came in 1 BCE: Southern </a:t>
            </a:r>
            <a:r>
              <a:rPr lang="en-US" dirty="0" err="1"/>
              <a:t>Xiongnu</a:t>
            </a:r>
            <a:r>
              <a:rPr lang="en-US" dirty="0"/>
              <a:t> leader sought to bring 500 followers with him to pay homage at Han court. </a:t>
            </a:r>
          </a:p>
          <a:p>
            <a:r>
              <a:rPr lang="en-US" dirty="0"/>
              <a:t>At collapse of Former Han (9 CE) and during interregnum till establishment of later Han, Han lost control of the </a:t>
            </a:r>
            <a:r>
              <a:rPr lang="en-US" dirty="0" err="1"/>
              <a:t>Tarim</a:t>
            </a:r>
            <a:r>
              <a:rPr lang="en-US" dirty="0"/>
              <a:t> basin.  </a:t>
            </a:r>
            <a:r>
              <a:rPr lang="en-US" dirty="0" err="1"/>
              <a:t>Xiongnu</a:t>
            </a:r>
            <a:r>
              <a:rPr lang="en-US" dirty="0"/>
              <a:t> not only reunited but stepped back in during this period to control much of the Western Regions. </a:t>
            </a:r>
          </a:p>
          <a:p>
            <a:r>
              <a:rPr lang="en-US" dirty="0"/>
              <a:t>In 45 CE Later Han emperor refused to enlarge tributary system again – declined offer of 18 states of Western Regions to send hostages to China. “We are not able at the moment to send out envoys and Imperial troops so… each Kingdom [should seek help] as they please, wherever they can, to the east, west, south or north’ (</a:t>
            </a:r>
            <a:r>
              <a:rPr lang="en-US" dirty="0" err="1"/>
              <a:t>Hou</a:t>
            </a:r>
            <a:r>
              <a:rPr lang="en-US" dirty="0"/>
              <a:t> </a:t>
            </a:r>
            <a:r>
              <a:rPr lang="en-US" dirty="0" err="1"/>
              <a:t>Hanshu</a:t>
            </a:r>
            <a:r>
              <a:rPr lang="en-US" dirty="0"/>
              <a:t> 48:8b)</a:t>
            </a:r>
          </a:p>
          <a:p>
            <a:r>
              <a:rPr lang="en-US" dirty="0"/>
              <a:t>In 47 CE, the </a:t>
            </a:r>
            <a:r>
              <a:rPr lang="en-US" dirty="0" err="1"/>
              <a:t>Xiongnu</a:t>
            </a:r>
            <a:r>
              <a:rPr lang="en-US" dirty="0"/>
              <a:t> once again broke into Southern and Northern, with Southern once again by 50 CE pledging submission to Later Han and re-entering tributary system. </a:t>
            </a:r>
          </a:p>
          <a:p>
            <a:r>
              <a:rPr lang="en-US" dirty="0"/>
              <a:t>Start of a process in which a number of nomadic groups submitted to Han in return for payments and gifts as part of the Tributary system (e.g. Hsien-Pi and Wu-</a:t>
            </a:r>
            <a:r>
              <a:rPr lang="en-US" dirty="0" err="1"/>
              <a:t>huan</a:t>
            </a:r>
            <a:r>
              <a:rPr lang="en-US" dirty="0"/>
              <a:t>). Although some tribes like Hsien-Pi leave tributary system again between 91-110 CE.</a:t>
            </a:r>
          </a:p>
          <a:p>
            <a:r>
              <a:rPr lang="en-US" dirty="0"/>
              <a:t>We hear about Western Regions in this period from Chronicle of the Western Regions (part of the </a:t>
            </a:r>
            <a:r>
              <a:rPr lang="en-US" i="1" dirty="0" err="1"/>
              <a:t>Hou</a:t>
            </a:r>
            <a:r>
              <a:rPr lang="en-US" i="1" dirty="0"/>
              <a:t> </a:t>
            </a:r>
            <a:r>
              <a:rPr lang="en-US" i="1" dirty="0" err="1"/>
              <a:t>Hanshu</a:t>
            </a:r>
            <a:r>
              <a:rPr lang="en-US" dirty="0"/>
              <a:t>) – the report of Ban Yong to the Chinese Emperor c. 125 CE.</a:t>
            </a:r>
          </a:p>
          <a:p>
            <a:endParaRPr lang="en-US" dirty="0"/>
          </a:p>
        </p:txBody>
      </p:sp>
    </p:spTree>
    <p:extLst>
      <p:ext uri="{BB962C8B-B14F-4D97-AF65-F5344CB8AC3E}">
        <p14:creationId xmlns:p14="http://schemas.microsoft.com/office/powerpoint/2010/main" val="2436015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BE1E1-70C5-FA41-B39A-9178C3E7DC5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F9F358E-C994-9B4E-B790-7C7D26B61335}"/>
              </a:ext>
            </a:extLst>
          </p:cNvPr>
          <p:cNvSpPr>
            <a:spLocks noGrp="1"/>
          </p:cNvSpPr>
          <p:nvPr>
            <p:ph idx="1"/>
          </p:nvPr>
        </p:nvSpPr>
        <p:spPr>
          <a:xfrm>
            <a:off x="385763" y="242888"/>
            <a:ext cx="11458575" cy="6443662"/>
          </a:xfrm>
        </p:spPr>
        <p:txBody>
          <a:bodyPr>
            <a:normAutofit fontScale="85000" lnSpcReduction="20000"/>
          </a:bodyPr>
          <a:lstStyle/>
          <a:p>
            <a:r>
              <a:rPr lang="en-US" dirty="0"/>
              <a:t>From 75 CE, Later Han (Emperor Ming) re-establish military control under general Ban Chao –who maintained peace for 3 decades. </a:t>
            </a:r>
          </a:p>
          <a:p>
            <a:r>
              <a:rPr lang="en-US" dirty="0"/>
              <a:t>94 CE Ban Chao led military expedition against </a:t>
            </a:r>
            <a:r>
              <a:rPr lang="en-US" dirty="0" err="1"/>
              <a:t>Tarim</a:t>
            </a:r>
            <a:r>
              <a:rPr lang="en-US" dirty="0"/>
              <a:t> basin kingdom of </a:t>
            </a:r>
            <a:r>
              <a:rPr lang="en-US" dirty="0" err="1"/>
              <a:t>Karashahr</a:t>
            </a:r>
            <a:r>
              <a:rPr lang="en-US" dirty="0"/>
              <a:t> (joined by several hundred thousand Chinese merchants) </a:t>
            </a:r>
            <a:r>
              <a:rPr lang="en-US" dirty="0" err="1"/>
              <a:t>Hou</a:t>
            </a:r>
            <a:r>
              <a:rPr lang="en-US" dirty="0"/>
              <a:t> </a:t>
            </a:r>
            <a:r>
              <a:rPr lang="en-US" dirty="0" err="1"/>
              <a:t>Hanshu</a:t>
            </a:r>
            <a:r>
              <a:rPr lang="en-US" dirty="0"/>
              <a:t> 77.4</a:t>
            </a:r>
          </a:p>
          <a:p>
            <a:r>
              <a:rPr lang="en-US" dirty="0"/>
              <a:t>Ban Chao asked by his brother (Ban Gu) to acquire rare Western Goods while on campaign because of the prices they would fetch in China. </a:t>
            </a:r>
          </a:p>
          <a:p>
            <a:r>
              <a:rPr lang="en-US" dirty="0"/>
              <a:t>97 CE Ban Chao – sent a chief ambassador Gan Ying to reach the Roman Empire. Made it to Persian Gulf/ </a:t>
            </a:r>
            <a:r>
              <a:rPr lang="en-US" dirty="0" err="1"/>
              <a:t>Tiaozhi</a:t>
            </a:r>
            <a:r>
              <a:rPr lang="en-US" dirty="0"/>
              <a:t> area (</a:t>
            </a:r>
            <a:r>
              <a:rPr lang="en-US" dirty="0" err="1"/>
              <a:t>Hou</a:t>
            </a:r>
            <a:r>
              <a:rPr lang="en-US" dirty="0"/>
              <a:t> </a:t>
            </a:r>
            <a:r>
              <a:rPr lang="en-US" dirty="0" err="1"/>
              <a:t>Hanshu</a:t>
            </a:r>
            <a:r>
              <a:rPr lang="en-US" dirty="0"/>
              <a:t> 88.10) But encouraged to turn around by traders in area of </a:t>
            </a:r>
            <a:r>
              <a:rPr lang="en-US" dirty="0" err="1"/>
              <a:t>Mesene</a:t>
            </a:r>
            <a:r>
              <a:rPr lang="en-US" dirty="0"/>
              <a:t> “There is something in this sea which makes a person long for home and many men have lost their lives on it, for a man may surely die from homesickness. Appreciating all this, Gan Ying did not go any further” Ban Chao as a result concluded that Rome too far away to be of any assistance in China’s battles in Central Asia and no further embassies were dispatched. </a:t>
            </a:r>
          </a:p>
          <a:p>
            <a:r>
              <a:rPr lang="en-US" dirty="0"/>
              <a:t>Son of Ban Chao, Ban Yong, succeeded him as commander and maintained control through 120s CE – winning acknowledgement of the China’s supremacy from 36 states of the West (a symbolic concept in Chinese world vision). </a:t>
            </a:r>
          </a:p>
          <a:p>
            <a:r>
              <a:rPr lang="en-US" dirty="0"/>
              <a:t>But after this Han control weakened: in 175 CE Han withdrew its administrators and soldiers and in 185 CE it even gave up official command of the Gansu corridor.</a:t>
            </a:r>
          </a:p>
          <a:p>
            <a:r>
              <a:rPr lang="en-US" dirty="0"/>
              <a:t>Oases states matured into stable independent caravan cities. Trade now part of their nature and reason/method for existence.</a:t>
            </a:r>
          </a:p>
        </p:txBody>
      </p:sp>
    </p:spTree>
    <p:extLst>
      <p:ext uri="{BB962C8B-B14F-4D97-AF65-F5344CB8AC3E}">
        <p14:creationId xmlns:p14="http://schemas.microsoft.com/office/powerpoint/2010/main" val="2123712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BAE2F-8C87-4746-92D4-4076821FEABA}"/>
              </a:ext>
            </a:extLst>
          </p:cNvPr>
          <p:cNvSpPr>
            <a:spLocks noGrp="1"/>
          </p:cNvSpPr>
          <p:nvPr>
            <p:ph type="title"/>
          </p:nvPr>
        </p:nvSpPr>
        <p:spPr/>
        <p:txBody>
          <a:bodyPr/>
          <a:lstStyle/>
          <a:p>
            <a:pPr algn="ctr"/>
            <a:r>
              <a:rPr lang="en-US" dirty="0"/>
              <a:t>Monument to Ban Chao in </a:t>
            </a:r>
            <a:r>
              <a:rPr lang="en-US" dirty="0" err="1"/>
              <a:t>Kashgar</a:t>
            </a:r>
            <a:r>
              <a:rPr lang="en-US" dirty="0"/>
              <a:t>, Xinjiang, China</a:t>
            </a:r>
          </a:p>
        </p:txBody>
      </p:sp>
      <p:pic>
        <p:nvPicPr>
          <p:cNvPr id="5" name="Content Placeholder 4">
            <a:extLst>
              <a:ext uri="{FF2B5EF4-FFF2-40B4-BE49-F238E27FC236}">
                <a16:creationId xmlns:a16="http://schemas.microsoft.com/office/drawing/2014/main" id="{8BD7345B-2AEA-5D40-AD67-E93843B56BA9}"/>
              </a:ext>
            </a:extLst>
          </p:cNvPr>
          <p:cNvPicPr>
            <a:picLocks noGrp="1" noChangeAspect="1"/>
          </p:cNvPicPr>
          <p:nvPr>
            <p:ph idx="1"/>
          </p:nvPr>
        </p:nvPicPr>
        <p:blipFill>
          <a:blip r:embed="rId2"/>
          <a:stretch>
            <a:fillRect/>
          </a:stretch>
        </p:blipFill>
        <p:spPr>
          <a:xfrm>
            <a:off x="2443164" y="1825624"/>
            <a:ext cx="6861774" cy="4652303"/>
          </a:xfrm>
        </p:spPr>
      </p:pic>
    </p:spTree>
    <p:extLst>
      <p:ext uri="{BB962C8B-B14F-4D97-AF65-F5344CB8AC3E}">
        <p14:creationId xmlns:p14="http://schemas.microsoft.com/office/powerpoint/2010/main" val="186460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FFBD0-AA74-0A49-9EE6-28EDE3ABC09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6286E2B-1268-1E4D-9296-FC8F9CDFCDD3}"/>
              </a:ext>
            </a:extLst>
          </p:cNvPr>
          <p:cNvSpPr>
            <a:spLocks noGrp="1"/>
          </p:cNvSpPr>
          <p:nvPr>
            <p:ph idx="1"/>
          </p:nvPr>
        </p:nvSpPr>
        <p:spPr>
          <a:xfrm>
            <a:off x="485775" y="928688"/>
            <a:ext cx="10868025" cy="5248275"/>
          </a:xfrm>
        </p:spPr>
        <p:txBody>
          <a:bodyPr>
            <a:normAutofit/>
          </a:bodyPr>
          <a:lstStyle/>
          <a:p>
            <a:r>
              <a:rPr lang="en-US" dirty="0"/>
              <a:t>Compare to 1</a:t>
            </a:r>
            <a:r>
              <a:rPr lang="en-US" baseline="30000" dirty="0"/>
              <a:t>st</a:t>
            </a:r>
            <a:r>
              <a:rPr lang="en-US" dirty="0"/>
              <a:t> century CE – development of monsoon wind knowledge (Periplus) – Romans getting to India.</a:t>
            </a:r>
          </a:p>
          <a:p>
            <a:r>
              <a:rPr lang="en-US" dirty="0"/>
              <a:t>Also King of Shan (modern Burma) sending tribute to Han court in 94, 97 and 120 CE – development of India-Burma-Yunnan trade route (finally).</a:t>
            </a:r>
          </a:p>
          <a:p>
            <a:r>
              <a:rPr lang="en-US" dirty="0"/>
              <a:t>Yuezhi develop as Kushan kingdom covering Bactria and India. </a:t>
            </a:r>
          </a:p>
          <a:p>
            <a:r>
              <a:rPr lang="en-US" dirty="0"/>
              <a:t>In-depth knowledge and interest in goods from West in Chinese sources:</a:t>
            </a:r>
          </a:p>
          <a:p>
            <a:pPr lvl="1"/>
            <a:r>
              <a:rPr lang="en-US" b="1" dirty="0"/>
              <a:t>Chronicle of the Western Regions </a:t>
            </a:r>
            <a:r>
              <a:rPr lang="en-US" dirty="0"/>
              <a:t>(part of the </a:t>
            </a:r>
            <a:r>
              <a:rPr lang="en-US" dirty="0" err="1"/>
              <a:t>Hou</a:t>
            </a:r>
            <a:r>
              <a:rPr lang="en-US" dirty="0"/>
              <a:t> </a:t>
            </a:r>
            <a:r>
              <a:rPr lang="en-US" dirty="0" err="1"/>
              <a:t>Hanshu</a:t>
            </a:r>
            <a:r>
              <a:rPr lang="en-US" dirty="0"/>
              <a:t>) – the report of Ban Yong to the Chinese Emperor c. 125 CE. But also covers what they know about peoples to the West (and their goods / interests)</a:t>
            </a:r>
          </a:p>
          <a:p>
            <a:pPr lvl="1"/>
            <a:r>
              <a:rPr lang="en-US" b="1" dirty="0" err="1"/>
              <a:t>Weilue</a:t>
            </a:r>
            <a:r>
              <a:rPr lang="en-US" b="1" dirty="0"/>
              <a:t> ‘Peoples of the West</a:t>
            </a:r>
            <a:r>
              <a:rPr lang="en-US" dirty="0"/>
              <a:t>’ – composed 239-265 CE</a:t>
            </a:r>
          </a:p>
          <a:p>
            <a:pPr lvl="1"/>
            <a:r>
              <a:rPr lang="en-US" dirty="0"/>
              <a:t>Both the focus of our first seminar next term. </a:t>
            </a:r>
          </a:p>
        </p:txBody>
      </p:sp>
    </p:spTree>
    <p:extLst>
      <p:ext uri="{BB962C8B-B14F-4D97-AF65-F5344CB8AC3E}">
        <p14:creationId xmlns:p14="http://schemas.microsoft.com/office/powerpoint/2010/main" val="2522740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9265" y="487251"/>
            <a:ext cx="9953469" cy="6138402"/>
          </a:xfrm>
        </p:spPr>
      </p:pic>
    </p:spTree>
    <p:extLst>
      <p:ext uri="{BB962C8B-B14F-4D97-AF65-F5344CB8AC3E}">
        <p14:creationId xmlns:p14="http://schemas.microsoft.com/office/powerpoint/2010/main" val="3238631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CFB3-2E81-D04A-867B-FDF1E9DF4DD6}"/>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61C0569-8825-9943-AA4B-44375FA12498}"/>
              </a:ext>
            </a:extLst>
          </p:cNvPr>
          <p:cNvPicPr>
            <a:picLocks noGrp="1" noChangeAspect="1"/>
          </p:cNvPicPr>
          <p:nvPr>
            <p:ph idx="1"/>
          </p:nvPr>
        </p:nvPicPr>
        <p:blipFill>
          <a:blip r:embed="rId2"/>
          <a:stretch>
            <a:fillRect/>
          </a:stretch>
        </p:blipFill>
        <p:spPr>
          <a:xfrm>
            <a:off x="1166914" y="0"/>
            <a:ext cx="9520136" cy="6727413"/>
          </a:xfrm>
        </p:spPr>
      </p:pic>
    </p:spTree>
    <p:extLst>
      <p:ext uri="{BB962C8B-B14F-4D97-AF65-F5344CB8AC3E}">
        <p14:creationId xmlns:p14="http://schemas.microsoft.com/office/powerpoint/2010/main" val="1599429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854C-9D82-DD4A-A28F-1408D713DDA4}"/>
              </a:ext>
            </a:extLst>
          </p:cNvPr>
          <p:cNvSpPr>
            <a:spLocks noGrp="1"/>
          </p:cNvSpPr>
          <p:nvPr>
            <p:ph type="title"/>
          </p:nvPr>
        </p:nvSpPr>
        <p:spPr/>
        <p:txBody>
          <a:bodyPr/>
          <a:lstStyle/>
          <a:p>
            <a:pPr algn="ctr"/>
            <a:r>
              <a:rPr lang="en-US" dirty="0"/>
              <a:t>Major advances by Han West</a:t>
            </a:r>
          </a:p>
        </p:txBody>
      </p:sp>
      <p:sp>
        <p:nvSpPr>
          <p:cNvPr id="3" name="Content Placeholder 2">
            <a:extLst>
              <a:ext uri="{FF2B5EF4-FFF2-40B4-BE49-F238E27FC236}">
                <a16:creationId xmlns:a16="http://schemas.microsoft.com/office/drawing/2014/main" id="{1B876AD6-126E-8D41-BCDD-B648F00128EA}"/>
              </a:ext>
            </a:extLst>
          </p:cNvPr>
          <p:cNvSpPr>
            <a:spLocks noGrp="1"/>
          </p:cNvSpPr>
          <p:nvPr>
            <p:ph idx="1"/>
          </p:nvPr>
        </p:nvSpPr>
        <p:spPr>
          <a:xfrm>
            <a:off x="500063" y="1371600"/>
            <a:ext cx="11358562" cy="5186363"/>
          </a:xfrm>
        </p:spPr>
        <p:txBody>
          <a:bodyPr>
            <a:normAutofit fontScale="85000" lnSpcReduction="10000"/>
          </a:bodyPr>
          <a:lstStyle/>
          <a:p>
            <a:r>
              <a:rPr lang="en-US" dirty="0"/>
              <a:t>108 BCE: Han campaigns against communities around the </a:t>
            </a:r>
            <a:r>
              <a:rPr lang="en-US" dirty="0" err="1"/>
              <a:t>Tarim</a:t>
            </a:r>
            <a:r>
              <a:rPr lang="en-US" dirty="0"/>
              <a:t> Basin (under General Zhao </a:t>
            </a:r>
            <a:r>
              <a:rPr lang="en-US" dirty="0" err="1"/>
              <a:t>Ponu</a:t>
            </a:r>
            <a:r>
              <a:rPr lang="en-US" dirty="0"/>
              <a:t>)</a:t>
            </a:r>
          </a:p>
          <a:p>
            <a:r>
              <a:rPr lang="en-US" dirty="0"/>
              <a:t>108-105 BCE: Han receive war horses from the Wusun tribes as part of a marriage alliance </a:t>
            </a:r>
            <a:r>
              <a:rPr lang="en-US" i="1" dirty="0" err="1"/>
              <a:t>Hanshu</a:t>
            </a:r>
            <a:r>
              <a:rPr lang="en-US" i="1" dirty="0"/>
              <a:t> </a:t>
            </a:r>
            <a:r>
              <a:rPr lang="en-US" dirty="0"/>
              <a:t>96A.</a:t>
            </a:r>
          </a:p>
          <a:p>
            <a:r>
              <a:rPr lang="en-US" dirty="0"/>
              <a:t>104-102BC: Major campaign against the people of Ferghana to secure access to horses (see </a:t>
            </a:r>
            <a:r>
              <a:rPr lang="en-US" i="1" dirty="0" err="1"/>
              <a:t>Shiji</a:t>
            </a:r>
            <a:r>
              <a:rPr lang="en-US" i="1" dirty="0"/>
              <a:t> </a:t>
            </a:r>
            <a:r>
              <a:rPr lang="en-US" dirty="0"/>
              <a:t>123 – note especially the way this is also required due to disrespectful ways in which communities have been reacting to previous Han envoys). Led by general Li </a:t>
            </a:r>
            <a:r>
              <a:rPr lang="en-US" dirty="0" err="1"/>
              <a:t>Guangli</a:t>
            </a:r>
            <a:r>
              <a:rPr lang="en-US" dirty="0"/>
              <a:t> - first attempt failed, but later reinforced by Han emperor returned a second time (with force of 180,000) to eventually succeed in their mission. </a:t>
            </a:r>
          </a:p>
          <a:p>
            <a:r>
              <a:rPr lang="en-US" dirty="0"/>
              <a:t>Parthian embassy comes to see Han Emperor  c. 100 BCE: brought gifts for emperor including 5 skilled conjurers from ‘</a:t>
            </a:r>
            <a:r>
              <a:rPr lang="en-US" dirty="0" err="1"/>
              <a:t>Lijian</a:t>
            </a:r>
            <a:r>
              <a:rPr lang="en-US" dirty="0"/>
              <a:t>’ (Egypt?). </a:t>
            </a:r>
          </a:p>
          <a:p>
            <a:r>
              <a:rPr lang="en-US" dirty="0"/>
              <a:t>101 BCE: Li </a:t>
            </a:r>
            <a:r>
              <a:rPr lang="en-US" dirty="0" err="1"/>
              <a:t>Guangli</a:t>
            </a:r>
            <a:r>
              <a:rPr lang="en-US" dirty="0"/>
              <a:t> returns with stallions + 3000 horses: all taller and more muscular than breeds of northern China. Simultaneous adoption of alfalfa (for horses) and grape vine. Key moment in demonstrating ‘reach’ of Han China. </a:t>
            </a:r>
          </a:p>
          <a:p>
            <a:r>
              <a:rPr lang="en-US" dirty="0"/>
              <a:t>Extension of Chinese wall for 1000 km from </a:t>
            </a:r>
            <a:r>
              <a:rPr lang="en-US" dirty="0" err="1"/>
              <a:t>Dunhuang</a:t>
            </a:r>
            <a:r>
              <a:rPr lang="en-US" dirty="0"/>
              <a:t> into </a:t>
            </a:r>
            <a:r>
              <a:rPr lang="en-US" dirty="0" err="1"/>
              <a:t>Tarim</a:t>
            </a:r>
            <a:r>
              <a:rPr lang="en-US" dirty="0"/>
              <a:t> Basin to reach Kucha.</a:t>
            </a:r>
          </a:p>
          <a:p>
            <a:endParaRPr lang="en-US" dirty="0"/>
          </a:p>
        </p:txBody>
      </p:sp>
    </p:spTree>
    <p:extLst>
      <p:ext uri="{BB962C8B-B14F-4D97-AF65-F5344CB8AC3E}">
        <p14:creationId xmlns:p14="http://schemas.microsoft.com/office/powerpoint/2010/main" val="3155420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3069-DFA3-8046-B6E0-0A0949A044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D24270-D37E-FD47-914B-4052D98E4FB0}"/>
              </a:ext>
            </a:extLst>
          </p:cNvPr>
          <p:cNvPicPr>
            <a:picLocks noGrp="1" noChangeAspect="1"/>
          </p:cNvPicPr>
          <p:nvPr>
            <p:ph idx="1"/>
          </p:nvPr>
        </p:nvPicPr>
        <p:blipFill>
          <a:blip r:embed="rId2"/>
          <a:stretch>
            <a:fillRect/>
          </a:stretch>
        </p:blipFill>
        <p:spPr>
          <a:xfrm>
            <a:off x="0" y="365125"/>
            <a:ext cx="11891962" cy="5894660"/>
          </a:xfrm>
        </p:spPr>
      </p:pic>
    </p:spTree>
    <p:extLst>
      <p:ext uri="{BB962C8B-B14F-4D97-AF65-F5344CB8AC3E}">
        <p14:creationId xmlns:p14="http://schemas.microsoft.com/office/powerpoint/2010/main" val="2075248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D19A9-D255-3348-80A8-963DDE8B5A75}"/>
              </a:ext>
            </a:extLst>
          </p:cNvPr>
          <p:cNvSpPr>
            <a:spLocks noGrp="1"/>
          </p:cNvSpPr>
          <p:nvPr>
            <p:ph type="title"/>
          </p:nvPr>
        </p:nvSpPr>
        <p:spPr/>
        <p:txBody>
          <a:bodyPr/>
          <a:lstStyle/>
          <a:p>
            <a:r>
              <a:rPr lang="en-US" dirty="0"/>
              <a:t>Extension of Han wall from Jade Gate out into </a:t>
            </a:r>
            <a:r>
              <a:rPr lang="en-US" dirty="0" err="1"/>
              <a:t>Tarim</a:t>
            </a:r>
            <a:r>
              <a:rPr lang="en-US" dirty="0"/>
              <a:t> Basin c. 100 BCE.</a:t>
            </a:r>
          </a:p>
        </p:txBody>
      </p:sp>
      <p:pic>
        <p:nvPicPr>
          <p:cNvPr id="5" name="Content Placeholder 4">
            <a:extLst>
              <a:ext uri="{FF2B5EF4-FFF2-40B4-BE49-F238E27FC236}">
                <a16:creationId xmlns:a16="http://schemas.microsoft.com/office/drawing/2014/main" id="{A572A6A8-95AF-2541-8E1C-536DA82A87CB}"/>
              </a:ext>
            </a:extLst>
          </p:cNvPr>
          <p:cNvPicPr>
            <a:picLocks noGrp="1" noChangeAspect="1"/>
          </p:cNvPicPr>
          <p:nvPr>
            <p:ph idx="1"/>
          </p:nvPr>
        </p:nvPicPr>
        <p:blipFill>
          <a:blip r:embed="rId2"/>
          <a:stretch>
            <a:fillRect/>
          </a:stretch>
        </p:blipFill>
        <p:spPr>
          <a:xfrm>
            <a:off x="2353209" y="1825625"/>
            <a:ext cx="7485582" cy="4351338"/>
          </a:xfrm>
        </p:spPr>
      </p:pic>
    </p:spTree>
    <p:extLst>
      <p:ext uri="{BB962C8B-B14F-4D97-AF65-F5344CB8AC3E}">
        <p14:creationId xmlns:p14="http://schemas.microsoft.com/office/powerpoint/2010/main" val="1894199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7D0F9-3CAC-3A4F-8DB7-5D541F69AD3B}"/>
              </a:ext>
            </a:extLst>
          </p:cNvPr>
          <p:cNvSpPr>
            <a:spLocks noGrp="1"/>
          </p:cNvSpPr>
          <p:nvPr>
            <p:ph type="title"/>
          </p:nvPr>
        </p:nvSpPr>
        <p:spPr/>
        <p:txBody>
          <a:bodyPr/>
          <a:lstStyle/>
          <a:p>
            <a:pPr algn="ctr"/>
            <a:r>
              <a:rPr lang="en-US" dirty="0"/>
              <a:t>Defensive tower surviving near Kucha from this era of Han Expansion</a:t>
            </a:r>
          </a:p>
        </p:txBody>
      </p:sp>
      <p:pic>
        <p:nvPicPr>
          <p:cNvPr id="5" name="Content Placeholder 4">
            <a:extLst>
              <a:ext uri="{FF2B5EF4-FFF2-40B4-BE49-F238E27FC236}">
                <a16:creationId xmlns:a16="http://schemas.microsoft.com/office/drawing/2014/main" id="{F080654A-9E84-0145-965C-7B1E7160BE67}"/>
              </a:ext>
            </a:extLst>
          </p:cNvPr>
          <p:cNvPicPr>
            <a:picLocks noGrp="1" noChangeAspect="1"/>
          </p:cNvPicPr>
          <p:nvPr>
            <p:ph idx="1"/>
          </p:nvPr>
        </p:nvPicPr>
        <p:blipFill>
          <a:blip r:embed="rId2"/>
          <a:stretch>
            <a:fillRect/>
          </a:stretch>
        </p:blipFill>
        <p:spPr>
          <a:xfrm>
            <a:off x="1971675" y="1825624"/>
            <a:ext cx="7829550" cy="4952493"/>
          </a:xfrm>
        </p:spPr>
      </p:pic>
    </p:spTree>
    <p:extLst>
      <p:ext uri="{BB962C8B-B14F-4D97-AF65-F5344CB8AC3E}">
        <p14:creationId xmlns:p14="http://schemas.microsoft.com/office/powerpoint/2010/main" val="2883133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B1954-C2C2-F848-A9A1-FC638400A37E}"/>
              </a:ext>
            </a:extLst>
          </p:cNvPr>
          <p:cNvSpPr>
            <a:spLocks noGrp="1"/>
          </p:cNvSpPr>
          <p:nvPr>
            <p:ph type="title"/>
          </p:nvPr>
        </p:nvSpPr>
        <p:spPr/>
        <p:txBody>
          <a:bodyPr/>
          <a:lstStyle/>
          <a:p>
            <a:pPr algn="ctr"/>
            <a:r>
              <a:rPr lang="en-US" dirty="0"/>
              <a:t>Conditions in the </a:t>
            </a:r>
            <a:r>
              <a:rPr lang="en-US" dirty="0" err="1"/>
              <a:t>Tarim</a:t>
            </a:r>
            <a:r>
              <a:rPr lang="en-US" dirty="0"/>
              <a:t> Basin</a:t>
            </a:r>
          </a:p>
        </p:txBody>
      </p:sp>
      <p:pic>
        <p:nvPicPr>
          <p:cNvPr id="5" name="Content Placeholder 4">
            <a:extLst>
              <a:ext uri="{FF2B5EF4-FFF2-40B4-BE49-F238E27FC236}">
                <a16:creationId xmlns:a16="http://schemas.microsoft.com/office/drawing/2014/main" id="{FA172954-7DCE-334A-9221-A7727C030505}"/>
              </a:ext>
            </a:extLst>
          </p:cNvPr>
          <p:cNvPicPr>
            <a:picLocks noGrp="1" noChangeAspect="1"/>
          </p:cNvPicPr>
          <p:nvPr>
            <p:ph idx="1"/>
          </p:nvPr>
        </p:nvPicPr>
        <p:blipFill>
          <a:blip r:embed="rId2"/>
          <a:stretch>
            <a:fillRect/>
          </a:stretch>
        </p:blipFill>
        <p:spPr>
          <a:xfrm>
            <a:off x="2701750" y="1825625"/>
            <a:ext cx="6788500" cy="4351338"/>
          </a:xfrm>
        </p:spPr>
      </p:pic>
    </p:spTree>
    <p:extLst>
      <p:ext uri="{BB962C8B-B14F-4D97-AF65-F5344CB8AC3E}">
        <p14:creationId xmlns:p14="http://schemas.microsoft.com/office/powerpoint/2010/main" val="4276539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F5455-3E39-F74C-9B97-62D75991A7A2}"/>
              </a:ext>
            </a:extLst>
          </p:cNvPr>
          <p:cNvSpPr>
            <a:spLocks noGrp="1"/>
          </p:cNvSpPr>
          <p:nvPr>
            <p:ph type="title"/>
          </p:nvPr>
        </p:nvSpPr>
        <p:spPr/>
        <p:txBody>
          <a:bodyPr/>
          <a:lstStyle/>
          <a:p>
            <a:pPr algn="ctr"/>
            <a:r>
              <a:rPr lang="en-US" dirty="0"/>
              <a:t>Diplomacy (with trade on the side)</a:t>
            </a:r>
          </a:p>
        </p:txBody>
      </p:sp>
      <p:sp>
        <p:nvSpPr>
          <p:cNvPr id="3" name="Content Placeholder 2">
            <a:extLst>
              <a:ext uri="{FF2B5EF4-FFF2-40B4-BE49-F238E27FC236}">
                <a16:creationId xmlns:a16="http://schemas.microsoft.com/office/drawing/2014/main" id="{89B85ABB-4FA9-6A44-9C33-61D168ED81F6}"/>
              </a:ext>
            </a:extLst>
          </p:cNvPr>
          <p:cNvSpPr>
            <a:spLocks noGrp="1"/>
          </p:cNvSpPr>
          <p:nvPr>
            <p:ph idx="1"/>
          </p:nvPr>
        </p:nvSpPr>
        <p:spPr/>
        <p:txBody>
          <a:bodyPr>
            <a:normAutofit lnSpcReduction="10000"/>
          </a:bodyPr>
          <a:lstStyle/>
          <a:p>
            <a:r>
              <a:rPr lang="en-US" dirty="0"/>
              <a:t>Negative first reactions to Han embassies (</a:t>
            </a:r>
            <a:r>
              <a:rPr lang="en-US" dirty="0" err="1"/>
              <a:t>Sima</a:t>
            </a:r>
            <a:r>
              <a:rPr lang="en-US" dirty="0"/>
              <a:t> Qian </a:t>
            </a:r>
            <a:r>
              <a:rPr lang="en-US" i="1" dirty="0" err="1"/>
              <a:t>Shiji</a:t>
            </a:r>
            <a:r>
              <a:rPr lang="en-US" dirty="0"/>
              <a:t>)</a:t>
            </a:r>
          </a:p>
          <a:p>
            <a:r>
              <a:rPr lang="en-US" dirty="0"/>
              <a:t>“That which the official Chinese texts call plunder or want of respect was in reality a form of commercial organization….The first attested commerce in central Asia, owed its structure to the means available to Chinese diplomacy.” G. de la </a:t>
            </a:r>
            <a:r>
              <a:rPr lang="en-US" dirty="0" err="1"/>
              <a:t>Vaissiere</a:t>
            </a:r>
            <a:r>
              <a:rPr lang="en-US" dirty="0"/>
              <a:t> </a:t>
            </a:r>
            <a:r>
              <a:rPr lang="en-US" i="1" dirty="0"/>
              <a:t>Sogdian Traders. A History </a:t>
            </a:r>
            <a:r>
              <a:rPr lang="en-US" dirty="0"/>
              <a:t>2005.32.</a:t>
            </a:r>
          </a:p>
          <a:p>
            <a:r>
              <a:rPr lang="en-US" dirty="0"/>
              <a:t>Goods, in particular silk, sent as diplomatic tribute, now found their way into the hands of commercial groups in Central Asia who were intent to use it to gain a profit (remember by 53 BCE the Parthians are unfurling silk banners to scare the Romans at the Battle of </a:t>
            </a:r>
            <a:r>
              <a:rPr lang="en-US" dirty="0" err="1"/>
              <a:t>Carrhae</a:t>
            </a:r>
            <a:r>
              <a:rPr lang="en-US" dirty="0"/>
              <a:t> in modern Iraq – </a:t>
            </a:r>
            <a:r>
              <a:rPr lang="en-US" dirty="0" err="1"/>
              <a:t>cf</a:t>
            </a:r>
            <a:r>
              <a:rPr lang="en-US" dirty="0"/>
              <a:t> </a:t>
            </a:r>
            <a:r>
              <a:rPr lang="en-US" dirty="0" err="1"/>
              <a:t>Florus</a:t>
            </a:r>
            <a:r>
              <a:rPr lang="en-US" dirty="0"/>
              <a:t> Epitome 3.11)</a:t>
            </a:r>
          </a:p>
        </p:txBody>
      </p:sp>
    </p:spTree>
    <p:extLst>
      <p:ext uri="{BB962C8B-B14F-4D97-AF65-F5344CB8AC3E}">
        <p14:creationId xmlns:p14="http://schemas.microsoft.com/office/powerpoint/2010/main" val="2936091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BE2D9-7686-CC4F-9038-B614F7D03773}"/>
              </a:ext>
            </a:extLst>
          </p:cNvPr>
          <p:cNvSpPr>
            <a:spLocks noGrp="1"/>
          </p:cNvSpPr>
          <p:nvPr>
            <p:ph type="title"/>
          </p:nvPr>
        </p:nvSpPr>
        <p:spPr/>
        <p:txBody>
          <a:bodyPr/>
          <a:lstStyle/>
          <a:p>
            <a:pPr algn="ctr"/>
            <a:r>
              <a:rPr lang="en-US" dirty="0"/>
              <a:t>The creation of the ‘Office of the Protector General of the Western Regions</a:t>
            </a:r>
          </a:p>
        </p:txBody>
      </p:sp>
      <p:sp>
        <p:nvSpPr>
          <p:cNvPr id="3" name="Content Placeholder 2">
            <a:extLst>
              <a:ext uri="{FF2B5EF4-FFF2-40B4-BE49-F238E27FC236}">
                <a16:creationId xmlns:a16="http://schemas.microsoft.com/office/drawing/2014/main" id="{038615D3-6331-8946-B5AE-F2CDDCF45379}"/>
              </a:ext>
            </a:extLst>
          </p:cNvPr>
          <p:cNvSpPr>
            <a:spLocks noGrp="1"/>
          </p:cNvSpPr>
          <p:nvPr>
            <p:ph idx="1"/>
          </p:nvPr>
        </p:nvSpPr>
        <p:spPr>
          <a:xfrm>
            <a:off x="514350" y="1690688"/>
            <a:ext cx="11201400" cy="5010150"/>
          </a:xfrm>
        </p:spPr>
        <p:txBody>
          <a:bodyPr>
            <a:normAutofit fontScale="70000" lnSpcReduction="20000"/>
          </a:bodyPr>
          <a:lstStyle/>
          <a:p>
            <a:r>
              <a:rPr lang="en-US" dirty="0"/>
              <a:t>From 110 BCE: </a:t>
            </a:r>
            <a:r>
              <a:rPr lang="en-US" dirty="0" err="1"/>
              <a:t>Xuanquan</a:t>
            </a:r>
            <a:r>
              <a:rPr lang="en-US" dirty="0"/>
              <a:t> garrison (40 miles east of </a:t>
            </a:r>
            <a:r>
              <a:rPr lang="en-US" dirty="0" err="1"/>
              <a:t>Dunhuang</a:t>
            </a:r>
            <a:r>
              <a:rPr lang="en-US" dirty="0"/>
              <a:t>): 35000 documents discovered (23K wooden slips, 12K bamboo slips). Many of them from period 111 BCE onwards: correspondence among officials stationed there, notice of edicts of emperor, announcements of runaway prisoners, private letters). Note payment to soldiers often in silk. </a:t>
            </a:r>
          </a:p>
          <a:p>
            <a:r>
              <a:rPr lang="en-US" dirty="0"/>
              <a:t>90-87 BCE – </a:t>
            </a:r>
            <a:r>
              <a:rPr lang="en-US" dirty="0" err="1"/>
              <a:t>Tarim</a:t>
            </a:r>
            <a:r>
              <a:rPr lang="en-US" dirty="0"/>
              <a:t> basin community of Turfan made formal vassal submission to Emperor Wu (who dies in 87 BCE). Massive Chinese territorial expansion during his reign: 1.5-1.7 million </a:t>
            </a:r>
            <a:r>
              <a:rPr lang="en-US" dirty="0" err="1"/>
              <a:t>sq</a:t>
            </a:r>
            <a:r>
              <a:rPr lang="en-US" dirty="0"/>
              <a:t> miles of new land added to Han territory. At huge cost – Emperor Wu expressing regret at end of life? </a:t>
            </a:r>
            <a:r>
              <a:rPr lang="en-US" i="1" dirty="0" err="1"/>
              <a:t>Hanshu</a:t>
            </a:r>
            <a:r>
              <a:rPr lang="en-US" i="1" dirty="0"/>
              <a:t> 96B:5a-b (</a:t>
            </a:r>
            <a:r>
              <a:rPr lang="en-US" dirty="0"/>
              <a:t>see also </a:t>
            </a:r>
            <a:r>
              <a:rPr lang="en-US" i="1" dirty="0"/>
              <a:t>Discourses of Salt and Iron</a:t>
            </a:r>
            <a:r>
              <a:rPr lang="en-US" dirty="0"/>
              <a:t> text – on need to establish government monopolies on goods to raise money).</a:t>
            </a:r>
          </a:p>
          <a:p>
            <a:r>
              <a:rPr lang="en-US" dirty="0"/>
              <a:t>81 BCE, Emperor Zhao establishes a garrisoned agricultural community at </a:t>
            </a:r>
            <a:r>
              <a:rPr lang="en-US" dirty="0" err="1"/>
              <a:t>Wuwei</a:t>
            </a:r>
            <a:r>
              <a:rPr lang="en-US" dirty="0"/>
              <a:t> (</a:t>
            </a:r>
            <a:r>
              <a:rPr lang="en-US" dirty="0" err="1"/>
              <a:t>HanShu</a:t>
            </a:r>
            <a:r>
              <a:rPr lang="en-US" dirty="0"/>
              <a:t> 61/96)</a:t>
            </a:r>
          </a:p>
          <a:p>
            <a:r>
              <a:rPr lang="en-US" dirty="0"/>
              <a:t>77 BCE – Han try to kill the king of </a:t>
            </a:r>
            <a:r>
              <a:rPr lang="en-US" dirty="0" err="1"/>
              <a:t>Loulan</a:t>
            </a:r>
            <a:r>
              <a:rPr lang="en-US" dirty="0"/>
              <a:t> and replace him with their own choice</a:t>
            </a:r>
          </a:p>
          <a:p>
            <a:r>
              <a:rPr lang="en-US" dirty="0"/>
              <a:t>60-59 BCE– Emperor Xuan and his court make decision to establish a permanent presence through the </a:t>
            </a:r>
            <a:r>
              <a:rPr lang="en-US" dirty="0" err="1"/>
              <a:t>Tarim</a:t>
            </a:r>
            <a:r>
              <a:rPr lang="en-US" dirty="0"/>
              <a:t> basin. </a:t>
            </a:r>
          </a:p>
          <a:p>
            <a:r>
              <a:rPr lang="en-US" dirty="0"/>
              <a:t>Office of the Protector General of the Western Regions established, with General Cheng Chi as first ‘Protector General’. Had control over all garrison commanders and watched the </a:t>
            </a:r>
            <a:r>
              <a:rPr lang="en-US" dirty="0" err="1"/>
              <a:t>neighbouring</a:t>
            </a:r>
            <a:r>
              <a:rPr lang="en-US" dirty="0"/>
              <a:t> kingdoms and other Western states.</a:t>
            </a:r>
          </a:p>
          <a:p>
            <a:r>
              <a:rPr lang="en-US" dirty="0"/>
              <a:t>Meant Han control over both northern and southern routes around the </a:t>
            </a:r>
            <a:r>
              <a:rPr lang="en-US" dirty="0" err="1"/>
              <a:t>Tarim</a:t>
            </a:r>
            <a:r>
              <a:rPr lang="en-US" dirty="0"/>
              <a:t> basin</a:t>
            </a:r>
          </a:p>
        </p:txBody>
      </p:sp>
    </p:spTree>
    <p:extLst>
      <p:ext uri="{BB962C8B-B14F-4D97-AF65-F5344CB8AC3E}">
        <p14:creationId xmlns:p14="http://schemas.microsoft.com/office/powerpoint/2010/main" val="28036289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136</TotalTime>
  <Words>1570</Words>
  <Application>Microsoft Macintosh PowerPoint</Application>
  <PresentationFormat>Widescreen</PresentationFormat>
  <Paragraphs>52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Ancient Global History</vt:lpstr>
      <vt:lpstr>PowerPoint Presentation</vt:lpstr>
      <vt:lpstr>Major advances by Han West</vt:lpstr>
      <vt:lpstr>PowerPoint Presentation</vt:lpstr>
      <vt:lpstr>Extension of Han wall from Jade Gate out into Tarim Basin c. 100 BCE.</vt:lpstr>
      <vt:lpstr>Defensive tower surviving near Kucha from this era of Han Expansion</vt:lpstr>
      <vt:lpstr>Conditions in the Tarim Basin</vt:lpstr>
      <vt:lpstr>Diplomacy (with trade on the side)</vt:lpstr>
      <vt:lpstr>The creation of the ‘Office of the Protector General of the Western Regions</vt:lpstr>
      <vt:lpstr>PowerPoint Presentation</vt:lpstr>
      <vt:lpstr>Reactions to Office of the Protector General</vt:lpstr>
      <vt:lpstr>1st century CE: a loss of influence</vt:lpstr>
      <vt:lpstr>PowerPoint Presentation</vt:lpstr>
      <vt:lpstr>Monument to Ban Chao in Kashgar, Xinjiang, China</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15</cp:revision>
  <dcterms:created xsi:type="dcterms:W3CDTF">2018-11-26T08:54:07Z</dcterms:created>
  <dcterms:modified xsi:type="dcterms:W3CDTF">2018-11-26T11:12:26Z</dcterms:modified>
</cp:coreProperties>
</file>