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handoutMasterIdLst>
    <p:handoutMasterId r:id="rId38"/>
  </p:handoutMasterIdLst>
  <p:sldIdLst>
    <p:sldId id="256" r:id="rId2"/>
    <p:sldId id="257" r:id="rId3"/>
    <p:sldId id="258" r:id="rId4"/>
    <p:sldId id="259" r:id="rId5"/>
    <p:sldId id="260" r:id="rId6"/>
    <p:sldId id="279" r:id="rId7"/>
    <p:sldId id="262" r:id="rId8"/>
    <p:sldId id="280" r:id="rId9"/>
    <p:sldId id="261" r:id="rId10"/>
    <p:sldId id="281" r:id="rId11"/>
    <p:sldId id="263" r:id="rId12"/>
    <p:sldId id="264" r:id="rId13"/>
    <p:sldId id="266" r:id="rId14"/>
    <p:sldId id="267" r:id="rId15"/>
    <p:sldId id="268" r:id="rId16"/>
    <p:sldId id="282" r:id="rId17"/>
    <p:sldId id="283" r:id="rId18"/>
    <p:sldId id="269" r:id="rId19"/>
    <p:sldId id="284" r:id="rId20"/>
    <p:sldId id="286" r:id="rId21"/>
    <p:sldId id="270" r:id="rId22"/>
    <p:sldId id="285" r:id="rId23"/>
    <p:sldId id="271" r:id="rId24"/>
    <p:sldId id="287" r:id="rId25"/>
    <p:sldId id="289" r:id="rId26"/>
    <p:sldId id="290" r:id="rId27"/>
    <p:sldId id="272" r:id="rId28"/>
    <p:sldId id="292" r:id="rId29"/>
    <p:sldId id="273" r:id="rId30"/>
    <p:sldId id="275" r:id="rId31"/>
    <p:sldId id="291" r:id="rId32"/>
    <p:sldId id="276" r:id="rId33"/>
    <p:sldId id="277" r:id="rId34"/>
    <p:sldId id="278" r:id="rId35"/>
    <p:sldId id="293" r:id="rId36"/>
    <p:sldId id="28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6"/>
    <p:restoredTop sz="94677"/>
  </p:normalViewPr>
  <p:slideViewPr>
    <p:cSldViewPr snapToGrid="0" snapToObjects="1">
      <p:cViewPr varScale="1">
        <p:scale>
          <a:sx n="89" d="100"/>
          <a:sy n="89" d="100"/>
        </p:scale>
        <p:origin x="200"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F7AE390-2C05-7748-A846-D754191A0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179B544-93B1-5A42-A455-EF68D00DD52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C42C9B6-652F-FE4D-8590-2DE45B68FA26}" type="datetimeFigureOut">
              <a:rPr lang="en-US" smtClean="0"/>
              <a:t>10/26/18</a:t>
            </a:fld>
            <a:endParaRPr lang="en-US"/>
          </a:p>
        </p:txBody>
      </p:sp>
      <p:sp>
        <p:nvSpPr>
          <p:cNvPr id="4" name="Footer Placeholder 3">
            <a:extLst>
              <a:ext uri="{FF2B5EF4-FFF2-40B4-BE49-F238E27FC236}">
                <a16:creationId xmlns:a16="http://schemas.microsoft.com/office/drawing/2014/main" id="{83528F21-23B2-5B4E-AAA0-DC4F47CA61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0963A83-8C64-5C48-9B29-B1A41284C78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73F9CAA-E2AE-A242-B551-507F6D28F96C}" type="slidenum">
              <a:rPr lang="en-US" smtClean="0"/>
              <a:t>‹#›</a:t>
            </a:fld>
            <a:endParaRPr lang="en-US"/>
          </a:p>
        </p:txBody>
      </p:sp>
    </p:spTree>
    <p:extLst>
      <p:ext uri="{BB962C8B-B14F-4D97-AF65-F5344CB8AC3E}">
        <p14:creationId xmlns:p14="http://schemas.microsoft.com/office/powerpoint/2010/main" val="239066919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AEB9EF-D682-174B-9F95-18E33529E195}" type="datetimeFigureOut">
              <a:rPr lang="en-US" smtClean="0"/>
              <a:t>10/26/18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2658330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AEB9EF-D682-174B-9F95-18E33529E195}" type="datetimeFigureOut">
              <a:rPr lang="en-US" smtClean="0"/>
              <a:t>10/26/18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684838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AEB9EF-D682-174B-9F95-18E33529E195}" type="datetimeFigureOut">
              <a:rPr lang="en-US" smtClean="0"/>
              <a:t>10/26/18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1020761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AEB9EF-D682-174B-9F95-18E33529E195}" type="datetimeFigureOut">
              <a:rPr lang="en-US" smtClean="0"/>
              <a:t>10/26/18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3452734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8AEB9EF-D682-174B-9F95-18E33529E195}" type="datetimeFigureOut">
              <a:rPr lang="en-US" smtClean="0"/>
              <a:t>10/26/18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815084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AEB9EF-D682-174B-9F95-18E33529E195}" type="datetimeFigureOut">
              <a:rPr lang="en-US" smtClean="0"/>
              <a:t>10/26/18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2369579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AEB9EF-D682-174B-9F95-18E33529E195}" type="datetimeFigureOut">
              <a:rPr lang="en-US" smtClean="0"/>
              <a:t>10/26/18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1487728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AEB9EF-D682-174B-9F95-18E33529E195}" type="datetimeFigureOut">
              <a:rPr lang="en-US" smtClean="0"/>
              <a:t>10/26/18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3802167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AEB9EF-D682-174B-9F95-18E33529E195}" type="datetimeFigureOut">
              <a:rPr lang="en-US" smtClean="0"/>
              <a:t>10/26/18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1997239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AEB9EF-D682-174B-9F95-18E33529E195}" type="datetimeFigureOut">
              <a:rPr lang="en-US" smtClean="0"/>
              <a:t>10/26/18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2388680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AEB9EF-D682-174B-9F95-18E33529E195}" type="datetimeFigureOut">
              <a:rPr lang="en-US" smtClean="0"/>
              <a:t>10/26/18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F7FC9-5ED6-164F-A694-E59FB60563AE}" type="slidenum">
              <a:rPr lang="en-US" smtClean="0"/>
              <a:t>‹#›</a:t>
            </a:fld>
            <a:endParaRPr lang="en-US"/>
          </a:p>
        </p:txBody>
      </p:sp>
    </p:spTree>
    <p:extLst>
      <p:ext uri="{BB962C8B-B14F-4D97-AF65-F5344CB8AC3E}">
        <p14:creationId xmlns:p14="http://schemas.microsoft.com/office/powerpoint/2010/main" val="347111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AEB9EF-D682-174B-9F95-18E33529E195}" type="datetimeFigureOut">
              <a:rPr lang="en-US" smtClean="0"/>
              <a:t>10/26/18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AF7FC9-5ED6-164F-A694-E59FB60563AE}" type="slidenum">
              <a:rPr lang="en-US" smtClean="0"/>
              <a:t>‹#›</a:t>
            </a:fld>
            <a:endParaRPr lang="en-US"/>
          </a:p>
        </p:txBody>
      </p:sp>
    </p:spTree>
    <p:extLst>
      <p:ext uri="{BB962C8B-B14F-4D97-AF65-F5344CB8AC3E}">
        <p14:creationId xmlns:p14="http://schemas.microsoft.com/office/powerpoint/2010/main" val="141018183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s://en.wikipedia.org/wiki/Heliodorus_pillar#cite_note-11"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A005E-1E2E-D645-B9D8-84E1A0FACF15}"/>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37F04669-A67C-1641-B1AE-8EB2B27D39AE}"/>
              </a:ext>
            </a:extLst>
          </p:cNvPr>
          <p:cNvSpPr>
            <a:spLocks noGrp="1"/>
          </p:cNvSpPr>
          <p:nvPr>
            <p:ph type="subTitle" idx="1"/>
          </p:nvPr>
        </p:nvSpPr>
        <p:spPr/>
        <p:txBody>
          <a:bodyPr/>
          <a:lstStyle/>
          <a:p>
            <a:r>
              <a:rPr lang="en-US" dirty="0"/>
              <a:t>Term 1, Week 4</a:t>
            </a:r>
          </a:p>
        </p:txBody>
      </p:sp>
    </p:spTree>
    <p:extLst>
      <p:ext uri="{BB962C8B-B14F-4D97-AF65-F5344CB8AC3E}">
        <p14:creationId xmlns:p14="http://schemas.microsoft.com/office/powerpoint/2010/main" val="3881061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6AFCB-8F65-DE42-ADDD-0C77660AB3C1}"/>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1B83338B-C0FB-C04D-AA48-6DC962428F2A}"/>
              </a:ext>
            </a:extLst>
          </p:cNvPr>
          <p:cNvPicPr>
            <a:picLocks noGrp="1" noChangeAspect="1"/>
          </p:cNvPicPr>
          <p:nvPr>
            <p:ph idx="1"/>
          </p:nvPr>
        </p:nvPicPr>
        <p:blipFill>
          <a:blip r:embed="rId2"/>
          <a:stretch>
            <a:fillRect/>
          </a:stretch>
        </p:blipFill>
        <p:spPr>
          <a:xfrm>
            <a:off x="1650717" y="116100"/>
            <a:ext cx="9100427" cy="6741900"/>
          </a:xfrm>
        </p:spPr>
      </p:pic>
    </p:spTree>
    <p:extLst>
      <p:ext uri="{BB962C8B-B14F-4D97-AF65-F5344CB8AC3E}">
        <p14:creationId xmlns:p14="http://schemas.microsoft.com/office/powerpoint/2010/main" val="75143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838EE-3859-B446-A138-889141B275A1}"/>
              </a:ext>
            </a:extLst>
          </p:cNvPr>
          <p:cNvSpPr>
            <a:spLocks noGrp="1"/>
          </p:cNvSpPr>
          <p:nvPr>
            <p:ph type="title"/>
          </p:nvPr>
        </p:nvSpPr>
        <p:spPr/>
        <p:txBody>
          <a:bodyPr/>
          <a:lstStyle/>
          <a:p>
            <a:pPr algn="ctr"/>
            <a:r>
              <a:rPr lang="en-US" dirty="0"/>
              <a:t>Buddha</a:t>
            </a:r>
          </a:p>
        </p:txBody>
      </p:sp>
      <p:sp>
        <p:nvSpPr>
          <p:cNvPr id="3" name="Content Placeholder 2">
            <a:extLst>
              <a:ext uri="{FF2B5EF4-FFF2-40B4-BE49-F238E27FC236}">
                <a16:creationId xmlns:a16="http://schemas.microsoft.com/office/drawing/2014/main" id="{A423D18D-70B9-2840-BAD0-39CC3DE2788A}"/>
              </a:ext>
            </a:extLst>
          </p:cNvPr>
          <p:cNvSpPr>
            <a:spLocks noGrp="1"/>
          </p:cNvSpPr>
          <p:nvPr>
            <p:ph idx="1"/>
          </p:nvPr>
        </p:nvSpPr>
        <p:spPr/>
        <p:txBody>
          <a:bodyPr>
            <a:normAutofit lnSpcReduction="10000"/>
          </a:bodyPr>
          <a:lstStyle/>
          <a:p>
            <a:r>
              <a:rPr lang="en-US" dirty="0"/>
              <a:t>A prince who left his palace + home  to live as a life of meditation</a:t>
            </a:r>
          </a:p>
          <a:p>
            <a:r>
              <a:rPr lang="en-US" dirty="0"/>
              <a:t>Seeking a ‘Middle Way’ between extreme aestheticism and indulgence.</a:t>
            </a:r>
          </a:p>
          <a:p>
            <a:r>
              <a:rPr lang="en-US" dirty="0"/>
              <a:t>At age of 35, having meditated underneath a Bodhi tree for 49 days, he found Enlightenment. </a:t>
            </a:r>
          </a:p>
          <a:p>
            <a:r>
              <a:rPr lang="en-US" dirty="0"/>
              <a:t>According to some Buddhist texts, as a result, he found release from the eternal cycle of rebirth – reaching Nirvana, a state without desire, hatred or ignorance.</a:t>
            </a:r>
          </a:p>
          <a:p>
            <a:r>
              <a:rPr lang="en-US" dirty="0"/>
              <a:t>He spent the next 45 years teaching the path to Enlightenment, and also created the first sangha – Buddhist monastery.</a:t>
            </a:r>
          </a:p>
        </p:txBody>
      </p:sp>
    </p:spTree>
    <p:extLst>
      <p:ext uri="{BB962C8B-B14F-4D97-AF65-F5344CB8AC3E}">
        <p14:creationId xmlns:p14="http://schemas.microsoft.com/office/powerpoint/2010/main" val="1272774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6F14F-FCFB-6342-8516-44622DA0F473}"/>
              </a:ext>
            </a:extLst>
          </p:cNvPr>
          <p:cNvSpPr>
            <a:spLocks noGrp="1"/>
          </p:cNvSpPr>
          <p:nvPr>
            <p:ph type="title"/>
          </p:nvPr>
        </p:nvSpPr>
        <p:spPr/>
        <p:txBody>
          <a:bodyPr/>
          <a:lstStyle/>
          <a:p>
            <a:pPr algn="ctr"/>
            <a:r>
              <a:rPr lang="en-US" dirty="0"/>
              <a:t>Mauryan Empire (326-184 BCE)</a:t>
            </a:r>
          </a:p>
        </p:txBody>
      </p:sp>
      <p:sp>
        <p:nvSpPr>
          <p:cNvPr id="3" name="Content Placeholder 2">
            <a:extLst>
              <a:ext uri="{FF2B5EF4-FFF2-40B4-BE49-F238E27FC236}">
                <a16:creationId xmlns:a16="http://schemas.microsoft.com/office/drawing/2014/main" id="{0CFDE928-0F2E-6341-AD19-5024704E4749}"/>
              </a:ext>
            </a:extLst>
          </p:cNvPr>
          <p:cNvSpPr>
            <a:spLocks noGrp="1"/>
          </p:cNvSpPr>
          <p:nvPr>
            <p:ph idx="1"/>
          </p:nvPr>
        </p:nvSpPr>
        <p:spPr/>
        <p:txBody>
          <a:bodyPr>
            <a:normAutofit fontScale="85000" lnSpcReduction="20000"/>
          </a:bodyPr>
          <a:lstStyle/>
          <a:p>
            <a:r>
              <a:rPr lang="en-US" dirty="0"/>
              <a:t>Magadha as one of the strongest of the competing kingdoms of the Gangetic plain (thanks in no small part to wide scale trade from 5</a:t>
            </a:r>
            <a:r>
              <a:rPr lang="en-US" baseline="30000" dirty="0"/>
              <a:t>th</a:t>
            </a:r>
            <a:r>
              <a:rPr lang="en-US" dirty="0"/>
              <a:t> century BCE)</a:t>
            </a:r>
          </a:p>
          <a:p>
            <a:r>
              <a:rPr lang="en-US" dirty="0"/>
              <a:t>King Chandragupta </a:t>
            </a:r>
            <a:r>
              <a:rPr lang="en-US" dirty="0" err="1"/>
              <a:t>Maurya</a:t>
            </a:r>
            <a:r>
              <a:rPr lang="en-US" dirty="0"/>
              <a:t> (324-301 BCE) – in response to invasions of Alexander the Great to Indus/Beas rivers in 326 BCE – took opportunity for conquest and unification of north India under his rule: the Mauryan Empire. </a:t>
            </a:r>
          </a:p>
          <a:p>
            <a:r>
              <a:rPr lang="en-US" dirty="0"/>
              <a:t>Chandragupta’s rise aided by brahman aide </a:t>
            </a:r>
            <a:r>
              <a:rPr lang="en-US" dirty="0" err="1"/>
              <a:t>Kautilya</a:t>
            </a:r>
            <a:r>
              <a:rPr lang="en-US" dirty="0"/>
              <a:t> who wrote the </a:t>
            </a:r>
            <a:r>
              <a:rPr lang="en-US" dirty="0" err="1"/>
              <a:t>Arthashastra</a:t>
            </a:r>
            <a:r>
              <a:rPr lang="en-US" dirty="0"/>
              <a:t> (‘Science of Material Gain’) – Indian version of Machiavelli’s Prince: what does a king need to be, importance of spying (see </a:t>
            </a:r>
            <a:r>
              <a:rPr lang="en-US" b="1" dirty="0"/>
              <a:t>TEXT</a:t>
            </a:r>
            <a:r>
              <a:rPr lang="en-US" dirty="0"/>
              <a:t>)</a:t>
            </a:r>
          </a:p>
          <a:p>
            <a:r>
              <a:rPr lang="en-US" dirty="0"/>
              <a:t>Mauryan king claimed ¼ of value of all crops raised through his domain. </a:t>
            </a:r>
          </a:p>
          <a:p>
            <a:r>
              <a:rPr lang="en-US" dirty="0"/>
              <a:t>Chandragupta conquered the Nanda Monarchs and took over their capital as his own: Pataliputra (</a:t>
            </a:r>
            <a:r>
              <a:rPr lang="en-US" dirty="0" err="1"/>
              <a:t>cf</a:t>
            </a:r>
            <a:r>
              <a:rPr lang="en-US" dirty="0"/>
              <a:t> to </a:t>
            </a:r>
            <a:r>
              <a:rPr lang="en-US" dirty="0" err="1"/>
              <a:t>Megasthenes</a:t>
            </a:r>
            <a:r>
              <a:rPr lang="en-US" dirty="0"/>
              <a:t> -</a:t>
            </a:r>
            <a:r>
              <a:rPr lang="en-US" b="1" dirty="0"/>
              <a:t>TEXT</a:t>
            </a:r>
            <a:r>
              <a:rPr lang="en-US" dirty="0"/>
              <a:t>).</a:t>
            </a:r>
          </a:p>
          <a:p>
            <a:r>
              <a:rPr lang="en-US" dirty="0"/>
              <a:t>305 BCE Chandragupta agreed deal with </a:t>
            </a:r>
            <a:r>
              <a:rPr lang="en-US" dirty="0" err="1"/>
              <a:t>Seleucos</a:t>
            </a:r>
            <a:r>
              <a:rPr lang="en-US" dirty="0"/>
              <a:t> over border of Mauryan/Seleucid empires at Hindu Kush mountains (with elephants/ marriage/ ambassadors)</a:t>
            </a:r>
          </a:p>
        </p:txBody>
      </p:sp>
    </p:spTree>
    <p:extLst>
      <p:ext uri="{BB962C8B-B14F-4D97-AF65-F5344CB8AC3E}">
        <p14:creationId xmlns:p14="http://schemas.microsoft.com/office/powerpoint/2010/main" val="3694541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694DC-1F95-764E-A2A8-E1F879F71D55}"/>
              </a:ext>
            </a:extLst>
          </p:cNvPr>
          <p:cNvSpPr>
            <a:spLocks noGrp="1"/>
          </p:cNvSpPr>
          <p:nvPr>
            <p:ph type="title"/>
          </p:nvPr>
        </p:nvSpPr>
        <p:spPr/>
        <p:txBody>
          <a:bodyPr/>
          <a:lstStyle/>
          <a:p>
            <a:pPr algn="ctr"/>
            <a:r>
              <a:rPr lang="en-US" dirty="0"/>
              <a:t>Mauryan Empire 	</a:t>
            </a:r>
          </a:p>
        </p:txBody>
      </p:sp>
      <p:sp>
        <p:nvSpPr>
          <p:cNvPr id="3" name="Content Placeholder 2">
            <a:extLst>
              <a:ext uri="{FF2B5EF4-FFF2-40B4-BE49-F238E27FC236}">
                <a16:creationId xmlns:a16="http://schemas.microsoft.com/office/drawing/2014/main" id="{DF3B4C14-BC27-D944-9B05-AF3FF1E08774}"/>
              </a:ext>
            </a:extLst>
          </p:cNvPr>
          <p:cNvSpPr>
            <a:spLocks noGrp="1"/>
          </p:cNvSpPr>
          <p:nvPr>
            <p:ph idx="1"/>
          </p:nvPr>
        </p:nvSpPr>
        <p:spPr/>
        <p:txBody>
          <a:bodyPr>
            <a:normAutofit fontScale="92500" lnSpcReduction="10000"/>
          </a:bodyPr>
          <a:lstStyle/>
          <a:p>
            <a:r>
              <a:rPr lang="en-US" dirty="0"/>
              <a:t>Divided into districts, each administered by general/member of royal family. </a:t>
            </a:r>
          </a:p>
          <a:p>
            <a:r>
              <a:rPr lang="en-US" dirty="0"/>
              <a:t>Army: 600,000 infantry, 30000 cavalry, 8000 chariots, 9000 elephants.</a:t>
            </a:r>
          </a:p>
          <a:p>
            <a:r>
              <a:rPr lang="en-US" dirty="0"/>
              <a:t>Foreign policy: ‘mandala’ ‘circle: 12 concentric rings with Mauryan empire at middle. First circle outwards was ‘of the enemy’, and next circle ‘ of the friend’ alternating outwards to the final one ‘the neutral king’. Key idea was to ensure that the intermediate monarch did not ally with his enemies (and thus lead to destabilization).</a:t>
            </a:r>
          </a:p>
          <a:p>
            <a:r>
              <a:rPr lang="en-US" dirty="0"/>
              <a:t>Chandragupta abdicated his throne in 301 BCE to become a Jain monk.  Son Bindusara took  the throne. He requested of Antiochus I Greek wine, figs and a Sophist. Antiochus sent first 2, but not Sophist. Also expanded Mauryan kingdom south of the </a:t>
            </a:r>
            <a:r>
              <a:rPr lang="en-US" dirty="0" err="1"/>
              <a:t>Vindhyas</a:t>
            </a:r>
            <a:r>
              <a:rPr lang="en-US" dirty="0"/>
              <a:t>. </a:t>
            </a:r>
          </a:p>
        </p:txBody>
      </p:sp>
    </p:spTree>
    <p:extLst>
      <p:ext uri="{BB962C8B-B14F-4D97-AF65-F5344CB8AC3E}">
        <p14:creationId xmlns:p14="http://schemas.microsoft.com/office/powerpoint/2010/main" val="4101522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5D5DA-7765-5E42-831E-AB5E96E65DDA}"/>
              </a:ext>
            </a:extLst>
          </p:cNvPr>
          <p:cNvSpPr>
            <a:spLocks noGrp="1"/>
          </p:cNvSpPr>
          <p:nvPr>
            <p:ph type="title"/>
          </p:nvPr>
        </p:nvSpPr>
        <p:spPr>
          <a:xfrm>
            <a:off x="779207" y="0"/>
            <a:ext cx="10515600" cy="1325563"/>
          </a:xfrm>
        </p:spPr>
        <p:txBody>
          <a:bodyPr/>
          <a:lstStyle/>
          <a:p>
            <a:pPr algn="ctr"/>
            <a:r>
              <a:rPr lang="en-US" dirty="0"/>
              <a:t>Ashoka (269-232 BCE)</a:t>
            </a:r>
          </a:p>
        </p:txBody>
      </p:sp>
      <p:sp>
        <p:nvSpPr>
          <p:cNvPr id="3" name="Content Placeholder 2">
            <a:extLst>
              <a:ext uri="{FF2B5EF4-FFF2-40B4-BE49-F238E27FC236}">
                <a16:creationId xmlns:a16="http://schemas.microsoft.com/office/drawing/2014/main" id="{797F6F7D-255D-424E-9A95-623953CF83F0}"/>
              </a:ext>
            </a:extLst>
          </p:cNvPr>
          <p:cNvSpPr>
            <a:spLocks noGrp="1"/>
          </p:cNvSpPr>
          <p:nvPr>
            <p:ph idx="1"/>
          </p:nvPr>
        </p:nvSpPr>
        <p:spPr>
          <a:xfrm>
            <a:off x="294969" y="973394"/>
            <a:ext cx="11459496" cy="5604387"/>
          </a:xfrm>
        </p:spPr>
        <p:txBody>
          <a:bodyPr>
            <a:normAutofit fontScale="77500" lnSpcReduction="20000"/>
          </a:bodyPr>
          <a:lstStyle/>
          <a:p>
            <a:r>
              <a:rPr lang="en-US" dirty="0"/>
              <a:t>Clearest insight into him as rulers thanks to the ‘Ashoka Edicts’ – carved into stone and erected (Persian style) throughout the limits of the empire. </a:t>
            </a:r>
          </a:p>
          <a:p>
            <a:r>
              <a:rPr lang="en-US" dirty="0"/>
              <a:t>5000 words carved on 18 rocks and 30 pillars (10 of which are still standing). Earliest Indian writing to be deciphered (Brahmi script) – with some in NW of empire also written in </a:t>
            </a:r>
            <a:r>
              <a:rPr lang="en-US" dirty="0" err="1"/>
              <a:t>Karoshthi</a:t>
            </a:r>
            <a:r>
              <a:rPr lang="en-US" dirty="0"/>
              <a:t> script.</a:t>
            </a:r>
          </a:p>
          <a:p>
            <a:r>
              <a:rPr lang="en-US" dirty="0"/>
              <a:t>Initial Invasion and conquest of tribal kingdom of Kalinga to south.</a:t>
            </a:r>
          </a:p>
          <a:p>
            <a:r>
              <a:rPr lang="en-US" dirty="0"/>
              <a:t>Followed by royal policy of peace and nonviolence</a:t>
            </a:r>
          </a:p>
          <a:p>
            <a:r>
              <a:rPr lang="en-US" dirty="0"/>
              <a:t>Ashoka converts to Buddhism (although continued to warn outsiders that Ashoka would do what is necessary to ensure ‘safety and happiness of all’</a:t>
            </a:r>
          </a:p>
          <a:p>
            <a:r>
              <a:rPr lang="en-US" dirty="0"/>
              <a:t>Empire claimed revenue from Kashmir to Mysore, from Bangladesh to heart of Afghanistan. Only 3 kingdoms to south (Kerala, </a:t>
            </a:r>
            <a:r>
              <a:rPr lang="en-US" dirty="0" err="1"/>
              <a:t>Chola</a:t>
            </a:r>
            <a:r>
              <a:rPr lang="en-US" dirty="0"/>
              <a:t>, Pandya) remained independent to the south, as well as Sri Lanka. </a:t>
            </a:r>
          </a:p>
          <a:p>
            <a:r>
              <a:rPr lang="en-US" dirty="0"/>
              <a:t>Ashoka hailed as chakravartin (‘he for whom the wheel of the law turns’) – universal emperor of India. </a:t>
            </a:r>
          </a:p>
          <a:p>
            <a:r>
              <a:rPr lang="en-US" dirty="0"/>
              <a:t>250-240 BCE Ashoka hosted the 3 Great Council of Buddhism at Pataliputra (Asia’s foremost </a:t>
            </a:r>
            <a:r>
              <a:rPr lang="en-US" dirty="0" err="1"/>
              <a:t>centre</a:t>
            </a:r>
            <a:r>
              <a:rPr lang="en-US" dirty="0"/>
              <a:t> of art and culture).  Erected 84000 stupas (Buddhist reliquary mounds)</a:t>
            </a:r>
          </a:p>
          <a:p>
            <a:r>
              <a:rPr lang="en-US" dirty="0"/>
              <a:t>Following his death, Mauryan Empire starts to fall apart - economic and spiritual decline with multiple rulers contesting the throne.</a:t>
            </a:r>
          </a:p>
        </p:txBody>
      </p:sp>
    </p:spTree>
    <p:extLst>
      <p:ext uri="{BB962C8B-B14F-4D97-AF65-F5344CB8AC3E}">
        <p14:creationId xmlns:p14="http://schemas.microsoft.com/office/powerpoint/2010/main" val="280621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A8A2-3A60-3442-BC46-8D15E7E1CF18}"/>
              </a:ext>
            </a:extLst>
          </p:cNvPr>
          <p:cNvSpPr>
            <a:spLocks noGrp="1"/>
          </p:cNvSpPr>
          <p:nvPr>
            <p:ph type="title"/>
          </p:nvPr>
        </p:nvSpPr>
        <p:spPr/>
        <p:txBody>
          <a:bodyPr/>
          <a:lstStyle/>
          <a:p>
            <a:pPr algn="ctr"/>
            <a:endParaRPr lang="en-US" dirty="0"/>
          </a:p>
        </p:txBody>
      </p:sp>
      <p:pic>
        <p:nvPicPr>
          <p:cNvPr id="5" name="Content Placeholder 4">
            <a:extLst>
              <a:ext uri="{FF2B5EF4-FFF2-40B4-BE49-F238E27FC236}">
                <a16:creationId xmlns:a16="http://schemas.microsoft.com/office/drawing/2014/main" id="{95B39053-77B9-CB42-997C-40C5D7789DCE}"/>
              </a:ext>
            </a:extLst>
          </p:cNvPr>
          <p:cNvPicPr>
            <a:picLocks noGrp="1" noChangeAspect="1"/>
          </p:cNvPicPr>
          <p:nvPr>
            <p:ph idx="1"/>
          </p:nvPr>
        </p:nvPicPr>
        <p:blipFill>
          <a:blip r:embed="rId2"/>
          <a:stretch>
            <a:fillRect/>
          </a:stretch>
        </p:blipFill>
        <p:spPr>
          <a:xfrm>
            <a:off x="179881" y="-755150"/>
            <a:ext cx="6160958" cy="7816772"/>
          </a:xfrm>
        </p:spPr>
      </p:pic>
      <p:pic>
        <p:nvPicPr>
          <p:cNvPr id="7" name="Picture 6">
            <a:extLst>
              <a:ext uri="{FF2B5EF4-FFF2-40B4-BE49-F238E27FC236}">
                <a16:creationId xmlns:a16="http://schemas.microsoft.com/office/drawing/2014/main" id="{D1209AC1-103F-4143-8DBA-0980526E8CF5}"/>
              </a:ext>
            </a:extLst>
          </p:cNvPr>
          <p:cNvPicPr>
            <a:picLocks noChangeAspect="1"/>
          </p:cNvPicPr>
          <p:nvPr/>
        </p:nvPicPr>
        <p:blipFill>
          <a:blip r:embed="rId3"/>
          <a:stretch>
            <a:fillRect/>
          </a:stretch>
        </p:blipFill>
        <p:spPr>
          <a:xfrm>
            <a:off x="6505731" y="93476"/>
            <a:ext cx="5506388" cy="6764524"/>
          </a:xfrm>
          <a:prstGeom prst="rect">
            <a:avLst/>
          </a:prstGeom>
        </p:spPr>
      </p:pic>
    </p:spTree>
    <p:extLst>
      <p:ext uri="{BB962C8B-B14F-4D97-AF65-F5344CB8AC3E}">
        <p14:creationId xmlns:p14="http://schemas.microsoft.com/office/powerpoint/2010/main" val="1881271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4B91B-73BF-FB40-A1D8-5BD5D9A9124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FD0A485-DDA3-334A-8391-991950EAF6D3}"/>
              </a:ext>
            </a:extLst>
          </p:cNvPr>
          <p:cNvSpPr>
            <a:spLocks noGrp="1"/>
          </p:cNvSpPr>
          <p:nvPr>
            <p:ph idx="1"/>
          </p:nvPr>
        </p:nvSpPr>
        <p:spPr/>
        <p:txBody>
          <a:bodyPr>
            <a:normAutofit lnSpcReduction="10000"/>
          </a:bodyPr>
          <a:lstStyle/>
          <a:p>
            <a:r>
              <a:rPr lang="en-GB" dirty="0"/>
              <a:t>The Edicts are divided into four categories, according to their size (Minor or Major) and according to their medium (Rock or Pillar). Chronologically, the minor inscriptions tend to precede the larger ones, while rock inscriptions generally seem to have been started earlier than the pillar inscriptions: </a:t>
            </a:r>
          </a:p>
          <a:p>
            <a:r>
              <a:rPr lang="en-GB" dirty="0"/>
              <a:t>Minor Rock Edicts (inscribed at beginning of reign (Prakrit, Greek, Aramaic)</a:t>
            </a:r>
          </a:p>
          <a:p>
            <a:r>
              <a:rPr lang="en-GB" dirty="0"/>
              <a:t>Minor Pillar Edicts  (in Prakrit)</a:t>
            </a:r>
          </a:p>
          <a:p>
            <a:r>
              <a:rPr lang="en-GB" dirty="0"/>
              <a:t>Major Rock Edicts (14 in Prakrit and Greek)</a:t>
            </a:r>
          </a:p>
          <a:p>
            <a:r>
              <a:rPr lang="en-GB" dirty="0"/>
              <a:t>Major Pillar Edicts (7 in Prakrit – inscribed at end of reign)</a:t>
            </a:r>
          </a:p>
          <a:p>
            <a:pPr marL="0" indent="0">
              <a:buNone/>
            </a:pPr>
            <a:endParaRPr lang="en-US" dirty="0"/>
          </a:p>
        </p:txBody>
      </p:sp>
    </p:spTree>
    <p:extLst>
      <p:ext uri="{BB962C8B-B14F-4D97-AF65-F5344CB8AC3E}">
        <p14:creationId xmlns:p14="http://schemas.microsoft.com/office/powerpoint/2010/main" val="11698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71C01-C8BA-1945-A5BB-C44840780DD8}"/>
              </a:ext>
            </a:extLst>
          </p:cNvPr>
          <p:cNvSpPr>
            <a:spLocks noGrp="1"/>
          </p:cNvSpPr>
          <p:nvPr>
            <p:ph type="title"/>
          </p:nvPr>
        </p:nvSpPr>
        <p:spPr>
          <a:xfrm>
            <a:off x="314793" y="170252"/>
            <a:ext cx="11877207" cy="1325563"/>
          </a:xfrm>
        </p:spPr>
        <p:txBody>
          <a:bodyPr>
            <a:normAutofit/>
          </a:bodyPr>
          <a:lstStyle/>
          <a:p>
            <a:r>
              <a:rPr lang="en-US" dirty="0"/>
              <a:t>Kandahar Bilingual Rock Inscription - first Edict of Ashoka 260 BCE. Written in Greek and Aramaic</a:t>
            </a:r>
          </a:p>
        </p:txBody>
      </p:sp>
      <p:sp>
        <p:nvSpPr>
          <p:cNvPr id="3" name="Content Placeholder 2">
            <a:extLst>
              <a:ext uri="{FF2B5EF4-FFF2-40B4-BE49-F238E27FC236}">
                <a16:creationId xmlns:a16="http://schemas.microsoft.com/office/drawing/2014/main" id="{C2582E20-9448-B94F-93CD-5C333EF669DC}"/>
              </a:ext>
            </a:extLst>
          </p:cNvPr>
          <p:cNvSpPr>
            <a:spLocks noGrp="1"/>
          </p:cNvSpPr>
          <p:nvPr>
            <p:ph idx="1"/>
          </p:nvPr>
        </p:nvSpPr>
        <p:spPr>
          <a:xfrm>
            <a:off x="838200" y="1825625"/>
            <a:ext cx="5742482" cy="4635136"/>
          </a:xfrm>
        </p:spPr>
        <p:txBody>
          <a:bodyPr>
            <a:normAutofit fontScale="62500" lnSpcReduction="20000"/>
          </a:bodyPr>
          <a:lstStyle/>
          <a:p>
            <a:r>
              <a:rPr lang="en-GB" dirty="0"/>
              <a:t>Ten years (of reign) having been completed, King</a:t>
            </a:r>
          </a:p>
          <a:p>
            <a:r>
              <a:rPr lang="en-GB" dirty="0" err="1"/>
              <a:t>Piodasses</a:t>
            </a:r>
            <a:r>
              <a:rPr lang="en-GB" dirty="0"/>
              <a:t> (Ashoka) made known (the doctrine of)</a:t>
            </a:r>
          </a:p>
          <a:p>
            <a:r>
              <a:rPr lang="en-GB" dirty="0"/>
              <a:t>Piety (</a:t>
            </a:r>
            <a:r>
              <a:rPr lang="en-GB" dirty="0" err="1"/>
              <a:t>Eusebeia</a:t>
            </a:r>
            <a:r>
              <a:rPr lang="en-GB" dirty="0"/>
              <a:t> / Dharma) to men; and from this moment he has made</a:t>
            </a:r>
          </a:p>
          <a:p>
            <a:r>
              <a:rPr lang="en-GB" dirty="0"/>
              <a:t>men more pious, and everything thrives throughout</a:t>
            </a:r>
          </a:p>
          <a:p>
            <a:r>
              <a:rPr lang="en-GB" dirty="0"/>
              <a:t>the whole world. And the king abstains from (killing)</a:t>
            </a:r>
          </a:p>
          <a:p>
            <a:r>
              <a:rPr lang="en-GB" dirty="0"/>
              <a:t>living beings, and other men and those who (are)</a:t>
            </a:r>
          </a:p>
          <a:p>
            <a:r>
              <a:rPr lang="en-GB" dirty="0"/>
              <a:t>huntsmen and fishermen of the king have desisted</a:t>
            </a:r>
          </a:p>
          <a:p>
            <a:r>
              <a:rPr lang="en-GB" dirty="0"/>
              <a:t>from hunting. And if some (were) intemperate, they</a:t>
            </a:r>
          </a:p>
          <a:p>
            <a:r>
              <a:rPr lang="en-GB" dirty="0"/>
              <a:t>have ceased from their intemperance as was in their</a:t>
            </a:r>
          </a:p>
          <a:p>
            <a:r>
              <a:rPr lang="en-GB" dirty="0"/>
              <a:t>power; and obedient to their father and mother and to</a:t>
            </a:r>
          </a:p>
          <a:p>
            <a:r>
              <a:rPr lang="en-GB" dirty="0"/>
              <a:t>the elders, in opposition to the past also in the future,</a:t>
            </a:r>
          </a:p>
          <a:p>
            <a:r>
              <a:rPr lang="en-GB" dirty="0"/>
              <a:t>by so acting on every occasion, they will live better</a:t>
            </a:r>
          </a:p>
          <a:p>
            <a:r>
              <a:rPr lang="en-GB" dirty="0"/>
              <a:t>and more happily.”</a:t>
            </a:r>
          </a:p>
          <a:p>
            <a:endParaRPr lang="en-US" dirty="0"/>
          </a:p>
        </p:txBody>
      </p:sp>
      <p:sp>
        <p:nvSpPr>
          <p:cNvPr id="4" name="TextBox 3">
            <a:extLst>
              <a:ext uri="{FF2B5EF4-FFF2-40B4-BE49-F238E27FC236}">
                <a16:creationId xmlns:a16="http://schemas.microsoft.com/office/drawing/2014/main" id="{250C9DBA-4592-6249-B5F1-CBB106D7C06E}"/>
              </a:ext>
            </a:extLst>
          </p:cNvPr>
          <p:cNvSpPr txBox="1"/>
          <p:nvPr/>
        </p:nvSpPr>
        <p:spPr>
          <a:xfrm>
            <a:off x="6580682" y="1690688"/>
            <a:ext cx="5611318" cy="5355312"/>
          </a:xfrm>
          <a:prstGeom prst="rect">
            <a:avLst/>
          </a:prstGeom>
          <a:noFill/>
        </p:spPr>
        <p:txBody>
          <a:bodyPr wrap="square" rtlCol="0">
            <a:spAutoFit/>
          </a:bodyPr>
          <a:lstStyle/>
          <a:p>
            <a:r>
              <a:rPr lang="en-GB" dirty="0"/>
              <a:t>Ten years having passed (?). It so happened (?) that our lord, king </a:t>
            </a:r>
            <a:r>
              <a:rPr lang="en-GB" dirty="0" err="1"/>
              <a:t>Priyadasin</a:t>
            </a:r>
            <a:r>
              <a:rPr lang="en-GB" dirty="0"/>
              <a:t>, became the institutor of Truth,</a:t>
            </a:r>
          </a:p>
          <a:p>
            <a:r>
              <a:rPr lang="en-GB" dirty="0"/>
              <a:t>Since then, evil diminished among all men and all misfortunes (?) lie caused to disappear; and [there is] peace as well as joy in the whole earth.</a:t>
            </a:r>
          </a:p>
          <a:p>
            <a:r>
              <a:rPr lang="en-GB" dirty="0"/>
              <a:t>And, moreover, [there is] this in regard to food: for our lord, the king, [only] a few [animals] are killed; having seen this, all men have given up [the slaughter of animals]; even (?) those men who catch fish (i.e. the fishermen) are subject to prohibition.</a:t>
            </a:r>
          </a:p>
          <a:p>
            <a:r>
              <a:rPr lang="en-GB" dirty="0"/>
              <a:t>Similarly, those who were without restraint have ceased to be without restraint.</a:t>
            </a:r>
          </a:p>
          <a:p>
            <a:r>
              <a:rPr lang="en-GB" dirty="0"/>
              <a:t>And obedience to mother and to father and to old men [reigns] in conformity with the obligations imposed by fate on each [person].</a:t>
            </a:r>
          </a:p>
          <a:p>
            <a:r>
              <a:rPr lang="en-GB" dirty="0"/>
              <a:t>And there is no Judgement for all the pious men,</a:t>
            </a:r>
          </a:p>
          <a:p>
            <a:r>
              <a:rPr lang="en-GB" dirty="0"/>
              <a:t>This [i.e. the practice of Law] has been profitable to all men and will be more profitable [in future]</a:t>
            </a:r>
          </a:p>
          <a:p>
            <a:endParaRPr lang="en-US" dirty="0"/>
          </a:p>
        </p:txBody>
      </p:sp>
    </p:spTree>
    <p:extLst>
      <p:ext uri="{BB962C8B-B14F-4D97-AF65-F5344CB8AC3E}">
        <p14:creationId xmlns:p14="http://schemas.microsoft.com/office/powerpoint/2010/main" val="2001696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79DF4-DB4E-3943-A6F1-B90849572775}"/>
              </a:ext>
            </a:extLst>
          </p:cNvPr>
          <p:cNvSpPr>
            <a:spLocks noGrp="1"/>
          </p:cNvSpPr>
          <p:nvPr>
            <p:ph type="title"/>
          </p:nvPr>
        </p:nvSpPr>
        <p:spPr/>
        <p:txBody>
          <a:bodyPr/>
          <a:lstStyle/>
          <a:p>
            <a:pPr algn="ctr"/>
            <a:r>
              <a:rPr lang="en-US" dirty="0"/>
              <a:t>Political Fragmentation 184 BCE-320 CE</a:t>
            </a:r>
          </a:p>
        </p:txBody>
      </p:sp>
      <p:sp>
        <p:nvSpPr>
          <p:cNvPr id="3" name="Content Placeholder 2">
            <a:extLst>
              <a:ext uri="{FF2B5EF4-FFF2-40B4-BE49-F238E27FC236}">
                <a16:creationId xmlns:a16="http://schemas.microsoft.com/office/drawing/2014/main" id="{1464A2BB-7717-8C4B-87BB-8D2BEF054AD4}"/>
              </a:ext>
            </a:extLst>
          </p:cNvPr>
          <p:cNvSpPr>
            <a:spLocks noGrp="1"/>
          </p:cNvSpPr>
          <p:nvPr>
            <p:ph idx="1"/>
          </p:nvPr>
        </p:nvSpPr>
        <p:spPr>
          <a:xfrm>
            <a:off x="516194" y="1356852"/>
            <a:ext cx="10837606" cy="4820111"/>
          </a:xfrm>
        </p:spPr>
        <p:txBody>
          <a:bodyPr>
            <a:normAutofit fontScale="92500"/>
          </a:bodyPr>
          <a:lstStyle/>
          <a:p>
            <a:r>
              <a:rPr lang="en-US" dirty="0"/>
              <a:t>For the next 5 centuries, India was fragmented politically. </a:t>
            </a:r>
          </a:p>
          <a:p>
            <a:r>
              <a:rPr lang="en-US" dirty="0"/>
              <a:t>Greco-Bactrian invasions:</a:t>
            </a:r>
          </a:p>
          <a:p>
            <a:pPr lvl="1"/>
            <a:r>
              <a:rPr lang="en-US" dirty="0"/>
              <a:t>From 190 BCE G-B invaded Peshawar + took entire Punjab under their control from 180s BCE. </a:t>
            </a:r>
          </a:p>
          <a:p>
            <a:pPr lvl="1"/>
            <a:r>
              <a:rPr lang="en-US" dirty="0" err="1"/>
              <a:t>Eucratides</a:t>
            </a:r>
            <a:r>
              <a:rPr lang="en-US" dirty="0"/>
              <a:t> moved his capital from Kabul Valley to Taxila – dominating region of </a:t>
            </a:r>
            <a:r>
              <a:rPr lang="en-US" dirty="0" err="1"/>
              <a:t>Gandhara</a:t>
            </a:r>
            <a:r>
              <a:rPr lang="en-US" dirty="0"/>
              <a:t>. </a:t>
            </a:r>
          </a:p>
          <a:p>
            <a:pPr lvl="1"/>
            <a:r>
              <a:rPr lang="en-US" dirty="0"/>
              <a:t>One of these monarchs, ruling Punjab from capital at </a:t>
            </a:r>
            <a:r>
              <a:rPr lang="en-US" dirty="0" err="1"/>
              <a:t>Sagala</a:t>
            </a:r>
            <a:r>
              <a:rPr lang="en-US" dirty="0"/>
              <a:t> around 150 BCE converted to Buddhism. See </a:t>
            </a:r>
            <a:r>
              <a:rPr lang="en-US" dirty="0" err="1"/>
              <a:t>Milindapanho</a:t>
            </a:r>
            <a:r>
              <a:rPr lang="en-US" dirty="0"/>
              <a:t> ‘Questions of </a:t>
            </a:r>
            <a:r>
              <a:rPr lang="en-US" dirty="0" err="1"/>
              <a:t>Milinda</a:t>
            </a:r>
            <a:r>
              <a:rPr lang="en-US" dirty="0"/>
              <a:t>’ (Menander). Key Buddhist Text that we find in China… </a:t>
            </a:r>
          </a:p>
          <a:p>
            <a:pPr lvl="1"/>
            <a:r>
              <a:rPr lang="en-US" dirty="0"/>
              <a:t>Continuation of erection of columns to confirm victories:  e.g. Garuda Pillar at </a:t>
            </a:r>
            <a:r>
              <a:rPr lang="en-US" dirty="0" err="1"/>
              <a:t>Besnagar</a:t>
            </a:r>
            <a:r>
              <a:rPr lang="en-US" dirty="0"/>
              <a:t>.</a:t>
            </a:r>
          </a:p>
          <a:p>
            <a:r>
              <a:rPr lang="en-US" dirty="0"/>
              <a:t>The Kings based south of the Hindu Kush often referred to in their own right as ‘Indo-Greek Kingdoms’ – warring polities at their height in the last two centuries BCE. </a:t>
            </a:r>
          </a:p>
        </p:txBody>
      </p:sp>
    </p:spTree>
    <p:extLst>
      <p:ext uri="{BB962C8B-B14F-4D97-AF65-F5344CB8AC3E}">
        <p14:creationId xmlns:p14="http://schemas.microsoft.com/office/powerpoint/2010/main" val="1321598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9434B-C447-834A-8C49-A0FD4F25058A}"/>
              </a:ext>
            </a:extLst>
          </p:cNvPr>
          <p:cNvSpPr>
            <a:spLocks noGrp="1"/>
          </p:cNvSpPr>
          <p:nvPr>
            <p:ph type="title"/>
          </p:nvPr>
        </p:nvSpPr>
        <p:spPr/>
        <p:txBody>
          <a:bodyPr/>
          <a:lstStyle/>
          <a:p>
            <a:pPr algn="ctr"/>
            <a:r>
              <a:rPr lang="en-US" dirty="0"/>
              <a:t>Questions of Menander</a:t>
            </a:r>
          </a:p>
        </p:txBody>
      </p:sp>
      <p:sp>
        <p:nvSpPr>
          <p:cNvPr id="3" name="Content Placeholder 2">
            <a:extLst>
              <a:ext uri="{FF2B5EF4-FFF2-40B4-BE49-F238E27FC236}">
                <a16:creationId xmlns:a16="http://schemas.microsoft.com/office/drawing/2014/main" id="{60C0D884-876F-3143-8246-FE2BFBB4DA20}"/>
              </a:ext>
            </a:extLst>
          </p:cNvPr>
          <p:cNvSpPr>
            <a:spLocks noGrp="1"/>
          </p:cNvSpPr>
          <p:nvPr>
            <p:ph idx="1"/>
          </p:nvPr>
        </p:nvSpPr>
        <p:spPr/>
        <p:txBody>
          <a:bodyPr>
            <a:normAutofit fontScale="77500" lnSpcReduction="20000"/>
          </a:bodyPr>
          <a:lstStyle/>
          <a:p>
            <a:r>
              <a:rPr lang="en-GB" dirty="0"/>
              <a:t>Background History</a:t>
            </a:r>
          </a:p>
          <a:p>
            <a:r>
              <a:rPr lang="en-GB" dirty="0"/>
              <a:t>Questions on Distinguishing Characteristics : (Characteristics of Attention and Wisdom, Characteristic of Wisdom, Characteristic of Contact, Characteristic of Feeling, Characteristic of Perception, Characteristic of Volition, Characteristic of Consciousness, Characteristic of Applied Thought, Characteristic of Sustained Thought, etc.)</a:t>
            </a:r>
          </a:p>
          <a:p>
            <a:r>
              <a:rPr lang="en-GB" dirty="0"/>
              <a:t>Questions for the Cutting Off of Perplexity : (Transmigration and Rebirth, The Soul, Non-Release From Evil Deeds, Simultaneous Arising in Different Places, Doing Evil Knowingly and Unknowingly, etc.)</a:t>
            </a:r>
          </a:p>
          <a:p>
            <a:r>
              <a:rPr lang="en-GB" dirty="0"/>
              <a:t>Questions on Dilemmas : Speaks of several puzzles and these puzzles were distributed in eighty-two dilemmas.</a:t>
            </a:r>
          </a:p>
          <a:p>
            <a:r>
              <a:rPr lang="en-GB" dirty="0"/>
              <a:t>A Question Solved By Inference</a:t>
            </a:r>
          </a:p>
          <a:p>
            <a:r>
              <a:rPr lang="en-GB" dirty="0"/>
              <a:t>Discusses the Special Qualities of Asceticism</a:t>
            </a:r>
          </a:p>
          <a:p>
            <a:r>
              <a:rPr lang="en-GB" dirty="0"/>
              <a:t>Questions on Talk of Similes</a:t>
            </a:r>
          </a:p>
        </p:txBody>
      </p:sp>
    </p:spTree>
    <p:extLst>
      <p:ext uri="{BB962C8B-B14F-4D97-AF65-F5344CB8AC3E}">
        <p14:creationId xmlns:p14="http://schemas.microsoft.com/office/powerpoint/2010/main" val="471459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81FE2-E233-A041-9301-1547A9CD0EB7}"/>
              </a:ext>
            </a:extLst>
          </p:cNvPr>
          <p:cNvSpPr>
            <a:spLocks noGrp="1"/>
          </p:cNvSpPr>
          <p:nvPr>
            <p:ph type="title"/>
          </p:nvPr>
        </p:nvSpPr>
        <p:spPr/>
        <p:txBody>
          <a:bodyPr/>
          <a:lstStyle/>
          <a:p>
            <a:pPr algn="ctr"/>
            <a:r>
              <a:rPr lang="en-US" dirty="0"/>
              <a:t>India</a:t>
            </a:r>
          </a:p>
        </p:txBody>
      </p:sp>
      <p:sp>
        <p:nvSpPr>
          <p:cNvPr id="3" name="Content Placeholder 2">
            <a:extLst>
              <a:ext uri="{FF2B5EF4-FFF2-40B4-BE49-F238E27FC236}">
                <a16:creationId xmlns:a16="http://schemas.microsoft.com/office/drawing/2014/main" id="{85AFEE61-4DF3-8242-9E45-7E728D4B5D97}"/>
              </a:ext>
            </a:extLst>
          </p:cNvPr>
          <p:cNvSpPr>
            <a:spLocks noGrp="1"/>
          </p:cNvSpPr>
          <p:nvPr>
            <p:ph idx="1"/>
          </p:nvPr>
        </p:nvSpPr>
        <p:spPr>
          <a:xfrm>
            <a:off x="449705" y="1424066"/>
            <a:ext cx="11482465" cy="5141626"/>
          </a:xfrm>
        </p:spPr>
        <p:txBody>
          <a:bodyPr>
            <a:normAutofit fontScale="92500" lnSpcReduction="20000"/>
          </a:bodyPr>
          <a:lstStyle/>
          <a:p>
            <a:r>
              <a:rPr lang="en-US" dirty="0"/>
              <a:t>Indus Valley </a:t>
            </a:r>
            <a:r>
              <a:rPr lang="en-US" dirty="0" err="1"/>
              <a:t>Civilisation</a:t>
            </a:r>
            <a:r>
              <a:rPr lang="en-US" dirty="0"/>
              <a:t> (3300-1300 BCE)</a:t>
            </a:r>
          </a:p>
          <a:p>
            <a:pPr lvl="1"/>
            <a:r>
              <a:rPr lang="en-US" dirty="0"/>
              <a:t>Major excavations at Harappa and </a:t>
            </a:r>
            <a:r>
              <a:rPr lang="en-US" dirty="0" err="1"/>
              <a:t>Mohenjo-daro</a:t>
            </a:r>
            <a:r>
              <a:rPr lang="en-US" dirty="0"/>
              <a:t>.</a:t>
            </a:r>
          </a:p>
          <a:p>
            <a:pPr lvl="1"/>
            <a:r>
              <a:rPr lang="en-US" dirty="0"/>
              <a:t>Harappa:</a:t>
            </a:r>
          </a:p>
          <a:p>
            <a:pPr lvl="2"/>
            <a:r>
              <a:rPr lang="en-US" dirty="0"/>
              <a:t>2300-1750 BCE</a:t>
            </a:r>
          </a:p>
          <a:p>
            <a:pPr lvl="2"/>
            <a:r>
              <a:rPr lang="en-US" dirty="0"/>
              <a:t>3.5 miles in circumference </a:t>
            </a:r>
          </a:p>
          <a:p>
            <a:pPr lvl="2"/>
            <a:r>
              <a:rPr lang="en-US" dirty="0"/>
              <a:t>City walls of brick (40 feet thick at base)</a:t>
            </a:r>
          </a:p>
          <a:p>
            <a:pPr lvl="2"/>
            <a:r>
              <a:rPr lang="en-US" dirty="0"/>
              <a:t>Supporting system of granaries outside the citadel (feed a population of c. 35K)</a:t>
            </a:r>
          </a:p>
          <a:p>
            <a:pPr lvl="2"/>
            <a:r>
              <a:rPr lang="en-US" dirty="0"/>
              <a:t>Workers quarters also found</a:t>
            </a:r>
          </a:p>
          <a:p>
            <a:pPr lvl="2"/>
            <a:r>
              <a:rPr lang="en-US" dirty="0"/>
              <a:t>No names preserved of rulers but likely to have been a priest-king</a:t>
            </a:r>
          </a:p>
          <a:p>
            <a:pPr lvl="1"/>
            <a:r>
              <a:rPr lang="en-US" dirty="0" err="1"/>
              <a:t>Mohenjo-daro</a:t>
            </a:r>
            <a:r>
              <a:rPr lang="en-US" dirty="0"/>
              <a:t>:</a:t>
            </a:r>
          </a:p>
          <a:p>
            <a:pPr lvl="2"/>
            <a:r>
              <a:rPr lang="en-US" dirty="0"/>
              <a:t>10 cities built on top of one another (west bank of Indus)</a:t>
            </a:r>
          </a:p>
          <a:p>
            <a:pPr lvl="2"/>
            <a:r>
              <a:rPr lang="en-US" dirty="0"/>
              <a:t>Walled citadel with imposing buildings (built by same planners as Harappa due to same standardized brick used)</a:t>
            </a:r>
          </a:p>
          <a:p>
            <a:pPr lvl="2"/>
            <a:r>
              <a:rPr lang="en-US" dirty="0"/>
              <a:t>Larger settlement extending outside the citadel – standardized streets and blocks (central authority led building?)</a:t>
            </a:r>
          </a:p>
          <a:p>
            <a:r>
              <a:rPr lang="en-US" dirty="0"/>
              <a:t>Indus civilization now represented at over 70 sites (0.5 million </a:t>
            </a:r>
            <a:r>
              <a:rPr lang="en-US" dirty="0" err="1"/>
              <a:t>sq</a:t>
            </a:r>
            <a:r>
              <a:rPr lang="en-US" dirty="0"/>
              <a:t> miles of Punjab and Sind). Trading with Sumerians (2300-2000 BCE) – especially trade in Indian cloth. </a:t>
            </a:r>
          </a:p>
        </p:txBody>
      </p:sp>
    </p:spTree>
    <p:extLst>
      <p:ext uri="{BB962C8B-B14F-4D97-AF65-F5344CB8AC3E}">
        <p14:creationId xmlns:p14="http://schemas.microsoft.com/office/powerpoint/2010/main" val="3080779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4DABE-F619-AB4F-B822-7D04FB508558}"/>
              </a:ext>
            </a:extLst>
          </p:cNvPr>
          <p:cNvSpPr>
            <a:spLocks noGrp="1"/>
          </p:cNvSpPr>
          <p:nvPr>
            <p:ph type="title"/>
          </p:nvPr>
        </p:nvSpPr>
        <p:spPr/>
        <p:txBody>
          <a:bodyPr/>
          <a:lstStyle/>
          <a:p>
            <a:pPr algn="ctr"/>
            <a:r>
              <a:rPr lang="en-US" dirty="0"/>
              <a:t>Indo-Greek Kings</a:t>
            </a:r>
          </a:p>
        </p:txBody>
      </p:sp>
      <p:sp>
        <p:nvSpPr>
          <p:cNvPr id="3" name="Content Placeholder 2">
            <a:extLst>
              <a:ext uri="{FF2B5EF4-FFF2-40B4-BE49-F238E27FC236}">
                <a16:creationId xmlns:a16="http://schemas.microsoft.com/office/drawing/2014/main" id="{978FF0BA-BBAE-E74B-98D6-4A4F0E76D1D3}"/>
              </a:ext>
            </a:extLst>
          </p:cNvPr>
          <p:cNvSpPr>
            <a:spLocks noGrp="1"/>
          </p:cNvSpPr>
          <p:nvPr>
            <p:ph idx="1"/>
          </p:nvPr>
        </p:nvSpPr>
        <p:spPr>
          <a:xfrm>
            <a:off x="358515" y="1360930"/>
            <a:ext cx="5727492" cy="4351338"/>
          </a:xfrm>
        </p:spPr>
        <p:txBody>
          <a:bodyPr/>
          <a:lstStyle/>
          <a:p>
            <a:r>
              <a:rPr lang="en-US" dirty="0"/>
              <a:t>First Bilingual Indian-Greek coins struck by Agathocles (found at Taxila (185-170 BCE)</a:t>
            </a:r>
          </a:p>
          <a:p>
            <a:r>
              <a:rPr lang="en-US" dirty="0"/>
              <a:t>Coins on Menander I found as far east as Punjab (165-55 BCE)</a:t>
            </a:r>
          </a:p>
          <a:p>
            <a:r>
              <a:rPr lang="en-GB" dirty="0"/>
              <a:t>Coin of </a:t>
            </a:r>
            <a:r>
              <a:rPr lang="en-GB" dirty="0" err="1"/>
              <a:t>Zoilos</a:t>
            </a:r>
            <a:r>
              <a:rPr lang="en-GB" dirty="0"/>
              <a:t> I (130–120 BC) showing on the reverse the </a:t>
            </a:r>
            <a:r>
              <a:rPr lang="en-GB" dirty="0" err="1"/>
              <a:t>Heraklean</a:t>
            </a:r>
            <a:r>
              <a:rPr lang="en-GB" dirty="0"/>
              <a:t> club club with the Scythian bow, inside a victory wreath</a:t>
            </a:r>
            <a:endParaRPr lang="en-US" dirty="0"/>
          </a:p>
        </p:txBody>
      </p:sp>
      <p:pic>
        <p:nvPicPr>
          <p:cNvPr id="5" name="Picture 4">
            <a:extLst>
              <a:ext uri="{FF2B5EF4-FFF2-40B4-BE49-F238E27FC236}">
                <a16:creationId xmlns:a16="http://schemas.microsoft.com/office/drawing/2014/main" id="{713B8EDF-514A-CB43-8A64-ED9E28856C44}"/>
              </a:ext>
            </a:extLst>
          </p:cNvPr>
          <p:cNvPicPr>
            <a:picLocks noChangeAspect="1"/>
          </p:cNvPicPr>
          <p:nvPr/>
        </p:nvPicPr>
        <p:blipFill>
          <a:blip r:embed="rId2"/>
          <a:stretch>
            <a:fillRect/>
          </a:stretch>
        </p:blipFill>
        <p:spPr>
          <a:xfrm>
            <a:off x="7686146" y="4755149"/>
            <a:ext cx="4415436" cy="2102851"/>
          </a:xfrm>
          <a:prstGeom prst="rect">
            <a:avLst/>
          </a:prstGeom>
        </p:spPr>
      </p:pic>
      <p:pic>
        <p:nvPicPr>
          <p:cNvPr id="7" name="Picture 6">
            <a:extLst>
              <a:ext uri="{FF2B5EF4-FFF2-40B4-BE49-F238E27FC236}">
                <a16:creationId xmlns:a16="http://schemas.microsoft.com/office/drawing/2014/main" id="{319DF5B9-8FE3-204D-B302-6F661E0BE583}"/>
              </a:ext>
            </a:extLst>
          </p:cNvPr>
          <p:cNvPicPr>
            <a:picLocks noChangeAspect="1"/>
          </p:cNvPicPr>
          <p:nvPr/>
        </p:nvPicPr>
        <p:blipFill>
          <a:blip r:embed="rId3"/>
          <a:stretch>
            <a:fillRect/>
          </a:stretch>
        </p:blipFill>
        <p:spPr>
          <a:xfrm>
            <a:off x="6086007" y="1284897"/>
            <a:ext cx="6015575" cy="1401596"/>
          </a:xfrm>
          <a:prstGeom prst="rect">
            <a:avLst/>
          </a:prstGeom>
        </p:spPr>
      </p:pic>
      <p:pic>
        <p:nvPicPr>
          <p:cNvPr id="9" name="Picture 8">
            <a:extLst>
              <a:ext uri="{FF2B5EF4-FFF2-40B4-BE49-F238E27FC236}">
                <a16:creationId xmlns:a16="http://schemas.microsoft.com/office/drawing/2014/main" id="{CFB7F37D-822C-E34C-B3FF-ED5C5F23F671}"/>
              </a:ext>
            </a:extLst>
          </p:cNvPr>
          <p:cNvPicPr>
            <a:picLocks noChangeAspect="1"/>
          </p:cNvPicPr>
          <p:nvPr/>
        </p:nvPicPr>
        <p:blipFill>
          <a:blip r:embed="rId4"/>
          <a:stretch>
            <a:fillRect/>
          </a:stretch>
        </p:blipFill>
        <p:spPr>
          <a:xfrm>
            <a:off x="6902176" y="2700892"/>
            <a:ext cx="4383235" cy="2116903"/>
          </a:xfrm>
          <a:prstGeom prst="rect">
            <a:avLst/>
          </a:prstGeom>
        </p:spPr>
      </p:pic>
    </p:spTree>
    <p:extLst>
      <p:ext uri="{BB962C8B-B14F-4D97-AF65-F5344CB8AC3E}">
        <p14:creationId xmlns:p14="http://schemas.microsoft.com/office/powerpoint/2010/main" val="3870939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2EAE8-2044-6F49-AC5C-AA7CDD4E6604}"/>
              </a:ext>
            </a:extLst>
          </p:cNvPr>
          <p:cNvSpPr>
            <a:spLocks noGrp="1"/>
          </p:cNvSpPr>
          <p:nvPr>
            <p:ph type="title"/>
          </p:nvPr>
        </p:nvSpPr>
        <p:spPr/>
        <p:txBody>
          <a:bodyPr/>
          <a:lstStyle/>
          <a:p>
            <a:pPr algn="ctr"/>
            <a:r>
              <a:rPr lang="en-US" dirty="0"/>
              <a:t>Interactions with Indian Communities</a:t>
            </a:r>
          </a:p>
        </p:txBody>
      </p:sp>
      <p:sp>
        <p:nvSpPr>
          <p:cNvPr id="3" name="Content Placeholder 2">
            <a:extLst>
              <a:ext uri="{FF2B5EF4-FFF2-40B4-BE49-F238E27FC236}">
                <a16:creationId xmlns:a16="http://schemas.microsoft.com/office/drawing/2014/main" id="{B669CB96-393D-C74B-A6FC-2F287811FF45}"/>
              </a:ext>
            </a:extLst>
          </p:cNvPr>
          <p:cNvSpPr>
            <a:spLocks noGrp="1"/>
          </p:cNvSpPr>
          <p:nvPr>
            <p:ph idx="1"/>
          </p:nvPr>
        </p:nvSpPr>
        <p:spPr>
          <a:xfrm>
            <a:off x="283564" y="1690688"/>
            <a:ext cx="8515662" cy="4605155"/>
          </a:xfrm>
        </p:spPr>
        <p:txBody>
          <a:bodyPr>
            <a:normAutofit lnSpcReduction="10000"/>
          </a:bodyPr>
          <a:lstStyle/>
          <a:p>
            <a:r>
              <a:rPr lang="en-GB" dirty="0"/>
              <a:t>It is around this time, in 115 BC, that the embassy of </a:t>
            </a:r>
            <a:r>
              <a:rPr lang="en-GB" dirty="0" err="1"/>
              <a:t>Heliodorus</a:t>
            </a:r>
            <a:r>
              <a:rPr lang="en-GB" dirty="0"/>
              <a:t>, from King </a:t>
            </a:r>
            <a:r>
              <a:rPr lang="en-GB" dirty="0" err="1"/>
              <a:t>Antialkidas</a:t>
            </a:r>
            <a:r>
              <a:rPr lang="en-GB" dirty="0"/>
              <a:t> of Taxila to the court of the Sunga king </a:t>
            </a:r>
            <a:r>
              <a:rPr lang="en-GB" dirty="0" err="1"/>
              <a:t>Bhagabhadra</a:t>
            </a:r>
            <a:r>
              <a:rPr lang="en-GB" dirty="0"/>
              <a:t> in </a:t>
            </a:r>
            <a:r>
              <a:rPr lang="en-GB" dirty="0" err="1"/>
              <a:t>Vidisha</a:t>
            </a:r>
            <a:r>
              <a:rPr lang="en-GB" dirty="0"/>
              <a:t>. </a:t>
            </a:r>
            <a:r>
              <a:rPr lang="en-GB" dirty="0" err="1"/>
              <a:t>Heliodorus</a:t>
            </a:r>
            <a:r>
              <a:rPr lang="en-GB" dirty="0"/>
              <a:t> established a pillar in dedication to Vasudeva</a:t>
            </a:r>
          </a:p>
          <a:p>
            <a:endParaRPr lang="en-GB" dirty="0"/>
          </a:p>
          <a:p>
            <a:r>
              <a:rPr lang="en-GB" dirty="0"/>
              <a:t>“This Garuda-standard of Vasudeva, the God of Gods</a:t>
            </a:r>
            <a:br>
              <a:rPr lang="en-GB" dirty="0"/>
            </a:br>
            <a:r>
              <a:rPr lang="en-GB" dirty="0"/>
              <a:t>was erected here by the devotee </a:t>
            </a:r>
            <a:r>
              <a:rPr lang="en-GB" dirty="0" err="1"/>
              <a:t>Heliodoros</a:t>
            </a:r>
            <a:r>
              <a:rPr lang="en-GB" dirty="0"/>
              <a:t>,</a:t>
            </a:r>
            <a:br>
              <a:rPr lang="en-GB" dirty="0"/>
            </a:br>
            <a:r>
              <a:rPr lang="en-GB" dirty="0"/>
              <a:t>the son of Dion, a man of Taxila,</a:t>
            </a:r>
            <a:br>
              <a:rPr lang="en-GB" dirty="0"/>
            </a:br>
            <a:r>
              <a:rPr lang="en-GB" dirty="0"/>
              <a:t>sent by the Great </a:t>
            </a:r>
            <a:r>
              <a:rPr lang="en-GB" dirty="0" err="1"/>
              <a:t>Yona</a:t>
            </a:r>
            <a:r>
              <a:rPr lang="en-GB" dirty="0"/>
              <a:t> King </a:t>
            </a:r>
            <a:r>
              <a:rPr lang="en-GB" dirty="0" err="1"/>
              <a:t>Antialkidas</a:t>
            </a:r>
            <a:r>
              <a:rPr lang="en-GB" dirty="0"/>
              <a:t>, as ambassador</a:t>
            </a:r>
            <a:br>
              <a:rPr lang="en-GB" dirty="0"/>
            </a:br>
            <a:r>
              <a:rPr lang="en-GB" dirty="0"/>
              <a:t>to King </a:t>
            </a:r>
            <a:r>
              <a:rPr lang="en-GB" dirty="0" err="1"/>
              <a:t>Kasiputra</a:t>
            </a:r>
            <a:r>
              <a:rPr lang="en-GB" dirty="0"/>
              <a:t> </a:t>
            </a:r>
            <a:r>
              <a:rPr lang="en-GB" dirty="0" err="1"/>
              <a:t>Bhagabhadra</a:t>
            </a:r>
            <a:r>
              <a:rPr lang="en-GB" dirty="0"/>
              <a:t>, </a:t>
            </a:r>
            <a:br>
              <a:rPr lang="en-GB" dirty="0"/>
            </a:br>
            <a:r>
              <a:rPr lang="en-GB" dirty="0"/>
              <a:t>the </a:t>
            </a:r>
            <a:r>
              <a:rPr lang="en-GB" dirty="0" err="1"/>
              <a:t>Savior</a:t>
            </a:r>
            <a:r>
              <a:rPr lang="en-GB" dirty="0"/>
              <a:t> son of the princess from Varanasi, </a:t>
            </a:r>
            <a:br>
              <a:rPr lang="en-GB" dirty="0"/>
            </a:br>
            <a:r>
              <a:rPr lang="en-GB" dirty="0"/>
              <a:t>in the fourteenth year of his reign."</a:t>
            </a:r>
            <a:r>
              <a:rPr lang="en-GB" baseline="30000" dirty="0">
                <a:hlinkClick r:id="rId2"/>
              </a:rPr>
              <a:t>[</a:t>
            </a:r>
            <a:r>
              <a:rPr lang="en-GB" baseline="30000" dirty="0"/>
              <a:t>“</a:t>
            </a:r>
            <a:endParaRPr lang="en-US" dirty="0"/>
          </a:p>
        </p:txBody>
      </p:sp>
      <p:pic>
        <p:nvPicPr>
          <p:cNvPr id="5" name="Picture 4">
            <a:extLst>
              <a:ext uri="{FF2B5EF4-FFF2-40B4-BE49-F238E27FC236}">
                <a16:creationId xmlns:a16="http://schemas.microsoft.com/office/drawing/2014/main" id="{772313D5-C68E-DA41-B188-B927403DCAF7}"/>
              </a:ext>
            </a:extLst>
          </p:cNvPr>
          <p:cNvPicPr>
            <a:picLocks noChangeAspect="1"/>
          </p:cNvPicPr>
          <p:nvPr/>
        </p:nvPicPr>
        <p:blipFill>
          <a:blip r:embed="rId3"/>
          <a:stretch>
            <a:fillRect/>
          </a:stretch>
        </p:blipFill>
        <p:spPr>
          <a:xfrm>
            <a:off x="8687216" y="1878715"/>
            <a:ext cx="3175000" cy="4229100"/>
          </a:xfrm>
          <a:prstGeom prst="rect">
            <a:avLst/>
          </a:prstGeom>
        </p:spPr>
      </p:pic>
    </p:spTree>
    <p:extLst>
      <p:ext uri="{BB962C8B-B14F-4D97-AF65-F5344CB8AC3E}">
        <p14:creationId xmlns:p14="http://schemas.microsoft.com/office/powerpoint/2010/main" val="29863579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D40DB-F103-C041-BCCC-980C0A272DC0}"/>
              </a:ext>
            </a:extLst>
          </p:cNvPr>
          <p:cNvSpPr>
            <a:spLocks noGrp="1"/>
          </p:cNvSpPr>
          <p:nvPr>
            <p:ph type="title"/>
          </p:nvPr>
        </p:nvSpPr>
        <p:spPr/>
        <p:txBody>
          <a:bodyPr/>
          <a:lstStyle/>
          <a:p>
            <a:pPr algn="ctr"/>
            <a:r>
              <a:rPr lang="en-US" dirty="0"/>
              <a:t>MAP</a:t>
            </a:r>
          </a:p>
        </p:txBody>
      </p:sp>
      <p:pic>
        <p:nvPicPr>
          <p:cNvPr id="5" name="Content Placeholder 4">
            <a:extLst>
              <a:ext uri="{FF2B5EF4-FFF2-40B4-BE49-F238E27FC236}">
                <a16:creationId xmlns:a16="http://schemas.microsoft.com/office/drawing/2014/main" id="{92F53220-04B1-F44E-AD50-4B2EE911E2F3}"/>
              </a:ext>
            </a:extLst>
          </p:cNvPr>
          <p:cNvPicPr>
            <a:picLocks noGrp="1" noChangeAspect="1"/>
          </p:cNvPicPr>
          <p:nvPr>
            <p:ph idx="1"/>
          </p:nvPr>
        </p:nvPicPr>
        <p:blipFill>
          <a:blip r:embed="rId2"/>
          <a:stretch>
            <a:fillRect/>
          </a:stretch>
        </p:blipFill>
        <p:spPr>
          <a:xfrm>
            <a:off x="2818151" y="8514"/>
            <a:ext cx="5966085" cy="6849486"/>
          </a:xfrm>
        </p:spPr>
      </p:pic>
    </p:spTree>
    <p:extLst>
      <p:ext uri="{BB962C8B-B14F-4D97-AF65-F5344CB8AC3E}">
        <p14:creationId xmlns:p14="http://schemas.microsoft.com/office/powerpoint/2010/main" val="28714632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C6BBE-1780-B741-B0BA-8592A4B9C9B4}"/>
              </a:ext>
            </a:extLst>
          </p:cNvPr>
          <p:cNvSpPr>
            <a:spLocks noGrp="1"/>
          </p:cNvSpPr>
          <p:nvPr>
            <p:ph type="title"/>
          </p:nvPr>
        </p:nvSpPr>
        <p:spPr/>
        <p:txBody>
          <a:bodyPr/>
          <a:lstStyle/>
          <a:p>
            <a:pPr algn="ctr"/>
            <a:r>
              <a:rPr lang="en-US" dirty="0"/>
              <a:t>Invasions</a:t>
            </a:r>
          </a:p>
        </p:txBody>
      </p:sp>
      <p:sp>
        <p:nvSpPr>
          <p:cNvPr id="3" name="Content Placeholder 2">
            <a:extLst>
              <a:ext uri="{FF2B5EF4-FFF2-40B4-BE49-F238E27FC236}">
                <a16:creationId xmlns:a16="http://schemas.microsoft.com/office/drawing/2014/main" id="{832BE73A-81AF-0A46-BBB5-EAFF35C4F71F}"/>
              </a:ext>
            </a:extLst>
          </p:cNvPr>
          <p:cNvSpPr>
            <a:spLocks noGrp="1"/>
          </p:cNvSpPr>
          <p:nvPr>
            <p:ph idx="1"/>
          </p:nvPr>
        </p:nvSpPr>
        <p:spPr>
          <a:xfrm>
            <a:off x="583368" y="1375919"/>
            <a:ext cx="5712502" cy="5264723"/>
          </a:xfrm>
        </p:spPr>
        <p:txBody>
          <a:bodyPr>
            <a:normAutofit lnSpcReduction="10000"/>
          </a:bodyPr>
          <a:lstStyle/>
          <a:p>
            <a:r>
              <a:rPr lang="en-US" dirty="0"/>
              <a:t>Scythian (Saka) invasions:</a:t>
            </a:r>
          </a:p>
          <a:p>
            <a:pPr lvl="1"/>
            <a:r>
              <a:rPr lang="en-US" dirty="0" err="1"/>
              <a:t>Sakas</a:t>
            </a:r>
            <a:r>
              <a:rPr lang="en-US" dirty="0"/>
              <a:t> forced to migrate south under pressure from Yuezhi migrating from the East. </a:t>
            </a:r>
            <a:r>
              <a:rPr lang="en-US" dirty="0" err="1"/>
              <a:t>Sakas</a:t>
            </a:r>
            <a:r>
              <a:rPr lang="en-US" dirty="0"/>
              <a:t> not only spell end for Greco-Bactria and Indo-Greeks, but permanently set up new power bases in northern India from 50 BCE. </a:t>
            </a:r>
          </a:p>
          <a:p>
            <a:pPr lvl="1"/>
            <a:r>
              <a:rPr lang="en-US" dirty="0" err="1"/>
              <a:t>Maues</a:t>
            </a:r>
            <a:r>
              <a:rPr lang="en-US" dirty="0"/>
              <a:t> seems to have been first Scythian conqueror of Punjab</a:t>
            </a:r>
          </a:p>
          <a:p>
            <a:r>
              <a:rPr lang="en-US" dirty="0"/>
              <a:t>Coins minted by Indo-Scythians in </a:t>
            </a:r>
            <a:r>
              <a:rPr lang="en-US" dirty="0" err="1"/>
              <a:t>honour</a:t>
            </a:r>
            <a:r>
              <a:rPr lang="en-US" dirty="0"/>
              <a:t> of dead Indo-Greek rulers: Kushan invasions</a:t>
            </a:r>
          </a:p>
          <a:p>
            <a:r>
              <a:rPr lang="en-GB" dirty="0"/>
              <a:t>Coins of new Indo-Scythian rulers: King </a:t>
            </a:r>
            <a:r>
              <a:rPr lang="en-GB" dirty="0" err="1"/>
              <a:t>Azes</a:t>
            </a:r>
            <a:r>
              <a:rPr lang="en-GB" dirty="0"/>
              <a:t> I (35-12 BCE)</a:t>
            </a:r>
            <a:endParaRPr lang="en-US" dirty="0"/>
          </a:p>
          <a:p>
            <a:pPr lvl="1"/>
            <a:endParaRPr lang="en-US" dirty="0"/>
          </a:p>
          <a:p>
            <a:pPr lvl="1"/>
            <a:endParaRPr lang="en-US" dirty="0"/>
          </a:p>
        </p:txBody>
      </p:sp>
      <p:pic>
        <p:nvPicPr>
          <p:cNvPr id="5" name="Picture 4">
            <a:extLst>
              <a:ext uri="{FF2B5EF4-FFF2-40B4-BE49-F238E27FC236}">
                <a16:creationId xmlns:a16="http://schemas.microsoft.com/office/drawing/2014/main" id="{E3EFC5DA-4DDF-324B-8594-8D34895FE9E2}"/>
              </a:ext>
            </a:extLst>
          </p:cNvPr>
          <p:cNvPicPr>
            <a:picLocks noChangeAspect="1"/>
          </p:cNvPicPr>
          <p:nvPr/>
        </p:nvPicPr>
        <p:blipFill>
          <a:blip r:embed="rId2"/>
          <a:stretch>
            <a:fillRect/>
          </a:stretch>
        </p:blipFill>
        <p:spPr>
          <a:xfrm>
            <a:off x="6550702" y="1226980"/>
            <a:ext cx="5588000" cy="5562600"/>
          </a:xfrm>
          <a:prstGeom prst="rect">
            <a:avLst/>
          </a:prstGeom>
        </p:spPr>
      </p:pic>
    </p:spTree>
    <p:extLst>
      <p:ext uri="{BB962C8B-B14F-4D97-AF65-F5344CB8AC3E}">
        <p14:creationId xmlns:p14="http://schemas.microsoft.com/office/powerpoint/2010/main" val="1021520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47839-3BB7-AB4D-A630-C9E91D6D109F}"/>
              </a:ext>
            </a:extLst>
          </p:cNvPr>
          <p:cNvSpPr>
            <a:spLocks noGrp="1"/>
          </p:cNvSpPr>
          <p:nvPr>
            <p:ph type="title"/>
          </p:nvPr>
        </p:nvSpPr>
        <p:spPr>
          <a:xfrm>
            <a:off x="-224854" y="0"/>
            <a:ext cx="12681679" cy="1325563"/>
          </a:xfrm>
        </p:spPr>
        <p:txBody>
          <a:bodyPr/>
          <a:lstStyle/>
          <a:p>
            <a:pPr algn="ctr"/>
            <a:r>
              <a:rPr lang="en-US" dirty="0"/>
              <a:t>More Invasions: the Kushans http://</a:t>
            </a:r>
            <a:r>
              <a:rPr lang="en-US" dirty="0" err="1"/>
              <a:t>www.kushan.org</a:t>
            </a:r>
            <a:r>
              <a:rPr lang="en-US" dirty="0"/>
              <a:t>/</a:t>
            </a:r>
          </a:p>
        </p:txBody>
      </p:sp>
      <p:sp>
        <p:nvSpPr>
          <p:cNvPr id="3" name="Content Placeholder 2">
            <a:extLst>
              <a:ext uri="{FF2B5EF4-FFF2-40B4-BE49-F238E27FC236}">
                <a16:creationId xmlns:a16="http://schemas.microsoft.com/office/drawing/2014/main" id="{AA9FC0FC-2134-CC48-9FC2-502C2590E854}"/>
              </a:ext>
            </a:extLst>
          </p:cNvPr>
          <p:cNvSpPr>
            <a:spLocks noGrp="1"/>
          </p:cNvSpPr>
          <p:nvPr>
            <p:ph idx="1"/>
          </p:nvPr>
        </p:nvSpPr>
        <p:spPr>
          <a:xfrm>
            <a:off x="134911" y="1124262"/>
            <a:ext cx="7585023" cy="5733738"/>
          </a:xfrm>
        </p:spPr>
        <p:txBody>
          <a:bodyPr>
            <a:normAutofit lnSpcReduction="10000"/>
          </a:bodyPr>
          <a:lstStyle/>
          <a:p>
            <a:r>
              <a:rPr lang="en-US" dirty="0"/>
              <a:t>Kushan invasions:</a:t>
            </a:r>
          </a:p>
          <a:p>
            <a:pPr lvl="1"/>
            <a:r>
              <a:rPr lang="en-US" dirty="0"/>
              <a:t>From mid 1</a:t>
            </a:r>
            <a:r>
              <a:rPr lang="en-US" baseline="30000" dirty="0"/>
              <a:t>st</a:t>
            </a:r>
            <a:r>
              <a:rPr lang="en-US" dirty="0"/>
              <a:t> century CE, Kushan (former Yuezhi) also invade into northern India, setting up their own areas of control.</a:t>
            </a:r>
          </a:p>
          <a:p>
            <a:pPr lvl="1"/>
            <a:r>
              <a:rPr lang="en-US" dirty="0" err="1"/>
              <a:t>Cf</a:t>
            </a:r>
            <a:r>
              <a:rPr lang="en-US" dirty="0"/>
              <a:t> Silver scroll at Taxila from 78 CE mentions a Kushan monarch with official titles as ‘great king’, ‘king of kings’ and ‘son of heaven’ – a mix of Persian and Chinese ideology.  This may have been Kanishka – </a:t>
            </a:r>
            <a:r>
              <a:rPr lang="en-US" dirty="0" err="1"/>
              <a:t>ruiling</a:t>
            </a:r>
            <a:r>
              <a:rPr lang="en-US" dirty="0"/>
              <a:t> from Bactria to Banaras (Kashmir, Punjab, Sind, Delhi, Mathura, Sanchi). Kanishka converted to Buddhism.</a:t>
            </a:r>
          </a:p>
          <a:p>
            <a:pPr lvl="1"/>
            <a:r>
              <a:rPr lang="en-US" dirty="0"/>
              <a:t>Kushan empire here attracts artists, musicians, Chinese ambassadors</a:t>
            </a:r>
          </a:p>
          <a:p>
            <a:pPr lvl="1"/>
            <a:r>
              <a:rPr lang="en-US" dirty="0" err="1"/>
              <a:t>Sakas</a:t>
            </a:r>
            <a:r>
              <a:rPr lang="en-US" dirty="0"/>
              <a:t> are forced further south – creating new territories in central India’s ‘middle province’ – like the Western Satraps (connecting into ports like </a:t>
            </a:r>
            <a:r>
              <a:rPr lang="en-US" dirty="0" err="1"/>
              <a:t>Barygaza</a:t>
            </a:r>
            <a:r>
              <a:rPr lang="en-US" dirty="0"/>
              <a:t>)</a:t>
            </a:r>
          </a:p>
          <a:p>
            <a:endParaRPr lang="en-US" dirty="0"/>
          </a:p>
        </p:txBody>
      </p:sp>
      <p:pic>
        <p:nvPicPr>
          <p:cNvPr id="5" name="Picture 4">
            <a:extLst>
              <a:ext uri="{FF2B5EF4-FFF2-40B4-BE49-F238E27FC236}">
                <a16:creationId xmlns:a16="http://schemas.microsoft.com/office/drawing/2014/main" id="{6E7B5C15-800F-5846-BC2D-4348136A13F6}"/>
              </a:ext>
            </a:extLst>
          </p:cNvPr>
          <p:cNvPicPr>
            <a:picLocks noChangeAspect="1"/>
          </p:cNvPicPr>
          <p:nvPr/>
        </p:nvPicPr>
        <p:blipFill>
          <a:blip r:embed="rId2"/>
          <a:stretch>
            <a:fillRect/>
          </a:stretch>
        </p:blipFill>
        <p:spPr>
          <a:xfrm>
            <a:off x="7914570" y="1611390"/>
            <a:ext cx="3710614" cy="4759481"/>
          </a:xfrm>
          <a:prstGeom prst="rect">
            <a:avLst/>
          </a:prstGeom>
        </p:spPr>
      </p:pic>
    </p:spTree>
    <p:extLst>
      <p:ext uri="{BB962C8B-B14F-4D97-AF65-F5344CB8AC3E}">
        <p14:creationId xmlns:p14="http://schemas.microsoft.com/office/powerpoint/2010/main" val="1548544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68DB5-046E-2746-8F26-EEAFD5BD75A1}"/>
              </a:ext>
            </a:extLst>
          </p:cNvPr>
          <p:cNvSpPr>
            <a:spLocks noGrp="1"/>
          </p:cNvSpPr>
          <p:nvPr>
            <p:ph type="title"/>
          </p:nvPr>
        </p:nvSpPr>
        <p:spPr/>
        <p:txBody>
          <a:bodyPr/>
          <a:lstStyle/>
          <a:p>
            <a:pPr algn="ctr"/>
            <a:r>
              <a:rPr lang="en-US" dirty="0"/>
              <a:t>The art of </a:t>
            </a:r>
            <a:r>
              <a:rPr lang="en-US" dirty="0" err="1"/>
              <a:t>Gandhara</a:t>
            </a:r>
            <a:r>
              <a:rPr lang="en-US" dirty="0"/>
              <a:t> and Mathura</a:t>
            </a:r>
          </a:p>
        </p:txBody>
      </p:sp>
      <p:sp>
        <p:nvSpPr>
          <p:cNvPr id="3" name="Content Placeholder 2">
            <a:extLst>
              <a:ext uri="{FF2B5EF4-FFF2-40B4-BE49-F238E27FC236}">
                <a16:creationId xmlns:a16="http://schemas.microsoft.com/office/drawing/2014/main" id="{A80F8011-9814-1141-B107-020B08EFD630}"/>
              </a:ext>
            </a:extLst>
          </p:cNvPr>
          <p:cNvSpPr>
            <a:spLocks noGrp="1"/>
          </p:cNvSpPr>
          <p:nvPr>
            <p:ph idx="1"/>
          </p:nvPr>
        </p:nvSpPr>
        <p:spPr/>
        <p:txBody>
          <a:bodyPr>
            <a:normAutofit fontScale="92500" lnSpcReduction="10000"/>
          </a:bodyPr>
          <a:lstStyle/>
          <a:p>
            <a:r>
              <a:rPr lang="en-US" dirty="0"/>
              <a:t>Region of </a:t>
            </a:r>
            <a:r>
              <a:rPr lang="en-US" dirty="0" err="1"/>
              <a:t>Gandhara</a:t>
            </a:r>
            <a:r>
              <a:rPr lang="en-US" dirty="0"/>
              <a:t> ( with capital at Taxila) home to a multitude of cultures – and its art (even under Kushan rule) reflects mixing of G/R/Parthian/Saka/Kushan/Indian ideals. </a:t>
            </a:r>
          </a:p>
          <a:p>
            <a:r>
              <a:rPr lang="en-US" dirty="0"/>
              <a:t>See new research project: http://</a:t>
            </a:r>
            <a:r>
              <a:rPr lang="en-US" dirty="0" err="1"/>
              <a:t>www.carc.ox.ac.uk</a:t>
            </a:r>
            <a:r>
              <a:rPr lang="en-US" dirty="0"/>
              <a:t>/</a:t>
            </a:r>
            <a:r>
              <a:rPr lang="en-US" dirty="0" err="1"/>
              <a:t>GandharaConnections</a:t>
            </a:r>
            <a:r>
              <a:rPr lang="en-US" dirty="0"/>
              <a:t>/</a:t>
            </a:r>
            <a:r>
              <a:rPr lang="en-US" dirty="0" err="1"/>
              <a:t>default.htm</a:t>
            </a:r>
            <a:endParaRPr lang="en-US" dirty="0"/>
          </a:p>
          <a:p>
            <a:r>
              <a:rPr lang="en-GB" dirty="0"/>
              <a:t>Buddhism, was embraced by the Gandharan people, whose wealth (thanks to trade) gave them the means to invest large sums of money in the construction of Buddhist monasteries and sacred areas. More sculpture and architecture made in the service of Buddhism has been found in Greater </a:t>
            </a:r>
            <a:r>
              <a:rPr lang="en-GB" dirty="0" err="1"/>
              <a:t>Gandhara</a:t>
            </a:r>
            <a:r>
              <a:rPr lang="en-GB" dirty="0"/>
              <a:t> than in any other part of ancient South Asia.</a:t>
            </a:r>
          </a:p>
          <a:p>
            <a:r>
              <a:rPr lang="en-GB" dirty="0"/>
              <a:t>Mathura on the other hand is home to a different artistic style: that of the </a:t>
            </a:r>
            <a:r>
              <a:rPr lang="en-GB" dirty="0" err="1"/>
              <a:t>Satavhanas</a:t>
            </a:r>
            <a:r>
              <a:rPr lang="en-GB" dirty="0"/>
              <a:t> (with a mix of early Hindu and Buddhist iconography)</a:t>
            </a:r>
            <a:endParaRPr lang="en-US" dirty="0"/>
          </a:p>
        </p:txBody>
      </p:sp>
    </p:spTree>
    <p:extLst>
      <p:ext uri="{BB962C8B-B14F-4D97-AF65-F5344CB8AC3E}">
        <p14:creationId xmlns:p14="http://schemas.microsoft.com/office/powerpoint/2010/main" val="22653868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0B6F9-7EDF-3E44-AF99-22231FE7205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64C7C9A3-1ABF-BB4A-8A1F-C4EE4342A5BE}"/>
              </a:ext>
            </a:extLst>
          </p:cNvPr>
          <p:cNvPicPr>
            <a:picLocks noGrp="1" noChangeAspect="1"/>
          </p:cNvPicPr>
          <p:nvPr>
            <p:ph idx="1"/>
          </p:nvPr>
        </p:nvPicPr>
        <p:blipFill>
          <a:blip r:embed="rId2"/>
          <a:stretch>
            <a:fillRect/>
          </a:stretch>
        </p:blipFill>
        <p:spPr>
          <a:xfrm>
            <a:off x="6445770" y="0"/>
            <a:ext cx="3402767" cy="6894148"/>
          </a:xfrm>
        </p:spPr>
      </p:pic>
      <p:pic>
        <p:nvPicPr>
          <p:cNvPr id="7" name="Picture 6">
            <a:extLst>
              <a:ext uri="{FF2B5EF4-FFF2-40B4-BE49-F238E27FC236}">
                <a16:creationId xmlns:a16="http://schemas.microsoft.com/office/drawing/2014/main" id="{7C441E37-B534-AA44-B590-6267486661F3}"/>
              </a:ext>
            </a:extLst>
          </p:cNvPr>
          <p:cNvPicPr>
            <a:picLocks noChangeAspect="1"/>
          </p:cNvPicPr>
          <p:nvPr/>
        </p:nvPicPr>
        <p:blipFill>
          <a:blip r:embed="rId3"/>
          <a:stretch>
            <a:fillRect/>
          </a:stretch>
        </p:blipFill>
        <p:spPr>
          <a:xfrm>
            <a:off x="1149158" y="0"/>
            <a:ext cx="4337685" cy="6858000"/>
          </a:xfrm>
          <a:prstGeom prst="rect">
            <a:avLst/>
          </a:prstGeom>
        </p:spPr>
      </p:pic>
    </p:spTree>
    <p:extLst>
      <p:ext uri="{BB962C8B-B14F-4D97-AF65-F5344CB8AC3E}">
        <p14:creationId xmlns:p14="http://schemas.microsoft.com/office/powerpoint/2010/main" val="3340989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08107-CF22-384F-B443-A82636F220C5}"/>
              </a:ext>
            </a:extLst>
          </p:cNvPr>
          <p:cNvSpPr>
            <a:spLocks noGrp="1"/>
          </p:cNvSpPr>
          <p:nvPr>
            <p:ph type="title"/>
          </p:nvPr>
        </p:nvSpPr>
        <p:spPr/>
        <p:txBody>
          <a:bodyPr/>
          <a:lstStyle/>
          <a:p>
            <a:pPr algn="ctr"/>
            <a:r>
              <a:rPr lang="en-US" dirty="0"/>
              <a:t>Other kingdoms across India </a:t>
            </a:r>
          </a:p>
        </p:txBody>
      </p:sp>
      <p:sp>
        <p:nvSpPr>
          <p:cNvPr id="3" name="Content Placeholder 2">
            <a:extLst>
              <a:ext uri="{FF2B5EF4-FFF2-40B4-BE49-F238E27FC236}">
                <a16:creationId xmlns:a16="http://schemas.microsoft.com/office/drawing/2014/main" id="{CFCB0FCF-9897-A043-A458-4266B396CCE4}"/>
              </a:ext>
            </a:extLst>
          </p:cNvPr>
          <p:cNvSpPr>
            <a:spLocks noGrp="1"/>
          </p:cNvSpPr>
          <p:nvPr>
            <p:ph idx="1"/>
          </p:nvPr>
        </p:nvSpPr>
        <p:spPr>
          <a:xfrm>
            <a:off x="501445" y="1297858"/>
            <a:ext cx="11356258" cy="5456903"/>
          </a:xfrm>
        </p:spPr>
        <p:txBody>
          <a:bodyPr>
            <a:normAutofit fontScale="85000" lnSpcReduction="10000"/>
          </a:bodyPr>
          <a:lstStyle/>
          <a:p>
            <a:r>
              <a:rPr lang="en-US" dirty="0" err="1"/>
              <a:t>Satavahanas</a:t>
            </a:r>
            <a:r>
              <a:rPr lang="en-US" dirty="0"/>
              <a:t> (or Andhra dynasty): spread across much of south and central India from 2</a:t>
            </a:r>
            <a:r>
              <a:rPr lang="en-US" baseline="30000" dirty="0"/>
              <a:t>nd</a:t>
            </a:r>
            <a:r>
              <a:rPr lang="en-US" dirty="0"/>
              <a:t> c BCE to 2</a:t>
            </a:r>
            <a:r>
              <a:rPr lang="en-US" baseline="30000" dirty="0"/>
              <a:t>nd</a:t>
            </a:r>
            <a:r>
              <a:rPr lang="en-US" dirty="0"/>
              <a:t> c CE. </a:t>
            </a:r>
          </a:p>
          <a:p>
            <a:pPr lvl="1"/>
            <a:r>
              <a:rPr lang="en-US" dirty="0"/>
              <a:t> Pliny refers to the ‘</a:t>
            </a:r>
            <a:r>
              <a:rPr lang="en-US" dirty="0" err="1"/>
              <a:t>Andarae</a:t>
            </a:r>
            <a:r>
              <a:rPr lang="en-US" dirty="0"/>
              <a:t>’ as  ‘a powerful race’ with at least 30 walled towns, 100,000 infantry, 2000 cavalry, 1000 elephants. </a:t>
            </a:r>
          </a:p>
          <a:p>
            <a:pPr lvl="1"/>
            <a:r>
              <a:rPr lang="en-US" dirty="0"/>
              <a:t> Huge role in trade between southeast Asia, Sri Lanka and Rome. </a:t>
            </a:r>
          </a:p>
          <a:p>
            <a:pPr lvl="1"/>
            <a:r>
              <a:rPr lang="en-US" dirty="0"/>
              <a:t>Had to cede territory to the </a:t>
            </a:r>
            <a:r>
              <a:rPr lang="en-US" dirty="0" err="1"/>
              <a:t>Sakas</a:t>
            </a:r>
            <a:r>
              <a:rPr lang="en-US" dirty="0"/>
              <a:t> when they were pushed south by Kushans (particularly in regions of </a:t>
            </a:r>
            <a:r>
              <a:rPr lang="en-US" dirty="0" err="1"/>
              <a:t>Malwa</a:t>
            </a:r>
            <a:r>
              <a:rPr lang="en-US" dirty="0"/>
              <a:t> and </a:t>
            </a:r>
            <a:r>
              <a:rPr lang="en-US" dirty="0" err="1"/>
              <a:t>Gujurat</a:t>
            </a:r>
            <a:r>
              <a:rPr lang="en-US" dirty="0"/>
              <a:t>).</a:t>
            </a:r>
          </a:p>
          <a:p>
            <a:r>
              <a:rPr lang="en-US" dirty="0"/>
              <a:t>Tamil Kingdoms:</a:t>
            </a:r>
          </a:p>
          <a:p>
            <a:pPr lvl="1"/>
            <a:r>
              <a:rPr lang="en-US" dirty="0"/>
              <a:t>South of </a:t>
            </a:r>
            <a:r>
              <a:rPr lang="en-US" dirty="0" err="1"/>
              <a:t>Satavahanas</a:t>
            </a:r>
            <a:r>
              <a:rPr lang="en-US" dirty="0"/>
              <a:t> were 3 Tamil Kingdoms: </a:t>
            </a:r>
            <a:r>
              <a:rPr lang="en-US" dirty="0" err="1"/>
              <a:t>Cheras</a:t>
            </a:r>
            <a:r>
              <a:rPr lang="en-US" dirty="0"/>
              <a:t> (</a:t>
            </a:r>
            <a:r>
              <a:rPr lang="en-US" dirty="0" err="1"/>
              <a:t>Keralas</a:t>
            </a:r>
            <a:r>
              <a:rPr lang="en-US" dirty="0"/>
              <a:t>) in west, </a:t>
            </a:r>
            <a:r>
              <a:rPr lang="en-US" dirty="0" err="1"/>
              <a:t>Pandyas</a:t>
            </a:r>
            <a:r>
              <a:rPr lang="en-US" dirty="0"/>
              <a:t> ( in </a:t>
            </a:r>
            <a:r>
              <a:rPr lang="en-US" dirty="0" err="1"/>
              <a:t>centre</a:t>
            </a:r>
            <a:r>
              <a:rPr lang="en-US" dirty="0"/>
              <a:t>) and Cholas (on east coast). </a:t>
            </a:r>
          </a:p>
          <a:p>
            <a:pPr lvl="1"/>
            <a:r>
              <a:rPr lang="en-US" dirty="0"/>
              <a:t>Madura (Pandya capital) as </a:t>
            </a:r>
            <a:r>
              <a:rPr lang="en-US" dirty="0" err="1"/>
              <a:t>centre</a:t>
            </a:r>
            <a:r>
              <a:rPr lang="en-US" dirty="0"/>
              <a:t> of Tamil literary culture with Tamil </a:t>
            </a:r>
            <a:r>
              <a:rPr lang="en-US" dirty="0" err="1"/>
              <a:t>sangams</a:t>
            </a:r>
            <a:r>
              <a:rPr lang="en-US" dirty="0"/>
              <a:t> ‘academies’ – 2000 </a:t>
            </a:r>
            <a:r>
              <a:rPr lang="en-US" dirty="0" err="1"/>
              <a:t>sangam</a:t>
            </a:r>
            <a:r>
              <a:rPr lang="en-US" dirty="0"/>
              <a:t> poems have survived, as well as a Tamil grammar. </a:t>
            </a:r>
          </a:p>
          <a:p>
            <a:pPr lvl="1"/>
            <a:r>
              <a:rPr lang="en-US" dirty="0"/>
              <a:t>Tamils were divided into castes based on geographic domain (hill people, plain people, forest, coastal, desert), with then further occupational subdivisions e.g. pearl diver, fishermen, </a:t>
            </a:r>
            <a:r>
              <a:rPr lang="en-US" dirty="0" err="1"/>
              <a:t>boatmaker</a:t>
            </a:r>
            <a:r>
              <a:rPr lang="en-US" dirty="0"/>
              <a:t>). </a:t>
            </a:r>
          </a:p>
          <a:p>
            <a:pPr lvl="1"/>
            <a:r>
              <a:rPr lang="en-US" dirty="0"/>
              <a:t>Renown as home to pearls and precious jewels, it was a region of fine feasts and fortune.  Hoards of Roman coins found in southern India</a:t>
            </a:r>
          </a:p>
          <a:p>
            <a:pPr lvl="1"/>
            <a:r>
              <a:rPr lang="en-US" dirty="0"/>
              <a:t>Their foreign policy alternated between forming confederacies to fight off invasions from north (e.g. in c. 165 BCE) and, especially from mid 1</a:t>
            </a:r>
            <a:r>
              <a:rPr lang="en-US" baseline="30000" dirty="0"/>
              <a:t>st</a:t>
            </a:r>
            <a:r>
              <a:rPr lang="en-US" dirty="0"/>
              <a:t> c BCE, of fighting one another for self-preservation. </a:t>
            </a:r>
          </a:p>
          <a:p>
            <a:endParaRPr lang="en-US" dirty="0"/>
          </a:p>
        </p:txBody>
      </p:sp>
    </p:spTree>
    <p:extLst>
      <p:ext uri="{BB962C8B-B14F-4D97-AF65-F5344CB8AC3E}">
        <p14:creationId xmlns:p14="http://schemas.microsoft.com/office/powerpoint/2010/main" val="2870045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C5CC3-62C1-DB42-9B51-3D11CE662170}"/>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12DE772D-F1E8-3845-A1F2-B6E8BCB0E99E}"/>
              </a:ext>
            </a:extLst>
          </p:cNvPr>
          <p:cNvPicPr>
            <a:picLocks noGrp="1" noChangeAspect="1"/>
          </p:cNvPicPr>
          <p:nvPr>
            <p:ph idx="1"/>
          </p:nvPr>
        </p:nvPicPr>
        <p:blipFill>
          <a:blip r:embed="rId2"/>
          <a:stretch>
            <a:fillRect/>
          </a:stretch>
        </p:blipFill>
        <p:spPr>
          <a:xfrm>
            <a:off x="3420256" y="151813"/>
            <a:ext cx="5351488" cy="6864141"/>
          </a:xfrm>
        </p:spPr>
      </p:pic>
    </p:spTree>
    <p:extLst>
      <p:ext uri="{BB962C8B-B14F-4D97-AF65-F5344CB8AC3E}">
        <p14:creationId xmlns:p14="http://schemas.microsoft.com/office/powerpoint/2010/main" val="18803981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0A6C7-1980-C74E-9D4F-F3710E8CB17B}"/>
              </a:ext>
            </a:extLst>
          </p:cNvPr>
          <p:cNvSpPr>
            <a:spLocks noGrp="1"/>
          </p:cNvSpPr>
          <p:nvPr>
            <p:ph type="title"/>
          </p:nvPr>
        </p:nvSpPr>
        <p:spPr/>
        <p:txBody>
          <a:bodyPr/>
          <a:lstStyle/>
          <a:p>
            <a:pPr algn="ctr"/>
            <a:r>
              <a:rPr lang="en-US" dirty="0"/>
              <a:t>Social impact of trade in India </a:t>
            </a:r>
          </a:p>
        </p:txBody>
      </p:sp>
      <p:sp>
        <p:nvSpPr>
          <p:cNvPr id="3" name="Content Placeholder 2">
            <a:extLst>
              <a:ext uri="{FF2B5EF4-FFF2-40B4-BE49-F238E27FC236}">
                <a16:creationId xmlns:a16="http://schemas.microsoft.com/office/drawing/2014/main" id="{AE5A6963-B9CA-DE45-A7B7-9105BAF9DC34}"/>
              </a:ext>
            </a:extLst>
          </p:cNvPr>
          <p:cNvSpPr>
            <a:spLocks noGrp="1"/>
          </p:cNvSpPr>
          <p:nvPr>
            <p:ph idx="1"/>
          </p:nvPr>
        </p:nvSpPr>
        <p:spPr/>
        <p:txBody>
          <a:bodyPr>
            <a:normAutofit fontScale="77500" lnSpcReduction="20000"/>
          </a:bodyPr>
          <a:lstStyle/>
          <a:p>
            <a:r>
              <a:rPr lang="en-US" dirty="0" err="1"/>
              <a:t>Shreni</a:t>
            </a:r>
            <a:r>
              <a:rPr lang="en-US" dirty="0"/>
              <a:t> or merchant class increased incredibly in wealth thanks to position of India in ancient trade routes.</a:t>
            </a:r>
          </a:p>
          <a:p>
            <a:r>
              <a:rPr lang="en-US" dirty="0" err="1"/>
              <a:t>Shreni</a:t>
            </a:r>
            <a:r>
              <a:rPr lang="en-US" dirty="0"/>
              <a:t> members donated to religious orders (especially Buddhist and Jain)</a:t>
            </a:r>
          </a:p>
          <a:p>
            <a:r>
              <a:rPr lang="en-US" dirty="0"/>
              <a:t>Merchant guilds contributed to construction of religious sites: Karla (near Poona) caves as well as later Ajanta and Ellora Caves. At Karla, images of merchant patron and his wife are carved – cave has internal stupa, chaitya hall, viharas living quarters for monks. </a:t>
            </a:r>
          </a:p>
          <a:p>
            <a:r>
              <a:rPr lang="en-US" dirty="0"/>
              <a:t>New cities emerged around ports and caravan stops, with </a:t>
            </a:r>
            <a:r>
              <a:rPr lang="en-US" dirty="0" err="1"/>
              <a:t>shreni</a:t>
            </a:r>
            <a:r>
              <a:rPr lang="en-US" dirty="0"/>
              <a:t> assuming responsibility for maintenance of municipal order, evolved their own legal regulations for guild members. </a:t>
            </a:r>
          </a:p>
          <a:p>
            <a:r>
              <a:rPr lang="en-US" dirty="0"/>
              <a:t>Emergence of Indian bankers and financiers (thanks to circulation of coinage)</a:t>
            </a:r>
          </a:p>
          <a:p>
            <a:r>
              <a:rPr lang="en-US" dirty="0"/>
              <a:t>Impact of development of religious thought (emergence of Hindu worship from Vedic-</a:t>
            </a:r>
            <a:r>
              <a:rPr lang="en-US" dirty="0" err="1"/>
              <a:t>Brahmanic</a:t>
            </a:r>
            <a:r>
              <a:rPr lang="en-US" dirty="0"/>
              <a:t> faith), further development of forms of Buddhism (Theravada and Mahayana). Major developments of religious literature (the Puranas ‘Ancient tales and myths about various Hindu gods’)</a:t>
            </a:r>
          </a:p>
        </p:txBody>
      </p:sp>
    </p:spTree>
    <p:extLst>
      <p:ext uri="{BB962C8B-B14F-4D97-AF65-F5344CB8AC3E}">
        <p14:creationId xmlns:p14="http://schemas.microsoft.com/office/powerpoint/2010/main" val="1156338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1638-C329-0241-B645-1C4D30997CB9}"/>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0910C850-6F88-BB4A-B1B2-460C29895D03}"/>
              </a:ext>
            </a:extLst>
          </p:cNvPr>
          <p:cNvPicPr>
            <a:picLocks noGrp="1" noChangeAspect="1"/>
          </p:cNvPicPr>
          <p:nvPr>
            <p:ph idx="1"/>
          </p:nvPr>
        </p:nvPicPr>
        <p:blipFill>
          <a:blip r:embed="rId2"/>
          <a:stretch>
            <a:fillRect/>
          </a:stretch>
        </p:blipFill>
        <p:spPr>
          <a:xfrm>
            <a:off x="1478405" y="0"/>
            <a:ext cx="9235190" cy="6849433"/>
          </a:xfrm>
        </p:spPr>
      </p:pic>
    </p:spTree>
    <p:extLst>
      <p:ext uri="{BB962C8B-B14F-4D97-AF65-F5344CB8AC3E}">
        <p14:creationId xmlns:p14="http://schemas.microsoft.com/office/powerpoint/2010/main" val="6426987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6E383-085F-DB49-BC1E-8C41FAA9E825}"/>
              </a:ext>
            </a:extLst>
          </p:cNvPr>
          <p:cNvSpPr>
            <a:spLocks noGrp="1"/>
          </p:cNvSpPr>
          <p:nvPr>
            <p:ph type="title"/>
          </p:nvPr>
        </p:nvSpPr>
        <p:spPr/>
        <p:txBody>
          <a:bodyPr/>
          <a:lstStyle/>
          <a:p>
            <a:pPr algn="ctr"/>
            <a:r>
              <a:rPr lang="en-US" dirty="0"/>
              <a:t>Guptas (320-550 CE)</a:t>
            </a:r>
          </a:p>
        </p:txBody>
      </p:sp>
      <p:sp>
        <p:nvSpPr>
          <p:cNvPr id="3" name="Content Placeholder 2">
            <a:extLst>
              <a:ext uri="{FF2B5EF4-FFF2-40B4-BE49-F238E27FC236}">
                <a16:creationId xmlns:a16="http://schemas.microsoft.com/office/drawing/2014/main" id="{62051287-7B47-9442-AFE6-02EE33C3392B}"/>
              </a:ext>
            </a:extLst>
          </p:cNvPr>
          <p:cNvSpPr>
            <a:spLocks noGrp="1"/>
          </p:cNvSpPr>
          <p:nvPr>
            <p:ph idx="1"/>
          </p:nvPr>
        </p:nvSpPr>
        <p:spPr>
          <a:xfrm>
            <a:off x="457200" y="1401096"/>
            <a:ext cx="11444748" cy="5294671"/>
          </a:xfrm>
        </p:spPr>
        <p:txBody>
          <a:bodyPr>
            <a:normAutofit fontScale="77500" lnSpcReduction="20000"/>
          </a:bodyPr>
          <a:lstStyle/>
          <a:p>
            <a:r>
              <a:rPr lang="en-US" dirty="0"/>
              <a:t>Earliest Gupta ruler, took for himself the name Chandragupta (echoing </a:t>
            </a:r>
            <a:r>
              <a:rPr lang="en-US" dirty="0" err="1"/>
              <a:t>Mauryans</a:t>
            </a:r>
            <a:r>
              <a:rPr lang="en-US" dirty="0"/>
              <a:t>) and seems to have bolstered power through marriage alliance to nearby ruling </a:t>
            </a:r>
            <a:r>
              <a:rPr lang="en-US" dirty="0" err="1"/>
              <a:t>Licchavi</a:t>
            </a:r>
            <a:r>
              <a:rPr lang="en-US" dirty="0"/>
              <a:t> family (area of modern Bihar).</a:t>
            </a:r>
          </a:p>
          <a:p>
            <a:r>
              <a:rPr lang="en-US" dirty="0"/>
              <a:t>His son, </a:t>
            </a:r>
            <a:r>
              <a:rPr lang="en-US" dirty="0" err="1"/>
              <a:t>Samudragupta</a:t>
            </a:r>
            <a:r>
              <a:rPr lang="en-US" dirty="0"/>
              <a:t>, featured this alliance on his coinage and also added his own inscription to one of Ashoka’s pillars (that at </a:t>
            </a:r>
            <a:r>
              <a:rPr lang="en-US" dirty="0" err="1"/>
              <a:t>Prayaga</a:t>
            </a:r>
            <a:r>
              <a:rPr lang="en-US" dirty="0"/>
              <a:t>/ modern Allahabad). Also performed the </a:t>
            </a:r>
            <a:r>
              <a:rPr lang="en-US" dirty="0" err="1"/>
              <a:t>ashvamedha</a:t>
            </a:r>
            <a:r>
              <a:rPr lang="en-US" dirty="0"/>
              <a:t> horse sacrifice.</a:t>
            </a:r>
          </a:p>
          <a:p>
            <a:r>
              <a:rPr lang="en-US" dirty="0"/>
              <a:t>His son, Chandragupta II (375-415 CE) defeated the </a:t>
            </a:r>
            <a:r>
              <a:rPr lang="en-US" dirty="0" err="1"/>
              <a:t>Sakas</a:t>
            </a:r>
            <a:r>
              <a:rPr lang="en-US" dirty="0"/>
              <a:t> in Western India and married into the </a:t>
            </a:r>
            <a:r>
              <a:rPr lang="en-US" dirty="0" err="1"/>
              <a:t>Vakataka</a:t>
            </a:r>
            <a:r>
              <a:rPr lang="en-US" dirty="0"/>
              <a:t> kings of central India. </a:t>
            </a:r>
          </a:p>
          <a:p>
            <a:r>
              <a:rPr lang="en-US" dirty="0"/>
              <a:t>Followed by </a:t>
            </a:r>
            <a:r>
              <a:rPr lang="en-US" dirty="0" err="1"/>
              <a:t>Kumaragupta</a:t>
            </a:r>
            <a:r>
              <a:rPr lang="en-US" dirty="0"/>
              <a:t> and then </a:t>
            </a:r>
            <a:r>
              <a:rPr lang="en-US" dirty="0" err="1"/>
              <a:t>Skandagupta</a:t>
            </a:r>
            <a:r>
              <a:rPr lang="en-US" dirty="0"/>
              <a:t> – whose realm is threatened by nomadic invasions from north (</a:t>
            </a:r>
            <a:r>
              <a:rPr lang="en-US" dirty="0" err="1"/>
              <a:t>cf</a:t>
            </a:r>
            <a:r>
              <a:rPr lang="en-US" dirty="0"/>
              <a:t> to invasion of Huns)</a:t>
            </a:r>
          </a:p>
          <a:p>
            <a:r>
              <a:rPr lang="en-US" dirty="0"/>
              <a:t>Gupta money came from (as Mauryan) from a share of all harvests to royal treasury + tax for water supply + % of their animals and any other produce.</a:t>
            </a:r>
          </a:p>
          <a:p>
            <a:r>
              <a:rPr lang="en-US" dirty="0"/>
              <a:t>A triumphal display of Indian nationalism and identity – linking directly with Mauryan era. </a:t>
            </a:r>
          </a:p>
          <a:p>
            <a:r>
              <a:rPr lang="en-US" dirty="0"/>
              <a:t>Guptas lavished money on Hindu, Buddhist and Jain faiths. Hindu temple emerges during this era (e.g. </a:t>
            </a:r>
            <a:r>
              <a:rPr lang="en-US" dirty="0" err="1"/>
              <a:t>Dashavatara</a:t>
            </a:r>
            <a:r>
              <a:rPr lang="en-US" dirty="0"/>
              <a:t> Temple). Their art </a:t>
            </a:r>
            <a:r>
              <a:rPr lang="en-US" dirty="0" err="1"/>
              <a:t>favours</a:t>
            </a:r>
            <a:r>
              <a:rPr lang="en-US" dirty="0"/>
              <a:t> the Mathura style (rather than that of </a:t>
            </a:r>
            <a:r>
              <a:rPr lang="en-US" dirty="0" err="1"/>
              <a:t>Gandhara</a:t>
            </a:r>
            <a:r>
              <a:rPr lang="en-US" dirty="0"/>
              <a:t>)</a:t>
            </a:r>
          </a:p>
          <a:p>
            <a:r>
              <a:rPr lang="en-US" dirty="0"/>
              <a:t>Accounts of Chinese monk Fa-</a:t>
            </a:r>
            <a:r>
              <a:rPr lang="en-US" dirty="0" err="1"/>
              <a:t>hsien</a:t>
            </a:r>
            <a:r>
              <a:rPr lang="en-US" dirty="0"/>
              <a:t> (</a:t>
            </a:r>
            <a:r>
              <a:rPr lang="en-US" dirty="0" err="1"/>
              <a:t>Faxian</a:t>
            </a:r>
            <a:r>
              <a:rPr lang="en-US" dirty="0"/>
              <a:t>) who was in India between 399 and 414 CE to obtain Buddhist texts – speaks of lavish court at Pataliputra.</a:t>
            </a:r>
          </a:p>
        </p:txBody>
      </p:sp>
    </p:spTree>
    <p:extLst>
      <p:ext uri="{BB962C8B-B14F-4D97-AF65-F5344CB8AC3E}">
        <p14:creationId xmlns:p14="http://schemas.microsoft.com/office/powerpoint/2010/main" val="3135381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B1BCB-9294-8F4A-8629-61DA58923837}"/>
              </a:ext>
            </a:extLst>
          </p:cNvPr>
          <p:cNvSpPr>
            <a:spLocks noGrp="1"/>
          </p:cNvSpPr>
          <p:nvPr>
            <p:ph type="title"/>
          </p:nvPr>
        </p:nvSpPr>
        <p:spPr/>
        <p:txBody>
          <a:bodyPr/>
          <a:lstStyle/>
          <a:p>
            <a:endParaRPr lang="en-US"/>
          </a:p>
        </p:txBody>
      </p:sp>
      <p:pic>
        <p:nvPicPr>
          <p:cNvPr id="9" name="Content Placeholder 8">
            <a:extLst>
              <a:ext uri="{FF2B5EF4-FFF2-40B4-BE49-F238E27FC236}">
                <a16:creationId xmlns:a16="http://schemas.microsoft.com/office/drawing/2014/main" id="{B42DDAA4-CC1D-7A4D-84F5-71429DCB8103}"/>
              </a:ext>
            </a:extLst>
          </p:cNvPr>
          <p:cNvPicPr>
            <a:picLocks noGrp="1" noChangeAspect="1"/>
          </p:cNvPicPr>
          <p:nvPr>
            <p:ph idx="1"/>
          </p:nvPr>
        </p:nvPicPr>
        <p:blipFill>
          <a:blip r:embed="rId2"/>
          <a:stretch>
            <a:fillRect/>
          </a:stretch>
        </p:blipFill>
        <p:spPr>
          <a:xfrm>
            <a:off x="1692639" y="365125"/>
            <a:ext cx="9190220" cy="6233181"/>
          </a:xfrm>
        </p:spPr>
      </p:pic>
    </p:spTree>
    <p:extLst>
      <p:ext uri="{BB962C8B-B14F-4D97-AF65-F5344CB8AC3E}">
        <p14:creationId xmlns:p14="http://schemas.microsoft.com/office/powerpoint/2010/main" val="7676193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48CE0-4B5A-FC4D-BEA6-047972574443}"/>
              </a:ext>
            </a:extLst>
          </p:cNvPr>
          <p:cNvSpPr>
            <a:spLocks noGrp="1"/>
          </p:cNvSpPr>
          <p:nvPr>
            <p:ph type="title"/>
          </p:nvPr>
        </p:nvSpPr>
        <p:spPr>
          <a:xfrm>
            <a:off x="838200" y="0"/>
            <a:ext cx="10515600" cy="1325563"/>
          </a:xfrm>
        </p:spPr>
        <p:txBody>
          <a:bodyPr/>
          <a:lstStyle/>
          <a:p>
            <a:pPr algn="ctr"/>
            <a:r>
              <a:rPr lang="en-US" dirty="0"/>
              <a:t>Guptas on themselves:</a:t>
            </a:r>
          </a:p>
        </p:txBody>
      </p:sp>
      <p:sp>
        <p:nvSpPr>
          <p:cNvPr id="3" name="Content Placeholder 2">
            <a:extLst>
              <a:ext uri="{FF2B5EF4-FFF2-40B4-BE49-F238E27FC236}">
                <a16:creationId xmlns:a16="http://schemas.microsoft.com/office/drawing/2014/main" id="{5FE7465B-3FC4-CD41-8E62-0F3FA675A436}"/>
              </a:ext>
            </a:extLst>
          </p:cNvPr>
          <p:cNvSpPr>
            <a:spLocks noGrp="1"/>
          </p:cNvSpPr>
          <p:nvPr>
            <p:ph idx="1"/>
          </p:nvPr>
        </p:nvSpPr>
        <p:spPr>
          <a:xfrm>
            <a:off x="149901" y="974361"/>
            <a:ext cx="11662347" cy="5202602"/>
          </a:xfrm>
        </p:spPr>
        <p:txBody>
          <a:bodyPr>
            <a:normAutofit fontScale="77500" lnSpcReduction="20000"/>
          </a:bodyPr>
          <a:lstStyle/>
          <a:p>
            <a:r>
              <a:rPr lang="en-US" dirty="0" err="1"/>
              <a:t>Samudragupta</a:t>
            </a:r>
            <a:r>
              <a:rPr lang="en-US" dirty="0"/>
              <a:t> on Ashoka’s pillar at Allahabad (</a:t>
            </a:r>
            <a:r>
              <a:rPr lang="en-US" i="1" dirty="0"/>
              <a:t>Corpus </a:t>
            </a:r>
            <a:r>
              <a:rPr lang="en-US" i="1" dirty="0" err="1"/>
              <a:t>Inscriptionum</a:t>
            </a:r>
            <a:r>
              <a:rPr lang="en-US" i="1" dirty="0"/>
              <a:t> </a:t>
            </a:r>
            <a:r>
              <a:rPr lang="en-US" i="1" dirty="0" err="1"/>
              <a:t>Indicarum</a:t>
            </a:r>
            <a:r>
              <a:rPr lang="en-US" i="1" dirty="0"/>
              <a:t> </a:t>
            </a:r>
            <a:r>
              <a:rPr lang="en-US" dirty="0" err="1"/>
              <a:t>vol</a:t>
            </a:r>
            <a:r>
              <a:rPr lang="en-US" dirty="0"/>
              <a:t> III no. 1): </a:t>
            </a:r>
          </a:p>
          <a:p>
            <a:endParaRPr lang="en-US" dirty="0"/>
          </a:p>
          <a:p>
            <a:pPr marL="0" indent="0">
              <a:buNone/>
            </a:pPr>
            <a:r>
              <a:rPr lang="en-US" b="1" dirty="0"/>
              <a:t>“</a:t>
            </a:r>
            <a:r>
              <a:rPr lang="en-GB" b="1" dirty="0"/>
              <a:t>(Lines 28–30)</a:t>
            </a:r>
            <a:r>
              <a:rPr lang="en-GB" dirty="0"/>
              <a:t> This lofty column, (is) the raised arm of the earth, proclaiming as it were, that the fame having pervaded the entire surface of the world with (its) rise caused by the conquest of the whole earth, has acquired an easy and graceful movement in that it has repaired from here (</a:t>
            </a:r>
            <a:r>
              <a:rPr lang="en-GB" i="1" dirty="0"/>
              <a:t>i.e.</a:t>
            </a:r>
            <a:r>
              <a:rPr lang="en-GB" dirty="0"/>
              <a:t> from this world) to the abode of (Indra) the lord of the gods—(the fame) of that prosperous </a:t>
            </a:r>
            <a:r>
              <a:rPr lang="en-GB" dirty="0" err="1"/>
              <a:t>Samudragupta</a:t>
            </a:r>
            <a:r>
              <a:rPr lang="en-GB" dirty="0"/>
              <a:t> the </a:t>
            </a:r>
            <a:r>
              <a:rPr lang="en-GB" i="1" dirty="0" err="1"/>
              <a:t>Mahārājādhirāja</a:t>
            </a:r>
            <a:r>
              <a:rPr lang="en-GB" dirty="0"/>
              <a:t>, son of the prosperous Chandragupta, the </a:t>
            </a:r>
            <a:r>
              <a:rPr lang="en-GB" i="1" dirty="0" err="1"/>
              <a:t>Mahārājādhirāja</a:t>
            </a:r>
            <a:r>
              <a:rPr lang="en-GB" dirty="0"/>
              <a:t>, born of the </a:t>
            </a:r>
            <a:r>
              <a:rPr lang="en-GB" dirty="0" err="1"/>
              <a:t>Mahādēvī</a:t>
            </a:r>
            <a:r>
              <a:rPr lang="en-GB" dirty="0"/>
              <a:t> </a:t>
            </a:r>
            <a:r>
              <a:rPr lang="en-GB" dirty="0" err="1"/>
              <a:t>Kumāradēvī</a:t>
            </a:r>
            <a:r>
              <a:rPr lang="en-GB" dirty="0"/>
              <a:t>, (and) daughter's son of the </a:t>
            </a:r>
            <a:r>
              <a:rPr lang="en-GB" dirty="0" err="1"/>
              <a:t>Lichhavi</a:t>
            </a:r>
            <a:r>
              <a:rPr lang="en-GB" dirty="0"/>
              <a:t>, son's son of the prosperous </a:t>
            </a:r>
            <a:r>
              <a:rPr lang="en-GB" dirty="0" err="1"/>
              <a:t>Ghatotkacha</a:t>
            </a:r>
            <a:r>
              <a:rPr lang="en-GB" dirty="0"/>
              <a:t>, the </a:t>
            </a:r>
            <a:r>
              <a:rPr lang="en-GB" i="1" dirty="0" err="1"/>
              <a:t>Mahārāja</a:t>
            </a:r>
            <a:r>
              <a:rPr lang="en-GB" dirty="0"/>
              <a:t> and the son of the son's son of the prosperous Gupta, the </a:t>
            </a:r>
            <a:r>
              <a:rPr lang="en-GB" i="1" dirty="0" err="1"/>
              <a:t>Mahārāja</a:t>
            </a:r>
            <a:r>
              <a:rPr lang="en-GB" dirty="0"/>
              <a:t>. “</a:t>
            </a:r>
          </a:p>
          <a:p>
            <a:pPr marL="0" indent="0">
              <a:buNone/>
            </a:pPr>
            <a:endParaRPr lang="en-US" b="1" dirty="0"/>
          </a:p>
          <a:p>
            <a:r>
              <a:rPr lang="en-US" dirty="0" err="1"/>
              <a:t>Eran</a:t>
            </a:r>
            <a:r>
              <a:rPr lang="en-US" dirty="0"/>
              <a:t> Stone Pillar  CII III no. 2 (335-375 CE): </a:t>
            </a:r>
            <a:r>
              <a:rPr lang="en-US" dirty="0" err="1"/>
              <a:t>Samudragupta</a:t>
            </a:r>
            <a:r>
              <a:rPr lang="en-US" dirty="0"/>
              <a:t> (ruler praised for erecting a temple)</a:t>
            </a:r>
          </a:p>
          <a:p>
            <a:r>
              <a:rPr lang="en-US" dirty="0"/>
              <a:t>Mathura Pillar inscription CII III no. 4 (380 CE): Chandragupta II (development and protection of new offshoot of religious worship)</a:t>
            </a:r>
          </a:p>
          <a:p>
            <a:r>
              <a:rPr lang="en-US" dirty="0"/>
              <a:t>Sanchi Stone inscription  CII III no. 5 (412-413 CE): Chandragupta II (records grant of a village to community of Buddhist monks)</a:t>
            </a:r>
          </a:p>
          <a:p>
            <a:endParaRPr lang="en-US" dirty="0"/>
          </a:p>
          <a:p>
            <a:pPr marL="0" indent="0">
              <a:buNone/>
            </a:pPr>
            <a:endParaRPr lang="en-US" dirty="0"/>
          </a:p>
        </p:txBody>
      </p:sp>
    </p:spTree>
    <p:extLst>
      <p:ext uri="{BB962C8B-B14F-4D97-AF65-F5344CB8AC3E}">
        <p14:creationId xmlns:p14="http://schemas.microsoft.com/office/powerpoint/2010/main" val="38483299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DDF21-3F89-2B4C-8403-30668D61C4A0}"/>
              </a:ext>
            </a:extLst>
          </p:cNvPr>
          <p:cNvSpPr>
            <a:spLocks noGrp="1"/>
          </p:cNvSpPr>
          <p:nvPr>
            <p:ph type="title"/>
          </p:nvPr>
        </p:nvSpPr>
        <p:spPr/>
        <p:txBody>
          <a:bodyPr/>
          <a:lstStyle/>
          <a:p>
            <a:pPr algn="ctr"/>
            <a:r>
              <a:rPr lang="en-US" dirty="0"/>
              <a:t>Gupta Coinage:</a:t>
            </a:r>
          </a:p>
        </p:txBody>
      </p:sp>
      <p:pic>
        <p:nvPicPr>
          <p:cNvPr id="5" name="Content Placeholder 4">
            <a:extLst>
              <a:ext uri="{FF2B5EF4-FFF2-40B4-BE49-F238E27FC236}">
                <a16:creationId xmlns:a16="http://schemas.microsoft.com/office/drawing/2014/main" id="{D121084B-850E-8145-9655-B0C62845C2D9}"/>
              </a:ext>
            </a:extLst>
          </p:cNvPr>
          <p:cNvPicPr>
            <a:picLocks noGrp="1" noChangeAspect="1"/>
          </p:cNvPicPr>
          <p:nvPr>
            <p:ph idx="1"/>
          </p:nvPr>
        </p:nvPicPr>
        <p:blipFill>
          <a:blip r:embed="rId2"/>
          <a:stretch>
            <a:fillRect/>
          </a:stretch>
        </p:blipFill>
        <p:spPr>
          <a:xfrm>
            <a:off x="258614" y="1405900"/>
            <a:ext cx="6252288" cy="2971227"/>
          </a:xfrm>
        </p:spPr>
      </p:pic>
      <p:pic>
        <p:nvPicPr>
          <p:cNvPr id="7" name="Picture 6">
            <a:extLst>
              <a:ext uri="{FF2B5EF4-FFF2-40B4-BE49-F238E27FC236}">
                <a16:creationId xmlns:a16="http://schemas.microsoft.com/office/drawing/2014/main" id="{5CE62B2F-E47D-4743-A8A3-00215C6ED441}"/>
              </a:ext>
            </a:extLst>
          </p:cNvPr>
          <p:cNvPicPr>
            <a:picLocks noChangeAspect="1"/>
          </p:cNvPicPr>
          <p:nvPr/>
        </p:nvPicPr>
        <p:blipFill>
          <a:blip r:embed="rId3"/>
          <a:stretch>
            <a:fillRect/>
          </a:stretch>
        </p:blipFill>
        <p:spPr>
          <a:xfrm>
            <a:off x="5966085" y="3705401"/>
            <a:ext cx="6020599" cy="2914735"/>
          </a:xfrm>
          <a:prstGeom prst="rect">
            <a:avLst/>
          </a:prstGeom>
        </p:spPr>
      </p:pic>
    </p:spTree>
    <p:extLst>
      <p:ext uri="{BB962C8B-B14F-4D97-AF65-F5344CB8AC3E}">
        <p14:creationId xmlns:p14="http://schemas.microsoft.com/office/powerpoint/2010/main" val="6369903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FC45E-95DE-AF41-9077-EA1F96EA6AE6}"/>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39EF19AE-C595-1643-9947-CDFCFCCB5271}"/>
              </a:ext>
            </a:extLst>
          </p:cNvPr>
          <p:cNvSpPr>
            <a:spLocks noGrp="1"/>
          </p:cNvSpPr>
          <p:nvPr>
            <p:ph idx="1"/>
          </p:nvPr>
        </p:nvSpPr>
        <p:spPr/>
        <p:txBody>
          <a:bodyPr>
            <a:normAutofit/>
          </a:bodyPr>
          <a:lstStyle/>
          <a:p>
            <a:r>
              <a:rPr lang="en-US" dirty="0"/>
              <a:t>Sense of Guptas as one of India’s ‘golden ages’</a:t>
            </a:r>
          </a:p>
          <a:p>
            <a:r>
              <a:rPr lang="en-US" dirty="0"/>
              <a:t>Period of intense artistic creativity (e.g. </a:t>
            </a:r>
            <a:r>
              <a:rPr lang="en-US" dirty="0" err="1"/>
              <a:t>Kalidasa</a:t>
            </a:r>
            <a:r>
              <a:rPr lang="en-US" dirty="0"/>
              <a:t> ‘India’s Shakespeare’ – see his </a:t>
            </a:r>
            <a:r>
              <a:rPr lang="en-US" dirty="0" err="1"/>
              <a:t>Meghaduta</a:t>
            </a:r>
            <a:r>
              <a:rPr lang="en-US" dirty="0"/>
              <a:t> (‘Cloud Messenger’) lyric poem; </a:t>
            </a:r>
            <a:r>
              <a:rPr lang="en-US" dirty="0" err="1"/>
              <a:t>Vatsyayana</a:t>
            </a:r>
            <a:r>
              <a:rPr lang="en-US" dirty="0"/>
              <a:t> Kamasutra  ‘The science of love’ 300-400 CE.</a:t>
            </a:r>
          </a:p>
          <a:p>
            <a:r>
              <a:rPr lang="en-US" dirty="0"/>
              <a:t>Creation of Nalanda University (under </a:t>
            </a:r>
            <a:r>
              <a:rPr lang="en-US" dirty="0" err="1"/>
              <a:t>Kumaragupta</a:t>
            </a:r>
            <a:r>
              <a:rPr lang="en-US" dirty="0"/>
              <a:t>) – 7 halls, 300 hundred rooms – by 7</a:t>
            </a:r>
            <a:r>
              <a:rPr lang="en-US" baseline="30000" dirty="0"/>
              <a:t>th</a:t>
            </a:r>
            <a:r>
              <a:rPr lang="en-US" dirty="0"/>
              <a:t> c CE there were 5000 students.</a:t>
            </a:r>
          </a:p>
          <a:p>
            <a:r>
              <a:rPr lang="en-US" dirty="0"/>
              <a:t>Continuing importance of guild and merchant class – see the Gupta Silk Weaving Guild inscription for their support of a temple and its worship.</a:t>
            </a:r>
          </a:p>
          <a:p>
            <a:endParaRPr lang="en-US" dirty="0"/>
          </a:p>
        </p:txBody>
      </p:sp>
    </p:spTree>
    <p:extLst>
      <p:ext uri="{BB962C8B-B14F-4D97-AF65-F5344CB8AC3E}">
        <p14:creationId xmlns:p14="http://schemas.microsoft.com/office/powerpoint/2010/main" val="1282972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E2DDF-424D-F84F-9C42-48AB26226844}"/>
              </a:ext>
            </a:extLst>
          </p:cNvPr>
          <p:cNvSpPr>
            <a:spLocks noGrp="1"/>
          </p:cNvSpPr>
          <p:nvPr>
            <p:ph type="title"/>
          </p:nvPr>
        </p:nvSpPr>
        <p:spPr>
          <a:xfrm>
            <a:off x="104931" y="365125"/>
            <a:ext cx="11947161" cy="1325563"/>
          </a:xfrm>
        </p:spPr>
        <p:txBody>
          <a:bodyPr/>
          <a:lstStyle/>
          <a:p>
            <a:pPr algn="ctr"/>
            <a:r>
              <a:rPr lang="en-US" dirty="0"/>
              <a:t>Gupta Silk Weaving Guild – Paid for a Temple 436 CE ‘</a:t>
            </a:r>
            <a:r>
              <a:rPr lang="en-US" dirty="0" err="1"/>
              <a:t>Mandasor</a:t>
            </a:r>
            <a:r>
              <a:rPr lang="en-US" dirty="0"/>
              <a:t> Inscription’</a:t>
            </a:r>
          </a:p>
        </p:txBody>
      </p:sp>
      <p:sp>
        <p:nvSpPr>
          <p:cNvPr id="3" name="Content Placeholder 2">
            <a:extLst>
              <a:ext uri="{FF2B5EF4-FFF2-40B4-BE49-F238E27FC236}">
                <a16:creationId xmlns:a16="http://schemas.microsoft.com/office/drawing/2014/main" id="{8486D033-5F61-ED4D-815A-716766B459B6}"/>
              </a:ext>
            </a:extLst>
          </p:cNvPr>
          <p:cNvSpPr>
            <a:spLocks noGrp="1"/>
          </p:cNvSpPr>
          <p:nvPr>
            <p:ph idx="1"/>
          </p:nvPr>
        </p:nvSpPr>
        <p:spPr>
          <a:xfrm>
            <a:off x="104931" y="1690688"/>
            <a:ext cx="12268200" cy="5247573"/>
          </a:xfrm>
        </p:spPr>
        <p:txBody>
          <a:bodyPr>
            <a:normAutofit fontScale="77500" lnSpcReduction="20000"/>
          </a:bodyPr>
          <a:lstStyle/>
          <a:p>
            <a:pPr marL="0" indent="0">
              <a:buNone/>
            </a:pPr>
            <a:r>
              <a:rPr lang="en-GB" dirty="0"/>
              <a:t>Verse 15: So all together through constant association, their friendship expanding from day to day, honoured by the kings like their own sons, they [the weavers] dwelt happily rejoicing in their city</a:t>
            </a:r>
          </a:p>
          <a:p>
            <a:pPr marL="0" indent="0">
              <a:buNone/>
            </a:pPr>
            <a:endParaRPr lang="en-GB" dirty="0"/>
          </a:p>
          <a:p>
            <a:pPr marL="0" indent="0">
              <a:buNone/>
            </a:pPr>
            <a:r>
              <a:rPr lang="en-GB" dirty="0"/>
              <a:t>Verse 21: And these men, who have adorned their whole earth in /  Robes of silk Pleasant to the touch, lovely to the eye, with varied stripes of different colours,</a:t>
            </a:r>
          </a:p>
          <a:p>
            <a:pPr marL="0" indent="0">
              <a:buNone/>
            </a:pPr>
            <a:endParaRPr lang="en-GB" dirty="0"/>
          </a:p>
          <a:p>
            <a:pPr marL="0" indent="0">
              <a:buNone/>
            </a:pPr>
            <a:r>
              <a:rPr lang="en-GB" dirty="0"/>
              <a:t>Verse 22: Remembered that the world, was very fickle, unstable / Blown by the wind like the flower in the ear of a fairy, / As was all that is human, and all wealth, however large, / And so they made an auspicious and firm resolve.</a:t>
            </a:r>
          </a:p>
          <a:p>
            <a:pPr marL="0" indent="0">
              <a:buNone/>
            </a:pPr>
            <a:endParaRPr lang="en-GB" dirty="0"/>
          </a:p>
          <a:p>
            <a:pPr marL="0" indent="0">
              <a:buNone/>
            </a:pPr>
            <a:r>
              <a:rPr lang="en-GB" dirty="0"/>
              <a:t>Verses 23 –28  praise of Gupta ruler </a:t>
            </a:r>
            <a:r>
              <a:rPr lang="en-GB" dirty="0" err="1"/>
              <a:t>KumaraGupta</a:t>
            </a:r>
            <a:endParaRPr lang="en-GB" dirty="0"/>
          </a:p>
          <a:p>
            <a:pPr marL="0" indent="0">
              <a:buNone/>
            </a:pPr>
            <a:endParaRPr lang="en-GB" dirty="0"/>
          </a:p>
          <a:p>
            <a:pPr marL="0" indent="0">
              <a:buNone/>
            </a:pPr>
            <a:r>
              <a:rPr lang="en-GB" dirty="0"/>
              <a:t>Verse 29:  When </a:t>
            </a:r>
            <a:r>
              <a:rPr lang="en-GB" dirty="0" err="1"/>
              <a:t>Bandhuvarman</a:t>
            </a:r>
            <a:r>
              <a:rPr lang="en-GB" dirty="0"/>
              <a:t>, the noble, the bull among kings / The strong shouldered, was well protecting this flourishing </a:t>
            </a:r>
            <a:r>
              <a:rPr lang="en-GB" dirty="0" err="1"/>
              <a:t>Dasapura</a:t>
            </a:r>
            <a:r>
              <a:rPr lang="en-GB" dirty="0"/>
              <a:t> / The silk-weavers, who had formed a guild, skilled in their craft / With hoarded wealth had this incomparably noble temple / Made for the god with burning rays</a:t>
            </a:r>
          </a:p>
          <a:p>
            <a:pPr marL="0" indent="0">
              <a:buNone/>
            </a:pPr>
            <a:endParaRPr lang="en-GB" dirty="0"/>
          </a:p>
          <a:p>
            <a:pPr marL="0" indent="0">
              <a:buNone/>
            </a:pPr>
            <a:endParaRPr lang="en-GB" dirty="0"/>
          </a:p>
          <a:p>
            <a:pPr marL="0" indent="0">
              <a:buNone/>
            </a:pPr>
            <a:endParaRPr lang="en-GB" dirty="0"/>
          </a:p>
          <a:p>
            <a:pPr marL="0" indent="0">
              <a:buNone/>
            </a:pPr>
            <a:endParaRPr lang="en-US" dirty="0"/>
          </a:p>
        </p:txBody>
      </p:sp>
    </p:spTree>
    <p:extLst>
      <p:ext uri="{BB962C8B-B14F-4D97-AF65-F5344CB8AC3E}">
        <p14:creationId xmlns:p14="http://schemas.microsoft.com/office/powerpoint/2010/main" val="36530622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10B20-6280-6E4E-9B4C-941C608457B9}"/>
              </a:ext>
            </a:extLst>
          </p:cNvPr>
          <p:cNvSpPr>
            <a:spLocks noGrp="1"/>
          </p:cNvSpPr>
          <p:nvPr>
            <p:ph type="title"/>
          </p:nvPr>
        </p:nvSpPr>
        <p:spPr/>
        <p:txBody>
          <a:bodyPr/>
          <a:lstStyle/>
          <a:p>
            <a:pPr algn="ctr"/>
            <a:r>
              <a:rPr lang="en-US" dirty="0"/>
              <a:t>Bibliography</a:t>
            </a:r>
          </a:p>
        </p:txBody>
      </p:sp>
      <p:sp>
        <p:nvSpPr>
          <p:cNvPr id="3" name="Content Placeholder 2">
            <a:extLst>
              <a:ext uri="{FF2B5EF4-FFF2-40B4-BE49-F238E27FC236}">
                <a16:creationId xmlns:a16="http://schemas.microsoft.com/office/drawing/2014/main" id="{BF2BB959-59FC-C244-9E82-DF3A27EAE0C7}"/>
              </a:ext>
            </a:extLst>
          </p:cNvPr>
          <p:cNvSpPr>
            <a:spLocks noGrp="1"/>
          </p:cNvSpPr>
          <p:nvPr>
            <p:ph idx="1"/>
          </p:nvPr>
        </p:nvSpPr>
        <p:spPr>
          <a:xfrm>
            <a:off x="216108" y="1334124"/>
            <a:ext cx="11656102" cy="5523875"/>
          </a:xfrm>
        </p:spPr>
        <p:txBody>
          <a:bodyPr>
            <a:normAutofit fontScale="77500" lnSpcReduction="20000"/>
          </a:bodyPr>
          <a:lstStyle/>
          <a:p>
            <a:r>
              <a:rPr lang="en-US" dirty="0"/>
              <a:t>V. Singh 1999 Early History of India</a:t>
            </a:r>
          </a:p>
          <a:p>
            <a:r>
              <a:rPr lang="en-US" dirty="0"/>
              <a:t>U. Singh 2008 A History of ancient and medieval India</a:t>
            </a:r>
          </a:p>
          <a:p>
            <a:r>
              <a:rPr lang="en-US" dirty="0"/>
              <a:t>B. Stein 1998 A History of India</a:t>
            </a:r>
          </a:p>
          <a:p>
            <a:r>
              <a:rPr lang="en-US" dirty="0"/>
              <a:t>J. </a:t>
            </a:r>
            <a:r>
              <a:rPr lang="en-US" dirty="0" err="1"/>
              <a:t>Auboyer</a:t>
            </a:r>
            <a:r>
              <a:rPr lang="en-US" dirty="0"/>
              <a:t> 1968 Daily Life in Ancient India</a:t>
            </a:r>
          </a:p>
          <a:p>
            <a:r>
              <a:rPr lang="en-US" dirty="0"/>
              <a:t>P. Robb 2002 A History of India</a:t>
            </a:r>
          </a:p>
          <a:p>
            <a:r>
              <a:rPr lang="en-US" dirty="0"/>
              <a:t>S. Wolpert 2000 A New History of India </a:t>
            </a:r>
          </a:p>
          <a:p>
            <a:r>
              <a:rPr lang="en-US" dirty="0"/>
              <a:t>R. Thapar 2002 Early India from the Origins to AD 1300. </a:t>
            </a:r>
          </a:p>
          <a:p>
            <a:r>
              <a:rPr lang="en-US" dirty="0"/>
              <a:t>P. Stewart (</a:t>
            </a:r>
            <a:r>
              <a:rPr lang="en-US" dirty="0" err="1"/>
              <a:t>ed</a:t>
            </a:r>
            <a:r>
              <a:rPr lang="en-US" dirty="0"/>
              <a:t>) </a:t>
            </a:r>
            <a:r>
              <a:rPr lang="en-GB" i="1" dirty="0"/>
              <a:t>Problems of Chronology in </a:t>
            </a:r>
            <a:r>
              <a:rPr lang="en-GB" i="1" dirty="0" err="1"/>
              <a:t>Gandhāran</a:t>
            </a:r>
            <a:r>
              <a:rPr lang="en-GB" i="1" dirty="0"/>
              <a:t> Art: Proceedings of the First International Workshop of the </a:t>
            </a:r>
            <a:r>
              <a:rPr lang="en-GB" i="1" dirty="0" err="1"/>
              <a:t>Gandhāra</a:t>
            </a:r>
            <a:r>
              <a:rPr lang="en-GB" i="1" dirty="0"/>
              <a:t> Connections Project</a:t>
            </a:r>
          </a:p>
          <a:p>
            <a:r>
              <a:rPr lang="en-US" i="1" dirty="0"/>
              <a:t>W. Tarn 1966 The Greeks in Bactria and India</a:t>
            </a:r>
          </a:p>
          <a:p>
            <a:r>
              <a:rPr lang="en-US" i="1" dirty="0"/>
              <a:t>A. K. </a:t>
            </a:r>
            <a:r>
              <a:rPr lang="en-US" i="1" dirty="0" err="1"/>
              <a:t>Narin</a:t>
            </a:r>
            <a:r>
              <a:rPr lang="en-US" i="1" dirty="0"/>
              <a:t>  1957 The Indo-Greeks </a:t>
            </a:r>
          </a:p>
          <a:p>
            <a:r>
              <a:rPr lang="en-US" i="1" dirty="0"/>
              <a:t>I. Habib and V. Jha 2004 Mauryan India </a:t>
            </a:r>
          </a:p>
          <a:p>
            <a:r>
              <a:rPr lang="en-US" i="1" dirty="0"/>
              <a:t>I. Habib  2012 Post Mauryan India 200 BC- AD 300</a:t>
            </a:r>
          </a:p>
          <a:p>
            <a:r>
              <a:rPr lang="en-US" i="1" dirty="0"/>
              <a:t>B. Smith (Ed)  1983 Essays on Gupta Culture </a:t>
            </a:r>
          </a:p>
          <a:p>
            <a:r>
              <a:rPr lang="en-US" i="1" dirty="0"/>
              <a:t>S. Goyal 2005 The Imperial Guptas: a </a:t>
            </a:r>
            <a:r>
              <a:rPr lang="en-US" i="1"/>
              <a:t>multidisciplinary study </a:t>
            </a:r>
            <a:endParaRPr lang="en-US" i="1" dirty="0"/>
          </a:p>
        </p:txBody>
      </p:sp>
    </p:spTree>
    <p:extLst>
      <p:ext uri="{BB962C8B-B14F-4D97-AF65-F5344CB8AC3E}">
        <p14:creationId xmlns:p14="http://schemas.microsoft.com/office/powerpoint/2010/main" val="3250039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9F87C-7B22-3F44-A826-7CC390F82C8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9CBA9FB-EA3E-5F49-8AB8-6BE39DA5CA56}"/>
              </a:ext>
            </a:extLst>
          </p:cNvPr>
          <p:cNvSpPr>
            <a:spLocks noGrp="1"/>
          </p:cNvSpPr>
          <p:nvPr>
            <p:ph idx="1"/>
          </p:nvPr>
        </p:nvSpPr>
        <p:spPr/>
        <p:txBody>
          <a:bodyPr>
            <a:normAutofit fontScale="85000" lnSpcReduction="10000"/>
          </a:bodyPr>
          <a:lstStyle/>
          <a:p>
            <a:r>
              <a:rPr lang="en-US" dirty="0"/>
              <a:t>Major advances of nomads from the region between Black Sea and Caucuses south from around 2000 BCE. Split into different groups and settled in different regions (e.g. Hittites in Western Asia). By 1500 BCE a group of these settlers had pushed over Hindu Kush and into India (so called ‘Aryan age’)</a:t>
            </a:r>
          </a:p>
          <a:p>
            <a:r>
              <a:rPr lang="en-US" dirty="0"/>
              <a:t>No real archaeological evidence from this period 1500-1000 BCE.</a:t>
            </a:r>
          </a:p>
          <a:p>
            <a:r>
              <a:rPr lang="en-US" dirty="0"/>
              <a:t>But some sense of its from earliest religious ‘books of knowledge’ of Vedas. Earliest: Rig Veda (‘Verses of knowledge’) – 1017 Sanskrit poems addressed to various Aryan gods. Written down completely c. 600 BCE, but earliest surviving text c. 1200 BCE (world’s earliest surviving Indo-European Literature). </a:t>
            </a:r>
          </a:p>
          <a:p>
            <a:r>
              <a:rPr lang="en-US" dirty="0"/>
              <a:t>Aryans lived in tribal villages with migrant herds (as opposed to walled cities of Indus civilization) – waging war against surviving fortified communities.</a:t>
            </a:r>
          </a:p>
          <a:p>
            <a:r>
              <a:rPr lang="en-US" dirty="0"/>
              <a:t>Land they occupied known as ‘Land of the Seven Rivers’: the area of the Punjab.</a:t>
            </a:r>
          </a:p>
        </p:txBody>
      </p:sp>
    </p:spTree>
    <p:extLst>
      <p:ext uri="{BB962C8B-B14F-4D97-AF65-F5344CB8AC3E}">
        <p14:creationId xmlns:p14="http://schemas.microsoft.com/office/powerpoint/2010/main" val="576798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83373-B07B-2941-A97A-7814D3DE9151}"/>
              </a:ext>
            </a:extLst>
          </p:cNvPr>
          <p:cNvSpPr>
            <a:spLocks noGrp="1"/>
          </p:cNvSpPr>
          <p:nvPr>
            <p:ph type="title"/>
          </p:nvPr>
        </p:nvSpPr>
        <p:spPr/>
        <p:txBody>
          <a:bodyPr/>
          <a:lstStyle/>
          <a:p>
            <a:pPr algn="ctr"/>
            <a:r>
              <a:rPr lang="en-US" dirty="0"/>
              <a:t>The Vedas  and Indian Society</a:t>
            </a:r>
          </a:p>
        </p:txBody>
      </p:sp>
      <p:sp>
        <p:nvSpPr>
          <p:cNvPr id="3" name="Content Placeholder 2">
            <a:extLst>
              <a:ext uri="{FF2B5EF4-FFF2-40B4-BE49-F238E27FC236}">
                <a16:creationId xmlns:a16="http://schemas.microsoft.com/office/drawing/2014/main" id="{EB1C4E96-EEA3-694C-9C1C-932F183C5CEC}"/>
              </a:ext>
            </a:extLst>
          </p:cNvPr>
          <p:cNvSpPr>
            <a:spLocks noGrp="1"/>
          </p:cNvSpPr>
          <p:nvPr>
            <p:ph idx="1"/>
          </p:nvPr>
        </p:nvSpPr>
        <p:spPr/>
        <p:txBody>
          <a:bodyPr/>
          <a:lstStyle/>
          <a:p>
            <a:r>
              <a:rPr lang="en-US" dirty="0"/>
              <a:t>Rig Veda (1400-1200 BCE)</a:t>
            </a:r>
          </a:p>
          <a:p>
            <a:r>
              <a:rPr lang="en-US" dirty="0"/>
              <a:t>Mahabharata (c. 1000 BCE)</a:t>
            </a:r>
          </a:p>
          <a:p>
            <a:r>
              <a:rPr lang="en-US" dirty="0"/>
              <a:t>Ramayana (500 BCE)</a:t>
            </a:r>
          </a:p>
          <a:p>
            <a:r>
              <a:rPr lang="en-US" dirty="0"/>
              <a:t>Growing importance of Kingship (and male dominance at every level of society)</a:t>
            </a:r>
          </a:p>
          <a:p>
            <a:r>
              <a:rPr lang="en-US" dirty="0"/>
              <a:t>Societal Divisions</a:t>
            </a:r>
          </a:p>
        </p:txBody>
      </p:sp>
    </p:spTree>
    <p:extLst>
      <p:ext uri="{BB962C8B-B14F-4D97-AF65-F5344CB8AC3E}">
        <p14:creationId xmlns:p14="http://schemas.microsoft.com/office/powerpoint/2010/main" val="593866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AA415-FB8A-1B44-A0F8-4EC2F09AD90C}"/>
              </a:ext>
            </a:extLst>
          </p:cNvPr>
          <p:cNvSpPr>
            <a:spLocks noGrp="1"/>
          </p:cNvSpPr>
          <p:nvPr>
            <p:ph type="title"/>
          </p:nvPr>
        </p:nvSpPr>
        <p:spPr/>
        <p:txBody>
          <a:bodyPr/>
          <a:lstStyle/>
          <a:p>
            <a:pPr algn="ctr"/>
            <a:r>
              <a:rPr lang="en-US" dirty="0"/>
              <a:t>Rigveda</a:t>
            </a:r>
          </a:p>
        </p:txBody>
      </p:sp>
      <p:sp>
        <p:nvSpPr>
          <p:cNvPr id="3" name="Content Placeholder 2">
            <a:extLst>
              <a:ext uri="{FF2B5EF4-FFF2-40B4-BE49-F238E27FC236}">
                <a16:creationId xmlns:a16="http://schemas.microsoft.com/office/drawing/2014/main" id="{3A5684BF-5ADE-7640-8906-B5375DA25671}"/>
              </a:ext>
            </a:extLst>
          </p:cNvPr>
          <p:cNvSpPr>
            <a:spLocks noGrp="1"/>
          </p:cNvSpPr>
          <p:nvPr>
            <p:ph idx="1"/>
          </p:nvPr>
        </p:nvSpPr>
        <p:spPr>
          <a:xfrm>
            <a:off x="2173574" y="1379094"/>
            <a:ext cx="10934075" cy="4857829"/>
          </a:xfrm>
        </p:spPr>
        <p:txBody>
          <a:bodyPr>
            <a:normAutofit fontScale="77500" lnSpcReduction="20000"/>
          </a:bodyPr>
          <a:lstStyle/>
          <a:p>
            <a:pPr marL="0" indent="0">
              <a:buNone/>
            </a:pPr>
            <a:r>
              <a:rPr lang="en-GB" b="1" dirty="0"/>
              <a:t>HYMN I. Agni.</a:t>
            </a:r>
            <a:endParaRPr lang="en-GB" dirty="0"/>
          </a:p>
          <a:p>
            <a:pPr marL="0" indent="0">
              <a:buNone/>
            </a:pPr>
            <a:r>
              <a:rPr lang="en-GB" dirty="0"/>
              <a:t>1 I Laud Agni, the chosen Priest, God, minister of sacrifice,</a:t>
            </a:r>
            <a:br>
              <a:rPr lang="en-GB" dirty="0"/>
            </a:br>
            <a:r>
              <a:rPr lang="en-GB" dirty="0"/>
              <a:t>The </a:t>
            </a:r>
            <a:r>
              <a:rPr lang="en-GB" dirty="0" err="1"/>
              <a:t>hotar</a:t>
            </a:r>
            <a:r>
              <a:rPr lang="en-GB" dirty="0"/>
              <a:t>, </a:t>
            </a:r>
            <a:r>
              <a:rPr lang="en-GB" dirty="0" err="1"/>
              <a:t>lavishest</a:t>
            </a:r>
            <a:r>
              <a:rPr lang="en-GB" dirty="0"/>
              <a:t> of wealth.</a:t>
            </a:r>
            <a:br>
              <a:rPr lang="en-GB" dirty="0"/>
            </a:br>
            <a:r>
              <a:rPr lang="en-GB" dirty="0"/>
              <a:t>2 Worthy is Agni to be praised by living as by ancient seers.</a:t>
            </a:r>
            <a:br>
              <a:rPr lang="en-GB" dirty="0"/>
            </a:br>
            <a:r>
              <a:rPr lang="en-GB" dirty="0"/>
              <a:t>He shall bring hitherward the Gods.</a:t>
            </a:r>
            <a:br>
              <a:rPr lang="en-GB" dirty="0"/>
            </a:br>
            <a:r>
              <a:rPr lang="en-GB" dirty="0"/>
              <a:t>3 Through Agni man </a:t>
            </a:r>
            <a:r>
              <a:rPr lang="en-GB" dirty="0" err="1"/>
              <a:t>obtaineth</a:t>
            </a:r>
            <a:r>
              <a:rPr lang="en-GB" dirty="0"/>
              <a:t> wealth, yea, plenty waxing day by day,</a:t>
            </a:r>
            <a:br>
              <a:rPr lang="en-GB" dirty="0"/>
            </a:br>
            <a:r>
              <a:rPr lang="en-GB" dirty="0"/>
              <a:t>Most rich in heroes, glorious.</a:t>
            </a:r>
            <a:br>
              <a:rPr lang="en-GB" dirty="0"/>
            </a:br>
            <a:r>
              <a:rPr lang="en-GB" dirty="0"/>
              <a:t>4 Agni, the perfect sacrifice which thou </a:t>
            </a:r>
            <a:r>
              <a:rPr lang="en-GB" dirty="0" err="1"/>
              <a:t>encompassest</a:t>
            </a:r>
            <a:r>
              <a:rPr lang="en-GB" dirty="0"/>
              <a:t> about</a:t>
            </a:r>
            <a:br>
              <a:rPr lang="en-GB" dirty="0"/>
            </a:br>
            <a:r>
              <a:rPr lang="en-GB" dirty="0"/>
              <a:t>Verily </a:t>
            </a:r>
            <a:r>
              <a:rPr lang="en-GB" dirty="0" err="1"/>
              <a:t>goeth</a:t>
            </a:r>
            <a:r>
              <a:rPr lang="en-GB" dirty="0"/>
              <a:t> to the Gods.</a:t>
            </a:r>
            <a:br>
              <a:rPr lang="en-GB" dirty="0"/>
            </a:br>
            <a:r>
              <a:rPr lang="en-GB" dirty="0"/>
              <a:t>5 May Agni, sapient-minded Priest, truthful, most gloriously great,</a:t>
            </a:r>
            <a:br>
              <a:rPr lang="en-GB" dirty="0"/>
            </a:br>
            <a:r>
              <a:rPr lang="en-GB" dirty="0"/>
              <a:t>The God, come hither with the Gods.</a:t>
            </a:r>
            <a:br>
              <a:rPr lang="en-GB" dirty="0"/>
            </a:br>
            <a:r>
              <a:rPr lang="en-GB" dirty="0"/>
              <a:t>6 Whatever blessing, Agni, thou wilt grant unto thy worshipper,</a:t>
            </a:r>
            <a:br>
              <a:rPr lang="en-GB" dirty="0"/>
            </a:br>
            <a:r>
              <a:rPr lang="en-GB" dirty="0"/>
              <a:t>That, </a:t>
            </a:r>
            <a:r>
              <a:rPr lang="en-GB" dirty="0" err="1"/>
              <a:t>Aṅgiras</a:t>
            </a:r>
            <a:r>
              <a:rPr lang="en-GB" dirty="0"/>
              <a:t>, is indeed thy truth.</a:t>
            </a:r>
            <a:br>
              <a:rPr lang="en-GB" dirty="0"/>
            </a:br>
            <a:r>
              <a:rPr lang="en-GB" dirty="0"/>
              <a:t>7 To thee, dispeller of the night, O Agni, day by day with prayer</a:t>
            </a:r>
            <a:br>
              <a:rPr lang="en-GB" dirty="0"/>
            </a:br>
            <a:r>
              <a:rPr lang="en-GB" dirty="0"/>
              <a:t>Bringing thee reverence, we come</a:t>
            </a:r>
            <a:br>
              <a:rPr lang="en-GB" dirty="0"/>
            </a:br>
            <a:r>
              <a:rPr lang="en-GB" dirty="0"/>
              <a:t>8 Ruler of sacrifices, guard of Law eternal, radiant One,</a:t>
            </a:r>
            <a:br>
              <a:rPr lang="en-GB" dirty="0"/>
            </a:br>
            <a:r>
              <a:rPr lang="en-GB" dirty="0"/>
              <a:t>Increasing in thine own abode.</a:t>
            </a:r>
            <a:br>
              <a:rPr lang="en-GB" dirty="0"/>
            </a:br>
            <a:r>
              <a:rPr lang="en-GB" dirty="0"/>
              <a:t>9 Be to us easy of approach, even as a father to his son:</a:t>
            </a:r>
            <a:br>
              <a:rPr lang="en-GB" dirty="0"/>
            </a:br>
            <a:r>
              <a:rPr lang="en-GB" dirty="0"/>
              <a:t>Agni, be with us for our weal.</a:t>
            </a:r>
          </a:p>
          <a:p>
            <a:pPr marL="0" indent="0" algn="ctr">
              <a:buNone/>
            </a:pPr>
            <a:endParaRPr lang="en-US" dirty="0"/>
          </a:p>
        </p:txBody>
      </p:sp>
    </p:spTree>
    <p:extLst>
      <p:ext uri="{BB962C8B-B14F-4D97-AF65-F5344CB8AC3E}">
        <p14:creationId xmlns:p14="http://schemas.microsoft.com/office/powerpoint/2010/main" val="2728254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036F6-542C-E74E-A3D5-CFC148A16C36}"/>
              </a:ext>
            </a:extLst>
          </p:cNvPr>
          <p:cNvSpPr>
            <a:spLocks noGrp="1"/>
          </p:cNvSpPr>
          <p:nvPr>
            <p:ph type="title"/>
          </p:nvPr>
        </p:nvSpPr>
        <p:spPr/>
        <p:txBody>
          <a:bodyPr/>
          <a:lstStyle/>
          <a:p>
            <a:pPr algn="ctr"/>
            <a:r>
              <a:rPr lang="en-US" dirty="0"/>
              <a:t>Vedic (early Hindu) religion and social </a:t>
            </a:r>
            <a:r>
              <a:rPr lang="en-US" dirty="0" err="1"/>
              <a:t>organisation</a:t>
            </a:r>
            <a:endParaRPr lang="en-US" dirty="0"/>
          </a:p>
        </p:txBody>
      </p:sp>
      <p:sp>
        <p:nvSpPr>
          <p:cNvPr id="3" name="Content Placeholder 2">
            <a:extLst>
              <a:ext uri="{FF2B5EF4-FFF2-40B4-BE49-F238E27FC236}">
                <a16:creationId xmlns:a16="http://schemas.microsoft.com/office/drawing/2014/main" id="{982EA204-30DB-1541-8087-52910E8A2DA7}"/>
              </a:ext>
            </a:extLst>
          </p:cNvPr>
          <p:cNvSpPr>
            <a:spLocks noGrp="1"/>
          </p:cNvSpPr>
          <p:nvPr>
            <p:ph idx="1"/>
          </p:nvPr>
        </p:nvSpPr>
        <p:spPr/>
        <p:txBody>
          <a:bodyPr/>
          <a:lstStyle/>
          <a:p>
            <a:r>
              <a:rPr lang="en-GB" dirty="0"/>
              <a:t>Society in this period slowly evolved to develop a system of ‘varnas’ </a:t>
            </a:r>
          </a:p>
          <a:p>
            <a:pPr lvl="1"/>
            <a:r>
              <a:rPr lang="en-GB" dirty="0"/>
              <a:t>Brahmins: priests, scholars and teachers</a:t>
            </a:r>
          </a:p>
          <a:p>
            <a:pPr lvl="1"/>
            <a:r>
              <a:rPr lang="en-GB" dirty="0"/>
              <a:t>Kshatriyas: rulers, warriors and administrators</a:t>
            </a:r>
          </a:p>
          <a:p>
            <a:pPr lvl="1"/>
            <a:r>
              <a:rPr lang="en-GB" dirty="0"/>
              <a:t>Vaishya: agriculturalists and merchants</a:t>
            </a:r>
          </a:p>
          <a:p>
            <a:pPr lvl="1"/>
            <a:r>
              <a:rPr lang="en-GB" dirty="0"/>
              <a:t>Shudras: laborers and service providers</a:t>
            </a:r>
            <a:endParaRPr lang="en-US" dirty="0"/>
          </a:p>
          <a:p>
            <a:pPr lvl="1"/>
            <a:r>
              <a:rPr lang="en-US" dirty="0"/>
              <a:t>Said to emerge from Hymn 10.90 of the Rigveda: </a:t>
            </a:r>
            <a:r>
              <a:rPr lang="en-US" dirty="0" err="1"/>
              <a:t>Purusa</a:t>
            </a:r>
            <a:r>
              <a:rPr lang="en-US" dirty="0"/>
              <a:t> the ‘Cosmic Being’</a:t>
            </a:r>
          </a:p>
          <a:p>
            <a:r>
              <a:rPr lang="en-GB" dirty="0"/>
              <a:t>Huge power for connection with divine held by Brahmin group – only through them (and their ritual) can divine be accessed</a:t>
            </a:r>
          </a:p>
        </p:txBody>
      </p:sp>
    </p:spTree>
    <p:extLst>
      <p:ext uri="{BB962C8B-B14F-4D97-AF65-F5344CB8AC3E}">
        <p14:creationId xmlns:p14="http://schemas.microsoft.com/office/powerpoint/2010/main" val="2102817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AF2E7-1417-E043-971B-F00726544577}"/>
              </a:ext>
            </a:extLst>
          </p:cNvPr>
          <p:cNvSpPr>
            <a:spLocks noGrp="1"/>
          </p:cNvSpPr>
          <p:nvPr>
            <p:ph type="title"/>
          </p:nvPr>
        </p:nvSpPr>
        <p:spPr>
          <a:xfrm>
            <a:off x="8124668" y="365125"/>
            <a:ext cx="3229131" cy="1325563"/>
          </a:xfrm>
        </p:spPr>
        <p:txBody>
          <a:bodyPr/>
          <a:lstStyle/>
          <a:p>
            <a:pPr algn="ctr"/>
            <a:r>
              <a:rPr lang="en-US" dirty="0"/>
              <a:t>Rigveda 10.90</a:t>
            </a:r>
          </a:p>
        </p:txBody>
      </p:sp>
      <p:sp>
        <p:nvSpPr>
          <p:cNvPr id="3" name="Content Placeholder 2">
            <a:extLst>
              <a:ext uri="{FF2B5EF4-FFF2-40B4-BE49-F238E27FC236}">
                <a16:creationId xmlns:a16="http://schemas.microsoft.com/office/drawing/2014/main" id="{CD459AFA-CC95-4F41-A804-2A6D47C1ED50}"/>
              </a:ext>
            </a:extLst>
          </p:cNvPr>
          <p:cNvSpPr>
            <a:spLocks noGrp="1"/>
          </p:cNvSpPr>
          <p:nvPr>
            <p:ph idx="1"/>
          </p:nvPr>
        </p:nvSpPr>
        <p:spPr>
          <a:xfrm>
            <a:off x="0" y="0"/>
            <a:ext cx="10957809" cy="7219897"/>
          </a:xfrm>
        </p:spPr>
        <p:txBody>
          <a:bodyPr>
            <a:normAutofit fontScale="70000" lnSpcReduction="20000"/>
          </a:bodyPr>
          <a:lstStyle/>
          <a:p>
            <a:pPr marL="0" indent="0">
              <a:buNone/>
            </a:pPr>
            <a:r>
              <a:rPr lang="en-GB" dirty="0"/>
              <a:t>1. A THOUSAND heads hath </a:t>
            </a:r>
            <a:r>
              <a:rPr lang="en-GB" dirty="0" err="1"/>
              <a:t>Puruṣa</a:t>
            </a:r>
            <a:r>
              <a:rPr lang="en-GB" dirty="0"/>
              <a:t>, a thousand eyes, a thousand feet.</a:t>
            </a:r>
            <a:br>
              <a:rPr lang="en-GB" dirty="0"/>
            </a:br>
            <a:r>
              <a:rPr lang="en-GB" dirty="0"/>
              <a:t>On every side pervading earth he fills a space ten fingers wide.</a:t>
            </a:r>
            <a:br>
              <a:rPr lang="en-GB" dirty="0"/>
            </a:br>
            <a:r>
              <a:rPr lang="en-GB" dirty="0"/>
              <a:t>2 This </a:t>
            </a:r>
            <a:r>
              <a:rPr lang="en-GB" dirty="0" err="1"/>
              <a:t>Puruṣa</a:t>
            </a:r>
            <a:r>
              <a:rPr lang="en-GB" dirty="0"/>
              <a:t> is all that yet hath been and all that is to be;</a:t>
            </a:r>
            <a:br>
              <a:rPr lang="en-GB" dirty="0"/>
            </a:br>
            <a:r>
              <a:rPr lang="en-GB" dirty="0"/>
              <a:t>The Lord of Immortality which waxes greater still by food.</a:t>
            </a:r>
            <a:br>
              <a:rPr lang="en-GB" dirty="0"/>
            </a:br>
            <a:r>
              <a:rPr lang="en-GB" dirty="0"/>
              <a:t>3 So mighty is his greatness; yea, greater than this is </a:t>
            </a:r>
            <a:r>
              <a:rPr lang="en-GB" dirty="0" err="1"/>
              <a:t>Puruṣa</a:t>
            </a:r>
            <a:r>
              <a:rPr lang="en-GB" dirty="0"/>
              <a:t>.</a:t>
            </a:r>
            <a:br>
              <a:rPr lang="en-GB" dirty="0"/>
            </a:br>
            <a:r>
              <a:rPr lang="en-GB" dirty="0"/>
              <a:t>All creatures are one-fourth of him, three-fourths eternal life in heaven.</a:t>
            </a:r>
            <a:br>
              <a:rPr lang="en-GB" dirty="0"/>
            </a:br>
            <a:r>
              <a:rPr lang="en-GB" dirty="0"/>
              <a:t>4 With three-fourths </a:t>
            </a:r>
            <a:r>
              <a:rPr lang="en-GB" dirty="0" err="1"/>
              <a:t>Puruṣa</a:t>
            </a:r>
            <a:r>
              <a:rPr lang="en-GB" dirty="0"/>
              <a:t> went up: one-fourth of him again was here.</a:t>
            </a:r>
            <a:br>
              <a:rPr lang="en-GB" dirty="0"/>
            </a:br>
            <a:r>
              <a:rPr lang="en-GB" dirty="0"/>
              <a:t>Thence he strode out to every side over what cats not and what cats.</a:t>
            </a:r>
            <a:br>
              <a:rPr lang="en-GB" dirty="0"/>
            </a:br>
            <a:r>
              <a:rPr lang="en-GB" dirty="0"/>
              <a:t>5 From him </a:t>
            </a:r>
            <a:r>
              <a:rPr lang="en-GB" dirty="0" err="1"/>
              <a:t>Virāj</a:t>
            </a:r>
            <a:r>
              <a:rPr lang="en-GB" dirty="0"/>
              <a:t> was born; again </a:t>
            </a:r>
            <a:r>
              <a:rPr lang="en-GB" dirty="0" err="1"/>
              <a:t>Puruṣa</a:t>
            </a:r>
            <a:r>
              <a:rPr lang="en-GB" dirty="0"/>
              <a:t> from </a:t>
            </a:r>
            <a:r>
              <a:rPr lang="en-GB" dirty="0" err="1"/>
              <a:t>Virāj</a:t>
            </a:r>
            <a:r>
              <a:rPr lang="en-GB" dirty="0"/>
              <a:t> was born.</a:t>
            </a:r>
            <a:br>
              <a:rPr lang="en-GB" dirty="0"/>
            </a:br>
            <a:r>
              <a:rPr lang="en-GB" dirty="0"/>
              <a:t>As soon as he was born he spread eastward and westward o’er the earth.</a:t>
            </a:r>
            <a:br>
              <a:rPr lang="en-GB" dirty="0"/>
            </a:br>
            <a:r>
              <a:rPr lang="en-GB" dirty="0"/>
              <a:t>6 When Gods prepared the sacrifice with </a:t>
            </a:r>
            <a:r>
              <a:rPr lang="en-GB" dirty="0" err="1"/>
              <a:t>Puruṣa</a:t>
            </a:r>
            <a:r>
              <a:rPr lang="en-GB" dirty="0"/>
              <a:t> as their offering,</a:t>
            </a:r>
            <a:br>
              <a:rPr lang="en-GB" dirty="0"/>
            </a:br>
            <a:r>
              <a:rPr lang="en-GB" dirty="0"/>
              <a:t>Its oil was spring, the holy gift was autumn; summer was the wood.</a:t>
            </a:r>
            <a:br>
              <a:rPr lang="en-GB" dirty="0"/>
            </a:br>
            <a:r>
              <a:rPr lang="en-GB" dirty="0"/>
              <a:t>7 They </a:t>
            </a:r>
            <a:r>
              <a:rPr lang="en-GB" dirty="0" err="1"/>
              <a:t>balmed</a:t>
            </a:r>
            <a:r>
              <a:rPr lang="en-GB" dirty="0"/>
              <a:t> as victim on the grass </a:t>
            </a:r>
            <a:r>
              <a:rPr lang="en-GB" dirty="0" err="1"/>
              <a:t>Puruṣa</a:t>
            </a:r>
            <a:r>
              <a:rPr lang="en-GB" dirty="0"/>
              <a:t> born in earliest time.</a:t>
            </a:r>
            <a:br>
              <a:rPr lang="en-GB" dirty="0"/>
            </a:br>
            <a:r>
              <a:rPr lang="en-GB" dirty="0"/>
              <a:t>With him the Deities and all </a:t>
            </a:r>
            <a:r>
              <a:rPr lang="en-GB" dirty="0" err="1"/>
              <a:t>Sādhyas</a:t>
            </a:r>
            <a:r>
              <a:rPr lang="en-GB" dirty="0"/>
              <a:t> and </a:t>
            </a:r>
            <a:r>
              <a:rPr lang="en-GB" dirty="0" err="1"/>
              <a:t>Ṛṣis</a:t>
            </a:r>
            <a:r>
              <a:rPr lang="en-GB" dirty="0"/>
              <a:t> sacrificed.</a:t>
            </a:r>
            <a:br>
              <a:rPr lang="en-GB" dirty="0"/>
            </a:br>
            <a:r>
              <a:rPr lang="en-GB" dirty="0"/>
              <a:t>8 From that great general sacrifice the dripping fat was gathered up.</a:t>
            </a:r>
            <a:br>
              <a:rPr lang="en-GB" dirty="0"/>
            </a:br>
            <a:r>
              <a:rPr lang="en-GB" dirty="0"/>
              <a:t>He formed the creatures of-the air, and animals both wild and tame.</a:t>
            </a:r>
            <a:br>
              <a:rPr lang="en-GB" dirty="0"/>
            </a:br>
            <a:r>
              <a:rPr lang="en-GB" dirty="0"/>
              <a:t>9 From that great general sacrifice </a:t>
            </a:r>
            <a:r>
              <a:rPr lang="en-GB" dirty="0" err="1"/>
              <a:t>Ṛcas</a:t>
            </a:r>
            <a:r>
              <a:rPr lang="en-GB" dirty="0"/>
              <a:t> and </a:t>
            </a:r>
            <a:r>
              <a:rPr lang="en-GB" dirty="0" err="1"/>
              <a:t>Sāma</a:t>
            </a:r>
            <a:r>
              <a:rPr lang="en-GB" dirty="0"/>
              <a:t>-hymns were born:</a:t>
            </a:r>
            <a:br>
              <a:rPr lang="en-GB" dirty="0"/>
            </a:br>
            <a:r>
              <a:rPr lang="en-GB" dirty="0"/>
              <a:t>Therefrom were spells and charms produced; the </a:t>
            </a:r>
            <a:r>
              <a:rPr lang="en-GB" dirty="0" err="1"/>
              <a:t>Yajus</a:t>
            </a:r>
            <a:r>
              <a:rPr lang="en-GB" dirty="0"/>
              <a:t> had its birth from it.</a:t>
            </a:r>
            <a:br>
              <a:rPr lang="en-GB" dirty="0"/>
            </a:br>
            <a:r>
              <a:rPr lang="en-GB" dirty="0"/>
              <a:t>10 From it were horses born, from it all cattle with two rows of teeth:</a:t>
            </a:r>
            <a:br>
              <a:rPr lang="en-GB" dirty="0"/>
            </a:br>
            <a:r>
              <a:rPr lang="en-GB" dirty="0"/>
              <a:t>From it were generated </a:t>
            </a:r>
            <a:r>
              <a:rPr lang="en-GB" dirty="0" err="1"/>
              <a:t>kine</a:t>
            </a:r>
            <a:r>
              <a:rPr lang="en-GB" dirty="0"/>
              <a:t>, from it the goats and sheep were born.</a:t>
            </a:r>
            <a:br>
              <a:rPr lang="en-GB" dirty="0"/>
            </a:br>
            <a:r>
              <a:rPr lang="en-GB" dirty="0"/>
              <a:t>11 When they divided </a:t>
            </a:r>
            <a:r>
              <a:rPr lang="en-GB" dirty="0" err="1"/>
              <a:t>Puruṣa</a:t>
            </a:r>
            <a:r>
              <a:rPr lang="en-GB" dirty="0"/>
              <a:t> how many portions did they make?</a:t>
            </a:r>
            <a:br>
              <a:rPr lang="en-GB" dirty="0"/>
            </a:br>
            <a:r>
              <a:rPr lang="en-GB" dirty="0"/>
              <a:t>What do they call his mouth, his arms? What do they call his thighs and feet?</a:t>
            </a:r>
            <a:br>
              <a:rPr lang="en-GB" dirty="0"/>
            </a:br>
            <a:r>
              <a:rPr lang="en-GB" dirty="0"/>
              <a:t>12 The Brahman was his mouth, of both his arms was the </a:t>
            </a:r>
            <a:r>
              <a:rPr lang="en-GB" dirty="0" err="1"/>
              <a:t>Rājanya</a:t>
            </a:r>
            <a:r>
              <a:rPr lang="en-GB" dirty="0"/>
              <a:t> made.</a:t>
            </a:r>
            <a:br>
              <a:rPr lang="en-GB" dirty="0"/>
            </a:br>
            <a:r>
              <a:rPr lang="en-GB" dirty="0"/>
              <a:t>His thighs became the </a:t>
            </a:r>
            <a:r>
              <a:rPr lang="en-GB" dirty="0" err="1"/>
              <a:t>Vaiśya</a:t>
            </a:r>
            <a:r>
              <a:rPr lang="en-GB" dirty="0"/>
              <a:t>, from his feet the </a:t>
            </a:r>
            <a:r>
              <a:rPr lang="en-GB" dirty="0" err="1"/>
              <a:t>Śūdra</a:t>
            </a:r>
            <a:r>
              <a:rPr lang="en-GB" dirty="0"/>
              <a:t> was produced.</a:t>
            </a:r>
            <a:br>
              <a:rPr lang="en-GB" dirty="0"/>
            </a:br>
            <a:r>
              <a:rPr lang="en-GB" dirty="0"/>
              <a:t>13 The Moon was gendered from his mind, and from his eye the Sun had birth;</a:t>
            </a:r>
            <a:br>
              <a:rPr lang="en-GB" dirty="0"/>
            </a:br>
            <a:r>
              <a:rPr lang="en-GB" dirty="0"/>
              <a:t>Indra and Agni from his mouth were born, and </a:t>
            </a:r>
            <a:r>
              <a:rPr lang="en-GB" dirty="0" err="1"/>
              <a:t>Vāyu</a:t>
            </a:r>
            <a:r>
              <a:rPr lang="en-GB" dirty="0"/>
              <a:t> from his breath.</a:t>
            </a:r>
            <a:br>
              <a:rPr lang="en-GB" dirty="0"/>
            </a:br>
            <a:r>
              <a:rPr lang="en-GB" dirty="0"/>
              <a:t>14 Forth from his navel came mid-air the sky was fashioned from his head</a:t>
            </a:r>
            <a:br>
              <a:rPr lang="en-GB" dirty="0"/>
            </a:br>
            <a:r>
              <a:rPr lang="en-GB" dirty="0"/>
              <a:t>Earth from his feet, and from his car the regions. Thus they formed the worlds.</a:t>
            </a:r>
            <a:br>
              <a:rPr lang="en-GB" dirty="0"/>
            </a:br>
            <a:r>
              <a:rPr lang="en-GB" dirty="0"/>
              <a:t>15 Seven fencing-sticks had he, thrice seven layers of fuel were prepared,</a:t>
            </a:r>
            <a:br>
              <a:rPr lang="en-GB" dirty="0"/>
            </a:br>
            <a:r>
              <a:rPr lang="en-GB" dirty="0"/>
              <a:t>When the Gods, offering sacrifice, bound, as their victim, </a:t>
            </a:r>
            <a:r>
              <a:rPr lang="en-GB" dirty="0" err="1"/>
              <a:t>Puruṣa</a:t>
            </a:r>
            <a:r>
              <a:rPr lang="en-GB" dirty="0"/>
              <a:t>.</a:t>
            </a:r>
            <a:br>
              <a:rPr lang="en-GB" dirty="0"/>
            </a:br>
            <a:r>
              <a:rPr lang="en-GB" dirty="0"/>
              <a:t>16 Gods, sacrificing, sacrificed the victim these were the earliest holy ordinances.</a:t>
            </a:r>
            <a:br>
              <a:rPr lang="en-GB" dirty="0"/>
            </a:br>
            <a:r>
              <a:rPr lang="en-GB" dirty="0"/>
              <a:t>The Mighty Ones attained the height of heaven, there where the </a:t>
            </a:r>
            <a:r>
              <a:rPr lang="en-GB" dirty="0" err="1"/>
              <a:t>Sādhyas</a:t>
            </a:r>
            <a:r>
              <a:rPr lang="en-GB" dirty="0"/>
              <a:t>, Gods of old, are dwelling.</a:t>
            </a:r>
            <a:endParaRPr lang="en-US" dirty="0"/>
          </a:p>
        </p:txBody>
      </p:sp>
    </p:spTree>
    <p:extLst>
      <p:ext uri="{BB962C8B-B14F-4D97-AF65-F5344CB8AC3E}">
        <p14:creationId xmlns:p14="http://schemas.microsoft.com/office/powerpoint/2010/main" val="1768661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5CFD2-0D29-0145-BE25-E00EDBDCDB4D}"/>
              </a:ext>
            </a:extLst>
          </p:cNvPr>
          <p:cNvSpPr>
            <a:spLocks noGrp="1"/>
          </p:cNvSpPr>
          <p:nvPr>
            <p:ph type="title"/>
          </p:nvPr>
        </p:nvSpPr>
        <p:spPr/>
        <p:txBody>
          <a:bodyPr/>
          <a:lstStyle/>
          <a:p>
            <a:pPr algn="ctr"/>
            <a:r>
              <a:rPr lang="en-US" dirty="0"/>
              <a:t>The age of the Buddha</a:t>
            </a:r>
          </a:p>
        </p:txBody>
      </p:sp>
      <p:sp>
        <p:nvSpPr>
          <p:cNvPr id="3" name="Content Placeholder 2">
            <a:extLst>
              <a:ext uri="{FF2B5EF4-FFF2-40B4-BE49-F238E27FC236}">
                <a16:creationId xmlns:a16="http://schemas.microsoft.com/office/drawing/2014/main" id="{B500DEDB-7C30-F042-864F-FD829B00BFF2}"/>
              </a:ext>
            </a:extLst>
          </p:cNvPr>
          <p:cNvSpPr>
            <a:spLocks noGrp="1"/>
          </p:cNvSpPr>
          <p:nvPr>
            <p:ph idx="1"/>
          </p:nvPr>
        </p:nvSpPr>
        <p:spPr/>
        <p:txBody>
          <a:bodyPr>
            <a:normAutofit fontScale="77500" lnSpcReduction="20000"/>
          </a:bodyPr>
          <a:lstStyle/>
          <a:p>
            <a:r>
              <a:rPr lang="en-US" dirty="0"/>
              <a:t>C. 563 BCE </a:t>
            </a:r>
            <a:r>
              <a:rPr lang="en-US" dirty="0" err="1"/>
              <a:t>Sidhartha</a:t>
            </a:r>
            <a:r>
              <a:rPr lang="en-US" dirty="0"/>
              <a:t> Gautama, the Buddha ‘enlightened one’ raised in </a:t>
            </a:r>
            <a:r>
              <a:rPr lang="en-US" dirty="0" err="1"/>
              <a:t>Kapilavastu</a:t>
            </a:r>
            <a:r>
              <a:rPr lang="en-US" dirty="0"/>
              <a:t>. </a:t>
            </a:r>
          </a:p>
          <a:p>
            <a:r>
              <a:rPr lang="en-US" dirty="0"/>
              <a:t> By this time later Buddhist sources talk of 16 major kingdoms and tribal oligarchies in North India</a:t>
            </a:r>
          </a:p>
          <a:p>
            <a:r>
              <a:rPr lang="en-US" dirty="0"/>
              <a:t>Buddha rejected the brahmans’ pretentions to inherited piety and innate religious connection to the divine. Instead he argued everyone could achieve that connection via enlightenment (first sermon c. 527BCE).</a:t>
            </a:r>
          </a:p>
          <a:p>
            <a:r>
              <a:rPr lang="en-US" dirty="0"/>
              <a:t>Development also in this period of Jainism – central doctrine that all nature is alive and everything has a soul. Crucial importance of nonviolence.</a:t>
            </a:r>
          </a:p>
          <a:p>
            <a:r>
              <a:rPr lang="en-US" dirty="0"/>
              <a:t>This religious challenge to central authority, combined with the emergence of cities and towns again, wider and stronger communication and trade, led to a more fraught atmosphere of warring kingdoms and tribes. </a:t>
            </a:r>
          </a:p>
          <a:p>
            <a:r>
              <a:rPr lang="en-US" dirty="0"/>
              <a:t>Note also in this period engagement with Achaemenid empire: Gandharan region of India’s northwest (capital Taxila) under Persian control from 518 BCE. India had to pay annual tribute in gold dust to Persia.  Influence of Achaemenid religions (e.g. Zoroastrianism also infiltrating into Indian society at this time)</a:t>
            </a:r>
          </a:p>
        </p:txBody>
      </p:sp>
    </p:spTree>
    <p:extLst>
      <p:ext uri="{BB962C8B-B14F-4D97-AF65-F5344CB8AC3E}">
        <p14:creationId xmlns:p14="http://schemas.microsoft.com/office/powerpoint/2010/main" val="16613922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339</TotalTime>
  <Words>3742</Words>
  <Application>Microsoft Macintosh PowerPoint</Application>
  <PresentationFormat>Widescreen</PresentationFormat>
  <Paragraphs>211</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Calibri Light</vt:lpstr>
      <vt:lpstr>Office Theme</vt:lpstr>
      <vt:lpstr>Ancient Global History</vt:lpstr>
      <vt:lpstr>India</vt:lpstr>
      <vt:lpstr>PowerPoint Presentation</vt:lpstr>
      <vt:lpstr>PowerPoint Presentation</vt:lpstr>
      <vt:lpstr>The Vedas  and Indian Society</vt:lpstr>
      <vt:lpstr>Rigveda</vt:lpstr>
      <vt:lpstr>Vedic (early Hindu) religion and social organisation</vt:lpstr>
      <vt:lpstr>Rigveda 10.90</vt:lpstr>
      <vt:lpstr>The age of the Buddha</vt:lpstr>
      <vt:lpstr>PowerPoint Presentation</vt:lpstr>
      <vt:lpstr>Buddha</vt:lpstr>
      <vt:lpstr>Mauryan Empire (326-184 BCE)</vt:lpstr>
      <vt:lpstr>Mauryan Empire  </vt:lpstr>
      <vt:lpstr>Ashoka (269-232 BCE)</vt:lpstr>
      <vt:lpstr>PowerPoint Presentation</vt:lpstr>
      <vt:lpstr>PowerPoint Presentation</vt:lpstr>
      <vt:lpstr>Kandahar Bilingual Rock Inscription - first Edict of Ashoka 260 BCE. Written in Greek and Aramaic</vt:lpstr>
      <vt:lpstr>Political Fragmentation 184 BCE-320 CE</vt:lpstr>
      <vt:lpstr>Questions of Menander</vt:lpstr>
      <vt:lpstr>Indo-Greek Kings</vt:lpstr>
      <vt:lpstr>Interactions with Indian Communities</vt:lpstr>
      <vt:lpstr>MAP</vt:lpstr>
      <vt:lpstr>Invasions</vt:lpstr>
      <vt:lpstr>More Invasions: the Kushans http://www.kushan.org/</vt:lpstr>
      <vt:lpstr>The art of Gandhara and Mathura</vt:lpstr>
      <vt:lpstr>PowerPoint Presentation</vt:lpstr>
      <vt:lpstr>Other kingdoms across India </vt:lpstr>
      <vt:lpstr>PowerPoint Presentation</vt:lpstr>
      <vt:lpstr>Social impact of trade in India </vt:lpstr>
      <vt:lpstr>Guptas (320-550 CE)</vt:lpstr>
      <vt:lpstr>PowerPoint Presentation</vt:lpstr>
      <vt:lpstr>Guptas on themselves:</vt:lpstr>
      <vt:lpstr>Gupta Coinage:</vt:lpstr>
      <vt:lpstr>PowerPoint Presentation</vt:lpstr>
      <vt:lpstr>Gupta Silk Weaving Guild – Paid for a Temple 436 CE ‘Mandasor Inscription’</vt:lpstr>
      <vt:lpstr>Bibliography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42</cp:revision>
  <cp:lastPrinted>2018-10-24T06:48:43Z</cp:lastPrinted>
  <dcterms:created xsi:type="dcterms:W3CDTF">2018-10-12T15:10:09Z</dcterms:created>
  <dcterms:modified xsi:type="dcterms:W3CDTF">2018-10-26T09:19:56Z</dcterms:modified>
</cp:coreProperties>
</file>