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handoutMasterIdLst>
    <p:handoutMasterId r:id="rId23"/>
  </p:handoutMasterIdLst>
  <p:sldIdLst>
    <p:sldId id="256" r:id="rId2"/>
    <p:sldId id="258" r:id="rId3"/>
    <p:sldId id="284" r:id="rId4"/>
    <p:sldId id="285" r:id="rId5"/>
    <p:sldId id="290" r:id="rId6"/>
    <p:sldId id="273" r:id="rId7"/>
    <p:sldId id="286" r:id="rId8"/>
    <p:sldId id="259" r:id="rId9"/>
    <p:sldId id="261" r:id="rId10"/>
    <p:sldId id="264" r:id="rId11"/>
    <p:sldId id="265" r:id="rId12"/>
    <p:sldId id="266" r:id="rId13"/>
    <p:sldId id="268" r:id="rId14"/>
    <p:sldId id="260" r:id="rId15"/>
    <p:sldId id="287" r:id="rId16"/>
    <p:sldId id="269" r:id="rId17"/>
    <p:sldId id="270" r:id="rId18"/>
    <p:sldId id="271" r:id="rId19"/>
    <p:sldId id="272" r:id="rId20"/>
    <p:sldId id="288" r:id="rId21"/>
    <p:sldId id="28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8"/>
    <p:restoredTop sz="94586"/>
  </p:normalViewPr>
  <p:slideViewPr>
    <p:cSldViewPr snapToGrid="0" snapToObjects="1">
      <p:cViewPr varScale="1">
        <p:scale>
          <a:sx n="102" d="100"/>
          <a:sy n="102" d="100"/>
        </p:scale>
        <p:origin x="24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01AED5D-4238-6140-B858-B3A0D05B79F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F7078D2-100E-BB47-B552-8081390831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266172-E7E9-0645-895A-05D79BFBD382}" type="datetimeFigureOut">
              <a:rPr lang="en-US" smtClean="0"/>
              <a:t>2/28/19</a:t>
            </a:fld>
            <a:endParaRPr lang="en-US"/>
          </a:p>
        </p:txBody>
      </p:sp>
      <p:sp>
        <p:nvSpPr>
          <p:cNvPr id="4" name="Footer Placeholder 3">
            <a:extLst>
              <a:ext uri="{FF2B5EF4-FFF2-40B4-BE49-F238E27FC236}">
                <a16:creationId xmlns:a16="http://schemas.microsoft.com/office/drawing/2014/main" id="{4E76EEEE-ABAC-454C-BD77-390F138FDA8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9876733-27B3-004E-A84F-0421E67D794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33B0E21-15EE-6D42-AC5A-CFE1E7582068}" type="slidenum">
              <a:rPr lang="en-US" smtClean="0"/>
              <a:t>‹#›</a:t>
            </a:fld>
            <a:endParaRPr lang="en-US"/>
          </a:p>
        </p:txBody>
      </p:sp>
    </p:spTree>
    <p:extLst>
      <p:ext uri="{BB962C8B-B14F-4D97-AF65-F5344CB8AC3E}">
        <p14:creationId xmlns:p14="http://schemas.microsoft.com/office/powerpoint/2010/main" val="52124303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AE0A2FA-A872-CB47-9EC7-4376446A1C19}" type="datetimeFigureOut">
              <a:rPr lang="en-US" smtClean="0"/>
              <a:t>2/28/19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E1757-7C2D-C342-A22F-5332D3F68248}" type="slidenum">
              <a:rPr lang="en-US" smtClean="0"/>
              <a:t>‹#›</a:t>
            </a:fld>
            <a:endParaRPr lang="en-US"/>
          </a:p>
        </p:txBody>
      </p:sp>
    </p:spTree>
    <p:extLst>
      <p:ext uri="{BB962C8B-B14F-4D97-AF65-F5344CB8AC3E}">
        <p14:creationId xmlns:p14="http://schemas.microsoft.com/office/powerpoint/2010/main" val="3884314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E0A2FA-A872-CB47-9EC7-4376446A1C19}" type="datetimeFigureOut">
              <a:rPr lang="en-US" smtClean="0"/>
              <a:t>2/28/19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E1757-7C2D-C342-A22F-5332D3F68248}" type="slidenum">
              <a:rPr lang="en-US" smtClean="0"/>
              <a:t>‹#›</a:t>
            </a:fld>
            <a:endParaRPr lang="en-US"/>
          </a:p>
        </p:txBody>
      </p:sp>
    </p:spTree>
    <p:extLst>
      <p:ext uri="{BB962C8B-B14F-4D97-AF65-F5344CB8AC3E}">
        <p14:creationId xmlns:p14="http://schemas.microsoft.com/office/powerpoint/2010/main" val="2826227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E0A2FA-A872-CB47-9EC7-4376446A1C19}" type="datetimeFigureOut">
              <a:rPr lang="en-US" smtClean="0"/>
              <a:t>2/28/19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E1757-7C2D-C342-A22F-5332D3F68248}" type="slidenum">
              <a:rPr lang="en-US" smtClean="0"/>
              <a:t>‹#›</a:t>
            </a:fld>
            <a:endParaRPr lang="en-US"/>
          </a:p>
        </p:txBody>
      </p:sp>
    </p:spTree>
    <p:extLst>
      <p:ext uri="{BB962C8B-B14F-4D97-AF65-F5344CB8AC3E}">
        <p14:creationId xmlns:p14="http://schemas.microsoft.com/office/powerpoint/2010/main" val="2602925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E0A2FA-A872-CB47-9EC7-4376446A1C19}" type="datetimeFigureOut">
              <a:rPr lang="en-US" smtClean="0"/>
              <a:t>2/28/19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E1757-7C2D-C342-A22F-5332D3F68248}" type="slidenum">
              <a:rPr lang="en-US" smtClean="0"/>
              <a:t>‹#›</a:t>
            </a:fld>
            <a:endParaRPr lang="en-US"/>
          </a:p>
        </p:txBody>
      </p:sp>
    </p:spTree>
    <p:extLst>
      <p:ext uri="{BB962C8B-B14F-4D97-AF65-F5344CB8AC3E}">
        <p14:creationId xmlns:p14="http://schemas.microsoft.com/office/powerpoint/2010/main" val="2087939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AE0A2FA-A872-CB47-9EC7-4376446A1C19}" type="datetimeFigureOut">
              <a:rPr lang="en-US" smtClean="0"/>
              <a:t>2/28/19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E1757-7C2D-C342-A22F-5332D3F68248}" type="slidenum">
              <a:rPr lang="en-US" smtClean="0"/>
              <a:t>‹#›</a:t>
            </a:fld>
            <a:endParaRPr lang="en-US"/>
          </a:p>
        </p:txBody>
      </p:sp>
    </p:spTree>
    <p:extLst>
      <p:ext uri="{BB962C8B-B14F-4D97-AF65-F5344CB8AC3E}">
        <p14:creationId xmlns:p14="http://schemas.microsoft.com/office/powerpoint/2010/main" val="3467580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E0A2FA-A872-CB47-9EC7-4376446A1C19}" type="datetimeFigureOut">
              <a:rPr lang="en-US" smtClean="0"/>
              <a:t>2/28/19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3E1757-7C2D-C342-A22F-5332D3F68248}" type="slidenum">
              <a:rPr lang="en-US" smtClean="0"/>
              <a:t>‹#›</a:t>
            </a:fld>
            <a:endParaRPr lang="en-US"/>
          </a:p>
        </p:txBody>
      </p:sp>
    </p:spTree>
    <p:extLst>
      <p:ext uri="{BB962C8B-B14F-4D97-AF65-F5344CB8AC3E}">
        <p14:creationId xmlns:p14="http://schemas.microsoft.com/office/powerpoint/2010/main" val="1157314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AE0A2FA-A872-CB47-9EC7-4376446A1C19}" type="datetimeFigureOut">
              <a:rPr lang="en-US" smtClean="0"/>
              <a:t>2/28/19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3E1757-7C2D-C342-A22F-5332D3F68248}" type="slidenum">
              <a:rPr lang="en-US" smtClean="0"/>
              <a:t>‹#›</a:t>
            </a:fld>
            <a:endParaRPr lang="en-US"/>
          </a:p>
        </p:txBody>
      </p:sp>
    </p:spTree>
    <p:extLst>
      <p:ext uri="{BB962C8B-B14F-4D97-AF65-F5344CB8AC3E}">
        <p14:creationId xmlns:p14="http://schemas.microsoft.com/office/powerpoint/2010/main" val="3809021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AE0A2FA-A872-CB47-9EC7-4376446A1C19}" type="datetimeFigureOut">
              <a:rPr lang="en-US" smtClean="0"/>
              <a:t>2/28/19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3E1757-7C2D-C342-A22F-5332D3F68248}" type="slidenum">
              <a:rPr lang="en-US" smtClean="0"/>
              <a:t>‹#›</a:t>
            </a:fld>
            <a:endParaRPr lang="en-US"/>
          </a:p>
        </p:txBody>
      </p:sp>
    </p:spTree>
    <p:extLst>
      <p:ext uri="{BB962C8B-B14F-4D97-AF65-F5344CB8AC3E}">
        <p14:creationId xmlns:p14="http://schemas.microsoft.com/office/powerpoint/2010/main" val="3110322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E0A2FA-A872-CB47-9EC7-4376446A1C19}" type="datetimeFigureOut">
              <a:rPr lang="en-US" smtClean="0"/>
              <a:t>2/28/19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3E1757-7C2D-C342-A22F-5332D3F68248}" type="slidenum">
              <a:rPr lang="en-US" smtClean="0"/>
              <a:t>‹#›</a:t>
            </a:fld>
            <a:endParaRPr lang="en-US"/>
          </a:p>
        </p:txBody>
      </p:sp>
    </p:spTree>
    <p:extLst>
      <p:ext uri="{BB962C8B-B14F-4D97-AF65-F5344CB8AC3E}">
        <p14:creationId xmlns:p14="http://schemas.microsoft.com/office/powerpoint/2010/main" val="956286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AE0A2FA-A872-CB47-9EC7-4376446A1C19}" type="datetimeFigureOut">
              <a:rPr lang="en-US" smtClean="0"/>
              <a:t>2/28/19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3E1757-7C2D-C342-A22F-5332D3F68248}" type="slidenum">
              <a:rPr lang="en-US" smtClean="0"/>
              <a:t>‹#›</a:t>
            </a:fld>
            <a:endParaRPr lang="en-US"/>
          </a:p>
        </p:txBody>
      </p:sp>
    </p:spTree>
    <p:extLst>
      <p:ext uri="{BB962C8B-B14F-4D97-AF65-F5344CB8AC3E}">
        <p14:creationId xmlns:p14="http://schemas.microsoft.com/office/powerpoint/2010/main" val="1871159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AE0A2FA-A872-CB47-9EC7-4376446A1C19}" type="datetimeFigureOut">
              <a:rPr lang="en-US" smtClean="0"/>
              <a:t>2/28/19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3E1757-7C2D-C342-A22F-5332D3F68248}" type="slidenum">
              <a:rPr lang="en-US" smtClean="0"/>
              <a:t>‹#›</a:t>
            </a:fld>
            <a:endParaRPr lang="en-US"/>
          </a:p>
        </p:txBody>
      </p:sp>
    </p:spTree>
    <p:extLst>
      <p:ext uri="{BB962C8B-B14F-4D97-AF65-F5344CB8AC3E}">
        <p14:creationId xmlns:p14="http://schemas.microsoft.com/office/powerpoint/2010/main" val="3744489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E0A2FA-A872-CB47-9EC7-4376446A1C19}" type="datetimeFigureOut">
              <a:rPr lang="en-US" smtClean="0"/>
              <a:t>2/28/19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3E1757-7C2D-C342-A22F-5332D3F68248}" type="slidenum">
              <a:rPr lang="en-US" smtClean="0"/>
              <a:t>‹#›</a:t>
            </a:fld>
            <a:endParaRPr lang="en-US"/>
          </a:p>
        </p:txBody>
      </p:sp>
    </p:spTree>
    <p:extLst>
      <p:ext uri="{BB962C8B-B14F-4D97-AF65-F5344CB8AC3E}">
        <p14:creationId xmlns:p14="http://schemas.microsoft.com/office/powerpoint/2010/main" val="969374111"/>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420D5-6954-A54A-8019-87077686417F}"/>
              </a:ext>
            </a:extLst>
          </p:cNvPr>
          <p:cNvSpPr>
            <a:spLocks noGrp="1"/>
          </p:cNvSpPr>
          <p:nvPr>
            <p:ph type="ctrTitle"/>
          </p:nvPr>
        </p:nvSpPr>
        <p:spPr/>
        <p:txBody>
          <a:bodyPr/>
          <a:lstStyle/>
          <a:p>
            <a:r>
              <a:rPr lang="en-US" dirty="0"/>
              <a:t>Ancient Global History</a:t>
            </a:r>
          </a:p>
        </p:txBody>
      </p:sp>
      <p:sp>
        <p:nvSpPr>
          <p:cNvPr id="3" name="Subtitle 2">
            <a:extLst>
              <a:ext uri="{FF2B5EF4-FFF2-40B4-BE49-F238E27FC236}">
                <a16:creationId xmlns:a16="http://schemas.microsoft.com/office/drawing/2014/main" id="{738ECDD0-C849-924F-8D56-DE34BF6FA67D}"/>
              </a:ext>
            </a:extLst>
          </p:cNvPr>
          <p:cNvSpPr>
            <a:spLocks noGrp="1"/>
          </p:cNvSpPr>
          <p:nvPr>
            <p:ph type="subTitle" idx="1"/>
          </p:nvPr>
        </p:nvSpPr>
        <p:spPr/>
        <p:txBody>
          <a:bodyPr/>
          <a:lstStyle/>
          <a:p>
            <a:r>
              <a:rPr lang="en-US" dirty="0"/>
              <a:t>Term 2: Week 8</a:t>
            </a:r>
          </a:p>
        </p:txBody>
      </p:sp>
    </p:spTree>
    <p:extLst>
      <p:ext uri="{BB962C8B-B14F-4D97-AF65-F5344CB8AC3E}">
        <p14:creationId xmlns:p14="http://schemas.microsoft.com/office/powerpoint/2010/main" val="3584826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2DB66-1972-DF4C-B859-BC3BA2F283C1}"/>
              </a:ext>
            </a:extLst>
          </p:cNvPr>
          <p:cNvSpPr>
            <a:spLocks noGrp="1"/>
          </p:cNvSpPr>
          <p:nvPr>
            <p:ph type="title"/>
          </p:nvPr>
        </p:nvSpPr>
        <p:spPr/>
        <p:txBody>
          <a:bodyPr/>
          <a:lstStyle/>
          <a:p>
            <a:pPr algn="ctr"/>
            <a:r>
              <a:rPr lang="en-US" dirty="0"/>
              <a:t>Buddhism entering China (</a:t>
            </a:r>
            <a:r>
              <a:rPr lang="en-US" dirty="0" err="1"/>
              <a:t>cont</a:t>
            </a:r>
            <a:r>
              <a:rPr lang="en-US" dirty="0"/>
              <a:t>)</a:t>
            </a:r>
          </a:p>
        </p:txBody>
      </p:sp>
      <p:sp>
        <p:nvSpPr>
          <p:cNvPr id="3" name="Content Placeholder 2">
            <a:extLst>
              <a:ext uri="{FF2B5EF4-FFF2-40B4-BE49-F238E27FC236}">
                <a16:creationId xmlns:a16="http://schemas.microsoft.com/office/drawing/2014/main" id="{2975DA80-60EC-164A-B5EE-C2440082FEF8}"/>
              </a:ext>
            </a:extLst>
          </p:cNvPr>
          <p:cNvSpPr>
            <a:spLocks noGrp="1"/>
          </p:cNvSpPr>
          <p:nvPr>
            <p:ph idx="1"/>
          </p:nvPr>
        </p:nvSpPr>
        <p:spPr/>
        <p:txBody>
          <a:bodyPr>
            <a:normAutofit fontScale="85000" lnSpcReduction="20000"/>
          </a:bodyPr>
          <a:lstStyle/>
          <a:p>
            <a:r>
              <a:rPr lang="en-US" dirty="0"/>
              <a:t>C. 50 CE: Emperor Ming is said to have dreamt of a golden deity and been told by one of his advisors that it was the Buddha form India. Ming dispatched a delegation to search for Indian disciples of Buddhism and bring them to his court. They return 65 CE, accompanied by 2 Buddhist monks, who arrived on a white horse, bringing relics and some sacred texts </a:t>
            </a:r>
            <a:r>
              <a:rPr lang="en-US" b="1" dirty="0"/>
              <a:t>( see Text </a:t>
            </a:r>
            <a:r>
              <a:rPr lang="en-US" b="1" dirty="0" err="1"/>
              <a:t>Hou</a:t>
            </a:r>
            <a:r>
              <a:rPr lang="en-US" b="1" dirty="0"/>
              <a:t> </a:t>
            </a:r>
            <a:r>
              <a:rPr lang="en-US" b="1" dirty="0" err="1"/>
              <a:t>Hanshu</a:t>
            </a:r>
            <a:r>
              <a:rPr lang="en-US" b="1" dirty="0"/>
              <a:t> 88</a:t>
            </a:r>
            <a:r>
              <a:rPr lang="en-US" dirty="0"/>
              <a:t>)</a:t>
            </a:r>
          </a:p>
          <a:p>
            <a:r>
              <a:rPr lang="en-US" dirty="0"/>
              <a:t>Emperor Ming builds a Buddhist monastery for them on outskirts of Han capital of Luoyang (named the White Horse Monastery)</a:t>
            </a:r>
          </a:p>
          <a:p>
            <a:r>
              <a:rPr lang="en-US" dirty="0"/>
              <a:t>Ming’s half brother starts to worship the Buddha, with official sanction of Emperor: “He respectfully performs the gentle sacrifices to the Buddha.. What dislike or suspicion could there be?” </a:t>
            </a:r>
            <a:r>
              <a:rPr lang="en-US" i="1" dirty="0" err="1"/>
              <a:t>Hou</a:t>
            </a:r>
            <a:r>
              <a:rPr lang="en-US" i="1" dirty="0"/>
              <a:t> </a:t>
            </a:r>
            <a:r>
              <a:rPr lang="en-US" i="1" dirty="0" err="1"/>
              <a:t>Hanshu</a:t>
            </a:r>
            <a:r>
              <a:rPr lang="en-US" i="1" dirty="0"/>
              <a:t> </a:t>
            </a:r>
            <a:r>
              <a:rPr lang="en-US" dirty="0"/>
              <a:t>12.5a. </a:t>
            </a:r>
          </a:p>
          <a:p>
            <a:r>
              <a:rPr lang="en-US" dirty="0"/>
              <a:t>By 100 CE the devotion of Buddhist monks in China is well known: “with their lovely open eyes they cast bewitching glances upon the company. One look at them would make one surrender a city. Even the virtuous </a:t>
            </a:r>
            <a:r>
              <a:rPr lang="en-US" i="1" dirty="0" err="1"/>
              <a:t>sramanas</a:t>
            </a:r>
            <a:r>
              <a:rPr lang="en-US" i="1" dirty="0"/>
              <a:t> </a:t>
            </a:r>
            <a:r>
              <a:rPr lang="en-US" dirty="0"/>
              <a:t>(Buddhist monks) could be captivated by them” Zhang </a:t>
            </a:r>
            <a:r>
              <a:rPr lang="en-US" dirty="0" err="1"/>
              <a:t>Heng</a:t>
            </a:r>
            <a:r>
              <a:rPr lang="en-US" dirty="0"/>
              <a:t> </a:t>
            </a:r>
            <a:r>
              <a:rPr lang="en-US" i="1" dirty="0" err="1"/>
              <a:t>Xijing</a:t>
            </a:r>
            <a:r>
              <a:rPr lang="en-US" i="1" dirty="0"/>
              <a:t> Fu (Poetical Description of the Western Capital) </a:t>
            </a:r>
            <a:endParaRPr lang="en-US" dirty="0"/>
          </a:p>
        </p:txBody>
      </p:sp>
    </p:spTree>
    <p:extLst>
      <p:ext uri="{BB962C8B-B14F-4D97-AF65-F5344CB8AC3E}">
        <p14:creationId xmlns:p14="http://schemas.microsoft.com/office/powerpoint/2010/main" val="3657404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1E32F-F506-B146-9C0B-7980D3D9CF99}"/>
              </a:ext>
            </a:extLst>
          </p:cNvPr>
          <p:cNvSpPr>
            <a:spLocks noGrp="1"/>
          </p:cNvSpPr>
          <p:nvPr>
            <p:ph type="title"/>
          </p:nvPr>
        </p:nvSpPr>
        <p:spPr/>
        <p:txBody>
          <a:bodyPr/>
          <a:lstStyle/>
          <a:p>
            <a:r>
              <a:rPr lang="en-US" dirty="0"/>
              <a:t>Key points:</a:t>
            </a:r>
          </a:p>
        </p:txBody>
      </p:sp>
      <p:sp>
        <p:nvSpPr>
          <p:cNvPr id="3" name="Content Placeholder 2">
            <a:extLst>
              <a:ext uri="{FF2B5EF4-FFF2-40B4-BE49-F238E27FC236}">
                <a16:creationId xmlns:a16="http://schemas.microsoft.com/office/drawing/2014/main" id="{3CBE0F39-26B5-3B4A-8CA5-D3A11B0867B7}"/>
              </a:ext>
            </a:extLst>
          </p:cNvPr>
          <p:cNvSpPr>
            <a:spLocks noGrp="1"/>
          </p:cNvSpPr>
          <p:nvPr>
            <p:ph idx="1"/>
          </p:nvPr>
        </p:nvSpPr>
        <p:spPr>
          <a:xfrm>
            <a:off x="199869" y="1420891"/>
            <a:ext cx="6066020" cy="5054444"/>
          </a:xfrm>
        </p:spPr>
        <p:txBody>
          <a:bodyPr>
            <a:normAutofit lnSpcReduction="10000"/>
          </a:bodyPr>
          <a:lstStyle/>
          <a:p>
            <a:r>
              <a:rPr lang="en-US" dirty="0"/>
              <a:t>Buddhism does not enter China from one source:</a:t>
            </a:r>
          </a:p>
          <a:p>
            <a:pPr lvl="1"/>
            <a:r>
              <a:rPr lang="en-US" dirty="0"/>
              <a:t>Missionaries from southern India and Sri Lanka coming via sea routes up via Vietnam to China</a:t>
            </a:r>
          </a:p>
          <a:p>
            <a:pPr lvl="1"/>
            <a:r>
              <a:rPr lang="en-US" dirty="0"/>
              <a:t>Missionaries from northern India going over land via Burma</a:t>
            </a:r>
          </a:p>
          <a:p>
            <a:pPr lvl="1"/>
            <a:r>
              <a:rPr lang="en-US" dirty="0"/>
              <a:t>Missionaries from Central Asia coming across Pamirs and </a:t>
            </a:r>
            <a:r>
              <a:rPr lang="en-US" dirty="0" err="1"/>
              <a:t>Tarim</a:t>
            </a:r>
            <a:r>
              <a:rPr lang="en-US" dirty="0"/>
              <a:t> Basin</a:t>
            </a:r>
          </a:p>
          <a:p>
            <a:pPr lvl="1"/>
            <a:r>
              <a:rPr lang="en-US" dirty="0"/>
              <a:t>During 2</a:t>
            </a:r>
            <a:r>
              <a:rPr lang="en-US" baseline="30000" dirty="0"/>
              <a:t>nd</a:t>
            </a:r>
            <a:r>
              <a:rPr lang="en-US" dirty="0"/>
              <a:t> and 3</a:t>
            </a:r>
            <a:r>
              <a:rPr lang="en-US" baseline="30000" dirty="0"/>
              <a:t>rd</a:t>
            </a:r>
            <a:r>
              <a:rPr lang="en-US" dirty="0"/>
              <a:t> centuries CE we know by name 18 foreign missionaries preaching Buddhism in China: 4 Indian, 4 Indo-Scythian, 3 Parthian, 4 Sogdian and 3 Khotanese.</a:t>
            </a:r>
          </a:p>
        </p:txBody>
      </p:sp>
      <p:pic>
        <p:nvPicPr>
          <p:cNvPr id="5" name="Picture 4">
            <a:extLst>
              <a:ext uri="{FF2B5EF4-FFF2-40B4-BE49-F238E27FC236}">
                <a16:creationId xmlns:a16="http://schemas.microsoft.com/office/drawing/2014/main" id="{778F5C22-B967-B845-A7E1-243DEC9CE7EA}"/>
              </a:ext>
            </a:extLst>
          </p:cNvPr>
          <p:cNvPicPr>
            <a:picLocks noChangeAspect="1"/>
          </p:cNvPicPr>
          <p:nvPr/>
        </p:nvPicPr>
        <p:blipFill>
          <a:blip r:embed="rId2"/>
          <a:stretch>
            <a:fillRect/>
          </a:stretch>
        </p:blipFill>
        <p:spPr>
          <a:xfrm>
            <a:off x="6096000" y="0"/>
            <a:ext cx="6093718" cy="5695846"/>
          </a:xfrm>
          <a:prstGeom prst="rect">
            <a:avLst/>
          </a:prstGeom>
        </p:spPr>
      </p:pic>
    </p:spTree>
    <p:extLst>
      <p:ext uri="{BB962C8B-B14F-4D97-AF65-F5344CB8AC3E}">
        <p14:creationId xmlns:p14="http://schemas.microsoft.com/office/powerpoint/2010/main" val="6513883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0D26F-42BB-3F4C-8003-D2653B785AD7}"/>
              </a:ext>
            </a:extLst>
          </p:cNvPr>
          <p:cNvSpPr>
            <a:spLocks noGrp="1"/>
          </p:cNvSpPr>
          <p:nvPr>
            <p:ph type="title"/>
          </p:nvPr>
        </p:nvSpPr>
        <p:spPr>
          <a:xfrm>
            <a:off x="268574" y="0"/>
            <a:ext cx="10515600" cy="1325563"/>
          </a:xfrm>
        </p:spPr>
        <p:txBody>
          <a:bodyPr/>
          <a:lstStyle/>
          <a:p>
            <a:r>
              <a:rPr lang="en-US" dirty="0"/>
              <a:t>Key Points (2)</a:t>
            </a:r>
          </a:p>
        </p:txBody>
      </p:sp>
      <p:sp>
        <p:nvSpPr>
          <p:cNvPr id="3" name="Content Placeholder 2">
            <a:extLst>
              <a:ext uri="{FF2B5EF4-FFF2-40B4-BE49-F238E27FC236}">
                <a16:creationId xmlns:a16="http://schemas.microsoft.com/office/drawing/2014/main" id="{8F405D1E-8277-4849-BB46-EB11A45F22D8}"/>
              </a:ext>
            </a:extLst>
          </p:cNvPr>
          <p:cNvSpPr>
            <a:spLocks noGrp="1"/>
          </p:cNvSpPr>
          <p:nvPr>
            <p:ph idx="1"/>
          </p:nvPr>
        </p:nvSpPr>
        <p:spPr>
          <a:xfrm>
            <a:off x="268575" y="1004341"/>
            <a:ext cx="11678586" cy="5711252"/>
          </a:xfrm>
        </p:spPr>
        <p:txBody>
          <a:bodyPr>
            <a:normAutofit lnSpcReduction="10000"/>
          </a:bodyPr>
          <a:lstStyle/>
          <a:p>
            <a:r>
              <a:rPr lang="en-US" dirty="0"/>
              <a:t>Buddhism does not enter China as a single agreed doctrine:</a:t>
            </a:r>
          </a:p>
          <a:p>
            <a:pPr lvl="1"/>
            <a:r>
              <a:rPr lang="en-US" dirty="0"/>
              <a:t>Buddhism from the 4</a:t>
            </a:r>
            <a:r>
              <a:rPr lang="en-US" baseline="30000" dirty="0"/>
              <a:t>th</a:t>
            </a:r>
            <a:r>
              <a:rPr lang="en-US" dirty="0"/>
              <a:t>/3</a:t>
            </a:r>
            <a:r>
              <a:rPr lang="en-US" baseline="30000" dirty="0"/>
              <a:t>rd</a:t>
            </a:r>
            <a:r>
              <a:rPr lang="en-US" dirty="0"/>
              <a:t> century BCE had been divided into 2 key strands by councils held in India after Buddha’s death to codify practices: Mahayana and Theravada</a:t>
            </a:r>
          </a:p>
          <a:p>
            <a:pPr lvl="1"/>
            <a:r>
              <a:rPr lang="en-US" dirty="0"/>
              <a:t>Each of these strands continues to evolve as it spreads into different cultures and meets and interact with those societies and other religions (especially under Kushans)</a:t>
            </a:r>
          </a:p>
          <a:p>
            <a:pPr lvl="1"/>
            <a:r>
              <a:rPr lang="en-US" dirty="0"/>
              <a:t>There was no official codified set of texts: Buddhist texts covered the sermons and stories of the Buddha (including his 550 earlier lives); how the Buddhist monastery should run; stories of the Buddha’s disciples; songs of devotion; commentaries on teaching of Buddhism; records of particular conversations by Buddhist missionaries; additional texts revealed by the Buddha to certain disciples at certain points. </a:t>
            </a:r>
          </a:p>
          <a:p>
            <a:pPr lvl="1"/>
            <a:r>
              <a:rPr lang="en-US" dirty="0"/>
              <a:t> NB – the text that the Buddhist monks on a white horse could with them in 65 CE to China – a Sutra of 42 sections – unknown in India: it seems to have been a compilation of different Buddhist texts hastily put together by the monks. But it becomes the first Buddhist text translated into Chinese and a key text of Chinese Buddhism. </a:t>
            </a:r>
          </a:p>
          <a:p>
            <a:pPr lvl="1"/>
            <a:r>
              <a:rPr lang="en-US" dirty="0"/>
              <a:t>Mid 2</a:t>
            </a:r>
            <a:r>
              <a:rPr lang="en-US" baseline="30000" dirty="0"/>
              <a:t>nd</a:t>
            </a:r>
            <a:r>
              <a:rPr lang="en-US" dirty="0"/>
              <a:t> century CE a Parthian An </a:t>
            </a:r>
            <a:r>
              <a:rPr lang="en-US" dirty="0" err="1"/>
              <a:t>Shigao</a:t>
            </a:r>
            <a:r>
              <a:rPr lang="en-US" dirty="0"/>
              <a:t> is in Luoyang translating 179 different Theravada texts into Chinese. At the same time, also in Luoyang, a Kushan called </a:t>
            </a:r>
            <a:r>
              <a:rPr lang="en-US" dirty="0" err="1"/>
              <a:t>Lokaksema</a:t>
            </a:r>
            <a:r>
              <a:rPr lang="en-US" dirty="0"/>
              <a:t> – is translating a similar number of Mahayana texts. </a:t>
            </a:r>
          </a:p>
        </p:txBody>
      </p:sp>
    </p:spTree>
    <p:extLst>
      <p:ext uri="{BB962C8B-B14F-4D97-AF65-F5344CB8AC3E}">
        <p14:creationId xmlns:p14="http://schemas.microsoft.com/office/powerpoint/2010/main" val="1717493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7CC2F-EE76-E545-94FA-FCA904EA4E67}"/>
              </a:ext>
            </a:extLst>
          </p:cNvPr>
          <p:cNvSpPr>
            <a:spLocks noGrp="1"/>
          </p:cNvSpPr>
          <p:nvPr>
            <p:ph type="title"/>
          </p:nvPr>
        </p:nvSpPr>
        <p:spPr>
          <a:xfrm>
            <a:off x="838200" y="-223273"/>
            <a:ext cx="10515600" cy="1325563"/>
          </a:xfrm>
        </p:spPr>
        <p:txBody>
          <a:bodyPr/>
          <a:lstStyle/>
          <a:p>
            <a:pPr algn="ctr"/>
            <a:r>
              <a:rPr lang="en-US" dirty="0"/>
              <a:t>The problem of translation </a:t>
            </a:r>
          </a:p>
        </p:txBody>
      </p:sp>
      <p:sp>
        <p:nvSpPr>
          <p:cNvPr id="3" name="Content Placeholder 2">
            <a:extLst>
              <a:ext uri="{FF2B5EF4-FFF2-40B4-BE49-F238E27FC236}">
                <a16:creationId xmlns:a16="http://schemas.microsoft.com/office/drawing/2014/main" id="{8F660237-C4B4-6A4D-B446-ED2552C50F8E}"/>
              </a:ext>
            </a:extLst>
          </p:cNvPr>
          <p:cNvSpPr>
            <a:spLocks noGrp="1"/>
          </p:cNvSpPr>
          <p:nvPr>
            <p:ph idx="1"/>
          </p:nvPr>
        </p:nvSpPr>
        <p:spPr>
          <a:xfrm>
            <a:off x="137786" y="726509"/>
            <a:ext cx="11924777" cy="6025019"/>
          </a:xfrm>
        </p:spPr>
        <p:txBody>
          <a:bodyPr>
            <a:normAutofit fontScale="70000" lnSpcReduction="20000"/>
          </a:bodyPr>
          <a:lstStyle/>
          <a:p>
            <a:r>
              <a:rPr lang="en-US" dirty="0"/>
              <a:t>Mid 2</a:t>
            </a:r>
            <a:r>
              <a:rPr lang="en-US" baseline="30000" dirty="0"/>
              <a:t>nd</a:t>
            </a:r>
            <a:r>
              <a:rPr lang="en-US" dirty="0"/>
              <a:t> century CE: a Parthian An </a:t>
            </a:r>
            <a:r>
              <a:rPr lang="en-US" dirty="0" err="1"/>
              <a:t>Shigao</a:t>
            </a:r>
            <a:r>
              <a:rPr lang="en-US" dirty="0"/>
              <a:t> is in Luoyang translating 179 different Theravada texts into Chinese. At the same time, also in Luoyang, a Kushan called </a:t>
            </a:r>
            <a:r>
              <a:rPr lang="en-US" dirty="0" err="1"/>
              <a:t>Lokaksema</a:t>
            </a:r>
            <a:r>
              <a:rPr lang="en-US" dirty="0"/>
              <a:t> – is translating a similar number of Mahayana texts. </a:t>
            </a:r>
          </a:p>
          <a:p>
            <a:r>
              <a:rPr lang="en-US" dirty="0"/>
              <a:t>How did translation take place:</a:t>
            </a:r>
          </a:p>
          <a:p>
            <a:pPr lvl="1"/>
            <a:r>
              <a:rPr lang="en-US" dirty="0"/>
              <a:t>Theravada texts mostly in </a:t>
            </a:r>
            <a:r>
              <a:rPr lang="en-US" dirty="0" err="1"/>
              <a:t>Pali</a:t>
            </a:r>
            <a:r>
              <a:rPr lang="en-US" dirty="0"/>
              <a:t>; </a:t>
            </a:r>
            <a:r>
              <a:rPr lang="en-US" dirty="0" err="1"/>
              <a:t>Mahayan</a:t>
            </a:r>
            <a:r>
              <a:rPr lang="en-US" dirty="0"/>
              <a:t> texts in Sanskrit</a:t>
            </a:r>
          </a:p>
          <a:p>
            <a:pPr lvl="1"/>
            <a:r>
              <a:rPr lang="en-US" dirty="0"/>
              <a:t>Very few Chinese read these languages, and few Buddhist monks spoke good Chinese. </a:t>
            </a:r>
          </a:p>
          <a:p>
            <a:pPr lvl="1"/>
            <a:r>
              <a:rPr lang="en-US" dirty="0"/>
              <a:t>Translations happen via a team of translators who between them find common languages to translate through, with the Chinese versions then polished by Chinese scholars who have no concept of the ideas they are translating, creating versions that could not be checked by the Buddhist monk </a:t>
            </a:r>
          </a:p>
          <a:p>
            <a:pPr lvl="1"/>
            <a:r>
              <a:rPr lang="en-US" dirty="0"/>
              <a:t>Often concerning ideas which often had no obvious translation from one culture to another e.g. Nirvana (quenching of the cycle of rebirth in the attainment of a place of perfect enlightenment)</a:t>
            </a:r>
          </a:p>
          <a:p>
            <a:r>
              <a:rPr lang="en-US" dirty="0"/>
              <a:t>Late 2</a:t>
            </a:r>
            <a:r>
              <a:rPr lang="en-US" baseline="30000" dirty="0"/>
              <a:t>nd</a:t>
            </a:r>
            <a:r>
              <a:rPr lang="en-US" dirty="0"/>
              <a:t> century CE: Buddhist teacher </a:t>
            </a:r>
            <a:r>
              <a:rPr lang="en-US" dirty="0" err="1"/>
              <a:t>Mozi</a:t>
            </a:r>
            <a:r>
              <a:rPr lang="en-US" dirty="0"/>
              <a:t> asked why he tried to explain Buddhist ideas only via reference to Chinese texts: “It is because you know the contents of the Classics that I quote them. If I should speak about the words of the Buddhist sutras and explain the essential meaning of Nirvana it would be like speaking about the five </a:t>
            </a:r>
            <a:r>
              <a:rPr lang="en-US" dirty="0" err="1"/>
              <a:t>colours</a:t>
            </a:r>
            <a:r>
              <a:rPr lang="en-US" dirty="0"/>
              <a:t> to the blind, or playing the five tones to the deaf” </a:t>
            </a:r>
            <a:r>
              <a:rPr lang="en-US" dirty="0" err="1"/>
              <a:t>Mozi</a:t>
            </a:r>
            <a:r>
              <a:rPr lang="en-US" dirty="0"/>
              <a:t> </a:t>
            </a:r>
            <a:r>
              <a:rPr lang="en-US" i="1" dirty="0" err="1"/>
              <a:t>Lihuolun</a:t>
            </a:r>
            <a:r>
              <a:rPr lang="en-US" i="1" dirty="0"/>
              <a:t> </a:t>
            </a:r>
            <a:r>
              <a:rPr lang="en-US" dirty="0"/>
              <a:t>(</a:t>
            </a:r>
            <a:r>
              <a:rPr lang="en-US" i="1" dirty="0"/>
              <a:t>Treatise of Settling Doubts</a:t>
            </a:r>
            <a:r>
              <a:rPr lang="en-US" dirty="0"/>
              <a:t>) 26.</a:t>
            </a:r>
          </a:p>
          <a:p>
            <a:r>
              <a:rPr lang="en-US" dirty="0"/>
              <a:t>Buddhist monks sought increasingly to align Chinese beliefs with Buddhist ideas: </a:t>
            </a:r>
            <a:r>
              <a:rPr lang="en-US" i="1" dirty="0" err="1"/>
              <a:t>dao</a:t>
            </a:r>
            <a:r>
              <a:rPr lang="en-US" i="1" dirty="0"/>
              <a:t> </a:t>
            </a:r>
            <a:r>
              <a:rPr lang="en-US" dirty="0"/>
              <a:t>(the ‘Way’, ‘Path’ ‘Principle) as translation for </a:t>
            </a:r>
            <a:r>
              <a:rPr lang="en-US" i="1" dirty="0"/>
              <a:t>dharma. </a:t>
            </a:r>
            <a:r>
              <a:rPr lang="en-US" dirty="0"/>
              <a:t>Increasing move to overlap Daoism and Buddhism: In 2</a:t>
            </a:r>
            <a:r>
              <a:rPr lang="en-US" baseline="30000" dirty="0"/>
              <a:t>nd</a:t>
            </a:r>
            <a:r>
              <a:rPr lang="en-US" dirty="0"/>
              <a:t> century CE Emperor Huan performs joint sacrifice to Laozi and Buddha (and stories appear that Laozi was the Buddha). By 3</a:t>
            </a:r>
            <a:r>
              <a:rPr lang="en-US" baseline="30000" dirty="0"/>
              <a:t>rd</a:t>
            </a:r>
            <a:r>
              <a:rPr lang="en-US" dirty="0"/>
              <a:t> c CE Daoist and </a:t>
            </a:r>
            <a:r>
              <a:rPr lang="en-US" dirty="0" err="1"/>
              <a:t>buddhist</a:t>
            </a:r>
            <a:r>
              <a:rPr lang="en-US" dirty="0"/>
              <a:t> ideas freely matched in Chinese art, and even reports that Confucius had also become the Buddha.</a:t>
            </a:r>
          </a:p>
          <a:p>
            <a:r>
              <a:rPr lang="en-US" dirty="0"/>
              <a:t>On 16</a:t>
            </a:r>
            <a:r>
              <a:rPr lang="en-US" baseline="30000" dirty="0"/>
              <a:t>th</a:t>
            </a:r>
            <a:r>
              <a:rPr lang="en-US" dirty="0"/>
              <a:t> October 286 CE the Buddhist monk </a:t>
            </a:r>
            <a:r>
              <a:rPr lang="en-US" dirty="0" err="1"/>
              <a:t>Dharmaraksa</a:t>
            </a:r>
            <a:r>
              <a:rPr lang="en-US" dirty="0"/>
              <a:t>, performed the first simultaneous translation of Buddhist texts into Chinese: the </a:t>
            </a:r>
            <a:r>
              <a:rPr lang="en-US" i="1" dirty="0" err="1"/>
              <a:t>Saddharmapundarika</a:t>
            </a:r>
            <a:r>
              <a:rPr lang="en-US" i="1" dirty="0"/>
              <a:t> </a:t>
            </a:r>
            <a:r>
              <a:rPr lang="en-US" dirty="0"/>
              <a:t>(Scripture of the Lotus of the True Doctrine). He had lived in </a:t>
            </a:r>
            <a:r>
              <a:rPr lang="en-US" dirty="0" err="1"/>
              <a:t>Dunhuang</a:t>
            </a:r>
            <a:r>
              <a:rPr lang="en-US" dirty="0"/>
              <a:t> since the age of 8.</a:t>
            </a:r>
          </a:p>
          <a:p>
            <a:endParaRPr lang="en-US" dirty="0"/>
          </a:p>
        </p:txBody>
      </p:sp>
    </p:spTree>
    <p:extLst>
      <p:ext uri="{BB962C8B-B14F-4D97-AF65-F5344CB8AC3E}">
        <p14:creationId xmlns:p14="http://schemas.microsoft.com/office/powerpoint/2010/main" val="3042316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A9CFF-3284-764C-A90B-6ACB9261B3D4}"/>
              </a:ext>
            </a:extLst>
          </p:cNvPr>
          <p:cNvSpPr>
            <a:spLocks noGrp="1"/>
          </p:cNvSpPr>
          <p:nvPr>
            <p:ph type="title"/>
          </p:nvPr>
        </p:nvSpPr>
        <p:spPr>
          <a:xfrm>
            <a:off x="612732" y="0"/>
            <a:ext cx="10515600" cy="1325563"/>
          </a:xfrm>
        </p:spPr>
        <p:txBody>
          <a:bodyPr/>
          <a:lstStyle/>
          <a:p>
            <a:pPr algn="ctr"/>
            <a:r>
              <a:rPr lang="en-US" dirty="0"/>
              <a:t>The Political Landscape in China</a:t>
            </a:r>
          </a:p>
        </p:txBody>
      </p:sp>
      <p:sp>
        <p:nvSpPr>
          <p:cNvPr id="3" name="Content Placeholder 2">
            <a:extLst>
              <a:ext uri="{FF2B5EF4-FFF2-40B4-BE49-F238E27FC236}">
                <a16:creationId xmlns:a16="http://schemas.microsoft.com/office/drawing/2014/main" id="{24C25C2A-9A17-4948-A240-47A868D6FC5F}"/>
              </a:ext>
            </a:extLst>
          </p:cNvPr>
          <p:cNvSpPr>
            <a:spLocks noGrp="1"/>
          </p:cNvSpPr>
          <p:nvPr>
            <p:ph idx="1"/>
          </p:nvPr>
        </p:nvSpPr>
        <p:spPr/>
        <p:txBody>
          <a:bodyPr>
            <a:normAutofit fontScale="85000" lnSpcReduction="20000"/>
          </a:bodyPr>
          <a:lstStyle/>
          <a:p>
            <a:r>
              <a:rPr lang="en-US" dirty="0"/>
              <a:t>On 11 December 220 CE the last Han Emperor formally abdicated and ceded power to Cao Pi.  </a:t>
            </a:r>
          </a:p>
          <a:p>
            <a:r>
              <a:rPr lang="en-US" dirty="0"/>
              <a:t>He styled himself as the First Emperor of Wei with power over parts of northern China, with other parts China under the power of the kingdoms of Shu and Wu.</a:t>
            </a:r>
          </a:p>
          <a:p>
            <a:r>
              <a:rPr lang="en-US" dirty="0"/>
              <a:t>By 265 these kingdoms had given way to </a:t>
            </a:r>
            <a:r>
              <a:rPr lang="en-US" dirty="0" err="1"/>
              <a:t>Sima</a:t>
            </a:r>
            <a:r>
              <a:rPr lang="en-US" dirty="0"/>
              <a:t> Yan who created the Western </a:t>
            </a:r>
            <a:r>
              <a:rPr lang="en-US" dirty="0" err="1"/>
              <a:t>Jin</a:t>
            </a:r>
            <a:r>
              <a:rPr lang="en-US" dirty="0"/>
              <a:t> dynasty.</a:t>
            </a:r>
          </a:p>
          <a:p>
            <a:r>
              <a:rPr lang="en-US" dirty="0"/>
              <a:t>By 304 CE Liu Yuan ‘supreme commander of the 5 </a:t>
            </a:r>
            <a:r>
              <a:rPr lang="en-US" dirty="0" err="1"/>
              <a:t>Xiongnu</a:t>
            </a:r>
            <a:r>
              <a:rPr lang="en-US" dirty="0"/>
              <a:t> hoards’ attacked northern China. Led to the sacking of Luoyang and </a:t>
            </a:r>
            <a:r>
              <a:rPr lang="en-US" dirty="0" err="1"/>
              <a:t>Chang’an</a:t>
            </a:r>
            <a:r>
              <a:rPr lang="en-US" dirty="0"/>
              <a:t> in 311 and 316 (</a:t>
            </a:r>
            <a:r>
              <a:rPr lang="en-US" dirty="0" err="1"/>
              <a:t>cf</a:t>
            </a:r>
            <a:r>
              <a:rPr lang="en-US" dirty="0"/>
              <a:t> to Sogdian Letters) by his son Liu Cong + mass emigration of remaining </a:t>
            </a:r>
            <a:r>
              <a:rPr lang="en-US" dirty="0" err="1"/>
              <a:t>Jin</a:t>
            </a:r>
            <a:r>
              <a:rPr lang="en-US" dirty="0"/>
              <a:t> to southern half of China. </a:t>
            </a:r>
          </a:p>
          <a:p>
            <a:r>
              <a:rPr lang="en-US" dirty="0"/>
              <a:t>For the remainder of the 4th century CE, China’s north would be ruled by nomads (the 16 Kingdoms periods) and its southern half by a displaced Eastern </a:t>
            </a:r>
            <a:r>
              <a:rPr lang="en-US" dirty="0" err="1"/>
              <a:t>Jin</a:t>
            </a:r>
            <a:r>
              <a:rPr lang="en-US" dirty="0"/>
              <a:t> dynasty ruling from </a:t>
            </a:r>
            <a:r>
              <a:rPr lang="en-US" dirty="0" err="1"/>
              <a:t>Jianking</a:t>
            </a:r>
            <a:r>
              <a:rPr lang="en-US" dirty="0"/>
              <a:t> </a:t>
            </a:r>
          </a:p>
        </p:txBody>
      </p:sp>
    </p:spTree>
    <p:extLst>
      <p:ext uri="{BB962C8B-B14F-4D97-AF65-F5344CB8AC3E}">
        <p14:creationId xmlns:p14="http://schemas.microsoft.com/office/powerpoint/2010/main" val="24847971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941F7-F3F0-FD4D-AD48-1F29FADD6C61}"/>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5CC39505-1CFC-5A45-BEBF-30FC4444E2FF}"/>
              </a:ext>
            </a:extLst>
          </p:cNvPr>
          <p:cNvPicPr>
            <a:picLocks noGrp="1" noChangeAspect="1"/>
          </p:cNvPicPr>
          <p:nvPr>
            <p:ph idx="1"/>
          </p:nvPr>
        </p:nvPicPr>
        <p:blipFill>
          <a:blip r:embed="rId2"/>
          <a:stretch>
            <a:fillRect/>
          </a:stretch>
        </p:blipFill>
        <p:spPr>
          <a:xfrm>
            <a:off x="2286000" y="-276304"/>
            <a:ext cx="6572250" cy="7378857"/>
          </a:xfrm>
        </p:spPr>
      </p:pic>
    </p:spTree>
    <p:extLst>
      <p:ext uri="{BB962C8B-B14F-4D97-AF65-F5344CB8AC3E}">
        <p14:creationId xmlns:p14="http://schemas.microsoft.com/office/powerpoint/2010/main" val="17137827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5832B-9683-EF44-AD18-66353C3B10E7}"/>
              </a:ext>
            </a:extLst>
          </p:cNvPr>
          <p:cNvSpPr>
            <a:spLocks noGrp="1"/>
          </p:cNvSpPr>
          <p:nvPr>
            <p:ph type="title"/>
          </p:nvPr>
        </p:nvSpPr>
        <p:spPr/>
        <p:txBody>
          <a:bodyPr/>
          <a:lstStyle/>
          <a:p>
            <a:pPr algn="ctr"/>
            <a:r>
              <a:rPr lang="en-US" dirty="0"/>
              <a:t>How and Why did Buddhism appeal?</a:t>
            </a:r>
          </a:p>
        </p:txBody>
      </p:sp>
      <p:sp>
        <p:nvSpPr>
          <p:cNvPr id="3" name="Content Placeholder 2">
            <a:extLst>
              <a:ext uri="{FF2B5EF4-FFF2-40B4-BE49-F238E27FC236}">
                <a16:creationId xmlns:a16="http://schemas.microsoft.com/office/drawing/2014/main" id="{F8A5CEB3-E688-3C40-89E8-BFABA0A71A55}"/>
              </a:ext>
            </a:extLst>
          </p:cNvPr>
          <p:cNvSpPr>
            <a:spLocks noGrp="1"/>
          </p:cNvSpPr>
          <p:nvPr>
            <p:ph idx="1"/>
          </p:nvPr>
        </p:nvSpPr>
        <p:spPr/>
        <p:txBody>
          <a:bodyPr>
            <a:normAutofit fontScale="85000" lnSpcReduction="20000"/>
          </a:bodyPr>
          <a:lstStyle/>
          <a:p>
            <a:r>
              <a:rPr lang="en-US" dirty="0"/>
              <a:t>Buddhism offering a message of worldly futility in response to current disasters, but also long term hope and personal salvation via good deeds and intentions in a time of tumultuous upset and difficulty accessible to people of all levels in society</a:t>
            </a:r>
          </a:p>
          <a:p>
            <a:r>
              <a:rPr lang="en-US" dirty="0"/>
              <a:t>Buddhism finding its feet within a sacred landscape in which there was no official religious doctrine tied to the ruling hierarchy (</a:t>
            </a:r>
            <a:r>
              <a:rPr lang="en-US" dirty="0" err="1"/>
              <a:t>cf</a:t>
            </a:r>
            <a:r>
              <a:rPr lang="en-US" dirty="0"/>
              <a:t> to the West or to India with the rise of the Guptas and their rebranding of Vedic Hinduism)</a:t>
            </a:r>
          </a:p>
          <a:p>
            <a:r>
              <a:rPr lang="en-US" dirty="0"/>
              <a:t>Buddhism’s main competitors suffering a fall from grace: Confucianism as main stay of Han had ‘failed’; Daoism failed to comfort/ help during Nomad invasions. Neither religion had much to say about death + the hereafter – two issues about which Buddhism had much to say.</a:t>
            </a:r>
          </a:p>
          <a:p>
            <a:r>
              <a:rPr lang="en-US" dirty="0"/>
              <a:t>Buddhism as a ‘foreign’ religion favorable to the massive number of new foreigners who had recently invaded and taken over in northern China</a:t>
            </a:r>
          </a:p>
          <a:p>
            <a:r>
              <a:rPr lang="en-US" dirty="0"/>
              <a:t>But also crucially Buddhism – as put forward by its missionaries – was already extremely varied, and able to adapt itself to setting, needs, and rulers. </a:t>
            </a:r>
          </a:p>
          <a:p>
            <a:endParaRPr lang="en-US" dirty="0"/>
          </a:p>
        </p:txBody>
      </p:sp>
    </p:spTree>
    <p:extLst>
      <p:ext uri="{BB962C8B-B14F-4D97-AF65-F5344CB8AC3E}">
        <p14:creationId xmlns:p14="http://schemas.microsoft.com/office/powerpoint/2010/main" val="5652576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5FFD6-15EF-6E4E-8A29-E5D9B5C58B47}"/>
              </a:ext>
            </a:extLst>
          </p:cNvPr>
          <p:cNvSpPr>
            <a:spLocks noGrp="1"/>
          </p:cNvSpPr>
          <p:nvPr>
            <p:ph type="title"/>
          </p:nvPr>
        </p:nvSpPr>
        <p:spPr>
          <a:xfrm>
            <a:off x="838200" y="0"/>
            <a:ext cx="10515600" cy="1325563"/>
          </a:xfrm>
        </p:spPr>
        <p:txBody>
          <a:bodyPr/>
          <a:lstStyle/>
          <a:p>
            <a:pPr algn="ctr"/>
            <a:r>
              <a:rPr lang="en-US" dirty="0"/>
              <a:t>Buddhism making itself at home</a:t>
            </a:r>
          </a:p>
        </p:txBody>
      </p:sp>
      <p:sp>
        <p:nvSpPr>
          <p:cNvPr id="3" name="Content Placeholder 2">
            <a:extLst>
              <a:ext uri="{FF2B5EF4-FFF2-40B4-BE49-F238E27FC236}">
                <a16:creationId xmlns:a16="http://schemas.microsoft.com/office/drawing/2014/main" id="{8835B41B-A26B-EE4B-8AAA-3DD462911216}"/>
              </a:ext>
            </a:extLst>
          </p:cNvPr>
          <p:cNvSpPr>
            <a:spLocks noGrp="1"/>
          </p:cNvSpPr>
          <p:nvPr>
            <p:ph idx="1"/>
          </p:nvPr>
        </p:nvSpPr>
        <p:spPr>
          <a:xfrm>
            <a:off x="434715" y="1034321"/>
            <a:ext cx="10919085" cy="5142642"/>
          </a:xfrm>
        </p:spPr>
        <p:txBody>
          <a:bodyPr>
            <a:normAutofit fontScale="77500" lnSpcReduction="20000"/>
          </a:bodyPr>
          <a:lstStyle/>
          <a:p>
            <a:r>
              <a:rPr lang="en-US" dirty="0"/>
              <a:t>By 300 CE, there were approximately 4000 Buddhist monks in China. How did this religions expand?</a:t>
            </a:r>
          </a:p>
          <a:p>
            <a:r>
              <a:rPr lang="en-US" dirty="0"/>
              <a:t>Impressing the ruler:</a:t>
            </a:r>
          </a:p>
          <a:p>
            <a:pPr lvl="1"/>
            <a:r>
              <a:rPr lang="en-US" dirty="0"/>
              <a:t>Buddhist monk </a:t>
            </a:r>
            <a:r>
              <a:rPr lang="en-US" dirty="0" err="1"/>
              <a:t>Fotudeng</a:t>
            </a:r>
            <a:r>
              <a:rPr lang="en-US" dirty="0"/>
              <a:t> magically produces Blue Lotus flowers from a bowl of water; as well as water from dried up wells, to impress Nomadic ruler Shi Le in northern China (Buddhism overlapping with traditional nomadic lover of conjuring of divine signs) – Shi Le converts to Buddhism, build Buddhist temple, financially supports their work of translation. </a:t>
            </a:r>
          </a:p>
          <a:p>
            <a:pPr lvl="1"/>
            <a:r>
              <a:rPr lang="en-US" dirty="0"/>
              <a:t>Buddhism in the North develops at a fast pace and is incredible varied and </a:t>
            </a:r>
            <a:r>
              <a:rPr lang="en-US" dirty="0" err="1"/>
              <a:t>multiplicitous</a:t>
            </a:r>
            <a:r>
              <a:rPr lang="en-US" dirty="0"/>
              <a:t>: free from restraint of having to fit in with previous ‘native’ religious landscape (compare in India and West); can respond to multitude of new arrivals + new communities being formed.</a:t>
            </a:r>
          </a:p>
          <a:p>
            <a:r>
              <a:rPr lang="en-US" dirty="0"/>
              <a:t>But in the south, newly constituted Eastern </a:t>
            </a:r>
            <a:r>
              <a:rPr lang="en-US" dirty="0" err="1"/>
              <a:t>Jin</a:t>
            </a:r>
            <a:r>
              <a:rPr lang="en-US" dirty="0"/>
              <a:t> dynasty:</a:t>
            </a:r>
          </a:p>
          <a:p>
            <a:pPr lvl="1"/>
            <a:r>
              <a:rPr lang="en-US" dirty="0"/>
              <a:t>Elites sought refuge in deep philosophical conversations about how to change Confucianism and Daoism (“dark learning”) to make them more responsive to the age. All took place within ‘</a:t>
            </a:r>
            <a:r>
              <a:rPr lang="en-US" dirty="0" err="1"/>
              <a:t>Qingtan</a:t>
            </a:r>
            <a:r>
              <a:rPr lang="en-US" dirty="0"/>
              <a:t>’ ’pure conversation sessions’ – elite </a:t>
            </a:r>
            <a:r>
              <a:rPr lang="en-US" dirty="0" err="1"/>
              <a:t>bookclubs</a:t>
            </a:r>
            <a:r>
              <a:rPr lang="en-US" dirty="0"/>
              <a:t>, that Buddhism would have to break into</a:t>
            </a:r>
          </a:p>
          <a:p>
            <a:pPr lvl="1"/>
            <a:r>
              <a:rPr lang="en-US" dirty="0"/>
              <a:t>In addition, Eastern </a:t>
            </a:r>
            <a:r>
              <a:rPr lang="en-US" dirty="0" err="1"/>
              <a:t>Jin</a:t>
            </a:r>
            <a:r>
              <a:rPr lang="en-US" dirty="0"/>
              <a:t> Elites very sensitive to further usurpations of traditional hierarchies. Sangha (Buddhist monastery) set up as external to the ruler’s remit and power; individual recourse to salvation (and worldly futility of power) seemed anti-establishment. </a:t>
            </a:r>
          </a:p>
          <a:p>
            <a:pPr lvl="1"/>
            <a:r>
              <a:rPr lang="en-US" dirty="0"/>
              <a:t>Buddhism responds with new version of Buddhism linked to dark learning “</a:t>
            </a:r>
            <a:r>
              <a:rPr lang="en-US" dirty="0" err="1"/>
              <a:t>Prajna</a:t>
            </a:r>
            <a:r>
              <a:rPr lang="en-US" dirty="0"/>
              <a:t> Buddhism”</a:t>
            </a:r>
          </a:p>
          <a:p>
            <a:pPr lvl="1"/>
            <a:r>
              <a:rPr lang="en-US" dirty="0"/>
              <a:t>New generation of Chinese born Buddhist monks able to enter the </a:t>
            </a:r>
            <a:r>
              <a:rPr lang="en-US" dirty="0" err="1"/>
              <a:t>Qingtan</a:t>
            </a:r>
            <a:r>
              <a:rPr lang="en-US" dirty="0"/>
              <a:t> and discuss on equal terms with others e.g. </a:t>
            </a:r>
            <a:r>
              <a:rPr lang="en-US" dirty="0" err="1"/>
              <a:t>Gaozuo</a:t>
            </a:r>
            <a:r>
              <a:rPr lang="en-US" dirty="0"/>
              <a:t> – hugely respected for the ‘understanding’ he brought to </a:t>
            </a:r>
            <a:r>
              <a:rPr lang="en-US" dirty="0" err="1"/>
              <a:t>Qingtan</a:t>
            </a:r>
            <a:r>
              <a:rPr lang="en-US" dirty="0"/>
              <a:t>.</a:t>
            </a:r>
          </a:p>
          <a:p>
            <a:pPr lvl="1"/>
            <a:endParaRPr lang="en-US" dirty="0"/>
          </a:p>
          <a:p>
            <a:pPr lvl="1"/>
            <a:endParaRPr lang="en-US" dirty="0"/>
          </a:p>
        </p:txBody>
      </p:sp>
    </p:spTree>
    <p:extLst>
      <p:ext uri="{BB962C8B-B14F-4D97-AF65-F5344CB8AC3E}">
        <p14:creationId xmlns:p14="http://schemas.microsoft.com/office/powerpoint/2010/main" val="2143006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AEEE2-A1CD-3543-84C0-C086EA7B4C53}"/>
              </a:ext>
            </a:extLst>
          </p:cNvPr>
          <p:cNvSpPr>
            <a:spLocks noGrp="1"/>
          </p:cNvSpPr>
          <p:nvPr>
            <p:ph type="title"/>
          </p:nvPr>
        </p:nvSpPr>
        <p:spPr>
          <a:xfrm>
            <a:off x="793230" y="-204502"/>
            <a:ext cx="10515600" cy="1325563"/>
          </a:xfrm>
        </p:spPr>
        <p:txBody>
          <a:bodyPr/>
          <a:lstStyle/>
          <a:p>
            <a:pPr algn="ctr"/>
            <a:r>
              <a:rPr lang="en-US" dirty="0"/>
              <a:t>Buddhism becoming an official religion</a:t>
            </a:r>
          </a:p>
        </p:txBody>
      </p:sp>
      <p:sp>
        <p:nvSpPr>
          <p:cNvPr id="3" name="Content Placeholder 2">
            <a:extLst>
              <a:ext uri="{FF2B5EF4-FFF2-40B4-BE49-F238E27FC236}">
                <a16:creationId xmlns:a16="http://schemas.microsoft.com/office/drawing/2014/main" id="{D75312C1-BBE4-1D43-BA94-094D3A14C9F4}"/>
              </a:ext>
            </a:extLst>
          </p:cNvPr>
          <p:cNvSpPr>
            <a:spLocks noGrp="1"/>
          </p:cNvSpPr>
          <p:nvPr>
            <p:ph idx="1"/>
          </p:nvPr>
        </p:nvSpPr>
        <p:spPr>
          <a:xfrm>
            <a:off x="194872" y="794479"/>
            <a:ext cx="11997128" cy="6355829"/>
          </a:xfrm>
        </p:spPr>
        <p:txBody>
          <a:bodyPr>
            <a:normAutofit fontScale="85000" lnSpcReduction="20000"/>
          </a:bodyPr>
          <a:lstStyle/>
          <a:p>
            <a:r>
              <a:rPr lang="en-US" dirty="0"/>
              <a:t>Series of Buddhist ’apologist’ texts which take key philosophical, hierarchical and cultural arguments made against Buddhism and refute/ rebut them (</a:t>
            </a:r>
            <a:r>
              <a:rPr lang="en-US" dirty="0" err="1"/>
              <a:t>cf</a:t>
            </a:r>
            <a:r>
              <a:rPr lang="en-US" dirty="0"/>
              <a:t> to apologist work of early Christianity in Rome in same period). </a:t>
            </a:r>
          </a:p>
          <a:p>
            <a:r>
              <a:rPr lang="en-US" dirty="0"/>
              <a:t>The Sangha:</a:t>
            </a:r>
          </a:p>
          <a:p>
            <a:pPr lvl="1"/>
            <a:r>
              <a:rPr lang="en-US" dirty="0"/>
              <a:t>“Nowadays the monks are very numerous: among them are scoundrels and evaders of </a:t>
            </a:r>
            <a:r>
              <a:rPr lang="en-US" dirty="0" err="1"/>
              <a:t>labour</a:t>
            </a:r>
            <a:r>
              <a:rPr lang="en-US" dirty="0"/>
              <a:t> service, and many of them are unfit to perform religious duties” </a:t>
            </a:r>
            <a:r>
              <a:rPr lang="en-US" i="1" dirty="0" err="1"/>
              <a:t>Gaoseng</a:t>
            </a:r>
            <a:r>
              <a:rPr lang="en-US" i="1" dirty="0"/>
              <a:t> </a:t>
            </a:r>
            <a:r>
              <a:rPr lang="en-US" i="1" dirty="0" err="1"/>
              <a:t>zhuan</a:t>
            </a:r>
            <a:r>
              <a:rPr lang="en-US" i="1" dirty="0"/>
              <a:t> (</a:t>
            </a:r>
            <a:r>
              <a:rPr lang="en-US" i="1" dirty="0" err="1"/>
              <a:t>Biograhpy</a:t>
            </a:r>
            <a:r>
              <a:rPr lang="en-US" i="1" dirty="0"/>
              <a:t> of Buddhist Monks)</a:t>
            </a:r>
            <a:r>
              <a:rPr lang="en-US" dirty="0"/>
              <a:t> 9.385.3.2</a:t>
            </a:r>
          </a:p>
          <a:p>
            <a:pPr lvl="1"/>
            <a:r>
              <a:rPr lang="en-US" dirty="0"/>
              <a:t>“There are many monks in Luoyang, but I have never heard them be able to </a:t>
            </a:r>
            <a:r>
              <a:rPr lang="en-US" dirty="0" err="1"/>
              <a:t>proloing</a:t>
            </a:r>
            <a:r>
              <a:rPr lang="en-US" dirty="0"/>
              <a:t> the life of the ruler. They are unable to </a:t>
            </a:r>
            <a:r>
              <a:rPr lang="en-US" dirty="0" err="1"/>
              <a:t>harmonise</a:t>
            </a:r>
            <a:r>
              <a:rPr lang="en-US" dirty="0"/>
              <a:t> </a:t>
            </a:r>
            <a:r>
              <a:rPr lang="en-US" dirty="0" err="1"/>
              <a:t>ying</a:t>
            </a:r>
            <a:r>
              <a:rPr lang="en-US" dirty="0"/>
              <a:t> and yang, to prevent natural disasters or make the people rich” </a:t>
            </a:r>
            <a:r>
              <a:rPr lang="en-US" i="1" dirty="0" err="1"/>
              <a:t>Hongming</a:t>
            </a:r>
            <a:r>
              <a:rPr lang="en-US" i="1" dirty="0"/>
              <a:t> ji </a:t>
            </a:r>
            <a:r>
              <a:rPr lang="en-US" dirty="0"/>
              <a:t>(</a:t>
            </a:r>
            <a:r>
              <a:rPr lang="en-US" i="1" dirty="0"/>
              <a:t>Collection of Apologetic Work) 2.8.2.22</a:t>
            </a:r>
            <a:endParaRPr lang="en-US" dirty="0"/>
          </a:p>
          <a:p>
            <a:pPr lvl="1"/>
            <a:r>
              <a:rPr lang="en-US" dirty="0"/>
              <a:t>Response: sangha monks should be seen as ‘ambassadors’ of ruling Emperor for the afterlife, and just as the Emperor supplies ambassadors with everything they need to represent the Emperor well, so should the sangha be furnished with everything it needs. </a:t>
            </a:r>
          </a:p>
          <a:p>
            <a:pPr lvl="1"/>
            <a:r>
              <a:rPr lang="en-US" dirty="0"/>
              <a:t>Creation of understanding of Buddhism as a ‘native’ religion – thanks to Ashoka who had built 84,000 stupas in area subsequently part of Han China after 140s BCE and expansion of Emperor Wu.  </a:t>
            </a:r>
            <a:r>
              <a:rPr lang="en-US" i="1" dirty="0" err="1"/>
              <a:t>Jinshu</a:t>
            </a:r>
            <a:r>
              <a:rPr lang="en-US" dirty="0"/>
              <a:t> </a:t>
            </a:r>
            <a:r>
              <a:rPr lang="en-US" i="1" dirty="0"/>
              <a:t>Book of </a:t>
            </a:r>
            <a:r>
              <a:rPr lang="en-US" i="1" dirty="0" err="1"/>
              <a:t>Jin</a:t>
            </a:r>
            <a:r>
              <a:rPr lang="en-US" i="1" dirty="0"/>
              <a:t>  64.8a</a:t>
            </a:r>
          </a:p>
          <a:p>
            <a:r>
              <a:rPr lang="en-US" dirty="0"/>
              <a:t>Increasingly close relationship of Buddhist monk and Emperor: key monks called to preach to rulers through 360-80s.  Emperor </a:t>
            </a:r>
            <a:r>
              <a:rPr lang="en-US" dirty="0" err="1"/>
              <a:t>Jianwen</a:t>
            </a:r>
            <a:r>
              <a:rPr lang="en-US" dirty="0"/>
              <a:t> officially employed a Buddhist monk on behalf of the court. His successor, </a:t>
            </a:r>
            <a:r>
              <a:rPr lang="en-US" dirty="0" err="1"/>
              <a:t>Xiaowu</a:t>
            </a:r>
            <a:r>
              <a:rPr lang="en-US" dirty="0"/>
              <a:t>, married a follower of Buddhism, and formally accepted Buddhist doctrine as his religion. At the capital in </a:t>
            </a:r>
            <a:r>
              <a:rPr lang="en-US" dirty="0" err="1"/>
              <a:t>Jianking</a:t>
            </a:r>
            <a:r>
              <a:rPr lang="en-US" dirty="0"/>
              <a:t> a sangha was established within the palace.</a:t>
            </a:r>
          </a:p>
          <a:p>
            <a:r>
              <a:rPr lang="en-US" dirty="0"/>
              <a:t>Chinese who had converted to Buddhism now learnt original Buddhist text languages (e.g. Sanskrit) so they could actively seek out and translate their own texts (e.g. Zhu </a:t>
            </a:r>
            <a:r>
              <a:rPr lang="en-US" dirty="0" err="1"/>
              <a:t>Fonian</a:t>
            </a:r>
            <a:r>
              <a:rPr lang="en-US" dirty="0"/>
              <a:t>)</a:t>
            </a:r>
          </a:p>
        </p:txBody>
      </p:sp>
    </p:spTree>
    <p:extLst>
      <p:ext uri="{BB962C8B-B14F-4D97-AF65-F5344CB8AC3E}">
        <p14:creationId xmlns:p14="http://schemas.microsoft.com/office/powerpoint/2010/main" val="33665631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29F95-495F-1D40-93FA-F6E0B442FF82}"/>
              </a:ext>
            </a:extLst>
          </p:cNvPr>
          <p:cNvSpPr>
            <a:spLocks noGrp="1"/>
          </p:cNvSpPr>
          <p:nvPr>
            <p:ph type="title"/>
          </p:nvPr>
        </p:nvSpPr>
        <p:spPr>
          <a:xfrm>
            <a:off x="838200" y="-189511"/>
            <a:ext cx="10515600" cy="1325563"/>
          </a:xfrm>
        </p:spPr>
        <p:txBody>
          <a:bodyPr/>
          <a:lstStyle/>
          <a:p>
            <a:pPr algn="ctr"/>
            <a:r>
              <a:rPr lang="en-US" dirty="0"/>
              <a:t>Buddhism becoming official religion (</a:t>
            </a:r>
            <a:r>
              <a:rPr lang="en-US" dirty="0" err="1"/>
              <a:t>cont</a:t>
            </a:r>
            <a:r>
              <a:rPr lang="en-US" dirty="0"/>
              <a:t>)</a:t>
            </a:r>
          </a:p>
        </p:txBody>
      </p:sp>
      <p:sp>
        <p:nvSpPr>
          <p:cNvPr id="3" name="Content Placeholder 2">
            <a:extLst>
              <a:ext uri="{FF2B5EF4-FFF2-40B4-BE49-F238E27FC236}">
                <a16:creationId xmlns:a16="http://schemas.microsoft.com/office/drawing/2014/main" id="{94DFAEFF-DF0E-C448-9748-0C7E11CF32FB}"/>
              </a:ext>
            </a:extLst>
          </p:cNvPr>
          <p:cNvSpPr>
            <a:spLocks noGrp="1"/>
          </p:cNvSpPr>
          <p:nvPr>
            <p:ph idx="1"/>
          </p:nvPr>
        </p:nvSpPr>
        <p:spPr>
          <a:xfrm>
            <a:off x="344774" y="1004341"/>
            <a:ext cx="11392524" cy="5681272"/>
          </a:xfrm>
        </p:spPr>
        <p:txBody>
          <a:bodyPr>
            <a:normAutofit fontScale="92500" lnSpcReduction="20000"/>
          </a:bodyPr>
          <a:lstStyle/>
          <a:p>
            <a:r>
              <a:rPr lang="en-US" dirty="0"/>
              <a:t>In 395 CE, Buddhist ruler of Sri Lanka sends gifts to </a:t>
            </a:r>
            <a:r>
              <a:rPr lang="en-US" dirty="0" err="1"/>
              <a:t>Xiaowu</a:t>
            </a:r>
            <a:r>
              <a:rPr lang="en-US" dirty="0"/>
              <a:t> including more Buddhist monks and statues. </a:t>
            </a:r>
          </a:p>
          <a:p>
            <a:r>
              <a:rPr lang="en-US" dirty="0"/>
              <a:t>In 399 CE </a:t>
            </a:r>
            <a:r>
              <a:rPr lang="en-US" dirty="0" err="1"/>
              <a:t>Faxian</a:t>
            </a:r>
            <a:r>
              <a:rPr lang="en-US" dirty="0"/>
              <a:t> sent on official mission to court of Gupta rulers with objective to collect Buddhist scriptures from India to bring back to China (an earlier mission had been sent in 260 CE but only gone as far as Khotan in </a:t>
            </a:r>
            <a:r>
              <a:rPr lang="en-US" dirty="0" err="1"/>
              <a:t>Tarim</a:t>
            </a:r>
            <a:r>
              <a:rPr lang="en-US" dirty="0"/>
              <a:t> Basin (where they found 25000 new texts). </a:t>
            </a:r>
            <a:r>
              <a:rPr lang="en-US" b="1" dirty="0"/>
              <a:t>See Text of </a:t>
            </a:r>
            <a:r>
              <a:rPr lang="en-US" b="1" dirty="0" err="1"/>
              <a:t>Faxian’s</a:t>
            </a:r>
            <a:r>
              <a:rPr lang="en-US" b="1" dirty="0"/>
              <a:t> journey</a:t>
            </a:r>
          </a:p>
          <a:p>
            <a:r>
              <a:rPr lang="en-US" dirty="0"/>
              <a:t>In 401 CE the Buddhist monk Kumarajiva arrived in </a:t>
            </a:r>
            <a:r>
              <a:rPr lang="en-US" dirty="0" err="1"/>
              <a:t>Chang’an</a:t>
            </a:r>
            <a:r>
              <a:rPr lang="en-US" dirty="0"/>
              <a:t> in Northern China to become part of 3,000 strong Buddhist community paid for by ruler. Kumarajiva leads a team of 1000+ Buddhist scholars in improving older translations, translating new texts. He was </a:t>
            </a:r>
            <a:r>
              <a:rPr lang="en-US" dirty="0" err="1"/>
              <a:t>honoured</a:t>
            </a:r>
            <a:r>
              <a:rPr lang="en-US" dirty="0"/>
              <a:t> with title </a:t>
            </a:r>
            <a:r>
              <a:rPr lang="en-US" i="1" dirty="0" err="1"/>
              <a:t>guo</a:t>
            </a:r>
            <a:r>
              <a:rPr lang="en-US" i="1" dirty="0"/>
              <a:t> </a:t>
            </a:r>
            <a:r>
              <a:rPr lang="en-US" i="1" dirty="0" err="1"/>
              <a:t>shi</a:t>
            </a:r>
            <a:r>
              <a:rPr lang="en-US" i="1" dirty="0"/>
              <a:t> </a:t>
            </a:r>
            <a:r>
              <a:rPr lang="en-US" dirty="0"/>
              <a:t>‘National Teacher’ (and given hareem to help him produce heir to continue his work).</a:t>
            </a:r>
          </a:p>
          <a:p>
            <a:r>
              <a:rPr lang="en-US" dirty="0"/>
              <a:t>In 402 CE: Buddhism summed up as: “Formerly there were among the people of </a:t>
            </a:r>
            <a:r>
              <a:rPr lang="en-US" dirty="0" err="1"/>
              <a:t>Jin</a:t>
            </a:r>
            <a:r>
              <a:rPr lang="en-US" dirty="0"/>
              <a:t> hardly any Buddhists. The monks were mostly Barbarians, and moreover the Chinese rulers did not have any contact with them. It was only therefore that the government could tolerate their local customs, and did not restrain them. But nowadays the rulers and the highest dignitaries venerate the Buddha and personally take part in religious affairs: the situation has become different from former times” </a:t>
            </a:r>
            <a:r>
              <a:rPr lang="en-US" i="1" dirty="0" err="1"/>
              <a:t>Hongming</a:t>
            </a:r>
            <a:r>
              <a:rPr lang="en-US" i="1" dirty="0"/>
              <a:t> ji </a:t>
            </a:r>
            <a:r>
              <a:rPr lang="en-US" dirty="0"/>
              <a:t> (</a:t>
            </a:r>
            <a:r>
              <a:rPr lang="en-US" i="1" dirty="0"/>
              <a:t>Collection of Apologetic Work</a:t>
            </a:r>
            <a:r>
              <a:rPr lang="en-US" dirty="0"/>
              <a:t>) 12.81.2.7.</a:t>
            </a:r>
          </a:p>
          <a:p>
            <a:endParaRPr lang="en-US" dirty="0"/>
          </a:p>
        </p:txBody>
      </p:sp>
    </p:spTree>
    <p:extLst>
      <p:ext uri="{BB962C8B-B14F-4D97-AF65-F5344CB8AC3E}">
        <p14:creationId xmlns:p14="http://schemas.microsoft.com/office/powerpoint/2010/main" val="1053170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F0E05-B416-DC4C-88AF-B7345871C534}"/>
              </a:ext>
            </a:extLst>
          </p:cNvPr>
          <p:cNvSpPr>
            <a:spLocks noGrp="1"/>
          </p:cNvSpPr>
          <p:nvPr>
            <p:ph type="title"/>
          </p:nvPr>
        </p:nvSpPr>
        <p:spPr>
          <a:xfrm>
            <a:off x="748259" y="-144540"/>
            <a:ext cx="10515600" cy="1325563"/>
          </a:xfrm>
        </p:spPr>
        <p:txBody>
          <a:bodyPr/>
          <a:lstStyle/>
          <a:p>
            <a:pPr algn="ctr"/>
            <a:r>
              <a:rPr lang="en-US" dirty="0"/>
              <a:t>Buddhism within India</a:t>
            </a:r>
          </a:p>
        </p:txBody>
      </p:sp>
      <p:sp>
        <p:nvSpPr>
          <p:cNvPr id="3" name="Content Placeholder 2">
            <a:extLst>
              <a:ext uri="{FF2B5EF4-FFF2-40B4-BE49-F238E27FC236}">
                <a16:creationId xmlns:a16="http://schemas.microsoft.com/office/drawing/2014/main" id="{80DBF511-8E78-0B46-8127-B729A40C4FF7}"/>
              </a:ext>
            </a:extLst>
          </p:cNvPr>
          <p:cNvSpPr>
            <a:spLocks noGrp="1"/>
          </p:cNvSpPr>
          <p:nvPr>
            <p:ph idx="1"/>
          </p:nvPr>
        </p:nvSpPr>
        <p:spPr>
          <a:xfrm>
            <a:off x="314793" y="929390"/>
            <a:ext cx="11737299" cy="6071017"/>
          </a:xfrm>
        </p:spPr>
        <p:txBody>
          <a:bodyPr>
            <a:normAutofit fontScale="77500" lnSpcReduction="20000"/>
          </a:bodyPr>
          <a:lstStyle/>
          <a:p>
            <a:r>
              <a:rPr lang="en-US" dirty="0"/>
              <a:t>Buddhism (unlike Vedic / Hindu religions) a missionary religion: part of its worship is to spread its message. 3 ‘jewels’ of Buddhism: the Buddha, Dharma and the Sangha (the physician, the remedy, the nurse who administers the remedy)</a:t>
            </a:r>
          </a:p>
          <a:p>
            <a:r>
              <a:rPr lang="en-US" dirty="0"/>
              <a:t>However, Buddhism unpopular with political and religious hierarchy in India as it circumvented traditional route to the divine (via Brahmans)</a:t>
            </a:r>
          </a:p>
          <a:p>
            <a:r>
              <a:rPr lang="en-US" dirty="0"/>
              <a:t>Ashoka, King of </a:t>
            </a:r>
            <a:r>
              <a:rPr lang="en-US" dirty="0" err="1"/>
              <a:t>Mauryans</a:t>
            </a:r>
            <a:r>
              <a:rPr lang="en-US" dirty="0"/>
              <a:t> in 3</a:t>
            </a:r>
            <a:r>
              <a:rPr lang="en-US" baseline="30000" dirty="0"/>
              <a:t>rd</a:t>
            </a:r>
            <a:r>
              <a:rPr lang="en-US" dirty="0"/>
              <a:t> c BCE is first ruler to convert to Buddhism:</a:t>
            </a:r>
          </a:p>
          <a:p>
            <a:pPr lvl="1"/>
            <a:r>
              <a:rPr lang="en-US" dirty="0"/>
              <a:t>250-240 BCE Ashoka hosted the 3 Great Councils of Buddhism at Pataliputra</a:t>
            </a:r>
          </a:p>
          <a:p>
            <a:pPr lvl="1"/>
            <a:r>
              <a:rPr lang="en-US" dirty="0"/>
              <a:t>Actively sending out missionaries East and West in 3</a:t>
            </a:r>
            <a:r>
              <a:rPr lang="en-US" baseline="30000" dirty="0"/>
              <a:t>rd</a:t>
            </a:r>
            <a:r>
              <a:rPr lang="en-US" dirty="0"/>
              <a:t> century BCE + building stupas (</a:t>
            </a:r>
            <a:r>
              <a:rPr lang="en-US" dirty="0" err="1"/>
              <a:t>cf</a:t>
            </a:r>
            <a:r>
              <a:rPr lang="en-US" dirty="0"/>
              <a:t> to Kandahar Bilingual Rock Edict) </a:t>
            </a:r>
          </a:p>
          <a:p>
            <a:pPr lvl="1"/>
            <a:r>
              <a:rPr lang="en-US" dirty="0"/>
              <a:t>Result is fall of </a:t>
            </a:r>
            <a:r>
              <a:rPr lang="en-US" dirty="0" err="1"/>
              <a:t>Mauryans</a:t>
            </a:r>
            <a:r>
              <a:rPr lang="en-US" dirty="0"/>
              <a:t> but…</a:t>
            </a:r>
          </a:p>
          <a:p>
            <a:r>
              <a:rPr lang="en-US" dirty="0"/>
              <a:t>By mid 2</a:t>
            </a:r>
            <a:r>
              <a:rPr lang="en-US" baseline="30000" dirty="0"/>
              <a:t>nd</a:t>
            </a:r>
            <a:r>
              <a:rPr lang="en-US" dirty="0"/>
              <a:t> c BCE – Buddhist monk in conversation with Indo-Greek King Menander – leads to key Buddhist text </a:t>
            </a:r>
            <a:r>
              <a:rPr lang="en-US" i="1" dirty="0" err="1"/>
              <a:t>Milindpanho</a:t>
            </a:r>
            <a:r>
              <a:rPr lang="en-US" dirty="0"/>
              <a:t> (the Questions of </a:t>
            </a:r>
            <a:r>
              <a:rPr lang="en-US" dirty="0" err="1"/>
              <a:t>Milinder</a:t>
            </a:r>
            <a:r>
              <a:rPr lang="en-US" dirty="0"/>
              <a:t>) – note this text survives in Burmese and Chinese Buddhist literature (how it got there we will come back to)</a:t>
            </a:r>
          </a:p>
          <a:p>
            <a:r>
              <a:rPr lang="en-US" dirty="0"/>
              <a:t>Development of trading links 3</a:t>
            </a:r>
            <a:r>
              <a:rPr lang="en-US" baseline="30000" dirty="0"/>
              <a:t>rd</a:t>
            </a:r>
            <a:r>
              <a:rPr lang="en-US" dirty="0"/>
              <a:t> century BCE onwards leads to rise of ‘</a:t>
            </a:r>
            <a:r>
              <a:rPr lang="en-US" dirty="0" err="1"/>
              <a:t>shreni</a:t>
            </a:r>
            <a:r>
              <a:rPr lang="en-US" dirty="0"/>
              <a:t>’ or merchant class in India</a:t>
            </a:r>
          </a:p>
          <a:p>
            <a:pPr lvl="1"/>
            <a:r>
              <a:rPr lang="en-US" dirty="0" err="1"/>
              <a:t>Shreni</a:t>
            </a:r>
            <a:r>
              <a:rPr lang="en-US" dirty="0"/>
              <a:t> members donated to religious orders (especially Buddhist and Jain) – precisely because they offered direct connection to spiritual world without recourse to traditional hierarchy</a:t>
            </a:r>
          </a:p>
          <a:p>
            <a:pPr lvl="1"/>
            <a:r>
              <a:rPr lang="en-US" dirty="0"/>
              <a:t>Merchant guilds contributed to construction of religious sites: Karla (near Poona) caves as well as later Ajanta and Ellora Caves. At Karla, images of merchant patron and his wife are carved – cave has internal stupa, chaitya hall, viharas living quarters for monks. </a:t>
            </a:r>
          </a:p>
          <a:p>
            <a:pPr lvl="1"/>
            <a:r>
              <a:rPr lang="en-US" dirty="0"/>
              <a:t>As merchants moved and traded, their embracing of Buddhism, alongside Buddhism’s missionary zeal, set idea conditions for Buddhism (unlike Vedic, Hindu beliefs) to spread along emerging trading routes.</a:t>
            </a:r>
          </a:p>
          <a:p>
            <a:pPr lvl="1"/>
            <a:endParaRPr lang="en-US" dirty="0"/>
          </a:p>
        </p:txBody>
      </p:sp>
    </p:spTree>
    <p:extLst>
      <p:ext uri="{BB962C8B-B14F-4D97-AF65-F5344CB8AC3E}">
        <p14:creationId xmlns:p14="http://schemas.microsoft.com/office/powerpoint/2010/main" val="40865610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0FD92-83F7-AD43-8C51-CF5E4F543C95}"/>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95CD4BE7-9657-6D47-A16C-F412362647E4}"/>
              </a:ext>
            </a:extLst>
          </p:cNvPr>
          <p:cNvPicPr>
            <a:picLocks noGrp="1" noChangeAspect="1"/>
          </p:cNvPicPr>
          <p:nvPr>
            <p:ph idx="1"/>
          </p:nvPr>
        </p:nvPicPr>
        <p:blipFill>
          <a:blip r:embed="rId2"/>
          <a:stretch>
            <a:fillRect/>
          </a:stretch>
        </p:blipFill>
        <p:spPr>
          <a:xfrm>
            <a:off x="2443163" y="-60084"/>
            <a:ext cx="6315075" cy="7021367"/>
          </a:xfrm>
        </p:spPr>
      </p:pic>
    </p:spTree>
    <p:extLst>
      <p:ext uri="{BB962C8B-B14F-4D97-AF65-F5344CB8AC3E}">
        <p14:creationId xmlns:p14="http://schemas.microsoft.com/office/powerpoint/2010/main" val="9868389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06CE10-BFB2-CA47-BFF1-FA8087BAB4B9}"/>
              </a:ext>
            </a:extLst>
          </p:cNvPr>
          <p:cNvSpPr>
            <a:spLocks noGrp="1"/>
          </p:cNvSpPr>
          <p:nvPr>
            <p:ph type="title"/>
          </p:nvPr>
        </p:nvSpPr>
        <p:spPr/>
        <p:txBody>
          <a:bodyPr/>
          <a:lstStyle/>
          <a:p>
            <a:pPr algn="ctr"/>
            <a:r>
              <a:rPr lang="en-US" dirty="0"/>
              <a:t>Biography and Additional Sources</a:t>
            </a:r>
          </a:p>
        </p:txBody>
      </p:sp>
      <p:sp>
        <p:nvSpPr>
          <p:cNvPr id="3" name="Content Placeholder 2">
            <a:extLst>
              <a:ext uri="{FF2B5EF4-FFF2-40B4-BE49-F238E27FC236}">
                <a16:creationId xmlns:a16="http://schemas.microsoft.com/office/drawing/2014/main" id="{7D563ADC-EFC4-BF45-B76B-6DA9F5CA9E37}"/>
              </a:ext>
            </a:extLst>
          </p:cNvPr>
          <p:cNvSpPr>
            <a:spLocks noGrp="1"/>
          </p:cNvSpPr>
          <p:nvPr>
            <p:ph idx="1"/>
          </p:nvPr>
        </p:nvSpPr>
        <p:spPr/>
        <p:txBody>
          <a:bodyPr>
            <a:normAutofit fontScale="92500" lnSpcReduction="20000"/>
          </a:bodyPr>
          <a:lstStyle/>
          <a:p>
            <a:r>
              <a:rPr lang="en-US" i="1" dirty="0" err="1"/>
              <a:t>Gaozeng</a:t>
            </a:r>
            <a:r>
              <a:rPr lang="en-US" i="1" dirty="0"/>
              <a:t> </a:t>
            </a:r>
            <a:r>
              <a:rPr lang="en-US" i="1" dirty="0" err="1"/>
              <a:t>Zhuan</a:t>
            </a:r>
            <a:r>
              <a:rPr lang="en-US" i="1" dirty="0"/>
              <a:t> (Biography of Eminent Monks who went to the Western World in search of the Law during the Great Tang Dynasty); </a:t>
            </a:r>
            <a:r>
              <a:rPr lang="en-US" i="1" dirty="0" err="1"/>
              <a:t>Biqiuni</a:t>
            </a:r>
            <a:r>
              <a:rPr lang="en-US" i="1" dirty="0"/>
              <a:t> </a:t>
            </a:r>
            <a:r>
              <a:rPr lang="en-US" i="1" dirty="0" err="1"/>
              <a:t>zhuan</a:t>
            </a:r>
            <a:r>
              <a:rPr lang="en-US" i="1" dirty="0"/>
              <a:t> (Biographies of Buddhist nuns)</a:t>
            </a:r>
          </a:p>
          <a:p>
            <a:r>
              <a:rPr lang="en-US" i="1" dirty="0"/>
              <a:t>I Tsing </a:t>
            </a:r>
            <a:r>
              <a:rPr lang="en-US" dirty="0"/>
              <a:t>A Record of the Buddhist Religion: As </a:t>
            </a:r>
            <a:r>
              <a:rPr lang="en-US" dirty="0" err="1"/>
              <a:t>Practised</a:t>
            </a:r>
            <a:r>
              <a:rPr lang="en-US" dirty="0"/>
              <a:t> in India and the Malay archipelago.</a:t>
            </a:r>
          </a:p>
          <a:p>
            <a:r>
              <a:rPr lang="en-US" i="1" dirty="0" err="1"/>
              <a:t>Faxian</a:t>
            </a:r>
            <a:r>
              <a:rPr lang="en-US" i="1" dirty="0"/>
              <a:t> Record of the Buddhist Kingdoms</a:t>
            </a:r>
          </a:p>
          <a:p>
            <a:r>
              <a:rPr lang="en-US" dirty="0"/>
              <a:t>E. </a:t>
            </a:r>
            <a:r>
              <a:rPr lang="en-US" dirty="0" err="1"/>
              <a:t>Zurcher</a:t>
            </a:r>
            <a:r>
              <a:rPr lang="en-US" dirty="0"/>
              <a:t> 1959 </a:t>
            </a:r>
            <a:r>
              <a:rPr lang="en-US" i="1" dirty="0"/>
              <a:t>The Buddhist Conquest of China </a:t>
            </a:r>
          </a:p>
          <a:p>
            <a:r>
              <a:rPr lang="en-US" dirty="0"/>
              <a:t>B. Wang and T. Sen (</a:t>
            </a:r>
            <a:r>
              <a:rPr lang="en-US" dirty="0" err="1"/>
              <a:t>eds</a:t>
            </a:r>
            <a:r>
              <a:rPr lang="en-US" dirty="0"/>
              <a:t>) 2011 </a:t>
            </a:r>
            <a:r>
              <a:rPr lang="en-US" i="1" dirty="0"/>
              <a:t>India and China: interactions through Buddhism and Diplomacy</a:t>
            </a:r>
          </a:p>
          <a:p>
            <a:r>
              <a:rPr lang="en-US" dirty="0"/>
              <a:t>Y. Kumar 2005 </a:t>
            </a:r>
            <a:r>
              <a:rPr lang="en-US" i="1" dirty="0"/>
              <a:t>A History of Sino-Indian relations 1</a:t>
            </a:r>
            <a:r>
              <a:rPr lang="en-US" i="1" baseline="30000" dirty="0"/>
              <a:t>st</a:t>
            </a:r>
            <a:r>
              <a:rPr lang="en-US" i="1" dirty="0"/>
              <a:t> c AD to 7</a:t>
            </a:r>
            <a:r>
              <a:rPr lang="en-US" i="1" baseline="30000" dirty="0"/>
              <a:t>th</a:t>
            </a:r>
            <a:r>
              <a:rPr lang="en-US" i="1" dirty="0"/>
              <a:t> c AD</a:t>
            </a:r>
          </a:p>
          <a:p>
            <a:r>
              <a:rPr lang="en-US" dirty="0"/>
              <a:t>Z. Tsukamoto 1985 </a:t>
            </a:r>
            <a:r>
              <a:rPr lang="en-US" i="1" dirty="0"/>
              <a:t>A History of Early Chinese Buddhism </a:t>
            </a:r>
          </a:p>
          <a:p>
            <a:r>
              <a:rPr lang="en-US" dirty="0"/>
              <a:t>M. Scott 2016 </a:t>
            </a:r>
            <a:r>
              <a:rPr lang="en-US" i="1" dirty="0"/>
              <a:t>Ancient Worlds</a:t>
            </a:r>
          </a:p>
          <a:p>
            <a:endParaRPr lang="en-US" i="1" dirty="0"/>
          </a:p>
        </p:txBody>
      </p:sp>
    </p:spTree>
    <p:extLst>
      <p:ext uri="{BB962C8B-B14F-4D97-AF65-F5344CB8AC3E}">
        <p14:creationId xmlns:p14="http://schemas.microsoft.com/office/powerpoint/2010/main" val="2331102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9434B-C447-834A-8C49-A0FD4F25058A}"/>
              </a:ext>
            </a:extLst>
          </p:cNvPr>
          <p:cNvSpPr>
            <a:spLocks noGrp="1"/>
          </p:cNvSpPr>
          <p:nvPr>
            <p:ph type="title"/>
          </p:nvPr>
        </p:nvSpPr>
        <p:spPr/>
        <p:txBody>
          <a:bodyPr/>
          <a:lstStyle/>
          <a:p>
            <a:pPr algn="ctr"/>
            <a:r>
              <a:rPr lang="en-US" dirty="0"/>
              <a:t>Questions of Menander</a:t>
            </a:r>
          </a:p>
        </p:txBody>
      </p:sp>
      <p:sp>
        <p:nvSpPr>
          <p:cNvPr id="3" name="Content Placeholder 2">
            <a:extLst>
              <a:ext uri="{FF2B5EF4-FFF2-40B4-BE49-F238E27FC236}">
                <a16:creationId xmlns:a16="http://schemas.microsoft.com/office/drawing/2014/main" id="{60C0D884-876F-3143-8246-FE2BFBB4DA20}"/>
              </a:ext>
            </a:extLst>
          </p:cNvPr>
          <p:cNvSpPr>
            <a:spLocks noGrp="1"/>
          </p:cNvSpPr>
          <p:nvPr>
            <p:ph idx="1"/>
          </p:nvPr>
        </p:nvSpPr>
        <p:spPr/>
        <p:txBody>
          <a:bodyPr>
            <a:normAutofit fontScale="77500" lnSpcReduction="20000"/>
          </a:bodyPr>
          <a:lstStyle/>
          <a:p>
            <a:r>
              <a:rPr lang="en-GB" dirty="0"/>
              <a:t>Background History</a:t>
            </a:r>
          </a:p>
          <a:p>
            <a:r>
              <a:rPr lang="en-GB" dirty="0"/>
              <a:t>Questions on Distinguishing Characteristics : (Characteristics of Attention and Wisdom, Characteristic of Wisdom, Characteristic of Contact, Characteristic of Feeling, Characteristic of Perception, Characteristic of Volition, Characteristic of Consciousness, Characteristic of Applied Thought, Characteristic of Sustained Thought, etc.)</a:t>
            </a:r>
          </a:p>
          <a:p>
            <a:r>
              <a:rPr lang="en-GB" dirty="0"/>
              <a:t>Questions for the Cutting Off of Perplexity : (Transmigration and Rebirth, The Soul, Non-Release From Evil Deeds, Simultaneous Arising in Different Places, Doing Evil Knowingly and Unknowingly, etc.) </a:t>
            </a:r>
            <a:r>
              <a:rPr lang="en-GB" b="1" dirty="0"/>
              <a:t>SEE ATTACHED TEXT</a:t>
            </a:r>
            <a:endParaRPr lang="en-GB" dirty="0"/>
          </a:p>
          <a:p>
            <a:r>
              <a:rPr lang="en-GB" dirty="0"/>
              <a:t>Questions on Dilemmas : Speaks of several puzzles and these puzzles were distributed in eighty-two dilemmas.</a:t>
            </a:r>
          </a:p>
          <a:p>
            <a:r>
              <a:rPr lang="en-GB" dirty="0"/>
              <a:t>A Question Solved By Inference</a:t>
            </a:r>
          </a:p>
          <a:p>
            <a:r>
              <a:rPr lang="en-GB" dirty="0"/>
              <a:t>Discusses the Special Qualities of Asceticism</a:t>
            </a:r>
          </a:p>
          <a:p>
            <a:r>
              <a:rPr lang="en-GB" dirty="0"/>
              <a:t>Questions on Talk of Similes</a:t>
            </a:r>
          </a:p>
        </p:txBody>
      </p:sp>
    </p:spTree>
    <p:extLst>
      <p:ext uri="{BB962C8B-B14F-4D97-AF65-F5344CB8AC3E}">
        <p14:creationId xmlns:p14="http://schemas.microsoft.com/office/powerpoint/2010/main" val="2625619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938F8-09F4-7F41-877B-42DC33C7C1DA}"/>
              </a:ext>
            </a:extLst>
          </p:cNvPr>
          <p:cNvSpPr>
            <a:spLocks noGrp="1"/>
          </p:cNvSpPr>
          <p:nvPr>
            <p:ph type="title"/>
          </p:nvPr>
        </p:nvSpPr>
        <p:spPr/>
        <p:txBody>
          <a:bodyPr/>
          <a:lstStyle/>
          <a:p>
            <a:pPr algn="ctr"/>
            <a:r>
              <a:rPr lang="en-US" dirty="0"/>
              <a:t>Expansion of Buddhism outside of India</a:t>
            </a:r>
          </a:p>
        </p:txBody>
      </p:sp>
      <p:sp>
        <p:nvSpPr>
          <p:cNvPr id="3" name="Content Placeholder 2">
            <a:extLst>
              <a:ext uri="{FF2B5EF4-FFF2-40B4-BE49-F238E27FC236}">
                <a16:creationId xmlns:a16="http://schemas.microsoft.com/office/drawing/2014/main" id="{BEAAF819-F754-2246-A0D4-0566278953B9}"/>
              </a:ext>
            </a:extLst>
          </p:cNvPr>
          <p:cNvSpPr>
            <a:spLocks noGrp="1"/>
          </p:cNvSpPr>
          <p:nvPr>
            <p:ph idx="1"/>
          </p:nvPr>
        </p:nvSpPr>
        <p:spPr>
          <a:xfrm>
            <a:off x="479685" y="1499016"/>
            <a:ext cx="11392525" cy="5358984"/>
          </a:xfrm>
        </p:spPr>
        <p:txBody>
          <a:bodyPr>
            <a:normAutofit fontScale="85000" lnSpcReduction="20000"/>
          </a:bodyPr>
          <a:lstStyle/>
          <a:p>
            <a:r>
              <a:rPr lang="en-US" dirty="0"/>
              <a:t>By 43 BCE – Buddhist texts were being written down on Palm leaves in Sri Lanka (Ashoka had sent his son there to act as missionary)</a:t>
            </a:r>
          </a:p>
          <a:p>
            <a:r>
              <a:rPr lang="en-US" dirty="0"/>
              <a:t>c. 20 BCE an Indian embassy comes to Augustus – as part of embassy/ at same time a Buddhist monk (</a:t>
            </a:r>
            <a:r>
              <a:rPr lang="en-US" dirty="0" err="1"/>
              <a:t>Zarmanochegas</a:t>
            </a:r>
            <a:r>
              <a:rPr lang="en-US" dirty="0"/>
              <a:t>) sets himself on fire in front of Augustus in Athens  Strabo 15.1; </a:t>
            </a:r>
            <a:r>
              <a:rPr lang="en-US" dirty="0" err="1"/>
              <a:t>Dio</a:t>
            </a:r>
            <a:r>
              <a:rPr lang="en-US" dirty="0"/>
              <a:t> Cassius 54.9</a:t>
            </a:r>
          </a:p>
          <a:p>
            <a:r>
              <a:rPr lang="en-US" dirty="0"/>
              <a:t>By 1</a:t>
            </a:r>
            <a:r>
              <a:rPr lang="en-US" baseline="30000" dirty="0"/>
              <a:t>st</a:t>
            </a:r>
            <a:r>
              <a:rPr lang="en-US" dirty="0"/>
              <a:t> c CE – Buddhism was officially supported by a number of Kushan rulers in central Asia:</a:t>
            </a:r>
          </a:p>
          <a:p>
            <a:pPr lvl="1"/>
            <a:r>
              <a:rPr lang="en-US" dirty="0"/>
              <a:t>Kushan King Kanishka the Great a supporter of Buddhism c. 127-50 CE</a:t>
            </a:r>
          </a:p>
          <a:p>
            <a:pPr lvl="1"/>
            <a:r>
              <a:rPr lang="en-US" dirty="0"/>
              <a:t>His coins show him represented with a range of Indian, Greek, Iranian deities but also with the Buddha</a:t>
            </a:r>
          </a:p>
          <a:p>
            <a:pPr lvl="1"/>
            <a:r>
              <a:rPr lang="en-US" dirty="0"/>
              <a:t>Administered the 4th Buddhist council in Kashmir (and around this time that images of the Buddha come into being for first time). Worked closely with Buddhist scholars like </a:t>
            </a:r>
            <a:r>
              <a:rPr lang="en-US" dirty="0" err="1"/>
              <a:t>Ashvaghosga</a:t>
            </a:r>
            <a:endParaRPr lang="en-US" dirty="0"/>
          </a:p>
          <a:p>
            <a:pPr lvl="1"/>
            <a:r>
              <a:rPr lang="en-US" dirty="0"/>
              <a:t>Patron of Gandharan Art (largest collection of Buddhist art in South Asia)</a:t>
            </a:r>
          </a:p>
          <a:p>
            <a:pPr lvl="1"/>
            <a:r>
              <a:rPr lang="en-US" dirty="0"/>
              <a:t>Built a stupa at Peshawar (Pakistan) + donor of Kanishka casket</a:t>
            </a:r>
          </a:p>
          <a:p>
            <a:pPr lvl="1"/>
            <a:r>
              <a:rPr lang="en-US" dirty="0"/>
              <a:t>Note how later sources also tell the story of his conversion akin to Ashoka (nasty ruler ‘saved’ by Buddhism)</a:t>
            </a:r>
          </a:p>
          <a:p>
            <a:pPr lvl="1"/>
            <a:r>
              <a:rPr lang="en-US" dirty="0"/>
              <a:t>Central place of Kushan realm in trade routes – particularly connecting to </a:t>
            </a:r>
            <a:r>
              <a:rPr lang="en-US" dirty="0" err="1"/>
              <a:t>Tarim</a:t>
            </a:r>
            <a:r>
              <a:rPr lang="en-US" dirty="0"/>
              <a:t> basin, sets scene for Buddhism to spread further</a:t>
            </a:r>
          </a:p>
          <a:p>
            <a:endParaRPr lang="en-US" dirty="0"/>
          </a:p>
        </p:txBody>
      </p:sp>
    </p:spTree>
    <p:extLst>
      <p:ext uri="{BB962C8B-B14F-4D97-AF65-F5344CB8AC3E}">
        <p14:creationId xmlns:p14="http://schemas.microsoft.com/office/powerpoint/2010/main" val="3755397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EA1D5-F00B-E04B-B077-5392D90BED87}"/>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1D6AC612-D42B-0841-BE31-2CD0A173E8C8}"/>
              </a:ext>
            </a:extLst>
          </p:cNvPr>
          <p:cNvPicPr>
            <a:picLocks noGrp="1" noChangeAspect="1"/>
          </p:cNvPicPr>
          <p:nvPr>
            <p:ph idx="1"/>
          </p:nvPr>
        </p:nvPicPr>
        <p:blipFill>
          <a:blip r:embed="rId2"/>
          <a:stretch>
            <a:fillRect/>
          </a:stretch>
        </p:blipFill>
        <p:spPr>
          <a:xfrm>
            <a:off x="3005179" y="0"/>
            <a:ext cx="5297497" cy="6858000"/>
          </a:xfrm>
        </p:spPr>
      </p:pic>
    </p:spTree>
    <p:extLst>
      <p:ext uri="{BB962C8B-B14F-4D97-AF65-F5344CB8AC3E}">
        <p14:creationId xmlns:p14="http://schemas.microsoft.com/office/powerpoint/2010/main" val="4109968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9C4569CB-2816-9146-98D0-34628C8326D3}"/>
              </a:ext>
            </a:extLst>
          </p:cNvPr>
          <p:cNvSpPr>
            <a:spLocks noGrp="1"/>
          </p:cNvSpPr>
          <p:nvPr>
            <p:ph type="title"/>
          </p:nvPr>
        </p:nvSpPr>
        <p:spPr>
          <a:xfrm>
            <a:off x="5006715" y="2980010"/>
            <a:ext cx="2098623" cy="3016056"/>
          </a:xfrm>
        </p:spPr>
        <p:txBody>
          <a:bodyPr>
            <a:normAutofit/>
          </a:bodyPr>
          <a:lstStyle/>
          <a:p>
            <a:r>
              <a:rPr lang="en-US" sz="1800" dirty="0"/>
              <a:t>Kanishka and ‘</a:t>
            </a:r>
            <a:r>
              <a:rPr lang="en-US" sz="1800" dirty="0" err="1"/>
              <a:t>Boddo</a:t>
            </a:r>
            <a:r>
              <a:rPr lang="en-US" sz="1800" dirty="0"/>
              <a:t>’ on coins; Buddha, Brahma and Indra on top of casket; Kanishka with Sun God and Moon God</a:t>
            </a:r>
          </a:p>
        </p:txBody>
      </p:sp>
      <p:pic>
        <p:nvPicPr>
          <p:cNvPr id="5" name="Content Placeholder 4">
            <a:extLst>
              <a:ext uri="{FF2B5EF4-FFF2-40B4-BE49-F238E27FC236}">
                <a16:creationId xmlns:a16="http://schemas.microsoft.com/office/drawing/2014/main" id="{9E609954-6C1F-4D45-A94B-200AED3C9F4D}"/>
              </a:ext>
            </a:extLst>
          </p:cNvPr>
          <p:cNvPicPr>
            <a:picLocks noGrp="1" noChangeAspect="1"/>
          </p:cNvPicPr>
          <p:nvPr>
            <p:ph idx="1"/>
          </p:nvPr>
        </p:nvPicPr>
        <p:blipFill>
          <a:blip r:embed="rId2"/>
          <a:stretch>
            <a:fillRect/>
          </a:stretch>
        </p:blipFill>
        <p:spPr>
          <a:xfrm>
            <a:off x="1060241" y="113324"/>
            <a:ext cx="5470057" cy="2614885"/>
          </a:xfrm>
        </p:spPr>
      </p:pic>
      <p:pic>
        <p:nvPicPr>
          <p:cNvPr id="7" name="Picture 6">
            <a:extLst>
              <a:ext uri="{FF2B5EF4-FFF2-40B4-BE49-F238E27FC236}">
                <a16:creationId xmlns:a16="http://schemas.microsoft.com/office/drawing/2014/main" id="{410AEF31-10D5-A84F-AC4A-69D28C09E01B}"/>
              </a:ext>
            </a:extLst>
          </p:cNvPr>
          <p:cNvPicPr>
            <a:picLocks noChangeAspect="1"/>
          </p:cNvPicPr>
          <p:nvPr/>
        </p:nvPicPr>
        <p:blipFill>
          <a:blip r:embed="rId3"/>
          <a:stretch>
            <a:fillRect/>
          </a:stretch>
        </p:blipFill>
        <p:spPr>
          <a:xfrm>
            <a:off x="7377578" y="0"/>
            <a:ext cx="4574580" cy="6858000"/>
          </a:xfrm>
          <a:prstGeom prst="rect">
            <a:avLst/>
          </a:prstGeom>
        </p:spPr>
      </p:pic>
      <p:pic>
        <p:nvPicPr>
          <p:cNvPr id="9" name="Picture 8">
            <a:extLst>
              <a:ext uri="{FF2B5EF4-FFF2-40B4-BE49-F238E27FC236}">
                <a16:creationId xmlns:a16="http://schemas.microsoft.com/office/drawing/2014/main" id="{05BF841C-18A4-9D43-9D15-7E7122337E6B}"/>
              </a:ext>
            </a:extLst>
          </p:cNvPr>
          <p:cNvPicPr>
            <a:picLocks noChangeAspect="1"/>
          </p:cNvPicPr>
          <p:nvPr/>
        </p:nvPicPr>
        <p:blipFill>
          <a:blip r:embed="rId4"/>
          <a:stretch>
            <a:fillRect/>
          </a:stretch>
        </p:blipFill>
        <p:spPr>
          <a:xfrm>
            <a:off x="728948" y="2980010"/>
            <a:ext cx="4064000" cy="3390900"/>
          </a:xfrm>
          <a:prstGeom prst="rect">
            <a:avLst/>
          </a:prstGeom>
        </p:spPr>
      </p:pic>
    </p:spTree>
    <p:extLst>
      <p:ext uri="{BB962C8B-B14F-4D97-AF65-F5344CB8AC3E}">
        <p14:creationId xmlns:p14="http://schemas.microsoft.com/office/powerpoint/2010/main" val="1134435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72374-46F2-4041-887F-2C8E499147D3}"/>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D2AA4516-2459-324F-AC36-72B53B42D28D}"/>
              </a:ext>
            </a:extLst>
          </p:cNvPr>
          <p:cNvPicPr>
            <a:picLocks noGrp="1" noChangeAspect="1"/>
          </p:cNvPicPr>
          <p:nvPr>
            <p:ph idx="1"/>
          </p:nvPr>
        </p:nvPicPr>
        <p:blipFill>
          <a:blip r:embed="rId2"/>
          <a:stretch>
            <a:fillRect/>
          </a:stretch>
        </p:blipFill>
        <p:spPr>
          <a:xfrm>
            <a:off x="494040" y="0"/>
            <a:ext cx="10859760" cy="6858000"/>
          </a:xfrm>
        </p:spPr>
      </p:pic>
    </p:spTree>
    <p:extLst>
      <p:ext uri="{BB962C8B-B14F-4D97-AF65-F5344CB8AC3E}">
        <p14:creationId xmlns:p14="http://schemas.microsoft.com/office/powerpoint/2010/main" val="667693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F9EB4-4BFE-144D-8AE7-C4DC122C5AE1}"/>
              </a:ext>
            </a:extLst>
          </p:cNvPr>
          <p:cNvSpPr>
            <a:spLocks noGrp="1"/>
          </p:cNvSpPr>
          <p:nvPr>
            <p:ph type="title"/>
          </p:nvPr>
        </p:nvSpPr>
        <p:spPr>
          <a:xfrm>
            <a:off x="838200" y="0"/>
            <a:ext cx="10515600" cy="1325563"/>
          </a:xfrm>
        </p:spPr>
        <p:txBody>
          <a:bodyPr/>
          <a:lstStyle/>
          <a:p>
            <a:pPr algn="ctr"/>
            <a:r>
              <a:rPr lang="en-US" dirty="0"/>
              <a:t>The sacred landscape in China</a:t>
            </a:r>
          </a:p>
        </p:txBody>
      </p:sp>
      <p:sp>
        <p:nvSpPr>
          <p:cNvPr id="3" name="Content Placeholder 2">
            <a:extLst>
              <a:ext uri="{FF2B5EF4-FFF2-40B4-BE49-F238E27FC236}">
                <a16:creationId xmlns:a16="http://schemas.microsoft.com/office/drawing/2014/main" id="{2059959A-67F0-B749-AE7B-A9FF714C7529}"/>
              </a:ext>
            </a:extLst>
          </p:cNvPr>
          <p:cNvSpPr>
            <a:spLocks noGrp="1"/>
          </p:cNvSpPr>
          <p:nvPr>
            <p:ph idx="1"/>
          </p:nvPr>
        </p:nvSpPr>
        <p:spPr>
          <a:xfrm>
            <a:off x="599607" y="1325563"/>
            <a:ext cx="10754193" cy="4851400"/>
          </a:xfrm>
        </p:spPr>
        <p:txBody>
          <a:bodyPr>
            <a:normAutofit/>
          </a:bodyPr>
          <a:lstStyle/>
          <a:p>
            <a:r>
              <a:rPr lang="en-US" dirty="0"/>
              <a:t>Traditional Chinese beliefs focused around lunar and solar festivals, ancestor worship and folk traditions  based on a belief in multiple deities (</a:t>
            </a:r>
            <a:r>
              <a:rPr lang="en-US" dirty="0" err="1"/>
              <a:t>inc.</a:t>
            </a:r>
            <a:r>
              <a:rPr lang="en-US" dirty="0"/>
              <a:t> idea of Mandate of Heaven)</a:t>
            </a:r>
          </a:p>
          <a:p>
            <a:r>
              <a:rPr lang="en-US" dirty="0"/>
              <a:t>Daoism: advocating the setting of individual action in harmony with the greater rhythm of the universe.  Began life as part of the ‘100 Schools of Thought era’ – Laozi </a:t>
            </a:r>
            <a:r>
              <a:rPr lang="en-US" i="1" dirty="0" err="1"/>
              <a:t>Daodejing</a:t>
            </a:r>
            <a:r>
              <a:rPr lang="en-US" dirty="0"/>
              <a:t>, added to with 2 key commentaries which by 2</a:t>
            </a:r>
            <a:r>
              <a:rPr lang="en-US" baseline="30000" dirty="0"/>
              <a:t>nd</a:t>
            </a:r>
            <a:r>
              <a:rPr lang="en-US" dirty="0"/>
              <a:t> c CE form three formal key texts of Daoism.</a:t>
            </a:r>
          </a:p>
          <a:p>
            <a:r>
              <a:rPr lang="en-US" dirty="0"/>
              <a:t>Confucianism: </a:t>
            </a:r>
          </a:p>
          <a:p>
            <a:pPr lvl="1"/>
            <a:r>
              <a:rPr lang="en-US" dirty="0"/>
              <a:t>Originally a philosophy of rule and government</a:t>
            </a:r>
          </a:p>
          <a:p>
            <a:pPr lvl="1"/>
            <a:r>
              <a:rPr lang="en-US" dirty="0"/>
              <a:t>From 57 CE sacrifices were ordered to be made in </a:t>
            </a:r>
            <a:r>
              <a:rPr lang="en-US" dirty="0" err="1"/>
              <a:t>honour</a:t>
            </a:r>
            <a:r>
              <a:rPr lang="en-US" dirty="0"/>
              <a:t> of  Confucius</a:t>
            </a:r>
          </a:p>
          <a:p>
            <a:pPr lvl="1"/>
            <a:r>
              <a:rPr lang="en-US" dirty="0"/>
              <a:t>In 195 CE official worship at his tomb in </a:t>
            </a:r>
            <a:r>
              <a:rPr lang="en-US" dirty="0" err="1"/>
              <a:t>Qufu</a:t>
            </a:r>
            <a:r>
              <a:rPr lang="en-US" dirty="0"/>
              <a:t> began</a:t>
            </a:r>
          </a:p>
          <a:p>
            <a:endParaRPr lang="en-US" dirty="0"/>
          </a:p>
        </p:txBody>
      </p:sp>
    </p:spTree>
    <p:extLst>
      <p:ext uri="{BB962C8B-B14F-4D97-AF65-F5344CB8AC3E}">
        <p14:creationId xmlns:p14="http://schemas.microsoft.com/office/powerpoint/2010/main" val="2806859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B206F-58CB-5848-A3C0-02EBA8C09E8B}"/>
              </a:ext>
            </a:extLst>
          </p:cNvPr>
          <p:cNvSpPr>
            <a:spLocks noGrp="1"/>
          </p:cNvSpPr>
          <p:nvPr>
            <p:ph type="title"/>
          </p:nvPr>
        </p:nvSpPr>
        <p:spPr/>
        <p:txBody>
          <a:bodyPr/>
          <a:lstStyle/>
          <a:p>
            <a:pPr algn="ctr"/>
            <a:r>
              <a:rPr lang="en-US" dirty="0"/>
              <a:t>Buddhism entering China (according to Chinese sources)</a:t>
            </a:r>
          </a:p>
        </p:txBody>
      </p:sp>
      <p:sp>
        <p:nvSpPr>
          <p:cNvPr id="3" name="Content Placeholder 2">
            <a:extLst>
              <a:ext uri="{FF2B5EF4-FFF2-40B4-BE49-F238E27FC236}">
                <a16:creationId xmlns:a16="http://schemas.microsoft.com/office/drawing/2014/main" id="{915F15D9-DF01-2949-B691-BF4E3A96CE9A}"/>
              </a:ext>
            </a:extLst>
          </p:cNvPr>
          <p:cNvSpPr>
            <a:spLocks noGrp="1"/>
          </p:cNvSpPr>
          <p:nvPr>
            <p:ph idx="1"/>
          </p:nvPr>
        </p:nvSpPr>
        <p:spPr/>
        <p:txBody>
          <a:bodyPr>
            <a:normAutofit lnSpcReduction="10000"/>
          </a:bodyPr>
          <a:lstStyle/>
          <a:p>
            <a:r>
              <a:rPr lang="en-US" dirty="0"/>
              <a:t>Buddhist missionaries come to China:</a:t>
            </a:r>
          </a:p>
          <a:p>
            <a:pPr lvl="1"/>
            <a:r>
              <a:rPr lang="en-US" dirty="0"/>
              <a:t>Buddhist delegation arrived at court of Qin Shi Huangdi in late 3</a:t>
            </a:r>
            <a:r>
              <a:rPr lang="en-US" baseline="30000" dirty="0"/>
              <a:t>rd</a:t>
            </a:r>
            <a:r>
              <a:rPr lang="en-US" dirty="0"/>
              <a:t> century BCE – were promptly thrown in jail (Buddhism v. Legalism). Story goes that they were broken out of jail by an enormous golden man who forced the emperor into allowing them to continue their worship (only circulates from 6</a:t>
            </a:r>
            <a:r>
              <a:rPr lang="en-US" baseline="30000" dirty="0"/>
              <a:t>th</a:t>
            </a:r>
            <a:r>
              <a:rPr lang="en-US" dirty="0"/>
              <a:t> c. CE: see </a:t>
            </a:r>
            <a:r>
              <a:rPr lang="en-US" dirty="0" err="1"/>
              <a:t>Zurcher</a:t>
            </a:r>
            <a:r>
              <a:rPr lang="en-US" dirty="0"/>
              <a:t> 1959.20 for discussion)</a:t>
            </a:r>
          </a:p>
          <a:p>
            <a:pPr lvl="1"/>
            <a:r>
              <a:rPr lang="en-US" dirty="0"/>
              <a:t>Under Han, Han experts stumped by presence of dark sludge deep in the ground when building an artificial lake. It was identified by Buddhist authorities as the ashes left over from the conflagration of all that remained at the end of a </a:t>
            </a:r>
            <a:r>
              <a:rPr lang="en-US" dirty="0" err="1"/>
              <a:t>kalpa</a:t>
            </a:r>
            <a:r>
              <a:rPr lang="en-US" dirty="0"/>
              <a:t> – the Indian concept of cosmic time period (4,320,000 years) 3</a:t>
            </a:r>
            <a:r>
              <a:rPr lang="en-US" baseline="30000" dirty="0"/>
              <a:t>rd</a:t>
            </a:r>
            <a:r>
              <a:rPr lang="en-US" dirty="0"/>
              <a:t> c CE source? For discussion </a:t>
            </a:r>
            <a:r>
              <a:rPr lang="en-US" dirty="0" err="1"/>
              <a:t>Zurcher</a:t>
            </a:r>
            <a:r>
              <a:rPr lang="en-US" dirty="0"/>
              <a:t> 1959.20</a:t>
            </a:r>
          </a:p>
          <a:p>
            <a:pPr lvl="1"/>
            <a:r>
              <a:rPr lang="en-US" dirty="0"/>
              <a:t>Chronicle of the Western Regions (</a:t>
            </a:r>
            <a:r>
              <a:rPr lang="en-US" dirty="0" err="1"/>
              <a:t>Hou</a:t>
            </a:r>
            <a:r>
              <a:rPr lang="en-US" dirty="0"/>
              <a:t> </a:t>
            </a:r>
            <a:r>
              <a:rPr lang="en-US" i="1" dirty="0" err="1"/>
              <a:t>Hanshu</a:t>
            </a:r>
            <a:r>
              <a:rPr lang="en-US" i="1" dirty="0"/>
              <a:t> </a:t>
            </a:r>
            <a:r>
              <a:rPr lang="en-US" dirty="0"/>
              <a:t>88) Section 15: discussing Northwest India: “they practice the Buddhist way, not to kill or wage war”</a:t>
            </a:r>
          </a:p>
        </p:txBody>
      </p:sp>
    </p:spTree>
    <p:extLst>
      <p:ext uri="{BB962C8B-B14F-4D97-AF65-F5344CB8AC3E}">
        <p14:creationId xmlns:p14="http://schemas.microsoft.com/office/powerpoint/2010/main" val="278724318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245</TotalTime>
  <Words>3170</Words>
  <Application>Microsoft Macintosh PowerPoint</Application>
  <PresentationFormat>Widescreen</PresentationFormat>
  <Paragraphs>119</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Ancient Global History</vt:lpstr>
      <vt:lpstr>Buddhism within India</vt:lpstr>
      <vt:lpstr>Questions of Menander</vt:lpstr>
      <vt:lpstr>Expansion of Buddhism outside of India</vt:lpstr>
      <vt:lpstr>PowerPoint Presentation</vt:lpstr>
      <vt:lpstr>Kanishka and ‘Boddo’ on coins; Buddha, Brahma and Indra on top of casket; Kanishka with Sun God and Moon God</vt:lpstr>
      <vt:lpstr>PowerPoint Presentation</vt:lpstr>
      <vt:lpstr>The sacred landscape in China</vt:lpstr>
      <vt:lpstr>Buddhism entering China (according to Chinese sources)</vt:lpstr>
      <vt:lpstr>Buddhism entering China (cont)</vt:lpstr>
      <vt:lpstr>Key points:</vt:lpstr>
      <vt:lpstr>Key Points (2)</vt:lpstr>
      <vt:lpstr>The problem of translation </vt:lpstr>
      <vt:lpstr>The Political Landscape in China</vt:lpstr>
      <vt:lpstr>PowerPoint Presentation</vt:lpstr>
      <vt:lpstr>How and Why did Buddhism appeal?</vt:lpstr>
      <vt:lpstr>Buddhism making itself at home</vt:lpstr>
      <vt:lpstr>Buddhism becoming an official religion</vt:lpstr>
      <vt:lpstr>Buddhism becoming official religion (cont)</vt:lpstr>
      <vt:lpstr>PowerPoint Presentation</vt:lpstr>
      <vt:lpstr>Biography and Additional Sources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Ancient Global History</dc:title>
  <dc:creator>Michael Scott</dc:creator>
  <cp:lastModifiedBy>Michael Scott</cp:lastModifiedBy>
  <cp:revision>26</cp:revision>
  <cp:lastPrinted>2019-02-26T12:32:03Z</cp:lastPrinted>
  <dcterms:created xsi:type="dcterms:W3CDTF">2019-02-26T08:28:03Z</dcterms:created>
  <dcterms:modified xsi:type="dcterms:W3CDTF">2019-02-28T10:40:52Z</dcterms:modified>
</cp:coreProperties>
</file>