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314" r:id="rId3"/>
    <p:sldId id="313" r:id="rId4"/>
    <p:sldId id="317" r:id="rId5"/>
    <p:sldId id="315" r:id="rId6"/>
    <p:sldId id="269" r:id="rId7"/>
    <p:sldId id="318" r:id="rId8"/>
    <p:sldId id="329" r:id="rId9"/>
    <p:sldId id="328" r:id="rId10"/>
    <p:sldId id="320" r:id="rId11"/>
    <p:sldId id="309" r:id="rId12"/>
    <p:sldId id="316" r:id="rId13"/>
    <p:sldId id="322" r:id="rId14"/>
    <p:sldId id="324" r:id="rId15"/>
    <p:sldId id="326" r:id="rId16"/>
    <p:sldId id="327" r:id="rId17"/>
    <p:sldId id="323" r:id="rId18"/>
    <p:sldId id="32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1"/>
    <p:restoredTop sz="94764"/>
  </p:normalViewPr>
  <p:slideViewPr>
    <p:cSldViewPr snapToGrid="0" snapToObjects="1">
      <p:cViewPr varScale="1">
        <p:scale>
          <a:sx n="89" d="100"/>
          <a:sy n="89" d="100"/>
        </p:scale>
        <p:origin x="176"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F4EEE33-7391-0B4B-A737-2DB8A6F12B1C}" type="datetimeFigureOut">
              <a:rPr lang="en-US" smtClean="0"/>
              <a:t>1/23/19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AE687-7516-D544-8C64-F8955EDE88A6}" type="slidenum">
              <a:rPr lang="en-US" smtClean="0"/>
              <a:t>‹#›</a:t>
            </a:fld>
            <a:endParaRPr lang="en-US"/>
          </a:p>
        </p:txBody>
      </p:sp>
    </p:spTree>
    <p:extLst>
      <p:ext uri="{BB962C8B-B14F-4D97-AF65-F5344CB8AC3E}">
        <p14:creationId xmlns:p14="http://schemas.microsoft.com/office/powerpoint/2010/main" val="456398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4EEE33-7391-0B4B-A737-2DB8A6F12B1C}" type="datetimeFigureOut">
              <a:rPr lang="en-US" smtClean="0"/>
              <a:t>1/23/19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AE687-7516-D544-8C64-F8955EDE88A6}" type="slidenum">
              <a:rPr lang="en-US" smtClean="0"/>
              <a:t>‹#›</a:t>
            </a:fld>
            <a:endParaRPr lang="en-US"/>
          </a:p>
        </p:txBody>
      </p:sp>
    </p:spTree>
    <p:extLst>
      <p:ext uri="{BB962C8B-B14F-4D97-AF65-F5344CB8AC3E}">
        <p14:creationId xmlns:p14="http://schemas.microsoft.com/office/powerpoint/2010/main" val="778935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4EEE33-7391-0B4B-A737-2DB8A6F12B1C}" type="datetimeFigureOut">
              <a:rPr lang="en-US" smtClean="0"/>
              <a:t>1/23/19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AE687-7516-D544-8C64-F8955EDE88A6}" type="slidenum">
              <a:rPr lang="en-US" smtClean="0"/>
              <a:t>‹#›</a:t>
            </a:fld>
            <a:endParaRPr lang="en-US"/>
          </a:p>
        </p:txBody>
      </p:sp>
    </p:spTree>
    <p:extLst>
      <p:ext uri="{BB962C8B-B14F-4D97-AF65-F5344CB8AC3E}">
        <p14:creationId xmlns:p14="http://schemas.microsoft.com/office/powerpoint/2010/main" val="3884728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4EEE33-7391-0B4B-A737-2DB8A6F12B1C}" type="datetimeFigureOut">
              <a:rPr lang="en-US" smtClean="0"/>
              <a:t>1/23/19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AE687-7516-D544-8C64-F8955EDE88A6}" type="slidenum">
              <a:rPr lang="en-US" smtClean="0"/>
              <a:t>‹#›</a:t>
            </a:fld>
            <a:endParaRPr lang="en-US"/>
          </a:p>
        </p:txBody>
      </p:sp>
    </p:spTree>
    <p:extLst>
      <p:ext uri="{BB962C8B-B14F-4D97-AF65-F5344CB8AC3E}">
        <p14:creationId xmlns:p14="http://schemas.microsoft.com/office/powerpoint/2010/main" val="292193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F4EEE33-7391-0B4B-A737-2DB8A6F12B1C}" type="datetimeFigureOut">
              <a:rPr lang="en-US" smtClean="0"/>
              <a:t>1/23/19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AE687-7516-D544-8C64-F8955EDE88A6}" type="slidenum">
              <a:rPr lang="en-US" smtClean="0"/>
              <a:t>‹#›</a:t>
            </a:fld>
            <a:endParaRPr lang="en-US"/>
          </a:p>
        </p:txBody>
      </p:sp>
    </p:spTree>
    <p:extLst>
      <p:ext uri="{BB962C8B-B14F-4D97-AF65-F5344CB8AC3E}">
        <p14:creationId xmlns:p14="http://schemas.microsoft.com/office/powerpoint/2010/main" val="1774997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F4EEE33-7391-0B4B-A737-2DB8A6F12B1C}" type="datetimeFigureOut">
              <a:rPr lang="en-US" smtClean="0"/>
              <a:t>1/23/19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AE687-7516-D544-8C64-F8955EDE88A6}" type="slidenum">
              <a:rPr lang="en-US" smtClean="0"/>
              <a:t>‹#›</a:t>
            </a:fld>
            <a:endParaRPr lang="en-US"/>
          </a:p>
        </p:txBody>
      </p:sp>
    </p:spTree>
    <p:extLst>
      <p:ext uri="{BB962C8B-B14F-4D97-AF65-F5344CB8AC3E}">
        <p14:creationId xmlns:p14="http://schemas.microsoft.com/office/powerpoint/2010/main" val="1885003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F4EEE33-7391-0B4B-A737-2DB8A6F12B1C}" type="datetimeFigureOut">
              <a:rPr lang="en-US" smtClean="0"/>
              <a:t>1/23/19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5AE687-7516-D544-8C64-F8955EDE88A6}" type="slidenum">
              <a:rPr lang="en-US" smtClean="0"/>
              <a:t>‹#›</a:t>
            </a:fld>
            <a:endParaRPr lang="en-US"/>
          </a:p>
        </p:txBody>
      </p:sp>
    </p:spTree>
    <p:extLst>
      <p:ext uri="{BB962C8B-B14F-4D97-AF65-F5344CB8AC3E}">
        <p14:creationId xmlns:p14="http://schemas.microsoft.com/office/powerpoint/2010/main" val="3102240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F4EEE33-7391-0B4B-A737-2DB8A6F12B1C}" type="datetimeFigureOut">
              <a:rPr lang="en-US" smtClean="0"/>
              <a:t>1/23/19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5AE687-7516-D544-8C64-F8955EDE88A6}" type="slidenum">
              <a:rPr lang="en-US" smtClean="0"/>
              <a:t>‹#›</a:t>
            </a:fld>
            <a:endParaRPr lang="en-US"/>
          </a:p>
        </p:txBody>
      </p:sp>
    </p:spTree>
    <p:extLst>
      <p:ext uri="{BB962C8B-B14F-4D97-AF65-F5344CB8AC3E}">
        <p14:creationId xmlns:p14="http://schemas.microsoft.com/office/powerpoint/2010/main" val="3698368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4EEE33-7391-0B4B-A737-2DB8A6F12B1C}" type="datetimeFigureOut">
              <a:rPr lang="en-US" smtClean="0"/>
              <a:t>1/23/19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5AE687-7516-D544-8C64-F8955EDE88A6}" type="slidenum">
              <a:rPr lang="en-US" smtClean="0"/>
              <a:t>‹#›</a:t>
            </a:fld>
            <a:endParaRPr lang="en-US"/>
          </a:p>
        </p:txBody>
      </p:sp>
    </p:spTree>
    <p:extLst>
      <p:ext uri="{BB962C8B-B14F-4D97-AF65-F5344CB8AC3E}">
        <p14:creationId xmlns:p14="http://schemas.microsoft.com/office/powerpoint/2010/main" val="1451552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F4EEE33-7391-0B4B-A737-2DB8A6F12B1C}" type="datetimeFigureOut">
              <a:rPr lang="en-US" smtClean="0"/>
              <a:t>1/23/19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AE687-7516-D544-8C64-F8955EDE88A6}" type="slidenum">
              <a:rPr lang="en-US" smtClean="0"/>
              <a:t>‹#›</a:t>
            </a:fld>
            <a:endParaRPr lang="en-US"/>
          </a:p>
        </p:txBody>
      </p:sp>
    </p:spTree>
    <p:extLst>
      <p:ext uri="{BB962C8B-B14F-4D97-AF65-F5344CB8AC3E}">
        <p14:creationId xmlns:p14="http://schemas.microsoft.com/office/powerpoint/2010/main" val="810705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F4EEE33-7391-0B4B-A737-2DB8A6F12B1C}" type="datetimeFigureOut">
              <a:rPr lang="en-US" smtClean="0"/>
              <a:t>1/23/19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AE687-7516-D544-8C64-F8955EDE88A6}" type="slidenum">
              <a:rPr lang="en-US" smtClean="0"/>
              <a:t>‹#›</a:t>
            </a:fld>
            <a:endParaRPr lang="en-US"/>
          </a:p>
        </p:txBody>
      </p:sp>
    </p:spTree>
    <p:extLst>
      <p:ext uri="{BB962C8B-B14F-4D97-AF65-F5344CB8AC3E}">
        <p14:creationId xmlns:p14="http://schemas.microsoft.com/office/powerpoint/2010/main" val="3766651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4EEE33-7391-0B4B-A737-2DB8A6F12B1C}" type="datetimeFigureOut">
              <a:rPr lang="en-US" smtClean="0"/>
              <a:t>1/23/19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5AE687-7516-D544-8C64-F8955EDE88A6}" type="slidenum">
              <a:rPr lang="en-US" smtClean="0"/>
              <a:t>‹#›</a:t>
            </a:fld>
            <a:endParaRPr lang="en-US"/>
          </a:p>
        </p:txBody>
      </p:sp>
    </p:spTree>
    <p:extLst>
      <p:ext uri="{BB962C8B-B14F-4D97-AF65-F5344CB8AC3E}">
        <p14:creationId xmlns:p14="http://schemas.microsoft.com/office/powerpoint/2010/main" val="337560665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A928F-DD0C-8F4D-AC3E-D1A832C26912}"/>
              </a:ext>
            </a:extLst>
          </p:cNvPr>
          <p:cNvSpPr>
            <a:spLocks noGrp="1"/>
          </p:cNvSpPr>
          <p:nvPr>
            <p:ph type="ctrTitle"/>
          </p:nvPr>
        </p:nvSpPr>
        <p:spPr/>
        <p:txBody>
          <a:bodyPr/>
          <a:lstStyle/>
          <a:p>
            <a:r>
              <a:rPr lang="en-US" dirty="0"/>
              <a:t>Ancient Global History</a:t>
            </a:r>
          </a:p>
        </p:txBody>
      </p:sp>
      <p:sp>
        <p:nvSpPr>
          <p:cNvPr id="3" name="Subtitle 2">
            <a:extLst>
              <a:ext uri="{FF2B5EF4-FFF2-40B4-BE49-F238E27FC236}">
                <a16:creationId xmlns:a16="http://schemas.microsoft.com/office/drawing/2014/main" id="{EC17AA2F-BFD7-4D4E-AE35-59635818B17F}"/>
              </a:ext>
            </a:extLst>
          </p:cNvPr>
          <p:cNvSpPr>
            <a:spLocks noGrp="1"/>
          </p:cNvSpPr>
          <p:nvPr>
            <p:ph type="subTitle" idx="1"/>
          </p:nvPr>
        </p:nvSpPr>
        <p:spPr/>
        <p:txBody>
          <a:bodyPr/>
          <a:lstStyle/>
          <a:p>
            <a:r>
              <a:rPr lang="en-US" dirty="0"/>
              <a:t>Term 2: Week 3</a:t>
            </a:r>
          </a:p>
        </p:txBody>
      </p:sp>
    </p:spTree>
    <p:extLst>
      <p:ext uri="{BB962C8B-B14F-4D97-AF65-F5344CB8AC3E}">
        <p14:creationId xmlns:p14="http://schemas.microsoft.com/office/powerpoint/2010/main" val="2951747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56EDE-28CF-3847-8768-9071A50FC2B1}"/>
              </a:ext>
            </a:extLst>
          </p:cNvPr>
          <p:cNvSpPr>
            <a:spLocks noGrp="1"/>
          </p:cNvSpPr>
          <p:nvPr>
            <p:ph type="title"/>
          </p:nvPr>
        </p:nvSpPr>
        <p:spPr/>
        <p:txBody>
          <a:bodyPr/>
          <a:lstStyle/>
          <a:p>
            <a:pPr algn="ctr"/>
            <a:r>
              <a:rPr lang="en-US" dirty="0"/>
              <a:t>Trade in the 2</a:t>
            </a:r>
            <a:r>
              <a:rPr lang="en-US" baseline="30000" dirty="0"/>
              <a:t>nd</a:t>
            </a:r>
            <a:r>
              <a:rPr lang="en-US" dirty="0"/>
              <a:t> century CE:</a:t>
            </a:r>
          </a:p>
        </p:txBody>
      </p:sp>
      <p:sp>
        <p:nvSpPr>
          <p:cNvPr id="3" name="Content Placeholder 2">
            <a:extLst>
              <a:ext uri="{FF2B5EF4-FFF2-40B4-BE49-F238E27FC236}">
                <a16:creationId xmlns:a16="http://schemas.microsoft.com/office/drawing/2014/main" id="{05A80D28-FE72-AE4C-8A5D-76065D96A077}"/>
              </a:ext>
            </a:extLst>
          </p:cNvPr>
          <p:cNvSpPr>
            <a:spLocks noGrp="1"/>
          </p:cNvSpPr>
          <p:nvPr>
            <p:ph idx="1"/>
          </p:nvPr>
        </p:nvSpPr>
        <p:spPr/>
        <p:txBody>
          <a:bodyPr/>
          <a:lstStyle/>
          <a:p>
            <a:r>
              <a:rPr lang="en-US" dirty="0"/>
              <a:t>The honorific inscriptions of Palmyra (</a:t>
            </a:r>
            <a:r>
              <a:rPr lang="en-US" dirty="0" err="1"/>
              <a:t>cf</a:t>
            </a:r>
            <a:r>
              <a:rPr lang="en-US" dirty="0"/>
              <a:t> to text for Seminar in week 4): The case of G16 (145-6 CE): </a:t>
            </a:r>
            <a:r>
              <a:rPr lang="en-US" dirty="0" err="1"/>
              <a:t>honours</a:t>
            </a:r>
            <a:r>
              <a:rPr lang="en-US" dirty="0"/>
              <a:t> to </a:t>
            </a:r>
            <a:r>
              <a:rPr lang="en-US" dirty="0" err="1"/>
              <a:t>Soados</a:t>
            </a:r>
            <a:endParaRPr lang="en-US" dirty="0"/>
          </a:p>
          <a:p>
            <a:r>
              <a:rPr lang="en-US" dirty="0"/>
              <a:t>Chinese silk is found in </a:t>
            </a:r>
            <a:r>
              <a:rPr lang="en-US" dirty="0" err="1"/>
              <a:t>Palmyran</a:t>
            </a:r>
            <a:r>
              <a:rPr lang="en-US" dirty="0"/>
              <a:t> graves 1</a:t>
            </a:r>
            <a:r>
              <a:rPr lang="en-US" baseline="30000" dirty="0"/>
              <a:t>st</a:t>
            </a:r>
            <a:r>
              <a:rPr lang="en-US" dirty="0"/>
              <a:t>-3</a:t>
            </a:r>
            <a:r>
              <a:rPr lang="en-US" baseline="30000" dirty="0"/>
              <a:t>rd</a:t>
            </a:r>
            <a:r>
              <a:rPr lang="en-US" dirty="0"/>
              <a:t> centuries CE (like this one from Tomb no. 65)</a:t>
            </a:r>
          </a:p>
        </p:txBody>
      </p:sp>
      <p:pic>
        <p:nvPicPr>
          <p:cNvPr id="4" name="Content Placeholder 4">
            <a:extLst>
              <a:ext uri="{FF2B5EF4-FFF2-40B4-BE49-F238E27FC236}">
                <a16:creationId xmlns:a16="http://schemas.microsoft.com/office/drawing/2014/main" id="{E6F2135C-E101-6E4B-A6CB-2BC9284BEE05}"/>
              </a:ext>
            </a:extLst>
          </p:cNvPr>
          <p:cNvPicPr/>
          <p:nvPr/>
        </p:nvPicPr>
        <p:blipFill>
          <a:blip r:embed="rId2"/>
          <a:stretch>
            <a:fillRect/>
          </a:stretch>
        </p:blipFill>
        <p:spPr>
          <a:xfrm>
            <a:off x="2314575" y="3557587"/>
            <a:ext cx="7032942" cy="3147219"/>
          </a:xfrm>
          <a:prstGeom prst="rect">
            <a:avLst/>
          </a:prstGeom>
        </p:spPr>
      </p:pic>
    </p:spTree>
    <p:extLst>
      <p:ext uri="{BB962C8B-B14F-4D97-AF65-F5344CB8AC3E}">
        <p14:creationId xmlns:p14="http://schemas.microsoft.com/office/powerpoint/2010/main" val="4136353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EA5FB-FAEF-694D-BA4A-1B4FBBFCC02D}"/>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7EB75941-79B1-CF43-BBFD-E84F063458AD}"/>
              </a:ext>
            </a:extLst>
          </p:cNvPr>
          <p:cNvPicPr>
            <a:picLocks noGrp="1" noChangeAspect="1"/>
          </p:cNvPicPr>
          <p:nvPr>
            <p:ph idx="1"/>
          </p:nvPr>
        </p:nvPicPr>
        <p:blipFill>
          <a:blip r:embed="rId2"/>
          <a:stretch>
            <a:fillRect/>
          </a:stretch>
        </p:blipFill>
        <p:spPr>
          <a:xfrm>
            <a:off x="935086" y="3124"/>
            <a:ext cx="10418714" cy="6854876"/>
          </a:xfrm>
        </p:spPr>
      </p:pic>
    </p:spTree>
    <p:extLst>
      <p:ext uri="{BB962C8B-B14F-4D97-AF65-F5344CB8AC3E}">
        <p14:creationId xmlns:p14="http://schemas.microsoft.com/office/powerpoint/2010/main" val="44053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8A46E-9D85-B044-AB54-3604D76FD3F9}"/>
              </a:ext>
            </a:extLst>
          </p:cNvPr>
          <p:cNvSpPr>
            <a:spLocks noGrp="1"/>
          </p:cNvSpPr>
          <p:nvPr>
            <p:ph type="title"/>
          </p:nvPr>
        </p:nvSpPr>
        <p:spPr>
          <a:xfrm>
            <a:off x="200025" y="-120650"/>
            <a:ext cx="11991975" cy="1325563"/>
          </a:xfrm>
        </p:spPr>
        <p:txBody>
          <a:bodyPr/>
          <a:lstStyle/>
          <a:p>
            <a:pPr algn="ctr"/>
            <a:r>
              <a:rPr lang="en-US" dirty="0"/>
              <a:t>The story of connectivity end 2</a:t>
            </a:r>
            <a:r>
              <a:rPr lang="en-US" baseline="30000" dirty="0"/>
              <a:t>nd</a:t>
            </a:r>
            <a:r>
              <a:rPr lang="en-US" dirty="0"/>
              <a:t>-4</a:t>
            </a:r>
            <a:r>
              <a:rPr lang="en-US" baseline="30000" dirty="0"/>
              <a:t>th</a:t>
            </a:r>
            <a:r>
              <a:rPr lang="en-US" dirty="0"/>
              <a:t> centuries CE</a:t>
            </a:r>
          </a:p>
        </p:txBody>
      </p:sp>
      <p:sp>
        <p:nvSpPr>
          <p:cNvPr id="3" name="Content Placeholder 2">
            <a:extLst>
              <a:ext uri="{FF2B5EF4-FFF2-40B4-BE49-F238E27FC236}">
                <a16:creationId xmlns:a16="http://schemas.microsoft.com/office/drawing/2014/main" id="{0CEDD540-F6BB-8347-92BB-08AD915C846A}"/>
              </a:ext>
            </a:extLst>
          </p:cNvPr>
          <p:cNvSpPr>
            <a:spLocks noGrp="1"/>
          </p:cNvSpPr>
          <p:nvPr>
            <p:ph idx="1"/>
          </p:nvPr>
        </p:nvSpPr>
        <p:spPr>
          <a:xfrm>
            <a:off x="200025" y="971550"/>
            <a:ext cx="11153775" cy="5700713"/>
          </a:xfrm>
        </p:spPr>
        <p:txBody>
          <a:bodyPr>
            <a:normAutofit lnSpcReduction="10000"/>
          </a:bodyPr>
          <a:lstStyle/>
          <a:p>
            <a:r>
              <a:rPr lang="en-US" dirty="0"/>
              <a:t>Problems of connection: </a:t>
            </a:r>
          </a:p>
          <a:p>
            <a:pPr lvl="1"/>
            <a:r>
              <a:rPr lang="en-US" dirty="0"/>
              <a:t>We have seen slackening of political/military Han control over Western Regions from 136 CE + withdrawal from 175 CE.</a:t>
            </a:r>
          </a:p>
          <a:p>
            <a:pPr lvl="2"/>
            <a:r>
              <a:rPr lang="en-US" dirty="0"/>
              <a:t>Beginning of massive internal political upheaval for Han China. In 168 CE palace eunuchs stage a coup against 12 year old Emperor – leads to 20 year period of civil war (Han v ‘Yellow Turbans’).</a:t>
            </a:r>
          </a:p>
          <a:p>
            <a:pPr lvl="2"/>
            <a:r>
              <a:rPr lang="en-US" dirty="0"/>
              <a:t>But </a:t>
            </a:r>
            <a:r>
              <a:rPr lang="en-US" dirty="0" err="1"/>
              <a:t>Sakas</a:t>
            </a:r>
            <a:r>
              <a:rPr lang="en-US" dirty="0"/>
              <a:t> sent embassy to China 159-161 CE? </a:t>
            </a:r>
            <a:r>
              <a:rPr lang="en-US" i="1" dirty="0" err="1"/>
              <a:t>HouHanshu</a:t>
            </a:r>
            <a:r>
              <a:rPr lang="en-US" i="1" dirty="0"/>
              <a:t> 88.15</a:t>
            </a:r>
            <a:endParaRPr lang="en-US" dirty="0"/>
          </a:p>
          <a:p>
            <a:pPr lvl="2"/>
            <a:r>
              <a:rPr lang="en-US" dirty="0"/>
              <a:t>Collapse of Han dynasty  from 220 CE. </a:t>
            </a:r>
          </a:p>
          <a:p>
            <a:pPr lvl="1"/>
            <a:r>
              <a:rPr lang="en-US" dirty="0"/>
              <a:t>In West, equally problems of connection (brought about by connection?)</a:t>
            </a:r>
          </a:p>
          <a:p>
            <a:pPr lvl="2"/>
            <a:r>
              <a:rPr lang="en-US" dirty="0"/>
              <a:t>Plague of 160s CE (</a:t>
            </a:r>
            <a:r>
              <a:rPr lang="en-US" dirty="0" err="1"/>
              <a:t>Antonine</a:t>
            </a:r>
            <a:r>
              <a:rPr lang="en-US" dirty="0"/>
              <a:t> Plague in Rome): brought to Rome by soldiers in the East.</a:t>
            </a:r>
          </a:p>
          <a:p>
            <a:pPr marL="914400" lvl="2" indent="0">
              <a:buNone/>
            </a:pPr>
            <a:r>
              <a:rPr lang="en-US" dirty="0"/>
              <a:t>   (Plague equally devastating in Han China  171-85 CE)</a:t>
            </a:r>
          </a:p>
          <a:p>
            <a:pPr lvl="2"/>
            <a:r>
              <a:rPr lang="en-US" dirty="0"/>
              <a:t>Plague of the 160s CE in the West seems to have major impact on goods moving from Palmyra across Roman/Parthian border eastwards (</a:t>
            </a:r>
            <a:r>
              <a:rPr lang="en-US" dirty="0" err="1"/>
              <a:t>cf</a:t>
            </a:r>
            <a:r>
              <a:rPr lang="en-US" dirty="0"/>
              <a:t> back to lecture T1:week2)</a:t>
            </a:r>
          </a:p>
          <a:p>
            <a:pPr lvl="2"/>
            <a:r>
              <a:rPr lang="en-US" dirty="0"/>
              <a:t>Number of shipwrecks in the Mediterranean declines from 200 CE onwards – decline in Trade combined with overarching long term changes in climate: weather cools 2 degrees, rainfall slackens off: cities shrink, trade declines (</a:t>
            </a:r>
            <a:r>
              <a:rPr lang="en-US" dirty="0" err="1"/>
              <a:t>cf</a:t>
            </a:r>
            <a:r>
              <a:rPr lang="en-US" dirty="0"/>
              <a:t> to 3</a:t>
            </a:r>
            <a:r>
              <a:rPr lang="en-US" baseline="30000" dirty="0"/>
              <a:t>rd</a:t>
            </a:r>
            <a:r>
              <a:rPr lang="en-US" dirty="0"/>
              <a:t> century Roman ‘crisis’)</a:t>
            </a:r>
          </a:p>
          <a:p>
            <a:pPr lvl="2"/>
            <a:r>
              <a:rPr lang="en-US" dirty="0" err="1"/>
              <a:t>Palmyran</a:t>
            </a:r>
            <a:r>
              <a:rPr lang="en-US" dirty="0"/>
              <a:t> honorific trading inscription (see Seminar 4 text): stop in 160s and restart again in 190s CE (see example of G29 – 199 CE)</a:t>
            </a:r>
          </a:p>
          <a:p>
            <a:pPr marL="914400" lvl="2" indent="0">
              <a:buNone/>
            </a:pPr>
            <a:endParaRPr lang="en-US" dirty="0"/>
          </a:p>
          <a:p>
            <a:pPr lvl="2"/>
            <a:endParaRPr lang="en-US" dirty="0"/>
          </a:p>
        </p:txBody>
      </p:sp>
    </p:spTree>
    <p:extLst>
      <p:ext uri="{BB962C8B-B14F-4D97-AF65-F5344CB8AC3E}">
        <p14:creationId xmlns:p14="http://schemas.microsoft.com/office/powerpoint/2010/main" val="3692589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393E4-1BC1-7946-90BD-E582A9C4000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2081C63-B012-6943-9E4A-E88EAD0DADF2}"/>
              </a:ext>
            </a:extLst>
          </p:cNvPr>
          <p:cNvSpPr>
            <a:spLocks noGrp="1"/>
          </p:cNvSpPr>
          <p:nvPr>
            <p:ph idx="1"/>
          </p:nvPr>
        </p:nvSpPr>
        <p:spPr>
          <a:xfrm>
            <a:off x="542925" y="365125"/>
            <a:ext cx="11172825" cy="6249988"/>
          </a:xfrm>
        </p:spPr>
        <p:txBody>
          <a:bodyPr>
            <a:normAutofit/>
          </a:bodyPr>
          <a:lstStyle/>
          <a:p>
            <a:r>
              <a:rPr lang="en-US" dirty="0"/>
              <a:t>In Asia and India:</a:t>
            </a:r>
          </a:p>
          <a:p>
            <a:pPr lvl="1"/>
            <a:r>
              <a:rPr lang="en-US" dirty="0"/>
              <a:t>Parthians give way to Sassanids 224 CE – Sassanids take a much harder line to Roman/ Sassanid cross-border trade. Era of Palmyra trading across desert comes slowly to a halt (and destruction of Palmyra eventually be Romans when it rebels against them). </a:t>
            </a:r>
          </a:p>
          <a:p>
            <a:pPr lvl="2"/>
            <a:r>
              <a:rPr lang="en-US" dirty="0"/>
              <a:t>Rare survival of trading inscriptions 211 CE (G30); 247 CE (G31); 257 CE (G32), 267 CE (G34) – see text</a:t>
            </a:r>
          </a:p>
          <a:p>
            <a:pPr lvl="1"/>
            <a:r>
              <a:rPr lang="en-US" dirty="0"/>
              <a:t>Sassanids expand in East against Kushans during 3</a:t>
            </a:r>
            <a:r>
              <a:rPr lang="en-US" baseline="30000" dirty="0"/>
              <a:t>rd</a:t>
            </a:r>
            <a:r>
              <a:rPr lang="en-US" dirty="0"/>
              <a:t> century CE and Kushans scatter from 260s CE. Many move to settle on southern rim of </a:t>
            </a:r>
            <a:r>
              <a:rPr lang="en-US" dirty="0" err="1"/>
              <a:t>Tarim</a:t>
            </a:r>
            <a:r>
              <a:rPr lang="en-US" dirty="0"/>
              <a:t> Basin / Taklamakan desert. </a:t>
            </a:r>
          </a:p>
          <a:p>
            <a:pPr lvl="2"/>
            <a:r>
              <a:rPr lang="en-US" dirty="0"/>
              <a:t>See The Kharosthi Language documents from site of </a:t>
            </a:r>
            <a:r>
              <a:rPr lang="en-US" dirty="0" err="1"/>
              <a:t>Niya</a:t>
            </a:r>
            <a:r>
              <a:rPr lang="en-US" dirty="0"/>
              <a:t> (southern side of </a:t>
            </a:r>
            <a:r>
              <a:rPr lang="en-US" dirty="0" err="1"/>
              <a:t>Tarim</a:t>
            </a:r>
            <a:r>
              <a:rPr lang="en-US" dirty="0"/>
              <a:t> Basin) covering trade and interaction in 3</a:t>
            </a:r>
            <a:r>
              <a:rPr lang="en-US" baseline="30000" dirty="0"/>
              <a:t>rd</a:t>
            </a:r>
            <a:r>
              <a:rPr lang="en-US" dirty="0"/>
              <a:t> + 4</a:t>
            </a:r>
            <a:r>
              <a:rPr lang="en-US" baseline="30000" dirty="0"/>
              <a:t>th</a:t>
            </a:r>
            <a:r>
              <a:rPr lang="en-US" dirty="0"/>
              <a:t> centuries CE. (seminar 4 text – no. 3 and 35.)</a:t>
            </a:r>
          </a:p>
          <a:p>
            <a:pPr lvl="1"/>
            <a:r>
              <a:rPr lang="en-US" dirty="0"/>
              <a:t>A new group in northern central Asia – the Sogdians – start to take over many of the trading opportunities formerly exploited by Parthians and Kushans. Sogdians settle in oases communities along northern rim of </a:t>
            </a:r>
            <a:r>
              <a:rPr lang="en-US" dirty="0" err="1"/>
              <a:t>Tarim</a:t>
            </a:r>
            <a:r>
              <a:rPr lang="en-US" dirty="0"/>
              <a:t> Basin.</a:t>
            </a:r>
          </a:p>
        </p:txBody>
      </p:sp>
    </p:spTree>
    <p:extLst>
      <p:ext uri="{BB962C8B-B14F-4D97-AF65-F5344CB8AC3E}">
        <p14:creationId xmlns:p14="http://schemas.microsoft.com/office/powerpoint/2010/main" val="2202295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37B08-ABA5-014C-9CDC-EAC2D416ACF2}"/>
              </a:ext>
            </a:extLst>
          </p:cNvPr>
          <p:cNvSpPr>
            <a:spLocks noGrp="1"/>
          </p:cNvSpPr>
          <p:nvPr>
            <p:ph type="title"/>
          </p:nvPr>
        </p:nvSpPr>
        <p:spPr/>
        <p:txBody>
          <a:bodyPr/>
          <a:lstStyle/>
          <a:p>
            <a:pPr algn="ctr"/>
            <a:r>
              <a:rPr lang="en-US" dirty="0"/>
              <a:t>Wooden Tablet with Kharosthi writing, </a:t>
            </a:r>
            <a:r>
              <a:rPr lang="en-US" dirty="0" err="1"/>
              <a:t>Niya</a:t>
            </a:r>
            <a:r>
              <a:rPr lang="en-US" dirty="0"/>
              <a:t>, </a:t>
            </a:r>
            <a:r>
              <a:rPr lang="en-US" dirty="0" err="1"/>
              <a:t>Tarim</a:t>
            </a:r>
            <a:r>
              <a:rPr lang="en-US" dirty="0"/>
              <a:t> Basin</a:t>
            </a:r>
          </a:p>
        </p:txBody>
      </p:sp>
      <p:pic>
        <p:nvPicPr>
          <p:cNvPr id="5" name="Content Placeholder 4">
            <a:extLst>
              <a:ext uri="{FF2B5EF4-FFF2-40B4-BE49-F238E27FC236}">
                <a16:creationId xmlns:a16="http://schemas.microsoft.com/office/drawing/2014/main" id="{2296F68B-37B4-774A-8135-03A667EE6F86}"/>
              </a:ext>
            </a:extLst>
          </p:cNvPr>
          <p:cNvPicPr>
            <a:picLocks noGrp="1" noChangeAspect="1"/>
          </p:cNvPicPr>
          <p:nvPr>
            <p:ph idx="1"/>
          </p:nvPr>
        </p:nvPicPr>
        <p:blipFill>
          <a:blip r:embed="rId2"/>
          <a:stretch>
            <a:fillRect/>
          </a:stretch>
        </p:blipFill>
        <p:spPr>
          <a:xfrm>
            <a:off x="838200" y="1957387"/>
            <a:ext cx="10227277" cy="4430589"/>
          </a:xfrm>
        </p:spPr>
      </p:pic>
    </p:spTree>
    <p:extLst>
      <p:ext uri="{BB962C8B-B14F-4D97-AF65-F5344CB8AC3E}">
        <p14:creationId xmlns:p14="http://schemas.microsoft.com/office/powerpoint/2010/main" val="1973848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1B0E8-1322-3D4F-97F4-2BF1690F1712}"/>
              </a:ext>
            </a:extLst>
          </p:cNvPr>
          <p:cNvSpPr>
            <a:spLocks noGrp="1"/>
          </p:cNvSpPr>
          <p:nvPr>
            <p:ph type="title"/>
          </p:nvPr>
        </p:nvSpPr>
        <p:spPr/>
        <p:txBody>
          <a:bodyPr/>
          <a:lstStyle/>
          <a:p>
            <a:pPr algn="ctr"/>
            <a:r>
              <a:rPr lang="en-US" dirty="0"/>
              <a:t>Sogdians</a:t>
            </a:r>
          </a:p>
        </p:txBody>
      </p:sp>
      <p:sp>
        <p:nvSpPr>
          <p:cNvPr id="3" name="Content Placeholder 2">
            <a:extLst>
              <a:ext uri="{FF2B5EF4-FFF2-40B4-BE49-F238E27FC236}">
                <a16:creationId xmlns:a16="http://schemas.microsoft.com/office/drawing/2014/main" id="{D9508CD5-F631-394D-BE9A-C831037CE92C}"/>
              </a:ext>
            </a:extLst>
          </p:cNvPr>
          <p:cNvSpPr>
            <a:spLocks noGrp="1"/>
          </p:cNvSpPr>
          <p:nvPr>
            <p:ph idx="1"/>
          </p:nvPr>
        </p:nvSpPr>
        <p:spPr>
          <a:xfrm>
            <a:off x="328613" y="1371600"/>
            <a:ext cx="11501437" cy="5172075"/>
          </a:xfrm>
        </p:spPr>
        <p:txBody>
          <a:bodyPr>
            <a:normAutofit fontScale="77500" lnSpcReduction="20000"/>
          </a:bodyPr>
          <a:lstStyle/>
          <a:p>
            <a:r>
              <a:rPr lang="en-US" dirty="0"/>
              <a:t>Long established community – Roxana, wife of Alexander the Great, was a Sogdian. Often linked to Bactria (and was part of Greco-Bactrian kingdom). Capital traditionally at Samarkand. Their defeat and submission at hands of Alexander potentially sent at least some of them fleeing East (beginning of their trading network?)</a:t>
            </a:r>
          </a:p>
          <a:p>
            <a:r>
              <a:rPr lang="en-US" dirty="0"/>
              <a:t>A group of people first identified by Zhang Qian’s embassy (area of </a:t>
            </a:r>
            <a:r>
              <a:rPr lang="en-US" dirty="0" err="1"/>
              <a:t>Kangju</a:t>
            </a:r>
            <a:r>
              <a:rPr lang="en-US" dirty="0"/>
              <a:t>) and visits in 2</a:t>
            </a:r>
            <a:r>
              <a:rPr lang="en-US" baseline="30000" dirty="0"/>
              <a:t>nd</a:t>
            </a:r>
            <a:r>
              <a:rPr lang="en-US" dirty="0"/>
              <a:t>-1</a:t>
            </a:r>
            <a:r>
              <a:rPr lang="en-US" baseline="30000" dirty="0"/>
              <a:t>st</a:t>
            </a:r>
            <a:r>
              <a:rPr lang="en-US" dirty="0"/>
              <a:t> centuries BCE. </a:t>
            </a:r>
            <a:r>
              <a:rPr lang="en-US" dirty="0" err="1"/>
              <a:t>Sima</a:t>
            </a:r>
            <a:r>
              <a:rPr lang="en-US" dirty="0"/>
              <a:t> Qian </a:t>
            </a:r>
            <a:r>
              <a:rPr lang="en-US" dirty="0" err="1"/>
              <a:t>Shiji</a:t>
            </a:r>
            <a:r>
              <a:rPr lang="en-US" dirty="0"/>
              <a:t> 123 “They are skillful at commerce and will haggle over a fraction of a cent”</a:t>
            </a:r>
          </a:p>
          <a:p>
            <a:r>
              <a:rPr lang="en-US" dirty="0"/>
              <a:t>In 29 and 11 BCE ambassadors from </a:t>
            </a:r>
            <a:r>
              <a:rPr lang="en-US" dirty="0" err="1"/>
              <a:t>Kangju</a:t>
            </a:r>
            <a:r>
              <a:rPr lang="en-US" dirty="0"/>
              <a:t> presented themselves in Han emperor’s court asking for commercial exchange (</a:t>
            </a:r>
            <a:r>
              <a:rPr lang="en-US" i="1" dirty="0" err="1"/>
              <a:t>Hanshu</a:t>
            </a:r>
            <a:r>
              <a:rPr lang="en-US" i="1" dirty="0"/>
              <a:t> </a:t>
            </a:r>
            <a:r>
              <a:rPr lang="en-US" dirty="0"/>
              <a:t>96A)</a:t>
            </a:r>
          </a:p>
          <a:p>
            <a:r>
              <a:rPr lang="en-US" dirty="0"/>
              <a:t>Sogdian traders seem to travel and settle along the commercial networks through 1</a:t>
            </a:r>
            <a:r>
              <a:rPr lang="en-US" baseline="30000" dirty="0"/>
              <a:t>st</a:t>
            </a:r>
            <a:r>
              <a:rPr lang="en-US" dirty="0"/>
              <a:t> and 2</a:t>
            </a:r>
            <a:r>
              <a:rPr lang="en-US" baseline="30000" dirty="0"/>
              <a:t>nd</a:t>
            </a:r>
            <a:r>
              <a:rPr lang="en-US" dirty="0"/>
              <a:t> centuries CE (learning from Kushans). Trade based on exchange rather than value of a Sogdian currency.</a:t>
            </a:r>
          </a:p>
          <a:p>
            <a:r>
              <a:rPr lang="en-US" dirty="0"/>
              <a:t>By 3</a:t>
            </a:r>
            <a:r>
              <a:rPr lang="en-US" baseline="30000" dirty="0"/>
              <a:t>rd</a:t>
            </a:r>
            <a:r>
              <a:rPr lang="en-US" dirty="0"/>
              <a:t> century, representatives of Kushans and Sogdian merchants were placed on same level of importance in political negotiations at Chinese court (</a:t>
            </a:r>
            <a:r>
              <a:rPr lang="en-US" i="1" dirty="0" err="1"/>
              <a:t>Sanguo</a:t>
            </a:r>
            <a:r>
              <a:rPr lang="en-US" i="1" dirty="0"/>
              <a:t> </a:t>
            </a:r>
            <a:r>
              <a:rPr lang="en-US" i="1" dirty="0" err="1"/>
              <a:t>zhi</a:t>
            </a:r>
            <a:r>
              <a:rPr lang="en-US" i="1" dirty="0"/>
              <a:t> </a:t>
            </a:r>
            <a:r>
              <a:rPr lang="en-US" dirty="0"/>
              <a:t>Ch. 4)</a:t>
            </a:r>
          </a:p>
          <a:p>
            <a:r>
              <a:rPr lang="en-US" dirty="0"/>
              <a:t>See Seminar 4 text (Sogdian letters – 313-4 CE – found in abandoned silk mail bag at </a:t>
            </a:r>
            <a:r>
              <a:rPr lang="en-US" dirty="0" err="1"/>
              <a:t>Dunhuang</a:t>
            </a:r>
            <a:r>
              <a:rPr lang="en-US" dirty="0"/>
              <a:t> following destruction of Luoyang in 311. One bag had written on it  ‘bound for Samarkand’). Sogdians traders buried in major Chinese cities </a:t>
            </a:r>
          </a:p>
          <a:p>
            <a:r>
              <a:rPr lang="en-US" dirty="0"/>
              <a:t>Never a Sogdian empire but huge network of trade – the first ‘long distance traders’?</a:t>
            </a:r>
          </a:p>
        </p:txBody>
      </p:sp>
    </p:spTree>
    <p:extLst>
      <p:ext uri="{BB962C8B-B14F-4D97-AF65-F5344CB8AC3E}">
        <p14:creationId xmlns:p14="http://schemas.microsoft.com/office/powerpoint/2010/main" val="3263808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F2811-D735-9342-8E79-1EE88980C685}"/>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EFB621A-A863-F341-895C-C8253A20DEDC}"/>
              </a:ext>
            </a:extLst>
          </p:cNvPr>
          <p:cNvPicPr>
            <a:picLocks noGrp="1" noChangeAspect="1"/>
          </p:cNvPicPr>
          <p:nvPr>
            <p:ph idx="1"/>
          </p:nvPr>
        </p:nvPicPr>
        <p:blipFill>
          <a:blip r:embed="rId2"/>
          <a:stretch>
            <a:fillRect/>
          </a:stretch>
        </p:blipFill>
        <p:spPr>
          <a:xfrm>
            <a:off x="0" y="0"/>
            <a:ext cx="8188313" cy="4790281"/>
          </a:xfrm>
        </p:spPr>
      </p:pic>
      <p:pic>
        <p:nvPicPr>
          <p:cNvPr id="7" name="Picture 6">
            <a:extLst>
              <a:ext uri="{FF2B5EF4-FFF2-40B4-BE49-F238E27FC236}">
                <a16:creationId xmlns:a16="http://schemas.microsoft.com/office/drawing/2014/main" id="{F9D1531B-32CE-D546-9659-8A310851E505}"/>
              </a:ext>
            </a:extLst>
          </p:cNvPr>
          <p:cNvPicPr>
            <a:picLocks noChangeAspect="1"/>
          </p:cNvPicPr>
          <p:nvPr/>
        </p:nvPicPr>
        <p:blipFill>
          <a:blip r:embed="rId3"/>
          <a:stretch>
            <a:fillRect/>
          </a:stretch>
        </p:blipFill>
        <p:spPr>
          <a:xfrm>
            <a:off x="6595571" y="2800589"/>
            <a:ext cx="5596429" cy="4057411"/>
          </a:xfrm>
          <a:prstGeom prst="rect">
            <a:avLst/>
          </a:prstGeom>
        </p:spPr>
      </p:pic>
    </p:spTree>
    <p:extLst>
      <p:ext uri="{BB962C8B-B14F-4D97-AF65-F5344CB8AC3E}">
        <p14:creationId xmlns:p14="http://schemas.microsoft.com/office/powerpoint/2010/main" val="1751528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892C8-3D61-074D-986E-DBF17C90BA2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8137424-EAB4-A949-958E-00710E2E97CF}"/>
              </a:ext>
            </a:extLst>
          </p:cNvPr>
          <p:cNvSpPr>
            <a:spLocks noGrp="1"/>
          </p:cNvSpPr>
          <p:nvPr>
            <p:ph idx="1"/>
          </p:nvPr>
        </p:nvSpPr>
        <p:spPr>
          <a:xfrm>
            <a:off x="-76200" y="222251"/>
            <a:ext cx="11430000" cy="6635749"/>
          </a:xfrm>
        </p:spPr>
        <p:txBody>
          <a:bodyPr>
            <a:normAutofit/>
          </a:bodyPr>
          <a:lstStyle/>
          <a:p>
            <a:pPr lvl="1"/>
            <a:r>
              <a:rPr lang="en-US" dirty="0" err="1"/>
              <a:t>Tarim</a:t>
            </a:r>
            <a:r>
              <a:rPr lang="en-US" dirty="0"/>
              <a:t> Basin communities 3</a:t>
            </a:r>
            <a:r>
              <a:rPr lang="en-US" baseline="30000" dirty="0"/>
              <a:t>rd</a:t>
            </a:r>
            <a:r>
              <a:rPr lang="en-US" dirty="0"/>
              <a:t> +4</a:t>
            </a:r>
            <a:r>
              <a:rPr lang="en-US" baseline="30000" dirty="0"/>
              <a:t>th</a:t>
            </a:r>
            <a:r>
              <a:rPr lang="en-US" dirty="0"/>
              <a:t> centuries: system of passports (e.g. at </a:t>
            </a:r>
            <a:r>
              <a:rPr lang="en-US" dirty="0" err="1"/>
              <a:t>Niya</a:t>
            </a:r>
            <a:r>
              <a:rPr lang="en-US" dirty="0"/>
              <a:t>) surviving allowing people to move between oases towns and across the basin. </a:t>
            </a:r>
          </a:p>
          <a:p>
            <a:pPr lvl="1"/>
            <a:r>
              <a:rPr lang="en-US" dirty="0"/>
              <a:t>A Chinese military presence (a garrison) back at </a:t>
            </a:r>
            <a:r>
              <a:rPr lang="en-US" dirty="0" err="1"/>
              <a:t>Loulan</a:t>
            </a:r>
            <a:r>
              <a:rPr lang="en-US" dirty="0"/>
              <a:t> in late 3</a:t>
            </a:r>
            <a:r>
              <a:rPr lang="en-US" baseline="30000" dirty="0"/>
              <a:t>rd</a:t>
            </a:r>
            <a:r>
              <a:rPr lang="en-US" dirty="0"/>
              <a:t> + early 4</a:t>
            </a:r>
            <a:r>
              <a:rPr lang="en-US" baseline="30000" dirty="0"/>
              <a:t>th</a:t>
            </a:r>
            <a:r>
              <a:rPr lang="en-US" dirty="0"/>
              <a:t> centuries CE: </a:t>
            </a:r>
            <a:r>
              <a:rPr lang="en-US" dirty="0" err="1"/>
              <a:t>Loulan</a:t>
            </a:r>
            <a:r>
              <a:rPr lang="en-US" dirty="0"/>
              <a:t> military garrison received funds in both coin + silk + expected to grow their own food/ barter with locals</a:t>
            </a:r>
          </a:p>
          <a:p>
            <a:pPr lvl="1"/>
            <a:r>
              <a:rPr lang="en-US" dirty="0"/>
              <a:t>Use of goods (</a:t>
            </a:r>
            <a:r>
              <a:rPr lang="en-US" dirty="0" err="1"/>
              <a:t>esp</a:t>
            </a:r>
            <a:r>
              <a:rPr lang="en-US" dirty="0"/>
              <a:t> silk) as material for barter exchange rather than currency – easier and better in uncertain political and military conditions?</a:t>
            </a:r>
          </a:p>
          <a:p>
            <a:pPr lvl="1"/>
            <a:r>
              <a:rPr lang="en-US" dirty="0"/>
              <a:t>In 3</a:t>
            </a:r>
            <a:r>
              <a:rPr lang="en-US" baseline="30000" dirty="0"/>
              <a:t>rd</a:t>
            </a:r>
            <a:r>
              <a:rPr lang="en-US" dirty="0"/>
              <a:t> + 4</a:t>
            </a:r>
            <a:r>
              <a:rPr lang="en-US" baseline="30000" dirty="0"/>
              <a:t>th</a:t>
            </a:r>
            <a:r>
              <a:rPr lang="en-US" dirty="0"/>
              <a:t>  centuries CE, rather than being directed by major political communities,  importance of autonomous trading networks, merchant </a:t>
            </a:r>
            <a:r>
              <a:rPr lang="en-US" dirty="0" err="1"/>
              <a:t>organisations</a:t>
            </a:r>
            <a:r>
              <a:rPr lang="en-US" dirty="0"/>
              <a:t> and local communities sustaining trade and exchange. </a:t>
            </a:r>
          </a:p>
          <a:p>
            <a:pPr lvl="1"/>
            <a:r>
              <a:rPr lang="en-US" dirty="0"/>
              <a:t>Importance also of religious institutions and exchanges helping sustain trade in this period (to be followed up in later lecture). </a:t>
            </a:r>
          </a:p>
        </p:txBody>
      </p:sp>
      <p:pic>
        <p:nvPicPr>
          <p:cNvPr id="5" name="Picture 4">
            <a:extLst>
              <a:ext uri="{FF2B5EF4-FFF2-40B4-BE49-F238E27FC236}">
                <a16:creationId xmlns:a16="http://schemas.microsoft.com/office/drawing/2014/main" id="{9043DF42-55E1-4B4A-9E0A-E43647A88B03}"/>
              </a:ext>
            </a:extLst>
          </p:cNvPr>
          <p:cNvPicPr>
            <a:picLocks noChangeAspect="1"/>
          </p:cNvPicPr>
          <p:nvPr/>
        </p:nvPicPr>
        <p:blipFill>
          <a:blip r:embed="rId2"/>
          <a:stretch>
            <a:fillRect/>
          </a:stretch>
        </p:blipFill>
        <p:spPr>
          <a:xfrm>
            <a:off x="7253288" y="4159040"/>
            <a:ext cx="4100512" cy="2476709"/>
          </a:xfrm>
          <a:prstGeom prst="rect">
            <a:avLst/>
          </a:prstGeom>
        </p:spPr>
      </p:pic>
    </p:spTree>
    <p:extLst>
      <p:ext uri="{BB962C8B-B14F-4D97-AF65-F5344CB8AC3E}">
        <p14:creationId xmlns:p14="http://schemas.microsoft.com/office/powerpoint/2010/main" val="23975564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4AF1B-AD01-E54F-9D4D-A4898FCEDBC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71EAF2C-5F69-644F-AA4F-6A3D58EC5C0C}"/>
              </a:ext>
            </a:extLst>
          </p:cNvPr>
          <p:cNvSpPr>
            <a:spLocks noGrp="1"/>
          </p:cNvSpPr>
          <p:nvPr>
            <p:ph idx="1"/>
          </p:nvPr>
        </p:nvSpPr>
        <p:spPr>
          <a:xfrm>
            <a:off x="357187" y="365125"/>
            <a:ext cx="11401425" cy="6292850"/>
          </a:xfrm>
        </p:spPr>
        <p:txBody>
          <a:bodyPr/>
          <a:lstStyle/>
          <a:p>
            <a:pPr lvl="1"/>
            <a:r>
              <a:rPr lang="en-US" dirty="0"/>
              <a:t>Romans make it to China in this period:</a:t>
            </a:r>
          </a:p>
          <a:p>
            <a:pPr lvl="1"/>
            <a:endParaRPr lang="en-US" dirty="0"/>
          </a:p>
          <a:p>
            <a:pPr lvl="2"/>
            <a:r>
              <a:rPr lang="en-US" sz="2400" dirty="0"/>
              <a:t>In 226 CE a Roman merchant called Da Qin </a:t>
            </a:r>
            <a:r>
              <a:rPr lang="en-US" sz="2400" dirty="0" err="1"/>
              <a:t>Lun</a:t>
            </a:r>
            <a:r>
              <a:rPr lang="en-US" sz="2400" dirty="0"/>
              <a:t> comes to the court of the Emperor Wu at Nanking cf. </a:t>
            </a:r>
            <a:r>
              <a:rPr lang="en-US" sz="2400" dirty="0" err="1"/>
              <a:t>MacLaughlin</a:t>
            </a:r>
            <a:r>
              <a:rPr lang="en-US" sz="2400" dirty="0"/>
              <a:t> Rome and China 2010.136</a:t>
            </a:r>
          </a:p>
          <a:p>
            <a:pPr lvl="2"/>
            <a:endParaRPr lang="en-US" sz="2400" dirty="0"/>
          </a:p>
          <a:p>
            <a:pPr lvl="2"/>
            <a:r>
              <a:rPr lang="en-US" sz="2400" dirty="0"/>
              <a:t>260s CE “Merchants of Rome often visited Fu-nan (Cambodia), </a:t>
            </a:r>
            <a:r>
              <a:rPr lang="en-US" sz="2400" dirty="0" err="1"/>
              <a:t>Jih</a:t>
            </a:r>
            <a:r>
              <a:rPr lang="en-US" sz="2400" dirty="0"/>
              <a:t>-nan and </a:t>
            </a:r>
            <a:r>
              <a:rPr lang="en-US" sz="2400" dirty="0" err="1"/>
              <a:t>Chiao-chih</a:t>
            </a:r>
            <a:r>
              <a:rPr lang="en-US" sz="2400" dirty="0"/>
              <a:t> (Vietnam), but few people of these regions have been to Rome” </a:t>
            </a:r>
            <a:r>
              <a:rPr lang="en-US" sz="2400" i="1" dirty="0"/>
              <a:t>Liang-</a:t>
            </a:r>
            <a:r>
              <a:rPr lang="en-US" sz="2400" i="1" dirty="0" err="1"/>
              <a:t>shu</a:t>
            </a:r>
            <a:r>
              <a:rPr lang="en-US" sz="2400" i="1" dirty="0"/>
              <a:t> </a:t>
            </a:r>
            <a:r>
              <a:rPr lang="en-US" sz="2400" dirty="0"/>
              <a:t>54.</a:t>
            </a:r>
          </a:p>
          <a:p>
            <a:pPr lvl="2"/>
            <a:endParaRPr lang="en-US" sz="2400" dirty="0"/>
          </a:p>
          <a:p>
            <a:pPr lvl="2"/>
            <a:r>
              <a:rPr lang="en-US" sz="2400" dirty="0"/>
              <a:t>282-4 CE a Roman business delegation arrived via ship to China with a Mediterranean cargo: “asbestos cloth” </a:t>
            </a:r>
            <a:r>
              <a:rPr lang="en-US" sz="2400" i="1" dirty="0"/>
              <a:t>I-wen Lei-chu </a:t>
            </a:r>
            <a:r>
              <a:rPr lang="en-US" sz="2400" dirty="0"/>
              <a:t>76. Delegation returned to Egypt and informed them about their discoveries. In 284 another Roman arrival: bringing with them 30,000 rolls of scented agarwood. Chinese emperor impressed and order the Chinese classics to be written on the wood (</a:t>
            </a:r>
            <a:r>
              <a:rPr lang="en-US" sz="2400" dirty="0" err="1"/>
              <a:t>MacLaughlin</a:t>
            </a:r>
            <a:r>
              <a:rPr lang="en-US" sz="2400" dirty="0"/>
              <a:t> Rome and China 2010. 138)</a:t>
            </a:r>
          </a:p>
          <a:p>
            <a:endParaRPr lang="en-US" dirty="0"/>
          </a:p>
        </p:txBody>
      </p:sp>
    </p:spTree>
    <p:extLst>
      <p:ext uri="{BB962C8B-B14F-4D97-AF65-F5344CB8AC3E}">
        <p14:creationId xmlns:p14="http://schemas.microsoft.com/office/powerpoint/2010/main" val="4035333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C349F-4939-EB4B-8F26-7D162D3B77F4}"/>
              </a:ext>
            </a:extLst>
          </p:cNvPr>
          <p:cNvSpPr>
            <a:spLocks noGrp="1"/>
          </p:cNvSpPr>
          <p:nvPr>
            <p:ph type="title"/>
          </p:nvPr>
        </p:nvSpPr>
        <p:spPr/>
        <p:txBody>
          <a:bodyPr/>
          <a:lstStyle/>
          <a:p>
            <a:pPr algn="ctr"/>
            <a:r>
              <a:rPr lang="en-US" dirty="0"/>
              <a:t>1</a:t>
            </a:r>
            <a:r>
              <a:rPr lang="en-US" baseline="30000" dirty="0"/>
              <a:t>st</a:t>
            </a:r>
            <a:r>
              <a:rPr lang="en-US" dirty="0"/>
              <a:t> century CE: a loss of influence</a:t>
            </a:r>
          </a:p>
        </p:txBody>
      </p:sp>
      <p:sp>
        <p:nvSpPr>
          <p:cNvPr id="3" name="Content Placeholder 2">
            <a:extLst>
              <a:ext uri="{FF2B5EF4-FFF2-40B4-BE49-F238E27FC236}">
                <a16:creationId xmlns:a16="http://schemas.microsoft.com/office/drawing/2014/main" id="{613CF583-E4C1-7246-A008-CF495819A249}"/>
              </a:ext>
            </a:extLst>
          </p:cNvPr>
          <p:cNvSpPr>
            <a:spLocks noGrp="1"/>
          </p:cNvSpPr>
          <p:nvPr>
            <p:ph idx="1"/>
          </p:nvPr>
        </p:nvSpPr>
        <p:spPr>
          <a:xfrm>
            <a:off x="271463" y="1343025"/>
            <a:ext cx="11658600" cy="5386388"/>
          </a:xfrm>
        </p:spPr>
        <p:txBody>
          <a:bodyPr>
            <a:normAutofit fontScale="85000" lnSpcReduction="20000"/>
          </a:bodyPr>
          <a:lstStyle/>
          <a:p>
            <a:r>
              <a:rPr lang="en-US" dirty="0"/>
              <a:t>3BCE: Han court consider turning down an offer of homage as expense of giving the gifts in return would be too much (although eventually decide to go ahead due to political necessity: </a:t>
            </a:r>
            <a:r>
              <a:rPr lang="en-US" dirty="0" err="1"/>
              <a:t>Hanshu</a:t>
            </a:r>
            <a:r>
              <a:rPr lang="en-US" dirty="0"/>
              <a:t>  94B:6b-8a.</a:t>
            </a:r>
          </a:p>
          <a:p>
            <a:r>
              <a:rPr lang="en-US" dirty="0"/>
              <a:t>Peak of tributary payments came in 1 BCE: Southern </a:t>
            </a:r>
            <a:r>
              <a:rPr lang="en-US" dirty="0" err="1"/>
              <a:t>Xiongnu</a:t>
            </a:r>
            <a:r>
              <a:rPr lang="en-US" dirty="0"/>
              <a:t> leader sought to bring 500 followers with him to pay homage at Han court. </a:t>
            </a:r>
          </a:p>
          <a:p>
            <a:r>
              <a:rPr lang="en-US" dirty="0"/>
              <a:t>At collapse of Former Han (9 CE) and during interregnum till establishment of later Han, Han lost control of the </a:t>
            </a:r>
            <a:r>
              <a:rPr lang="en-US" dirty="0" err="1"/>
              <a:t>Tarim</a:t>
            </a:r>
            <a:r>
              <a:rPr lang="en-US" dirty="0"/>
              <a:t> basin.  </a:t>
            </a:r>
            <a:r>
              <a:rPr lang="en-US" dirty="0" err="1"/>
              <a:t>Xiongnu</a:t>
            </a:r>
            <a:r>
              <a:rPr lang="en-US" dirty="0"/>
              <a:t> not only reunited but stepped back in during this period to control much of the Western Regions. </a:t>
            </a:r>
          </a:p>
          <a:p>
            <a:r>
              <a:rPr lang="en-US" dirty="0"/>
              <a:t>In 45 CE Later Han emperor refused to enlarge tributary system again – declined offer of 18 states of Western Regions to send hostages to China. “We are not able at the moment to send out envoys and Imperial troops so… each Kingdom [should seek help] as they please, wherever they can, to the east, west, south or north’ (</a:t>
            </a:r>
            <a:r>
              <a:rPr lang="en-US" dirty="0" err="1"/>
              <a:t>Hou</a:t>
            </a:r>
            <a:r>
              <a:rPr lang="en-US" dirty="0"/>
              <a:t> </a:t>
            </a:r>
            <a:r>
              <a:rPr lang="en-US" dirty="0" err="1"/>
              <a:t>Hanshu</a:t>
            </a:r>
            <a:r>
              <a:rPr lang="en-US" dirty="0"/>
              <a:t> 48:8b)</a:t>
            </a:r>
          </a:p>
          <a:p>
            <a:r>
              <a:rPr lang="en-US" dirty="0"/>
              <a:t>In 47 CE, the </a:t>
            </a:r>
            <a:r>
              <a:rPr lang="en-US" dirty="0" err="1"/>
              <a:t>Xiongnu</a:t>
            </a:r>
            <a:r>
              <a:rPr lang="en-US" dirty="0"/>
              <a:t> once again broke into Southern and Northern, with Southern once again by 50 CE pledging submission to Later Han and re-entering tributary system. </a:t>
            </a:r>
          </a:p>
          <a:p>
            <a:r>
              <a:rPr lang="en-US" dirty="0"/>
              <a:t>Start of a process in which a number of nomadic groups submitted to Han in return for payments and gifts as part of the Tributary system (e.g. Hsien-Pi and Wu-</a:t>
            </a:r>
            <a:r>
              <a:rPr lang="en-US" dirty="0" err="1"/>
              <a:t>huan</a:t>
            </a:r>
            <a:r>
              <a:rPr lang="en-US" dirty="0"/>
              <a:t>). Although some tribes like Hsien-Pi leave tributary system again between 91-110 CE.</a:t>
            </a:r>
          </a:p>
          <a:p>
            <a:endParaRPr lang="en-US" dirty="0"/>
          </a:p>
        </p:txBody>
      </p:sp>
    </p:spTree>
    <p:extLst>
      <p:ext uri="{BB962C8B-B14F-4D97-AF65-F5344CB8AC3E}">
        <p14:creationId xmlns:p14="http://schemas.microsoft.com/office/powerpoint/2010/main" val="1375521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BE1E1-70C5-FA41-B39A-9178C3E7DC50}"/>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7F9F358E-C994-9B4E-B790-7C7D26B61335}"/>
              </a:ext>
            </a:extLst>
          </p:cNvPr>
          <p:cNvSpPr>
            <a:spLocks noGrp="1"/>
          </p:cNvSpPr>
          <p:nvPr>
            <p:ph idx="1"/>
          </p:nvPr>
        </p:nvSpPr>
        <p:spPr>
          <a:xfrm>
            <a:off x="385763" y="242888"/>
            <a:ext cx="11458575" cy="6443662"/>
          </a:xfrm>
        </p:spPr>
        <p:txBody>
          <a:bodyPr>
            <a:normAutofit fontScale="92500" lnSpcReduction="10000"/>
          </a:bodyPr>
          <a:lstStyle/>
          <a:p>
            <a:r>
              <a:rPr lang="en-US" dirty="0"/>
              <a:t>From 75 CE, Later Han (Emperor Ming) re-establish military control under general Ban Chao –who maintained peace for 3 decades. </a:t>
            </a:r>
          </a:p>
          <a:p>
            <a:r>
              <a:rPr lang="en-US" dirty="0"/>
              <a:t>94 CE Ban Chao led military expedition against </a:t>
            </a:r>
            <a:r>
              <a:rPr lang="en-US" dirty="0" err="1"/>
              <a:t>Tarim</a:t>
            </a:r>
            <a:r>
              <a:rPr lang="en-US" dirty="0"/>
              <a:t> basin kingdom of </a:t>
            </a:r>
            <a:r>
              <a:rPr lang="en-US" dirty="0" err="1"/>
              <a:t>Karashahr</a:t>
            </a:r>
            <a:r>
              <a:rPr lang="en-US" dirty="0"/>
              <a:t> (joined by several hundred thousand Chinese merchants) </a:t>
            </a:r>
            <a:r>
              <a:rPr lang="en-US" dirty="0" err="1"/>
              <a:t>Hou</a:t>
            </a:r>
            <a:r>
              <a:rPr lang="en-US" dirty="0"/>
              <a:t> </a:t>
            </a:r>
            <a:r>
              <a:rPr lang="en-US" dirty="0" err="1"/>
              <a:t>Hanshu</a:t>
            </a:r>
            <a:r>
              <a:rPr lang="en-US" dirty="0"/>
              <a:t> 77.4</a:t>
            </a:r>
          </a:p>
          <a:p>
            <a:r>
              <a:rPr lang="en-US" dirty="0"/>
              <a:t>Ban Chao asked by his brother (Ban Gu) to acquire rare Western Goods while on campaign because of the prices they would fetch in China. </a:t>
            </a:r>
          </a:p>
          <a:p>
            <a:r>
              <a:rPr lang="en-US" dirty="0"/>
              <a:t>97 CE Ban Chao – sent a chief ambassador Gan Ying to reach the Roman Empire. Made it to Persian Gulf/ </a:t>
            </a:r>
            <a:r>
              <a:rPr lang="en-US" dirty="0" err="1"/>
              <a:t>Tiaozhi</a:t>
            </a:r>
            <a:r>
              <a:rPr lang="en-US" dirty="0"/>
              <a:t> area (</a:t>
            </a:r>
            <a:r>
              <a:rPr lang="en-US" dirty="0" err="1"/>
              <a:t>Hou</a:t>
            </a:r>
            <a:r>
              <a:rPr lang="en-US" dirty="0"/>
              <a:t> </a:t>
            </a:r>
            <a:r>
              <a:rPr lang="en-US" dirty="0" err="1"/>
              <a:t>Hanshu</a:t>
            </a:r>
            <a:r>
              <a:rPr lang="en-US" dirty="0"/>
              <a:t> 88.10) But encouraged to turn around by traders in area of Messene “There is something in this sea which makes a person long for home and many men have lost their lives on it, for a man may surely die from homesickness. Appreciating all this, Gan Ying did not go any further” Ban Chao as a result concluded that Rome too far away to be of any assistance in China’s battles in Central Asia and no further embassies were dispatched. </a:t>
            </a:r>
          </a:p>
          <a:p>
            <a:r>
              <a:rPr lang="en-US" dirty="0"/>
              <a:t> Chronicle of the Western Regions (section 1): “From the period 22-55CE to 122-25CE period, communications with the Western Regions were cut three times, and then restored”</a:t>
            </a:r>
          </a:p>
          <a:p>
            <a:pPr marL="0" indent="0">
              <a:buNone/>
            </a:pPr>
            <a:r>
              <a:rPr lang="en-US" dirty="0"/>
              <a:t>.</a:t>
            </a:r>
          </a:p>
        </p:txBody>
      </p:sp>
    </p:spTree>
    <p:extLst>
      <p:ext uri="{BB962C8B-B14F-4D97-AF65-F5344CB8AC3E}">
        <p14:creationId xmlns:p14="http://schemas.microsoft.com/office/powerpoint/2010/main" val="2328904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215A20-3567-0344-8908-EA52A9D6830E}"/>
              </a:ext>
            </a:extLst>
          </p:cNvPr>
          <p:cNvSpPr>
            <a:spLocks noGrp="1"/>
          </p:cNvSpPr>
          <p:nvPr>
            <p:ph idx="1"/>
          </p:nvPr>
        </p:nvSpPr>
        <p:spPr>
          <a:xfrm>
            <a:off x="428625" y="428625"/>
            <a:ext cx="10925175" cy="5748338"/>
          </a:xfrm>
        </p:spPr>
        <p:txBody>
          <a:bodyPr>
            <a:normAutofit fontScale="92500" lnSpcReduction="10000"/>
          </a:bodyPr>
          <a:lstStyle/>
          <a:p>
            <a:r>
              <a:rPr lang="en-US" dirty="0"/>
              <a:t>Review of historic situation in 123 CE: Chronicle of the Western Regions (section 1 - the ‘review’ by Chen Zhong)</a:t>
            </a:r>
          </a:p>
          <a:p>
            <a:r>
              <a:rPr lang="en-US" dirty="0"/>
              <a:t>Leads to appointment of son of Ban Chao, Ban Yong, as commander and maintained control through 120s CE – winning acknowledgement of the China’s supremacy from 36 states of the West (a symbolic concept in Chinese world vision).</a:t>
            </a:r>
          </a:p>
          <a:p>
            <a:r>
              <a:rPr lang="en-US" dirty="0"/>
              <a:t>But after this Han control weakened: “Following the period 132-6 CE, the reputation of the imperial court gradually declined. The kingdoms of the Western Regions became arrogant and negligent. They oppressed and attacked one another” Chronicle of the Western Regions Section 1</a:t>
            </a:r>
          </a:p>
          <a:p>
            <a:endParaRPr lang="en-US" dirty="0"/>
          </a:p>
          <a:p>
            <a:r>
              <a:rPr lang="en-US" dirty="0"/>
              <a:t>In 175 CE Han withdrew its administrators and soldiers and in 185 CE it even gave up official command of the Gansu corridor.</a:t>
            </a:r>
          </a:p>
          <a:p>
            <a:r>
              <a:rPr lang="en-US" dirty="0"/>
              <a:t>Oases states matured into stable independent caravan cities. Trade now part of their nature and reason/method for existence</a:t>
            </a:r>
          </a:p>
        </p:txBody>
      </p:sp>
    </p:spTree>
    <p:extLst>
      <p:ext uri="{BB962C8B-B14F-4D97-AF65-F5344CB8AC3E}">
        <p14:creationId xmlns:p14="http://schemas.microsoft.com/office/powerpoint/2010/main" val="1515982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286E2B-1268-1E4D-9296-FC8F9CDFCDD3}"/>
              </a:ext>
            </a:extLst>
          </p:cNvPr>
          <p:cNvSpPr>
            <a:spLocks noGrp="1"/>
          </p:cNvSpPr>
          <p:nvPr>
            <p:ph idx="1"/>
          </p:nvPr>
        </p:nvSpPr>
        <p:spPr>
          <a:xfrm>
            <a:off x="485775" y="928688"/>
            <a:ext cx="10868025" cy="5248275"/>
          </a:xfrm>
        </p:spPr>
        <p:txBody>
          <a:bodyPr>
            <a:normAutofit fontScale="85000" lnSpcReduction="20000"/>
          </a:bodyPr>
          <a:lstStyle/>
          <a:p>
            <a:pPr marL="0" indent="0">
              <a:buNone/>
            </a:pPr>
            <a:r>
              <a:rPr lang="en-US" dirty="0"/>
              <a:t>Comparative Timeline:</a:t>
            </a:r>
          </a:p>
          <a:p>
            <a:r>
              <a:rPr lang="en-US" dirty="0"/>
              <a:t>Compare to 1</a:t>
            </a:r>
            <a:r>
              <a:rPr lang="en-US" baseline="30000" dirty="0"/>
              <a:t>st</a:t>
            </a:r>
            <a:r>
              <a:rPr lang="en-US" dirty="0"/>
              <a:t> century CE – development of monsoon wind knowledge (Periplus) – Romans getting to India (massive boast to Roman trading with India and thus with the East). Note parallel massive increase in shipwrecks in Mediterranean dating to 1</a:t>
            </a:r>
            <a:r>
              <a:rPr lang="en-US" baseline="30000" dirty="0"/>
              <a:t>st</a:t>
            </a:r>
            <a:r>
              <a:rPr lang="en-US" dirty="0"/>
              <a:t> c CE (trading boom)</a:t>
            </a:r>
          </a:p>
          <a:p>
            <a:r>
              <a:rPr lang="en-US" dirty="0"/>
              <a:t>Also King of Shan (modern Burma) sending tribute to Han court in 94, 97 and 120 CE – development of India-Burma-Yunnan trade route (finally). Burmese embassy party included ‘skilled courtiers’ who identified themselves as Roman subjects (</a:t>
            </a:r>
            <a:r>
              <a:rPr lang="en-US" i="1" dirty="0" err="1"/>
              <a:t>Hou</a:t>
            </a:r>
            <a:r>
              <a:rPr lang="en-US" i="1" dirty="0"/>
              <a:t> </a:t>
            </a:r>
            <a:r>
              <a:rPr lang="en-US" i="1" dirty="0" err="1"/>
              <a:t>Hanshu</a:t>
            </a:r>
            <a:r>
              <a:rPr lang="en-US" i="1" dirty="0"/>
              <a:t> </a:t>
            </a:r>
            <a:r>
              <a:rPr lang="en-US" dirty="0"/>
              <a:t>5)</a:t>
            </a:r>
          </a:p>
          <a:p>
            <a:r>
              <a:rPr lang="en-US" dirty="0"/>
              <a:t>Under Roman Emperor Claudius, Sri Lankan king sends ambassadors to establish connections between Sinhalese kingdom and Roman world.</a:t>
            </a:r>
          </a:p>
          <a:p>
            <a:r>
              <a:rPr lang="en-US" dirty="0"/>
              <a:t>Development of Kushan Kingdom covering Bactria and India – the </a:t>
            </a:r>
            <a:r>
              <a:rPr lang="en-US" dirty="0" err="1"/>
              <a:t>Begram</a:t>
            </a:r>
            <a:r>
              <a:rPr lang="en-US" dirty="0"/>
              <a:t> Hoard (1</a:t>
            </a:r>
            <a:r>
              <a:rPr lang="en-US" baseline="30000" dirty="0"/>
              <a:t>st</a:t>
            </a:r>
            <a:r>
              <a:rPr lang="en-US" dirty="0"/>
              <a:t>/2</a:t>
            </a:r>
            <a:r>
              <a:rPr lang="en-US" baseline="30000" dirty="0"/>
              <a:t>nd</a:t>
            </a:r>
            <a:r>
              <a:rPr lang="en-US" dirty="0"/>
              <a:t> centuries CE) reflecting the cosmopolitan tastes and interests of this community. Most famous Kushan king, Kanishka rules 127-150 CE – </a:t>
            </a:r>
            <a:r>
              <a:rPr lang="en-US" dirty="0" err="1"/>
              <a:t>cf</a:t>
            </a:r>
            <a:r>
              <a:rPr lang="en-US" dirty="0"/>
              <a:t> to his gold coins. A once nomadic/ now sedentary community in central Asia governing over central trading routes going East/West</a:t>
            </a:r>
          </a:p>
          <a:p>
            <a:r>
              <a:rPr lang="en-US" dirty="0"/>
              <a:t>A golden age for trade</a:t>
            </a:r>
          </a:p>
          <a:p>
            <a:endParaRPr lang="en-US" dirty="0"/>
          </a:p>
        </p:txBody>
      </p:sp>
    </p:spTree>
    <p:extLst>
      <p:ext uri="{BB962C8B-B14F-4D97-AF65-F5344CB8AC3E}">
        <p14:creationId xmlns:p14="http://schemas.microsoft.com/office/powerpoint/2010/main" val="3391430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9265" y="487251"/>
            <a:ext cx="9953469" cy="6138402"/>
          </a:xfrm>
        </p:spPr>
      </p:pic>
    </p:spTree>
    <p:extLst>
      <p:ext uri="{BB962C8B-B14F-4D97-AF65-F5344CB8AC3E}">
        <p14:creationId xmlns:p14="http://schemas.microsoft.com/office/powerpoint/2010/main" val="968069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1A5DD-746F-1A43-802D-94AC27D0B733}"/>
              </a:ext>
            </a:extLst>
          </p:cNvPr>
          <p:cNvSpPr>
            <a:spLocks noGrp="1"/>
          </p:cNvSpPr>
          <p:nvPr>
            <p:ph type="title"/>
          </p:nvPr>
        </p:nvSpPr>
        <p:spPr/>
        <p:txBody>
          <a:bodyPr/>
          <a:lstStyle/>
          <a:p>
            <a:pPr algn="ctr"/>
            <a:r>
              <a:rPr lang="en-US" dirty="0"/>
              <a:t>Attempts to connect across cultures in 1</a:t>
            </a:r>
            <a:r>
              <a:rPr lang="en-US" baseline="30000" dirty="0"/>
              <a:t>st</a:t>
            </a:r>
            <a:r>
              <a:rPr lang="en-US" dirty="0"/>
              <a:t> and 2</a:t>
            </a:r>
            <a:r>
              <a:rPr lang="en-US" baseline="30000" dirty="0"/>
              <a:t>nd</a:t>
            </a:r>
            <a:r>
              <a:rPr lang="en-US" dirty="0"/>
              <a:t> centuries CE:</a:t>
            </a:r>
          </a:p>
        </p:txBody>
      </p:sp>
      <p:sp>
        <p:nvSpPr>
          <p:cNvPr id="3" name="Content Placeholder 2">
            <a:extLst>
              <a:ext uri="{FF2B5EF4-FFF2-40B4-BE49-F238E27FC236}">
                <a16:creationId xmlns:a16="http://schemas.microsoft.com/office/drawing/2014/main" id="{32FE3724-8A31-504B-892C-8BEB73C8BB17}"/>
              </a:ext>
            </a:extLst>
          </p:cNvPr>
          <p:cNvSpPr>
            <a:spLocks noGrp="1"/>
          </p:cNvSpPr>
          <p:nvPr>
            <p:ph idx="1"/>
          </p:nvPr>
        </p:nvSpPr>
        <p:spPr>
          <a:xfrm>
            <a:off x="142875" y="1690688"/>
            <a:ext cx="11687175" cy="5024437"/>
          </a:xfrm>
        </p:spPr>
        <p:txBody>
          <a:bodyPr>
            <a:normAutofit fontScale="70000" lnSpcReduction="20000"/>
          </a:bodyPr>
          <a:lstStyle/>
          <a:p>
            <a:r>
              <a:rPr lang="en-US" dirty="0" err="1"/>
              <a:t>Isidore’s</a:t>
            </a:r>
            <a:r>
              <a:rPr lang="en-US" dirty="0"/>
              <a:t> Parthian Stations 20s BCE (see text) – overland trade routes describing conditions in Parthian territories ( for military or trade intentions?)</a:t>
            </a:r>
          </a:p>
          <a:p>
            <a:r>
              <a:rPr lang="en-US" dirty="0"/>
              <a:t>The case of </a:t>
            </a:r>
            <a:r>
              <a:rPr lang="en-US" dirty="0" err="1"/>
              <a:t>Maes</a:t>
            </a:r>
            <a:r>
              <a:rPr lang="en-US" dirty="0"/>
              <a:t>, qui et </a:t>
            </a:r>
            <a:r>
              <a:rPr lang="en-US" dirty="0" err="1"/>
              <a:t>Titianus</a:t>
            </a:r>
            <a:r>
              <a:rPr lang="en-US" dirty="0"/>
              <a:t>: c.100-120 CE</a:t>
            </a:r>
          </a:p>
          <a:p>
            <a:pPr lvl="1"/>
            <a:r>
              <a:rPr lang="en-US" dirty="0"/>
              <a:t>A man of Macedonian descent (?) starting an expedition from Syria  - interested in cutting out the middleman and shake loose Parthian hold on trade – seems to have made it to the Pamirs cf. Ptolemy 1.11.7 “All this became known through an opportunity provided by commerce. </a:t>
            </a:r>
            <a:r>
              <a:rPr lang="en-GB" dirty="0"/>
              <a:t>Marinus tells us that a certain Macedonian named </a:t>
            </a:r>
            <a:r>
              <a:rPr lang="en-GB" dirty="0" err="1"/>
              <a:t>Maen</a:t>
            </a:r>
            <a:r>
              <a:rPr lang="en-GB" dirty="0"/>
              <a:t>, who was also called Titian, son of a merchant father, and a merchant himself, noted the length of this journey [to the Stone Tower], although he did not come to Sera in person but sent other there”</a:t>
            </a:r>
            <a:endParaRPr lang="en-US" dirty="0"/>
          </a:p>
          <a:p>
            <a:pPr lvl="1"/>
            <a:r>
              <a:rPr lang="en-US" i="1" dirty="0" err="1"/>
              <a:t>Hou</a:t>
            </a:r>
            <a:r>
              <a:rPr lang="en-US" i="1" dirty="0"/>
              <a:t> </a:t>
            </a:r>
            <a:r>
              <a:rPr lang="en-US" i="1" dirty="0" err="1"/>
              <a:t>Hanshu</a:t>
            </a:r>
            <a:r>
              <a:rPr lang="en-US" i="1" dirty="0"/>
              <a:t> 88.1: “</a:t>
            </a:r>
            <a:r>
              <a:rPr lang="en-US" dirty="0"/>
              <a:t>In winter 2 states from the Western regions of king Meng-Chi </a:t>
            </a:r>
            <a:r>
              <a:rPr lang="en-US" dirty="0" err="1"/>
              <a:t>Tou</a:t>
            </a:r>
            <a:r>
              <a:rPr lang="en-US" dirty="0"/>
              <a:t>-le sent envoys to submit tribute to China. They brought silks and the gold seal of their king”</a:t>
            </a:r>
            <a:endParaRPr lang="en-US" i="1" dirty="0"/>
          </a:p>
          <a:p>
            <a:r>
              <a:rPr lang="en-US" dirty="0"/>
              <a:t>The Roman ‘ambassadors’ coming to Chinese Emperor  ‘from Roman Emperor </a:t>
            </a:r>
            <a:r>
              <a:rPr lang="en-US" dirty="0" err="1"/>
              <a:t>Andun</a:t>
            </a:r>
            <a:r>
              <a:rPr lang="en-US" dirty="0"/>
              <a:t>’ via Vietnam in 166: Chronicle of the Western Regions (section 12)</a:t>
            </a:r>
          </a:p>
          <a:p>
            <a:r>
              <a:rPr lang="en-US" dirty="0"/>
              <a:t>“The Romans have always wanted to communicate with China but </a:t>
            </a:r>
            <a:r>
              <a:rPr lang="en-US" dirty="0" err="1"/>
              <a:t>Anxi</a:t>
            </a:r>
            <a:r>
              <a:rPr lang="en-US" dirty="0"/>
              <a:t> (Parthia), jealous of their profits, would not allow them to pass (through to China)”: Peoples of the West Text (Seminar 3): section 11</a:t>
            </a:r>
          </a:p>
          <a:p>
            <a:r>
              <a:rPr lang="en-US" dirty="0"/>
              <a:t>Late 2</a:t>
            </a:r>
            <a:r>
              <a:rPr lang="en-US" baseline="30000" dirty="0"/>
              <a:t>nd</a:t>
            </a:r>
            <a:r>
              <a:rPr lang="en-US" dirty="0"/>
              <a:t> c CE Caracalla writes to Parthian king suggesting that their two territories should unite to achieve ‘ a single empire without rival.. ‘when there is one world under one supreme authority, both peoples could enjoy these goods and share them in common” Herodian 4.10.</a:t>
            </a:r>
          </a:p>
          <a:p>
            <a:r>
              <a:rPr lang="en-US" dirty="0"/>
              <a:t>Kushan ambassadors come to Rome during reign on </a:t>
            </a:r>
            <a:r>
              <a:rPr lang="en-US" dirty="0" err="1"/>
              <a:t>Antoninus</a:t>
            </a:r>
            <a:r>
              <a:rPr lang="en-US" dirty="0"/>
              <a:t> Pius: Aurelius Victor Roman History 15.4.</a:t>
            </a:r>
          </a:p>
          <a:p>
            <a:endParaRPr lang="en-US" dirty="0"/>
          </a:p>
          <a:p>
            <a:endParaRPr lang="en-US" dirty="0"/>
          </a:p>
        </p:txBody>
      </p:sp>
    </p:spTree>
    <p:extLst>
      <p:ext uri="{BB962C8B-B14F-4D97-AF65-F5344CB8AC3E}">
        <p14:creationId xmlns:p14="http://schemas.microsoft.com/office/powerpoint/2010/main" val="3496869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20E43-16A1-2445-BB97-624F831C998E}"/>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CBEBE2A-8BE7-B840-8095-50BE19DBDAE0}"/>
              </a:ext>
            </a:extLst>
          </p:cNvPr>
          <p:cNvPicPr>
            <a:picLocks noGrp="1" noChangeAspect="1"/>
          </p:cNvPicPr>
          <p:nvPr>
            <p:ph idx="1"/>
          </p:nvPr>
        </p:nvPicPr>
        <p:blipFill>
          <a:blip r:embed="rId2"/>
          <a:stretch>
            <a:fillRect/>
          </a:stretch>
        </p:blipFill>
        <p:spPr>
          <a:xfrm>
            <a:off x="1176677" y="715617"/>
            <a:ext cx="9838646" cy="5614857"/>
          </a:xfrm>
        </p:spPr>
      </p:pic>
    </p:spTree>
    <p:extLst>
      <p:ext uri="{BB962C8B-B14F-4D97-AF65-F5344CB8AC3E}">
        <p14:creationId xmlns:p14="http://schemas.microsoft.com/office/powerpoint/2010/main" val="1526423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EDBE6-6165-2043-B566-96E7BCC5315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AD37B63-D47A-D545-A161-D48B74A00A29}"/>
              </a:ext>
            </a:extLst>
          </p:cNvPr>
          <p:cNvSpPr>
            <a:spLocks noGrp="1"/>
          </p:cNvSpPr>
          <p:nvPr>
            <p:ph idx="1"/>
          </p:nvPr>
        </p:nvSpPr>
        <p:spPr/>
        <p:txBody>
          <a:bodyPr/>
          <a:lstStyle/>
          <a:p>
            <a:endParaRPr lang="en-US"/>
          </a:p>
        </p:txBody>
      </p:sp>
      <p:pic>
        <p:nvPicPr>
          <p:cNvPr id="4" name="Content Placeholder 3">
            <a:extLst>
              <a:ext uri="{FF2B5EF4-FFF2-40B4-BE49-F238E27FC236}">
                <a16:creationId xmlns:a16="http://schemas.microsoft.com/office/drawing/2014/main" id="{5945D62E-ED00-334B-8972-7C1C5B1192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6122" y="-2198637"/>
            <a:ext cx="21551966" cy="11298969"/>
          </a:xfrm>
          <a:prstGeom prst="rect">
            <a:avLst/>
          </a:prstGeom>
        </p:spPr>
      </p:pic>
    </p:spTree>
    <p:extLst>
      <p:ext uri="{BB962C8B-B14F-4D97-AF65-F5344CB8AC3E}">
        <p14:creationId xmlns:p14="http://schemas.microsoft.com/office/powerpoint/2010/main" val="348796758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Theme</Template>
  <TotalTime>4404</TotalTime>
  <Words>2219</Words>
  <Application>Microsoft Macintosh PowerPoint</Application>
  <PresentationFormat>Widescreen</PresentationFormat>
  <Paragraphs>78</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Ancient Global History</vt:lpstr>
      <vt:lpstr>1st century CE: a loss of influence</vt:lpstr>
      <vt:lpstr>PowerPoint Presentation</vt:lpstr>
      <vt:lpstr>PowerPoint Presentation</vt:lpstr>
      <vt:lpstr>PowerPoint Presentation</vt:lpstr>
      <vt:lpstr>PowerPoint Presentation</vt:lpstr>
      <vt:lpstr>Attempts to connect across cultures in 1st and 2nd centuries CE:</vt:lpstr>
      <vt:lpstr>PowerPoint Presentation</vt:lpstr>
      <vt:lpstr>PowerPoint Presentation</vt:lpstr>
      <vt:lpstr>Trade in the 2nd century CE:</vt:lpstr>
      <vt:lpstr>PowerPoint Presentation</vt:lpstr>
      <vt:lpstr>The story of connectivity end 2nd-4th centuries CE</vt:lpstr>
      <vt:lpstr>PowerPoint Presentation</vt:lpstr>
      <vt:lpstr>Wooden Tablet with Kharosthi writing, Niya, Tarim Basin</vt:lpstr>
      <vt:lpstr>Sogdians</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Global History</dc:title>
  <dc:creator>Michael Scott</dc:creator>
  <cp:lastModifiedBy>Michael Scott</cp:lastModifiedBy>
  <cp:revision>26</cp:revision>
  <dcterms:created xsi:type="dcterms:W3CDTF">2019-01-18T07:19:52Z</dcterms:created>
  <dcterms:modified xsi:type="dcterms:W3CDTF">2019-01-23T08:30:44Z</dcterms:modified>
</cp:coreProperties>
</file>