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handoutMasterIdLst>
    <p:handoutMasterId r:id="rId16"/>
  </p:handoutMasterIdLst>
  <p:sldIdLst>
    <p:sldId id="256" r:id="rId2"/>
    <p:sldId id="257" r:id="rId3"/>
    <p:sldId id="258" r:id="rId4"/>
    <p:sldId id="260" r:id="rId5"/>
    <p:sldId id="264" r:id="rId6"/>
    <p:sldId id="265" r:id="rId7"/>
    <p:sldId id="271" r:id="rId8"/>
    <p:sldId id="262" r:id="rId9"/>
    <p:sldId id="266" r:id="rId10"/>
    <p:sldId id="261" r:id="rId11"/>
    <p:sldId id="267" r:id="rId12"/>
    <p:sldId id="269" r:id="rId13"/>
    <p:sldId id="270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/>
    <p:restoredTop sz="94586"/>
  </p:normalViewPr>
  <p:slideViewPr>
    <p:cSldViewPr snapToGrid="0" snapToObjects="1">
      <p:cViewPr varScale="1">
        <p:scale>
          <a:sx n="102" d="100"/>
          <a:sy n="102" d="100"/>
        </p:scale>
        <p:origin x="2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2D36F0A-721C-E745-ADD5-E583FA1DE1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A2DE2F-92D9-9A44-9F10-0776722AC4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6F03C-CB63-824B-A94C-AFC5B2BD79BD}" type="datetimeFigureOut">
              <a:rPr lang="en-US" smtClean="0"/>
              <a:t>3/5/19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237CC0-600A-6547-B4A0-34997833B6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8978E-D570-B448-B7AF-680D3FC2E6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E7E74-CAF4-F040-BD36-C95EFEB4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01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4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3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5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7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5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54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12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343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8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80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81529-2E80-C246-80DD-EFB41E163D0A}" type="datetimeFigureOut">
              <a:rPr lang="en-US" smtClean="0"/>
              <a:t>3/5/19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B1902-A437-F84E-9F2A-370235B69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1422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96C06-C03A-3B44-95B8-4998787A07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Ancient Global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B4A64B-0C07-E24F-AB41-EB9EBA54F9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Term 2: Week 9</a:t>
            </a:r>
          </a:p>
        </p:txBody>
      </p:sp>
    </p:spTree>
    <p:extLst>
      <p:ext uri="{BB962C8B-B14F-4D97-AF65-F5344CB8AC3E}">
        <p14:creationId xmlns:p14="http://schemas.microsoft.com/office/powerpoint/2010/main" val="2960013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B08AC-F076-C94F-8FC2-D6DC3FF1D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334" y="433118"/>
            <a:ext cx="3369501" cy="1012738"/>
          </a:xfrm>
        </p:spPr>
        <p:txBody>
          <a:bodyPr>
            <a:normAutofit fontScale="90000"/>
          </a:bodyPr>
          <a:lstStyle/>
          <a:p>
            <a:r>
              <a:rPr lang="en-US" dirty="0"/>
              <a:t>The </a:t>
            </a:r>
            <a:r>
              <a:rPr lang="en-US" dirty="0" err="1"/>
              <a:t>Sampul</a:t>
            </a:r>
            <a:r>
              <a:rPr lang="en-US" dirty="0"/>
              <a:t> Tapestry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53CC80-714C-0246-8CBE-73062C923B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3567" y="0"/>
            <a:ext cx="3106455" cy="703348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A4F24E-2B64-4049-9F60-E8689EDC386A}"/>
              </a:ext>
            </a:extLst>
          </p:cNvPr>
          <p:cNvSpPr txBox="1"/>
          <p:nvPr/>
        </p:nvSpPr>
        <p:spPr>
          <a:xfrm>
            <a:off x="3620022" y="1282240"/>
            <a:ext cx="36701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Found in </a:t>
            </a:r>
            <a:r>
              <a:rPr lang="en-US" sz="2000" dirty="0" err="1"/>
              <a:t>Tarim</a:t>
            </a:r>
            <a:r>
              <a:rPr lang="en-US" sz="2000" dirty="0"/>
              <a:t> Basin, at </a:t>
            </a:r>
            <a:r>
              <a:rPr lang="en-US" sz="2000" dirty="0" err="1"/>
              <a:t>Sampul</a:t>
            </a:r>
            <a:r>
              <a:rPr lang="en-US" sz="2000" dirty="0"/>
              <a:t> (modern Xinjiang province) in1983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Left decorative border of a larger wall hanging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Later this piece fashioned into pair of trousers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Made of wool, 24 threads of various </a:t>
            </a:r>
            <a:r>
              <a:rPr lang="en-US" sz="2000" dirty="0" err="1"/>
              <a:t>colours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A8342A-061A-2C4D-A92F-7DB4CC377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147" y="-6345"/>
            <a:ext cx="4901853" cy="29044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D5455A-6AE4-5D44-B39E-F602CC508EF0}"/>
              </a:ext>
            </a:extLst>
          </p:cNvPr>
          <p:cNvSpPr txBox="1"/>
          <p:nvPr/>
        </p:nvSpPr>
        <p:spPr>
          <a:xfrm>
            <a:off x="4033381" y="4357916"/>
            <a:ext cx="771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man (warrior with spear). Wears tunic with rosette design. Head band (diadem?)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Above him centaur, playing a horn, wearing a cape. Surrounded by floral ornaments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Has been argued to have been made in Rome, in Greece, to depict Alexander the Great, to be from central Asia…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See description in “China: Dawn of a Golden Age 200-750 AD” Met Museum of Art (text by Zhao Feng) General editor: J. Watt 2004</a:t>
            </a:r>
          </a:p>
        </p:txBody>
      </p:sp>
    </p:spTree>
    <p:extLst>
      <p:ext uri="{BB962C8B-B14F-4D97-AF65-F5344CB8AC3E}">
        <p14:creationId xmlns:p14="http://schemas.microsoft.com/office/powerpoint/2010/main" val="2285898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99DA-05AC-F249-ABB2-7080E3A1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Buddhist Art /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DA21A-E32B-C643-8FD4-46A676FF1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93" y="1690688"/>
            <a:ext cx="5950907" cy="4351338"/>
          </a:xfrm>
        </p:spPr>
        <p:txBody>
          <a:bodyPr/>
          <a:lstStyle/>
          <a:p>
            <a:r>
              <a:rPr lang="en-US" dirty="0"/>
              <a:t>For discussion:</a:t>
            </a:r>
          </a:p>
          <a:p>
            <a:pPr lvl="1"/>
            <a:r>
              <a:rPr lang="en-US" dirty="0"/>
              <a:t>The development of the Chinese pagoda from the design of the Buddhist stupa: Great Wild Goose Pagoda built in 7</a:t>
            </a:r>
            <a:r>
              <a:rPr lang="en-US" baseline="30000" dirty="0"/>
              <a:t>th</a:t>
            </a:r>
            <a:r>
              <a:rPr lang="en-US" dirty="0"/>
              <a:t> century to commemorate return of a Chinese </a:t>
            </a:r>
            <a:r>
              <a:rPr lang="en-US" dirty="0" err="1"/>
              <a:t>buddhist</a:t>
            </a:r>
            <a:r>
              <a:rPr lang="en-US" dirty="0"/>
              <a:t> monk from India (and house relics and manuscripts brought back by him). Many argue that Pagoda is fusion of Buddhist stupa (round) with Han-era watchtower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266EB7-760B-ED4C-974B-B332251BA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890" y="1538438"/>
            <a:ext cx="5765017" cy="432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098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AD656-8885-864C-AA3D-091D2AB35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Dunhuang</a:t>
            </a:r>
            <a:r>
              <a:rPr lang="en-US" dirty="0"/>
              <a:t> Caves (</a:t>
            </a:r>
            <a:r>
              <a:rPr lang="en-US" dirty="0" err="1"/>
              <a:t>Mogao</a:t>
            </a:r>
            <a:r>
              <a:rPr lang="en-US" dirty="0"/>
              <a:t> caves/Thousand Buddha Grottoes)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15235-A2B1-5540-BC65-33831CCCD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Architecture:</a:t>
            </a:r>
          </a:p>
          <a:p>
            <a:pPr lvl="1"/>
            <a:r>
              <a:rPr lang="en-US" dirty="0"/>
              <a:t>First cave built second half 4</a:t>
            </a:r>
            <a:r>
              <a:rPr lang="en-US" baseline="30000" dirty="0"/>
              <a:t>th</a:t>
            </a:r>
            <a:r>
              <a:rPr lang="en-US" dirty="0"/>
              <a:t> c CE. Early caves are argued to have been more influenced in design by Buddhist architecture in India. E.g. Meditation Caves – square main chamber, with meditation cell opening on both sides (e.g. cave 285). Comparable to vihara style in India (e.g. Ajanta caves). Caves at </a:t>
            </a:r>
            <a:r>
              <a:rPr lang="en-US" dirty="0" err="1"/>
              <a:t>Dunhuang</a:t>
            </a:r>
            <a:r>
              <a:rPr lang="en-US" dirty="0"/>
              <a:t> (</a:t>
            </a:r>
            <a:r>
              <a:rPr lang="en-US" dirty="0" err="1"/>
              <a:t>e.g</a:t>
            </a:r>
            <a:r>
              <a:rPr lang="en-US" dirty="0"/>
              <a:t> cave 428) also copy the chaitya (prayer hall) style of Indian Buddhist architecture (e.g. Ajanta caves).  But later caves (from 7</a:t>
            </a:r>
            <a:r>
              <a:rPr lang="en-US" baseline="30000" dirty="0"/>
              <a:t>th</a:t>
            </a:r>
            <a:r>
              <a:rPr lang="en-US" dirty="0"/>
              <a:t> c CE) tend to follow Assembly Hall style (e.g. cave 429), a style not known in India.</a:t>
            </a:r>
          </a:p>
          <a:p>
            <a:r>
              <a:rPr lang="en-US" dirty="0"/>
              <a:t>Statues:</a:t>
            </a:r>
          </a:p>
          <a:p>
            <a:pPr lvl="1"/>
            <a:r>
              <a:rPr lang="en-US" dirty="0"/>
              <a:t>Carved in sandstone – fine sculpting not so easy - so often overlaid in clay stucco to allow for more details effects. Influenced by both Gandharan and </a:t>
            </a:r>
            <a:r>
              <a:rPr lang="en-US" dirty="0" err="1"/>
              <a:t>Mathuran</a:t>
            </a:r>
            <a:r>
              <a:rPr lang="en-US" dirty="0"/>
              <a:t> schools, as well as by later Gupta art (4</a:t>
            </a:r>
            <a:r>
              <a:rPr lang="en-US" baseline="30000" dirty="0"/>
              <a:t>th</a:t>
            </a:r>
            <a:r>
              <a:rPr lang="en-US" dirty="0"/>
              <a:t> century CE).</a:t>
            </a:r>
          </a:p>
          <a:p>
            <a:pPr lvl="1"/>
            <a:r>
              <a:rPr lang="en-US" dirty="0"/>
              <a:t>Cf. S. Whitfield (ed.) </a:t>
            </a:r>
            <a:r>
              <a:rPr lang="en-US" i="1" dirty="0"/>
              <a:t>The Caves of </a:t>
            </a:r>
            <a:r>
              <a:rPr lang="en-US" i="1" dirty="0" err="1"/>
              <a:t>Dunhuang</a:t>
            </a:r>
            <a:r>
              <a:rPr lang="en-US" i="1" dirty="0"/>
              <a:t> </a:t>
            </a:r>
            <a:r>
              <a:rPr lang="en-US" dirty="0"/>
              <a:t>2010</a:t>
            </a:r>
          </a:p>
        </p:txBody>
      </p:sp>
    </p:spTree>
    <p:extLst>
      <p:ext uri="{BB962C8B-B14F-4D97-AF65-F5344CB8AC3E}">
        <p14:creationId xmlns:p14="http://schemas.microsoft.com/office/powerpoint/2010/main" val="1024458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BB1B1-7212-BC48-BC17-B0545980D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C9B0E6-8A7B-3145-A22F-CEF4225766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5465" y="365125"/>
            <a:ext cx="3988887" cy="557922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2DFB9E-287A-7941-9A66-E784DD5A9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5125"/>
            <a:ext cx="3876153" cy="55988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45C04B-D409-9348-B614-46F8C2B78E38}"/>
              </a:ext>
            </a:extLst>
          </p:cNvPr>
          <p:cNvSpPr txBox="1"/>
          <p:nvPr/>
        </p:nvSpPr>
        <p:spPr>
          <a:xfrm>
            <a:off x="5961345" y="6200384"/>
            <a:ext cx="447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Cave 259: Northern Wei Statue (5</a:t>
            </a:r>
            <a:r>
              <a:rPr lang="en-US" baseline="30000" dirty="0"/>
              <a:t>th</a:t>
            </a:r>
            <a:r>
              <a:rPr lang="en-US" dirty="0"/>
              <a:t>-6</a:t>
            </a:r>
            <a:r>
              <a:rPr lang="en-US" baseline="30000" dirty="0"/>
              <a:t>th</a:t>
            </a:r>
            <a:r>
              <a:rPr lang="en-US" dirty="0"/>
              <a:t> c CE)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F029A-215D-9143-B4A9-EF96D5AD7D00}"/>
              </a:ext>
            </a:extLst>
          </p:cNvPr>
          <p:cNvSpPr txBox="1"/>
          <p:nvPr/>
        </p:nvSpPr>
        <p:spPr>
          <a:xfrm>
            <a:off x="725465" y="6200384"/>
            <a:ext cx="3988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Cave 275: Early Buddha with central Asian influence</a:t>
            </a:r>
          </a:p>
        </p:txBody>
      </p:sp>
    </p:spTree>
    <p:extLst>
      <p:ext uri="{BB962C8B-B14F-4D97-AF65-F5344CB8AC3E}">
        <p14:creationId xmlns:p14="http://schemas.microsoft.com/office/powerpoint/2010/main" val="3905291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55FE8-8171-AD40-9D9C-A223526E5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Terracotta Army: an example of earlier influence?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8B3DC-98C0-5A4B-B86A-911084148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article by L. Nickel ‘The First Emperor and Sculpture in China’  </a:t>
            </a:r>
            <a:r>
              <a:rPr lang="en-US" i="1" dirty="0"/>
              <a:t>Bulletin of the School of Oriental and African Studies 76.3 (2013) p.412-47.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235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89F65-DB0B-894B-86FF-D07D50567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18" y="-24865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Silk in Palmyra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DC12E-26F2-484B-B0FB-C7112C67F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42" y="776614"/>
            <a:ext cx="11611628" cy="589975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Silk in the Tombs of Palmyra</a:t>
            </a:r>
          </a:p>
          <a:p>
            <a:pPr lvl="1"/>
            <a:r>
              <a:rPr lang="en-US" dirty="0"/>
              <a:t>1931 G F Hudson “there is no evidence that there was ever in the Roman world a taste for Chinese patterned silk” Europe and China 1931.91.</a:t>
            </a:r>
          </a:p>
          <a:p>
            <a:pPr lvl="1"/>
            <a:r>
              <a:rPr lang="en-US" dirty="0"/>
              <a:t>1933: Palmyrene tombs discovered.</a:t>
            </a:r>
          </a:p>
          <a:p>
            <a:pPr lvl="1"/>
            <a:r>
              <a:rPr lang="en-US" dirty="0"/>
              <a:t>How can this be identified definitively as ‘Chinese’ silk?</a:t>
            </a:r>
          </a:p>
          <a:p>
            <a:pPr lvl="2"/>
            <a:r>
              <a:rPr lang="en-US" dirty="0"/>
              <a:t>Weave? But lots of different weave style existed in China</a:t>
            </a:r>
          </a:p>
          <a:p>
            <a:pPr lvl="2"/>
            <a:r>
              <a:rPr lang="en-US" dirty="0"/>
              <a:t>Design? </a:t>
            </a:r>
          </a:p>
          <a:p>
            <a:pPr lvl="3"/>
            <a:r>
              <a:rPr lang="en-US" dirty="0"/>
              <a:t>See Fragment S9 (Pfister Fig. 10/Pl. XI) Design has been argued to be Parthian and to be Chinese (concentric circles with dots, crested tigers with thin necks, zigzag lozenges)</a:t>
            </a:r>
          </a:p>
          <a:p>
            <a:pPr lvl="3"/>
            <a:r>
              <a:rPr lang="en-US" dirty="0"/>
              <a:t>Resemblance to fragments found elsewhere (e.g. </a:t>
            </a:r>
            <a:r>
              <a:rPr lang="en-US" dirty="0" err="1"/>
              <a:t>Loulan</a:t>
            </a:r>
            <a:r>
              <a:rPr lang="en-US" dirty="0"/>
              <a:t> from 1</a:t>
            </a:r>
            <a:r>
              <a:rPr lang="en-US" baseline="30000" dirty="0"/>
              <a:t>st</a:t>
            </a:r>
            <a:r>
              <a:rPr lang="en-US" dirty="0"/>
              <a:t> c CE cat no. LC VII 09): Pfister 1941.77.</a:t>
            </a:r>
          </a:p>
          <a:p>
            <a:pPr lvl="3"/>
            <a:r>
              <a:rPr lang="en-US" dirty="0"/>
              <a:t>See Kat 521: a mix of scenes / origins / influences?</a:t>
            </a:r>
          </a:p>
          <a:p>
            <a:pPr lvl="2"/>
            <a:r>
              <a:rPr lang="en-US" dirty="0"/>
              <a:t>Chinese characters: see von </a:t>
            </a:r>
            <a:r>
              <a:rPr lang="en-US" dirty="0" err="1"/>
              <a:t>Falkenhausen</a:t>
            </a:r>
            <a:r>
              <a:rPr lang="en-US" dirty="0"/>
              <a:t> article. 25-220 CE: 30 pieces of silk with Chinese character surviving at Palmyra</a:t>
            </a:r>
          </a:p>
          <a:p>
            <a:pPr lvl="2"/>
            <a:r>
              <a:rPr lang="en-US" dirty="0"/>
              <a:t>Scientific analysis of silk </a:t>
            </a:r>
            <a:r>
              <a:rPr lang="en-US" dirty="0" err="1"/>
              <a:t>fibres</a:t>
            </a:r>
            <a:r>
              <a:rPr lang="en-US" dirty="0"/>
              <a:t>: can prove it comes from cocoon secretion of mulberry leaf moth (which in the period 1-3</a:t>
            </a:r>
            <a:r>
              <a:rPr lang="en-US" baseline="30000" dirty="0"/>
              <a:t>rd</a:t>
            </a:r>
            <a:r>
              <a:rPr lang="en-US" dirty="0"/>
              <a:t> c CE means China)</a:t>
            </a:r>
          </a:p>
          <a:p>
            <a:pPr lvl="2"/>
            <a:endParaRPr lang="en-US" dirty="0"/>
          </a:p>
          <a:p>
            <a:r>
              <a:rPr lang="en-US" sz="2400" dirty="0"/>
              <a:t>For Bibliography:</a:t>
            </a:r>
          </a:p>
          <a:p>
            <a:pPr lvl="1"/>
            <a:r>
              <a:rPr lang="en-US" dirty="0"/>
              <a:t>Schmidt-</a:t>
            </a:r>
            <a:r>
              <a:rPr lang="en-US" dirty="0" err="1"/>
              <a:t>Colinet</a:t>
            </a:r>
            <a:r>
              <a:rPr lang="en-US" dirty="0"/>
              <a:t>, Stauffer and Al-</a:t>
            </a:r>
            <a:r>
              <a:rPr lang="en-US" dirty="0" err="1"/>
              <a:t>Asad</a:t>
            </a:r>
            <a:r>
              <a:rPr lang="en-US" dirty="0"/>
              <a:t> (</a:t>
            </a:r>
            <a:r>
              <a:rPr lang="en-US" dirty="0" err="1"/>
              <a:t>eds</a:t>
            </a:r>
            <a:r>
              <a:rPr lang="en-US" dirty="0"/>
              <a:t>) </a:t>
            </a:r>
            <a:r>
              <a:rPr lang="en-US" i="1" dirty="0"/>
              <a:t>Die </a:t>
            </a:r>
            <a:r>
              <a:rPr lang="en-US" i="1" dirty="0" err="1"/>
              <a:t>Textilien</a:t>
            </a:r>
            <a:r>
              <a:rPr lang="en-US" i="1" dirty="0"/>
              <a:t> </a:t>
            </a:r>
            <a:r>
              <a:rPr lang="en-US" i="1" dirty="0" err="1"/>
              <a:t>aus</a:t>
            </a:r>
            <a:r>
              <a:rPr lang="en-US" i="1" dirty="0"/>
              <a:t> Palmyra: Neue und </a:t>
            </a:r>
            <a:r>
              <a:rPr lang="en-US" i="1" dirty="0" err="1"/>
              <a:t>alte</a:t>
            </a:r>
            <a:r>
              <a:rPr lang="en-US" i="1" dirty="0"/>
              <a:t> </a:t>
            </a:r>
            <a:r>
              <a:rPr lang="en-US" i="1" dirty="0" err="1"/>
              <a:t>funde</a:t>
            </a:r>
            <a:r>
              <a:rPr lang="en-US" i="1" dirty="0"/>
              <a:t> </a:t>
            </a:r>
            <a:r>
              <a:rPr lang="en-US" dirty="0"/>
              <a:t>2000</a:t>
            </a:r>
          </a:p>
          <a:p>
            <a:pPr lvl="1"/>
            <a:r>
              <a:rPr lang="en-US" dirty="0"/>
              <a:t>Pfister ‘Les </a:t>
            </a:r>
            <a:r>
              <a:rPr lang="en-US" dirty="0" err="1"/>
              <a:t>soieries</a:t>
            </a:r>
            <a:r>
              <a:rPr lang="en-US" dirty="0"/>
              <a:t> Han de Palmyra’ Revue des arts </a:t>
            </a:r>
            <a:r>
              <a:rPr lang="en-US" dirty="0" err="1"/>
              <a:t>asiatiques</a:t>
            </a:r>
            <a:r>
              <a:rPr lang="en-US" dirty="0"/>
              <a:t> 13.2 (1941) p.67-77</a:t>
            </a:r>
          </a:p>
          <a:p>
            <a:pPr lvl="1"/>
            <a:r>
              <a:rPr lang="en-US" dirty="0" err="1"/>
              <a:t>Maenchen-Helfen</a:t>
            </a:r>
            <a:r>
              <a:rPr lang="en-US" dirty="0"/>
              <a:t> ‘From China to Palmyra’ Art Bulletin 25 (1943) p.58-62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00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1180B-1AF9-BF4D-9E04-380CA9FA1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B5BBBE2-4B42-3443-9F81-6D6DA7738F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51732" y="864295"/>
            <a:ext cx="4940267" cy="5365027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1D7143-3E8C-4841-AB53-7D366BC7C4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00" b="2400"/>
          <a:stretch/>
        </p:blipFill>
        <p:spPr>
          <a:xfrm>
            <a:off x="0" y="365125"/>
            <a:ext cx="7085367" cy="614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95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4937-5ACC-1C40-B2EF-A6F35EEBE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5A01D-87DB-5845-86D0-965562E87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055" y="259872"/>
            <a:ext cx="295718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Schmidt-</a:t>
            </a:r>
            <a:r>
              <a:rPr lang="en-US" dirty="0" err="1"/>
              <a:t>Colinet</a:t>
            </a:r>
            <a:r>
              <a:rPr lang="en-US" dirty="0"/>
              <a:t> and Stauffer 2000</a:t>
            </a:r>
          </a:p>
          <a:p>
            <a:pPr marL="0" indent="0">
              <a:buNone/>
            </a:pPr>
            <a:r>
              <a:rPr lang="en-US" dirty="0"/>
              <a:t>Kat 290 (</a:t>
            </a:r>
            <a:r>
              <a:rPr lang="en-US" dirty="0" err="1"/>
              <a:t>Taf</a:t>
            </a:r>
            <a:r>
              <a:rPr lang="en-US" dirty="0"/>
              <a:t> 96-7), found in Tomb 65:</a:t>
            </a:r>
          </a:p>
          <a:p>
            <a:r>
              <a:rPr lang="en-US" dirty="0"/>
              <a:t>Woven using Chinese techniques</a:t>
            </a:r>
          </a:p>
          <a:p>
            <a:r>
              <a:rPr lang="en-US" dirty="0"/>
              <a:t>Depicts central Asian scene (men harvesting grapes with camels (?) in background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E6F2135C-E101-6E4B-A6CB-2BC9284BEE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244241" y="1252603"/>
            <a:ext cx="8893480" cy="443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59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EEB19-C368-DD42-9AD6-C099F04A2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Tillya</a:t>
            </a:r>
            <a:r>
              <a:rPr lang="en-US" dirty="0"/>
              <a:t> </a:t>
            </a:r>
            <a:r>
              <a:rPr lang="en-US" dirty="0" err="1"/>
              <a:t>Tepe</a:t>
            </a:r>
            <a:r>
              <a:rPr lang="en-US" dirty="0"/>
              <a:t> Burials (Afghanistan)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ABEA0-8984-0D45-934C-A36C5F49E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7 graves (6 excavated, 1 robbed) found at </a:t>
            </a:r>
            <a:r>
              <a:rPr lang="en-US" dirty="0" err="1"/>
              <a:t>Tillya</a:t>
            </a:r>
            <a:r>
              <a:rPr lang="en-US" dirty="0"/>
              <a:t> </a:t>
            </a:r>
            <a:r>
              <a:rPr lang="en-US" dirty="0" err="1"/>
              <a:t>Tepe</a:t>
            </a:r>
            <a:r>
              <a:rPr lang="en-US" dirty="0"/>
              <a:t> (‘Golden Hill) near modern city of </a:t>
            </a:r>
            <a:r>
              <a:rPr lang="en-US" dirty="0" err="1"/>
              <a:t>Shibergan</a:t>
            </a:r>
            <a:r>
              <a:rPr lang="en-US" dirty="0"/>
              <a:t> in NW Afghanistan (1969)</a:t>
            </a:r>
          </a:p>
          <a:p>
            <a:r>
              <a:rPr lang="en-US" dirty="0"/>
              <a:t>Local aristocracy/ royal family – hastily reburied (?) in abandoned fire temple sanctuary</a:t>
            </a:r>
          </a:p>
          <a:p>
            <a:r>
              <a:rPr lang="en-US" dirty="0"/>
              <a:t>Most of items are of personal ornament (not funerary offerings), with 2 crowns set on heads of 2 deceased.</a:t>
            </a:r>
          </a:p>
          <a:p>
            <a:r>
              <a:rPr lang="en-US" dirty="0"/>
              <a:t>Coins found in graves date burials at 1</a:t>
            </a:r>
            <a:r>
              <a:rPr lang="en-US" baseline="30000" dirty="0"/>
              <a:t>st</a:t>
            </a:r>
            <a:r>
              <a:rPr lang="en-US" dirty="0"/>
              <a:t> c CE</a:t>
            </a:r>
          </a:p>
          <a:p>
            <a:r>
              <a:rPr lang="en-US" dirty="0"/>
              <a:t>See </a:t>
            </a:r>
            <a:r>
              <a:rPr lang="en-US" dirty="0" err="1"/>
              <a:t>Sarianidi</a:t>
            </a:r>
            <a:r>
              <a:rPr lang="en-US" dirty="0"/>
              <a:t> article (excavator) – ‘The Treasure of Golden Hill’ AJA 84 (1980) p.125-131.</a:t>
            </a:r>
          </a:p>
          <a:p>
            <a:r>
              <a:rPr lang="en-US" dirty="0"/>
              <a:t>Compare Boardman </a:t>
            </a:r>
            <a:r>
              <a:rPr lang="en-US" i="1" dirty="0"/>
              <a:t>The Greeks in Asia </a:t>
            </a:r>
            <a:r>
              <a:rPr lang="en-US" dirty="0"/>
              <a:t>2015.109-115</a:t>
            </a:r>
          </a:p>
          <a:p>
            <a:r>
              <a:rPr lang="en-US" dirty="0"/>
              <a:t>Specifically compare reactions to ‘Dionysus and Ariadne’</a:t>
            </a:r>
          </a:p>
        </p:txBody>
      </p:sp>
    </p:spTree>
    <p:extLst>
      <p:ext uri="{BB962C8B-B14F-4D97-AF65-F5344CB8AC3E}">
        <p14:creationId xmlns:p14="http://schemas.microsoft.com/office/powerpoint/2010/main" val="356142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EF5D-3E52-174D-97F5-8F83D23FA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9CAB814-3D19-494A-A694-75471E4A2A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9945" y="5906"/>
            <a:ext cx="6373038" cy="6852093"/>
          </a:xfrm>
        </p:spPr>
      </p:pic>
    </p:spTree>
    <p:extLst>
      <p:ext uri="{BB962C8B-B14F-4D97-AF65-F5344CB8AC3E}">
        <p14:creationId xmlns:p14="http://schemas.microsoft.com/office/powerpoint/2010/main" val="4137128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A2B78-74B0-FC45-BAF6-EF4CD8D24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E578196-D25C-BF43-BEF1-EB648F676A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2705497" y="-1511599"/>
            <a:ext cx="6781006" cy="9958192"/>
          </a:xfrm>
        </p:spPr>
      </p:pic>
    </p:spTree>
    <p:extLst>
      <p:ext uri="{BB962C8B-B14F-4D97-AF65-F5344CB8AC3E}">
        <p14:creationId xmlns:p14="http://schemas.microsoft.com/office/powerpoint/2010/main" val="4048217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F68D3-2814-3149-88E1-EB4D3B314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40" y="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Coins in central Asia: changing allegiances (</a:t>
            </a:r>
            <a:r>
              <a:rPr lang="en-US" dirty="0" err="1"/>
              <a:t>cf</a:t>
            </a:r>
            <a:r>
              <a:rPr lang="en-US" dirty="0"/>
              <a:t> </a:t>
            </a:r>
            <a:r>
              <a:rPr lang="en-US" dirty="0" err="1"/>
              <a:t>Rabatak</a:t>
            </a:r>
            <a:r>
              <a:rPr lang="en-US" dirty="0"/>
              <a:t> Inscription – in Greek and in Bactrian)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CAD1DD-B4CD-2241-8B8B-FC813C1172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040" y="1236956"/>
            <a:ext cx="5830049" cy="289663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671D71-727E-A542-B478-DC4890717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3431" y="4125472"/>
            <a:ext cx="5728570" cy="27325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31663D-836F-A842-9CC0-16100DD1873B}"/>
              </a:ext>
            </a:extLst>
          </p:cNvPr>
          <p:cNvSpPr txBox="1"/>
          <p:nvPr/>
        </p:nvSpPr>
        <p:spPr>
          <a:xfrm>
            <a:off x="6889315" y="1528175"/>
            <a:ext cx="41085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127 CE: early issue King  Kanishka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Crowned, diademed king, holding spear and sacrificing at altar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Greek script: King of Kings Kanishka Kushan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Obverse: Helios, one hand on hip, one raised in blessing + Kanishka’s emblem.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Greek writing ‘Helios’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967E6C-9172-F348-AEE2-5147698097F6}"/>
              </a:ext>
            </a:extLst>
          </p:cNvPr>
          <p:cNvSpPr txBox="1"/>
          <p:nvPr/>
        </p:nvSpPr>
        <p:spPr>
          <a:xfrm>
            <a:off x="1315233" y="4772416"/>
            <a:ext cx="43089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128-150 CE</a:t>
            </a:r>
          </a:p>
          <a:p>
            <a:r>
              <a:rPr lang="en-US" dirty="0"/>
              <a:t>Crowned Diademed King, holding spear and sacrificing </a:t>
            </a:r>
          </a:p>
          <a:p>
            <a:r>
              <a:rPr lang="en-US" dirty="0"/>
              <a:t>Bactrian script: King of Kings Kanishka Kushan</a:t>
            </a:r>
          </a:p>
          <a:p>
            <a:r>
              <a:rPr lang="en-US" dirty="0"/>
              <a:t>Obverse: Buddha with emblem of Kanishka</a:t>
            </a:r>
          </a:p>
          <a:p>
            <a:r>
              <a:rPr lang="en-US" dirty="0"/>
              <a:t>Bactrian legend: </a:t>
            </a:r>
            <a:r>
              <a:rPr lang="en-US" dirty="0" err="1"/>
              <a:t>Budda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099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9678-92E3-1045-9DA5-736F10099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939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Gandharan 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92A96-9182-2C48-9422-2C94479A5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83071" cy="4351338"/>
          </a:xfrm>
        </p:spPr>
        <p:txBody>
          <a:bodyPr/>
          <a:lstStyle/>
          <a:p>
            <a:r>
              <a:rPr lang="en-US" dirty="0"/>
              <a:t>Heracles and the Lion (stone weight 1</a:t>
            </a:r>
            <a:r>
              <a:rPr lang="en-US" baseline="30000" dirty="0"/>
              <a:t>st</a:t>
            </a:r>
            <a:r>
              <a:rPr lang="en-US" dirty="0"/>
              <a:t> century CE)</a:t>
            </a:r>
          </a:p>
          <a:p>
            <a:r>
              <a:rPr lang="en-US" dirty="0"/>
              <a:t>Compare Boardman The Greeks in Asia p. 189 with</a:t>
            </a:r>
          </a:p>
          <a:p>
            <a:r>
              <a:rPr lang="en-US" dirty="0"/>
              <a:t>Art of </a:t>
            </a:r>
            <a:r>
              <a:rPr lang="en-US" dirty="0" err="1"/>
              <a:t>Gandhara</a:t>
            </a:r>
            <a:r>
              <a:rPr lang="en-US" dirty="0"/>
              <a:t> in the Met Museum of Art p.13-4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9E6B51-8DFF-E247-9865-DCBEE980D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671" y="1496498"/>
            <a:ext cx="10162783" cy="507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50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995</Words>
  <Application>Microsoft Macintosh PowerPoint</Application>
  <PresentationFormat>Widescreen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Ancient Global History</vt:lpstr>
      <vt:lpstr>Silk in Palmyra</vt:lpstr>
      <vt:lpstr>PowerPoint Presentation</vt:lpstr>
      <vt:lpstr>PowerPoint Presentation</vt:lpstr>
      <vt:lpstr>Tillya Tepe Burials (Afghanistan)</vt:lpstr>
      <vt:lpstr>PowerPoint Presentation</vt:lpstr>
      <vt:lpstr>PowerPoint Presentation</vt:lpstr>
      <vt:lpstr>Coins in central Asia: changing allegiances (cf Rabatak Inscription – in Greek and in Bactrian)</vt:lpstr>
      <vt:lpstr>Gandharan Art</vt:lpstr>
      <vt:lpstr>The Sampul Tapestry </vt:lpstr>
      <vt:lpstr>Buddhist Art / Architecture</vt:lpstr>
      <vt:lpstr>Dunhuang Caves (Mogao caves/Thousand Buddha Grottoes)</vt:lpstr>
      <vt:lpstr>PowerPoint Presentation</vt:lpstr>
      <vt:lpstr>The Terracotta Army: an example of earlier influence?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Global History</dc:title>
  <dc:creator>Michael Scott</dc:creator>
  <cp:lastModifiedBy>Michael Scott</cp:lastModifiedBy>
  <cp:revision>19</cp:revision>
  <cp:lastPrinted>2019-03-05T10:41:33Z</cp:lastPrinted>
  <dcterms:created xsi:type="dcterms:W3CDTF">2019-03-05T08:18:47Z</dcterms:created>
  <dcterms:modified xsi:type="dcterms:W3CDTF">2019-03-05T13:29:57Z</dcterms:modified>
</cp:coreProperties>
</file>