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179"/>
    <p:restoredTop sz="94643"/>
  </p:normalViewPr>
  <p:slideViewPr>
    <p:cSldViewPr snapToGrid="0" snapToObjects="1">
      <p:cViewPr varScale="1">
        <p:scale>
          <a:sx n="96" d="100"/>
          <a:sy n="96" d="100"/>
        </p:scale>
        <p:origin x="448"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1" name="Freeform 6"/>
          <p:cNvSpPr/>
          <p:nvPr/>
        </p:nvSpPr>
        <p:spPr bwMode="auto">
          <a:xfrm>
            <a:off x="0" y="-3175"/>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810001" y="1449147"/>
            <a:ext cx="10572000" cy="2971051"/>
          </a:xfrm>
        </p:spPr>
        <p:txBody>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810001" y="5280847"/>
            <a:ext cx="10572000" cy="434974"/>
          </a:xfrm>
        </p:spPr>
        <p:txBody>
          <a:bodyPr anchor="t"/>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8B9EBBA-996F-894A-B54A-D6246ED52CEA}" type="datetimeFigureOut">
              <a:rPr lang="en-US" dirty="0"/>
              <a:pPr/>
              <a:t>1/30/19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0000" y="4800600"/>
            <a:ext cx="10561418" cy="566738"/>
          </a:xfrm>
        </p:spPr>
        <p:txBody>
          <a:bodyPr anchor="b">
            <a:normAutofit/>
          </a:bodyPr>
          <a:lstStyle>
            <a:lvl1pPr algn="l">
              <a:defRPr sz="2400" b="0"/>
            </a:lvl1pPr>
          </a:lstStyle>
          <a:p>
            <a:r>
              <a:rPr lang="en-US"/>
              <a:t>Click to edit Master title style</a:t>
            </a:r>
            <a:endParaRPr lang="en-US" dirty="0"/>
          </a:p>
        </p:txBody>
      </p:sp>
      <p:sp>
        <p:nvSpPr>
          <p:cNvPr id="15" name="Picture Placeholder 14"/>
          <p:cNvSpPr>
            <a:spLocks noGrp="1" noChangeAspect="1"/>
          </p:cNvSpPr>
          <p:nvPr>
            <p:ph type="pic" sz="quarter" idx="13"/>
          </p:nvPr>
        </p:nvSpPr>
        <p:spPr bwMode="auto">
          <a:xfrm>
            <a:off x="0" y="0"/>
            <a:ext cx="12192000" cy="4800600"/>
          </a:xfrm>
          <a:custGeom>
            <a:avLst/>
            <a:gdLst/>
            <a:ahLst/>
            <a:cxnLst/>
            <a:rect l="0" t="0" r="r" b="b"/>
            <a:pathLst>
              <a:path w="5760" h="3289">
                <a:moveTo>
                  <a:pt x="5760" y="0"/>
                </a:moveTo>
                <a:lnTo>
                  <a:pt x="0" y="0"/>
                </a:lnTo>
                <a:lnTo>
                  <a:pt x="0" y="3100"/>
                </a:lnTo>
                <a:lnTo>
                  <a:pt x="943" y="3100"/>
                </a:lnTo>
                <a:lnTo>
                  <a:pt x="1123" y="3281"/>
                </a:lnTo>
                <a:lnTo>
                  <a:pt x="1123" y="3281"/>
                </a:lnTo>
                <a:lnTo>
                  <a:pt x="1127" y="3283"/>
                </a:lnTo>
                <a:lnTo>
                  <a:pt x="1133" y="3286"/>
                </a:lnTo>
                <a:lnTo>
                  <a:pt x="1139" y="3289"/>
                </a:lnTo>
                <a:lnTo>
                  <a:pt x="1144" y="3289"/>
                </a:lnTo>
                <a:lnTo>
                  <a:pt x="1150" y="3289"/>
                </a:lnTo>
                <a:lnTo>
                  <a:pt x="1155" y="3286"/>
                </a:lnTo>
                <a:lnTo>
                  <a:pt x="1161" y="3283"/>
                </a:lnTo>
                <a:lnTo>
                  <a:pt x="1165" y="3281"/>
                </a:lnTo>
                <a:lnTo>
                  <a:pt x="1345" y="3100"/>
                </a:lnTo>
                <a:lnTo>
                  <a:pt x="5760" y="3100"/>
                </a:lnTo>
                <a:lnTo>
                  <a:pt x="5760" y="0"/>
                </a:lnTo>
                <a:close/>
              </a:path>
            </a:pathLst>
          </a:custGeom>
          <a:noFill/>
          <a:ln>
            <a:solidFill>
              <a:schemeClr val="tx2"/>
            </a:solidFill>
          </a:ln>
        </p:spPr>
        <p:style>
          <a:lnRef idx="1">
            <a:schemeClr val="accent1"/>
          </a:lnRef>
          <a:fillRef idx="3">
            <a:schemeClr val="accent1"/>
          </a:fillRef>
          <a:effectRef idx="2">
            <a:schemeClr val="accent1"/>
          </a:effectRef>
          <a:fontRef idx="minor">
            <a:schemeClr val="lt1"/>
          </a:fontRef>
        </p:style>
        <p:txBody>
          <a:bodyPr wrap="square" numCol="1" anchor="t" anchorCtr="0" compatLnSpc="1">
            <a:prstTxWarp prst="textNoShape">
              <a:avLst/>
            </a:prstTxWarp>
            <a:normAutofit/>
          </a:bodyPr>
          <a:lstStyle>
            <a:lvl1pPr marL="0" indent="0" algn="ctr">
              <a:buFontTx/>
              <a:buNone/>
              <a:defRPr sz="1600"/>
            </a:lvl1pPr>
          </a:lstStyle>
          <a:p>
            <a:r>
              <a:rPr lang="en-US"/>
              <a:t>Click icon to add picture</a:t>
            </a:r>
            <a:endParaRPr lang="en-US" dirty="0"/>
          </a:p>
        </p:txBody>
      </p:sp>
      <p:sp>
        <p:nvSpPr>
          <p:cNvPr id="4" name="Text Placeholder 3"/>
          <p:cNvSpPr>
            <a:spLocks noGrp="1"/>
          </p:cNvSpPr>
          <p:nvPr>
            <p:ph type="body" sz="half" idx="2"/>
          </p:nvPr>
        </p:nvSpPr>
        <p:spPr>
          <a:xfrm>
            <a:off x="810000" y="5367338"/>
            <a:ext cx="10561418"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18C79C5D-2A6F-F04D-97DA-BEF2467B64E4}" type="datetimeFigureOut">
              <a:rPr lang="en-US" dirty="0"/>
              <a:pPr/>
              <a:t>1/30/19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8" name="Freeform 6"/>
          <p:cNvSpPr>
            <a:spLocks noChangeAspect="1"/>
          </p:cNvSpPr>
          <p:nvPr/>
        </p:nvSpPr>
        <p:spPr bwMode="auto">
          <a:xfrm>
            <a:off x="631697" y="1081456"/>
            <a:ext cx="6332416" cy="3239188"/>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50985" y="1238502"/>
            <a:ext cx="5893840" cy="2645912"/>
          </a:xfrm>
        </p:spPr>
        <p:txBody>
          <a:bodyPr anchor="b"/>
          <a:lstStyle>
            <a:lvl1pPr algn="l">
              <a:defRPr sz="4200" b="1" cap="none"/>
            </a:lvl1pPr>
          </a:lstStyle>
          <a:p>
            <a:r>
              <a:rPr lang="en-US"/>
              <a:t>Click to edit Master title style</a:t>
            </a:r>
            <a:endParaRPr lang="en-US" dirty="0"/>
          </a:p>
        </p:txBody>
      </p:sp>
      <p:sp>
        <p:nvSpPr>
          <p:cNvPr id="3" name="Text Placeholder 2"/>
          <p:cNvSpPr>
            <a:spLocks noGrp="1"/>
          </p:cNvSpPr>
          <p:nvPr>
            <p:ph type="body" idx="1"/>
          </p:nvPr>
        </p:nvSpPr>
        <p:spPr>
          <a:xfrm>
            <a:off x="853190" y="4443680"/>
            <a:ext cx="5891636" cy="713241"/>
          </a:xfrm>
        </p:spPr>
        <p:txBody>
          <a:bodyPr anchor="t">
            <a:no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9" name="Text Placeholder 5"/>
          <p:cNvSpPr>
            <a:spLocks noGrp="1"/>
          </p:cNvSpPr>
          <p:nvPr>
            <p:ph type="body" sz="quarter" idx="16"/>
          </p:nvPr>
        </p:nvSpPr>
        <p:spPr>
          <a:xfrm>
            <a:off x="7574642" y="1081456"/>
            <a:ext cx="3810001" cy="4075465"/>
          </a:xfrm>
        </p:spPr>
        <p:txBody>
          <a:bodyPr anchor="t"/>
          <a:lstStyle>
            <a:lvl1pPr marL="0" indent="0">
              <a:buFontTx/>
              <a:buNone/>
              <a:defRPr/>
            </a:lvl1pPr>
          </a:lstStyle>
          <a:p>
            <a:pPr lvl="0"/>
            <a:r>
              <a:rPr lang="en-US"/>
              <a:t>Edit Master text styles</a:t>
            </a:r>
          </a:p>
        </p:txBody>
      </p:sp>
      <p:sp>
        <p:nvSpPr>
          <p:cNvPr id="4" name="Date Placeholder 3"/>
          <p:cNvSpPr>
            <a:spLocks noGrp="1"/>
          </p:cNvSpPr>
          <p:nvPr>
            <p:ph type="dt" sz="half" idx="10"/>
          </p:nvPr>
        </p:nvSpPr>
        <p:spPr/>
        <p:txBody>
          <a:bodyPr/>
          <a:lstStyle/>
          <a:p>
            <a:fld id="{8DFA1846-DA80-1C48-A609-854EA85C59AD}" type="datetimeFigureOut">
              <a:rPr lang="en-US" dirty="0"/>
              <a:pPr/>
              <a:t>1/30/19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9" name="Freeform 6"/>
          <p:cNvSpPr>
            <a:spLocks noChangeAspect="1"/>
          </p:cNvSpPr>
          <p:nvPr/>
        </p:nvSpPr>
        <p:spPr bwMode="auto">
          <a:xfrm>
            <a:off x="1140884" y="2286585"/>
            <a:ext cx="4895115" cy="2503972"/>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38" name="Title 1"/>
          <p:cNvSpPr>
            <a:spLocks noGrp="1"/>
          </p:cNvSpPr>
          <p:nvPr>
            <p:ph type="title"/>
          </p:nvPr>
        </p:nvSpPr>
        <p:spPr>
          <a:xfrm>
            <a:off x="1357089" y="2435957"/>
            <a:ext cx="4382521" cy="2007789"/>
          </a:xfrm>
        </p:spPr>
        <p:txBody>
          <a:bodyPr/>
          <a:lstStyle>
            <a:lvl1pPr>
              <a:defRPr sz="3200"/>
            </a:lvl1pPr>
          </a:lstStyle>
          <a:p>
            <a:r>
              <a:rPr lang="en-US"/>
              <a:t>Click to edit Master title style</a:t>
            </a:r>
            <a:endParaRPr lang="en-US" dirty="0"/>
          </a:p>
        </p:txBody>
      </p:sp>
      <p:sp>
        <p:nvSpPr>
          <p:cNvPr id="6" name="Text Placeholder 5"/>
          <p:cNvSpPr>
            <a:spLocks noGrp="1"/>
          </p:cNvSpPr>
          <p:nvPr>
            <p:ph type="body" sz="quarter" idx="16"/>
          </p:nvPr>
        </p:nvSpPr>
        <p:spPr>
          <a:xfrm>
            <a:off x="6156000" y="2286000"/>
            <a:ext cx="4880300" cy="2295525"/>
          </a:xfrm>
        </p:spPr>
        <p:txBody>
          <a:bodyPr anchor="t"/>
          <a:lstStyle>
            <a:lvl1pPr marL="0" indent="0">
              <a:buFontTx/>
              <a:buNone/>
              <a:defRPr/>
            </a:lvl1pPr>
          </a:lstStyle>
          <a:p>
            <a:pPr lvl="0"/>
            <a:r>
              <a:rPr lang="en-US"/>
              <a:t>Edit Master text styles</a:t>
            </a:r>
          </a:p>
        </p:txBody>
      </p:sp>
      <p:sp>
        <p:nvSpPr>
          <p:cNvPr id="2" name="Date Placeholder 1"/>
          <p:cNvSpPr>
            <a:spLocks noGrp="1"/>
          </p:cNvSpPr>
          <p:nvPr>
            <p:ph type="dt" sz="half" idx="10"/>
          </p:nvPr>
        </p:nvSpPr>
        <p:spPr/>
        <p:txBody>
          <a:bodyPr/>
          <a:lstStyle/>
          <a:p>
            <a:fld id="{FBF54567-0DE4-3F47-BF90-CB84690072F9}" type="datetimeFigureOut">
              <a:rPr lang="en-US" dirty="0"/>
              <a:pPr/>
              <a:t>1/30/19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6C52C72-DE31-F449-A4ED-4C594FD91407}" type="datetimeFigureOut">
              <a:rPr lang="en-US" dirty="0"/>
              <a:pPr/>
              <a:t>1/30/19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12" name="Freeform 6"/>
          <p:cNvSpPr>
            <a:spLocks noChangeAspect="1"/>
          </p:cNvSpPr>
          <p:nvPr/>
        </p:nvSpPr>
        <p:spPr bwMode="auto">
          <a:xfrm>
            <a:off x="7669651" y="446089"/>
            <a:ext cx="4522349" cy="5414962"/>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183540" y="586171"/>
            <a:ext cx="2494791" cy="51347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10001" y="446089"/>
            <a:ext cx="6611540" cy="5414962"/>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D62726E-379B-B349-9EED-81ED093FA806}" type="datetimeFigureOut">
              <a:rPr lang="en-US" dirty="0"/>
              <a:pPr/>
              <a:t>1/30/19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1"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447188"/>
            <a:ext cx="10571998" cy="970450"/>
          </a:xfrm>
        </p:spPr>
        <p:txBody>
          <a:bodyPr/>
          <a:lstStyle/>
          <a:p>
            <a:r>
              <a:rPr lang="en-US"/>
              <a:t>Click to edit Master title style</a:t>
            </a:r>
            <a:endParaRPr lang="en-US" dirty="0"/>
          </a:p>
        </p:txBody>
      </p:sp>
      <p:sp>
        <p:nvSpPr>
          <p:cNvPr id="3" name="Content Placeholder 2"/>
          <p:cNvSpPr>
            <a:spLocks noGrp="1"/>
          </p:cNvSpPr>
          <p:nvPr>
            <p:ph idx="1"/>
          </p:nvPr>
        </p:nvSpPr>
        <p:spPr>
          <a:xfrm>
            <a:off x="818712" y="2222287"/>
            <a:ext cx="10554574" cy="363651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B3A1323-8D79-1946-B0D7-40001CF92E9D}" type="datetimeFigureOut">
              <a:rPr lang="en-US" dirty="0"/>
              <a:pPr/>
              <a:t>1/30/19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0" name="Freeform 7"/>
          <p:cNvSpPr/>
          <p:nvPr/>
        </p:nvSpPr>
        <p:spPr bwMode="auto">
          <a:xfrm>
            <a:off x="0" y="1"/>
            <a:ext cx="12192000" cy="5203825"/>
          </a:xfrm>
          <a:custGeom>
            <a:avLst/>
            <a:gdLst/>
            <a:ahLst/>
            <a:cxnLst/>
            <a:rect l="0" t="0" r="r" b="b"/>
            <a:pathLst>
              <a:path w="5760" h="3278">
                <a:moveTo>
                  <a:pt x="0" y="0"/>
                </a:moveTo>
                <a:lnTo>
                  <a:pt x="5760" y="0"/>
                </a:lnTo>
                <a:lnTo>
                  <a:pt x="5760" y="3090"/>
                </a:lnTo>
                <a:lnTo>
                  <a:pt x="4817" y="3090"/>
                </a:lnTo>
                <a:lnTo>
                  <a:pt x="4637" y="3270"/>
                </a:lnTo>
                <a:lnTo>
                  <a:pt x="4637" y="3270"/>
                </a:lnTo>
                <a:lnTo>
                  <a:pt x="4633" y="3272"/>
                </a:lnTo>
                <a:lnTo>
                  <a:pt x="4627" y="3275"/>
                </a:lnTo>
                <a:lnTo>
                  <a:pt x="4621" y="3278"/>
                </a:lnTo>
                <a:lnTo>
                  <a:pt x="4616" y="3278"/>
                </a:lnTo>
                <a:lnTo>
                  <a:pt x="4610" y="3278"/>
                </a:lnTo>
                <a:lnTo>
                  <a:pt x="4605" y="3275"/>
                </a:lnTo>
                <a:lnTo>
                  <a:pt x="4599" y="3272"/>
                </a:lnTo>
                <a:lnTo>
                  <a:pt x="4595" y="3270"/>
                </a:lnTo>
                <a:lnTo>
                  <a:pt x="4415" y="3090"/>
                </a:lnTo>
                <a:lnTo>
                  <a:pt x="0" y="3090"/>
                </a:lnTo>
                <a:lnTo>
                  <a:pt x="0" y="0"/>
                </a:lnTo>
                <a:lnTo>
                  <a:pt x="0" y="0"/>
                </a:lnTo>
                <a:close/>
              </a:path>
            </a:pathLst>
          </a:custGeom>
          <a:ln>
            <a:headEnd/>
            <a:tailEnd/>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2951396"/>
            <a:ext cx="10561418" cy="1468800"/>
          </a:xfrm>
        </p:spPr>
        <p:txBody>
          <a:bodyPr anchor="b"/>
          <a:lstStyle>
            <a:lvl1pPr algn="r">
              <a:defRPr sz="4800" b="1" cap="none"/>
            </a:lvl1pPr>
          </a:lstStyle>
          <a:p>
            <a:r>
              <a:rPr lang="en-US"/>
              <a:t>Click to edit Master title style</a:t>
            </a:r>
            <a:endParaRPr lang="en-US" dirty="0"/>
          </a:p>
        </p:txBody>
      </p:sp>
      <p:sp>
        <p:nvSpPr>
          <p:cNvPr id="3" name="Text Placeholder 2"/>
          <p:cNvSpPr>
            <a:spLocks noGrp="1"/>
          </p:cNvSpPr>
          <p:nvPr>
            <p:ph type="body" idx="1"/>
          </p:nvPr>
        </p:nvSpPr>
        <p:spPr>
          <a:xfrm>
            <a:off x="810000" y="5281201"/>
            <a:ext cx="10561418" cy="433955"/>
          </a:xfrm>
        </p:spPr>
        <p:txBody>
          <a:bodyPr anchor="t">
            <a:no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DFA1846-DA80-1C48-A609-854EA85C59AD}" type="datetimeFigureOut">
              <a:rPr lang="en-US" dirty="0"/>
              <a:pPr/>
              <a:t>1/30/19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18712" y="2222287"/>
            <a:ext cx="5185873" cy="3638763"/>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7415" y="2222287"/>
            <a:ext cx="5194583" cy="3638764"/>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7302355-E14B-8545-A8F8-0FE83CC9D524}" type="datetimeFigureOut">
              <a:rPr lang="en-US" dirty="0"/>
              <a:pPr/>
              <a:t>1/30/19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814728" y="2174875"/>
            <a:ext cx="5189857"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14729" y="2751138"/>
            <a:ext cx="5189856" cy="3109913"/>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87415" y="2174875"/>
            <a:ext cx="5194583"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87415" y="2751138"/>
            <a:ext cx="5194583" cy="3109913"/>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2640F58-564D-2B4F-AE67-E407BA4FCF45}" type="datetimeFigureOut">
              <a:rPr lang="en-US" dirty="0"/>
              <a:pPr/>
              <a:t>1/30/19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13A34C8-038E-2045-AF43-DF7DBB8E0E9E}" type="datetimeFigureOut">
              <a:rPr lang="en-US" dirty="0"/>
              <a:pPr/>
              <a:t>1/30/19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818C68F-D26B-8F47-958C-23B49CF8A634}" type="datetimeFigureOut">
              <a:rPr lang="en-US" dirty="0"/>
              <a:pPr/>
              <a:t>1/30/19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2" name="Freeform 6"/>
          <p:cNvSpPr>
            <a:spLocks noChangeAspect="1"/>
          </p:cNvSpPr>
          <p:nvPr/>
        </p:nvSpPr>
        <p:spPr bwMode="auto">
          <a:xfrm>
            <a:off x="1073151" y="446087"/>
            <a:ext cx="3547533" cy="1814651"/>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073151" y="446088"/>
            <a:ext cx="3547533" cy="1618396"/>
          </a:xfrm>
        </p:spPr>
        <p:txBody>
          <a:bodyPr anchor="b"/>
          <a:lstStyle>
            <a:lvl1pPr algn="l">
              <a:defRPr sz="2000" b="1"/>
            </a:lvl1pPr>
          </a:lstStyle>
          <a:p>
            <a:r>
              <a:rPr lang="en-US"/>
              <a:t>Click to edit Master title style</a:t>
            </a:r>
            <a:endParaRPr lang="en-US" dirty="0"/>
          </a:p>
        </p:txBody>
      </p:sp>
      <p:sp>
        <p:nvSpPr>
          <p:cNvPr id="3" name="Content Placeholder 2"/>
          <p:cNvSpPr>
            <a:spLocks noGrp="1"/>
          </p:cNvSpPr>
          <p:nvPr>
            <p:ph idx="1"/>
          </p:nvPr>
        </p:nvSpPr>
        <p:spPr>
          <a:xfrm>
            <a:off x="4855633" y="446088"/>
            <a:ext cx="6252633" cy="5414963"/>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73151" y="2260738"/>
            <a:ext cx="3547533" cy="360031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D0DF5E60-9974-AC48-9591-99C2BB44B7CF}" type="datetimeFigureOut">
              <a:rPr lang="en-US" dirty="0"/>
              <a:pPr/>
              <a:t>1/30/19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4728" y="727522"/>
            <a:ext cx="4852988" cy="1617163"/>
          </a:xfrm>
        </p:spPr>
        <p:txBody>
          <a:bodyPr anchor="b">
            <a:normAutofit/>
          </a:bodyPr>
          <a:lstStyle>
            <a:lvl1pPr algn="l">
              <a:defRPr sz="2400" b="0"/>
            </a:lvl1pPr>
          </a:lstStyle>
          <a:p>
            <a:r>
              <a:rPr lang="en-US"/>
              <a:t>Click to edit Master title style</a:t>
            </a:r>
            <a:endParaRPr lang="en-US" dirty="0"/>
          </a:p>
        </p:txBody>
      </p:sp>
      <p:sp>
        <p:nvSpPr>
          <p:cNvPr id="9" name="Picture Placeholder 11"/>
          <p:cNvSpPr>
            <a:spLocks noGrp="1" noChangeAspect="1"/>
          </p:cNvSpPr>
          <p:nvPr>
            <p:ph type="pic" sz="quarter" idx="13"/>
          </p:nvPr>
        </p:nvSpPr>
        <p:spPr bwMode="auto">
          <a:xfrm>
            <a:off x="6098117" y="0"/>
            <a:ext cx="6093883" cy="6858000"/>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noFill/>
          <a:ln w="9525">
            <a:solidFill>
              <a:schemeClr val="tx2"/>
            </a:solidFill>
            <a:round/>
            <a:headEnd/>
            <a:tailEnd/>
          </a:ln>
          <a:effectLst/>
        </p:spPr>
        <p:txBody>
          <a:bodyPr wrap="square" numCol="1" anchor="t" anchorCtr="0" compatLnSpc="1">
            <a:prstTxWarp prst="textNoShape">
              <a:avLst/>
            </a:prstTxWarp>
            <a:normAutofit/>
          </a:bodyPr>
          <a:lstStyle>
            <a:lvl1pPr algn="ctr">
              <a:buFontTx/>
              <a:buNone/>
              <a:defRPr sz="1400"/>
            </a:lvl1pPr>
          </a:lstStyle>
          <a:p>
            <a:r>
              <a:rPr lang="en-US"/>
              <a:t>Click icon to add picture</a:t>
            </a:r>
            <a:endParaRPr lang="en-US" dirty="0"/>
          </a:p>
        </p:txBody>
      </p:sp>
      <p:sp>
        <p:nvSpPr>
          <p:cNvPr id="4" name="Text Placeholder 3"/>
          <p:cNvSpPr>
            <a:spLocks noGrp="1"/>
          </p:cNvSpPr>
          <p:nvPr>
            <p:ph type="body" sz="half" idx="2"/>
          </p:nvPr>
        </p:nvSpPr>
        <p:spPr>
          <a:xfrm>
            <a:off x="814728" y="2344684"/>
            <a:ext cx="4852988" cy="3516365"/>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3885810" y="6041362"/>
            <a:ext cx="976879" cy="365125"/>
          </a:xfrm>
        </p:spPr>
        <p:txBody>
          <a:bodyPr/>
          <a:lstStyle/>
          <a:p>
            <a:fld id="{18C79C5D-2A6F-F04D-97DA-BEF2467B64E4}" type="datetimeFigureOut">
              <a:rPr lang="en-US" dirty="0"/>
              <a:pPr/>
              <a:t>1/30/19</a:t>
            </a:fld>
            <a:endParaRPr lang="en-US" dirty="0"/>
          </a:p>
        </p:txBody>
      </p:sp>
      <p:sp>
        <p:nvSpPr>
          <p:cNvPr id="6" name="Footer Placeholder 5"/>
          <p:cNvSpPr>
            <a:spLocks noGrp="1"/>
          </p:cNvSpPr>
          <p:nvPr>
            <p:ph type="ftr" sz="quarter" idx="11"/>
          </p:nvPr>
        </p:nvSpPr>
        <p:spPr>
          <a:xfrm>
            <a:off x="590396" y="6041362"/>
            <a:ext cx="3295413" cy="365125"/>
          </a:xfrm>
        </p:spPr>
        <p:txBody>
          <a:bodyPr/>
          <a:lstStyle/>
          <a:p>
            <a:endParaRPr lang="en-US" dirty="0"/>
          </a:p>
        </p:txBody>
      </p:sp>
      <p:sp>
        <p:nvSpPr>
          <p:cNvPr id="7" name="Slide Number Placeholder 6"/>
          <p:cNvSpPr>
            <a:spLocks noGrp="1"/>
          </p:cNvSpPr>
          <p:nvPr>
            <p:ph type="sldNum" sz="quarter" idx="12"/>
          </p:nvPr>
        </p:nvSpPr>
        <p:spPr>
          <a:xfrm>
            <a:off x="4862689" y="5915888"/>
            <a:ext cx="1062155" cy="490599"/>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10000" y="447188"/>
            <a:ext cx="10571998" cy="970450"/>
          </a:xfrm>
          <a:prstGeom prst="rect">
            <a:avLst/>
          </a:prstGeom>
          <a:effectLst>
            <a:outerShdw blurRad="50800" dir="14400000">
              <a:srgbClr val="000000">
                <a:alpha val="60000"/>
              </a:srgbClr>
            </a:outerShdw>
          </a:effectLst>
        </p:spPr>
        <p:txBody>
          <a:bodyPr vert="horz" lIns="91440" tIns="45720" rIns="91440" bIns="45720" rtlCol="0" anchor="b">
            <a:noAutofit/>
          </a:bodyPr>
          <a:lstStyle/>
          <a:p>
            <a:r>
              <a:rPr lang="en-US"/>
              <a:t>Click to edit Master title style</a:t>
            </a:r>
            <a:endParaRPr lang="en-US" dirty="0"/>
          </a:p>
        </p:txBody>
      </p:sp>
      <p:sp>
        <p:nvSpPr>
          <p:cNvPr id="3" name="Text Placeholder 2"/>
          <p:cNvSpPr>
            <a:spLocks noGrp="1"/>
          </p:cNvSpPr>
          <p:nvPr>
            <p:ph type="body" idx="1"/>
          </p:nvPr>
        </p:nvSpPr>
        <p:spPr>
          <a:xfrm>
            <a:off x="810000" y="2184401"/>
            <a:ext cx="10563285" cy="3674397"/>
          </a:xfrm>
          <a:prstGeom prst="rect">
            <a:avLst/>
          </a:prstGeom>
          <a:effectLst>
            <a:outerShdw blurRad="50800" dir="14400000">
              <a:srgbClr val="000000">
                <a:alpha val="40000"/>
              </a:srgbClr>
            </a:outerShdw>
          </a:effectLst>
        </p:spPr>
        <p:txBody>
          <a:bodyPr vert="horz" lIns="91440" tIns="45720" rIns="91440" bIns="45720" rtlCol="0"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3"/>
          </p:nvPr>
        </p:nvSpPr>
        <p:spPr>
          <a:xfrm>
            <a:off x="451514" y="6041362"/>
            <a:ext cx="8644320" cy="365125"/>
          </a:xfrm>
          <a:prstGeom prst="rect">
            <a:avLst/>
          </a:prstGeom>
        </p:spPr>
        <p:txBody>
          <a:bodyPr vert="horz" lIns="91440" tIns="45720" rIns="91440" bIns="45720" rtlCol="0" anchor="b"/>
          <a:lstStyle>
            <a:lvl1pPr algn="l">
              <a:defRPr sz="900">
                <a:solidFill>
                  <a:schemeClr val="tx1"/>
                </a:solidFill>
              </a:defRPr>
            </a:lvl1pPr>
          </a:lstStyle>
          <a:p>
            <a:endParaRPr lang="en-US" dirty="0"/>
          </a:p>
        </p:txBody>
      </p:sp>
      <p:sp>
        <p:nvSpPr>
          <p:cNvPr id="4" name="Date Placeholder 3"/>
          <p:cNvSpPr>
            <a:spLocks noGrp="1"/>
          </p:cNvSpPr>
          <p:nvPr>
            <p:ph type="dt" sz="half" idx="2"/>
          </p:nvPr>
        </p:nvSpPr>
        <p:spPr>
          <a:xfrm>
            <a:off x="9334626" y="6041362"/>
            <a:ext cx="1343706" cy="365125"/>
          </a:xfrm>
          <a:prstGeom prst="rect">
            <a:avLst/>
          </a:prstGeom>
        </p:spPr>
        <p:txBody>
          <a:bodyPr vert="horz" lIns="91440" tIns="45720" rIns="91440" bIns="45720" rtlCol="0" anchor="b"/>
          <a:lstStyle>
            <a:lvl1pPr algn="r">
              <a:defRPr sz="900">
                <a:solidFill>
                  <a:schemeClr val="tx1"/>
                </a:solidFill>
              </a:defRPr>
            </a:lvl1pPr>
          </a:lstStyle>
          <a:p>
            <a:fld id="{09B482E8-6E0E-1B4F-B1FD-C69DB9E858D9}" type="datetimeFigureOut">
              <a:rPr lang="en-US" dirty="0"/>
              <a:pPr/>
              <a:t>1/30/19</a:t>
            </a:fld>
            <a:endParaRPr lang="en-US" dirty="0"/>
          </a:p>
        </p:txBody>
      </p:sp>
      <p:sp>
        <p:nvSpPr>
          <p:cNvPr id="6" name="Slide Number Placeholder 5"/>
          <p:cNvSpPr>
            <a:spLocks noGrp="1"/>
          </p:cNvSpPr>
          <p:nvPr>
            <p:ph type="sldNum" sz="quarter" idx="4"/>
          </p:nvPr>
        </p:nvSpPr>
        <p:spPr>
          <a:xfrm>
            <a:off x="10678331" y="5915888"/>
            <a:ext cx="1062155" cy="490599"/>
          </a:xfrm>
          <a:prstGeom prst="rect">
            <a:avLst/>
          </a:prstGeom>
        </p:spPr>
        <p:txBody>
          <a:bodyPr vert="horz" lIns="91440" tIns="45720" rIns="91440" bIns="10800" rtlCol="0" anchor="b"/>
          <a:lstStyle>
            <a:lvl1pPr algn="r">
              <a:defRPr sz="2000">
                <a:solidFill>
                  <a:schemeClr val="accent1"/>
                </a:solidFill>
              </a:defRPr>
            </a:lvl1pPr>
          </a:lstStyle>
          <a:p>
            <a:fld id="{D57F1E4F-1CFF-5643-939E-217C01CD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3" r:id="rId9"/>
    <p:sldLayoutId id="2147483657" r:id="rId10"/>
    <p:sldLayoutId id="2147483666" r:id="rId11"/>
    <p:sldLayoutId id="2147483661" r:id="rId12"/>
    <p:sldLayoutId id="2147483658" r:id="rId13"/>
    <p:sldLayoutId id="2147483659" r:id="rId14"/>
  </p:sldLayoutIdLst>
  <p:hf sldNum="0" hdr="0" ftr="0" dt="0"/>
  <p:txStyles>
    <p:title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accent1"/>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accent1"/>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accent1"/>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5pPr>
      <a:lvl6pPr marL="24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6pPr>
      <a:lvl7pPr marL="28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7pPr>
      <a:lvl8pPr marL="32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8pPr>
      <a:lvl9pPr marL="36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tiff"/><Relationship Id="rId2" Type="http://schemas.openxmlformats.org/officeDocument/2006/relationships/image" Target="../media/image13.tiff"/><Relationship Id="rId1" Type="http://schemas.openxmlformats.org/officeDocument/2006/relationships/slideLayout" Target="../slideLayouts/slideLayout7.xml"/><Relationship Id="rId4" Type="http://schemas.openxmlformats.org/officeDocument/2006/relationships/image" Target="../media/image15.tif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tiff"/><Relationship Id="rId2" Type="http://schemas.openxmlformats.org/officeDocument/2006/relationships/image" Target="../media/image4.tif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7.tiff"/><Relationship Id="rId2" Type="http://schemas.openxmlformats.org/officeDocument/2006/relationships/image" Target="../media/image6.tiff"/><Relationship Id="rId1" Type="http://schemas.openxmlformats.org/officeDocument/2006/relationships/slideLayout" Target="../slideLayouts/slideLayout7.xml"/><Relationship Id="rId5" Type="http://schemas.openxmlformats.org/officeDocument/2006/relationships/image" Target="../media/image9.tiff"/><Relationship Id="rId4" Type="http://schemas.openxmlformats.org/officeDocument/2006/relationships/image" Target="../media/image8.tiff"/></Relationships>
</file>

<file path=ppt/slides/_rels/slide8.xml.rels><?xml version="1.0" encoding="UTF-8" standalone="yes"?>
<Relationships xmlns="http://schemas.openxmlformats.org/package/2006/relationships"><Relationship Id="rId3" Type="http://schemas.openxmlformats.org/officeDocument/2006/relationships/image" Target="../media/image11.tiff"/><Relationship Id="rId2" Type="http://schemas.openxmlformats.org/officeDocument/2006/relationships/image" Target="../media/image10.tif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A4123C-0E82-1746-A52D-702B2B7358BC}"/>
              </a:ext>
            </a:extLst>
          </p:cNvPr>
          <p:cNvSpPr>
            <a:spLocks noGrp="1"/>
          </p:cNvSpPr>
          <p:nvPr>
            <p:ph type="ctrTitle"/>
          </p:nvPr>
        </p:nvSpPr>
        <p:spPr/>
        <p:txBody>
          <a:bodyPr/>
          <a:lstStyle/>
          <a:p>
            <a:r>
              <a:rPr lang="en-US" dirty="0"/>
              <a:t>Pre-Inca Andean Cultures</a:t>
            </a:r>
          </a:p>
        </p:txBody>
      </p:sp>
      <p:sp>
        <p:nvSpPr>
          <p:cNvPr id="3" name="Subtitle 2">
            <a:extLst>
              <a:ext uri="{FF2B5EF4-FFF2-40B4-BE49-F238E27FC236}">
                <a16:creationId xmlns:a16="http://schemas.microsoft.com/office/drawing/2014/main" id="{F6FBFF7B-9C07-094F-BA68-82F2C0CD25CC}"/>
              </a:ext>
            </a:extLst>
          </p:cNvPr>
          <p:cNvSpPr>
            <a:spLocks noGrp="1"/>
          </p:cNvSpPr>
          <p:nvPr>
            <p:ph type="subTitle" idx="1"/>
          </p:nvPr>
        </p:nvSpPr>
        <p:spPr/>
        <p:txBody>
          <a:bodyPr/>
          <a:lstStyle/>
          <a:p>
            <a:r>
              <a:rPr lang="en-US" dirty="0"/>
              <a:t>Leo Crozier, Simone La </a:t>
            </a:r>
            <a:r>
              <a:rPr lang="en-US" dirty="0" err="1"/>
              <a:t>Falce</a:t>
            </a:r>
            <a:r>
              <a:rPr lang="en-US" dirty="0"/>
              <a:t>, Theo Guinness</a:t>
            </a:r>
          </a:p>
        </p:txBody>
      </p:sp>
    </p:spTree>
    <p:extLst>
      <p:ext uri="{BB962C8B-B14F-4D97-AF65-F5344CB8AC3E}">
        <p14:creationId xmlns:p14="http://schemas.microsoft.com/office/powerpoint/2010/main" val="25103575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34DDD7-3B08-4145-90BE-20442AD1E2B8}"/>
              </a:ext>
            </a:extLst>
          </p:cNvPr>
          <p:cNvSpPr>
            <a:spLocks noGrp="1"/>
          </p:cNvSpPr>
          <p:nvPr>
            <p:ph type="title"/>
          </p:nvPr>
        </p:nvSpPr>
        <p:spPr/>
        <p:txBody>
          <a:bodyPr/>
          <a:lstStyle/>
          <a:p>
            <a:r>
              <a:rPr lang="en-US" dirty="0" err="1"/>
              <a:t>Chavín</a:t>
            </a:r>
            <a:r>
              <a:rPr lang="en-US" dirty="0"/>
              <a:t> Presence of Elite:</a:t>
            </a:r>
          </a:p>
        </p:txBody>
      </p:sp>
      <p:sp>
        <p:nvSpPr>
          <p:cNvPr id="3" name="Content Placeholder 2">
            <a:extLst>
              <a:ext uri="{FF2B5EF4-FFF2-40B4-BE49-F238E27FC236}">
                <a16:creationId xmlns:a16="http://schemas.microsoft.com/office/drawing/2014/main" id="{D6141EE4-FA1E-3449-9290-9BDFBBFBEFD0}"/>
              </a:ext>
            </a:extLst>
          </p:cNvPr>
          <p:cNvSpPr>
            <a:spLocks noGrp="1"/>
          </p:cNvSpPr>
          <p:nvPr>
            <p:ph idx="1"/>
          </p:nvPr>
        </p:nvSpPr>
        <p:spPr/>
        <p:txBody>
          <a:bodyPr/>
          <a:lstStyle/>
          <a:p>
            <a:r>
              <a:rPr lang="en-US" dirty="0"/>
              <a:t>Power legitimized through the belief in the small elite having a divine connection; shamans derived power and authority from their claim to a divine connection </a:t>
            </a:r>
          </a:p>
          <a:p>
            <a:r>
              <a:rPr lang="en-US" dirty="0"/>
              <a:t>The community believed in and had a desire to connect with the divine</a:t>
            </a:r>
          </a:p>
          <a:p>
            <a:r>
              <a:rPr lang="en-US" u="sng" dirty="0"/>
              <a:t>Strategic Manipulation:</a:t>
            </a:r>
            <a:r>
              <a:rPr lang="en-US" dirty="0"/>
              <a:t> a vehicle of change which shamans could use to produce authority – archaeological evidence shows several examples of reinterpretation, use of psychotropic drugs, and landscape altering </a:t>
            </a:r>
            <a:endParaRPr lang="en-US" u="sng" dirty="0"/>
          </a:p>
        </p:txBody>
      </p:sp>
    </p:spTree>
    <p:extLst>
      <p:ext uri="{BB962C8B-B14F-4D97-AF65-F5344CB8AC3E}">
        <p14:creationId xmlns:p14="http://schemas.microsoft.com/office/powerpoint/2010/main" val="33769492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9A7C53-A6C3-E346-8977-9C2CD7069605}"/>
              </a:ext>
            </a:extLst>
          </p:cNvPr>
          <p:cNvSpPr>
            <a:spLocks noGrp="1"/>
          </p:cNvSpPr>
          <p:nvPr>
            <p:ph type="title"/>
          </p:nvPr>
        </p:nvSpPr>
        <p:spPr/>
        <p:txBody>
          <a:bodyPr/>
          <a:lstStyle/>
          <a:p>
            <a:r>
              <a:rPr lang="en-US" dirty="0" err="1"/>
              <a:t>Chavín</a:t>
            </a:r>
            <a:r>
              <a:rPr lang="en-US" dirty="0"/>
              <a:t> Religion and Ritual:</a:t>
            </a:r>
          </a:p>
        </p:txBody>
      </p:sp>
      <p:sp>
        <p:nvSpPr>
          <p:cNvPr id="3" name="Content Placeholder 2">
            <a:extLst>
              <a:ext uri="{FF2B5EF4-FFF2-40B4-BE49-F238E27FC236}">
                <a16:creationId xmlns:a16="http://schemas.microsoft.com/office/drawing/2014/main" id="{DE3D7910-B10B-4249-8EA0-8EA97D914250}"/>
              </a:ext>
            </a:extLst>
          </p:cNvPr>
          <p:cNvSpPr>
            <a:spLocks noGrp="1"/>
          </p:cNvSpPr>
          <p:nvPr>
            <p:ph idx="1"/>
          </p:nvPr>
        </p:nvSpPr>
        <p:spPr/>
        <p:txBody>
          <a:bodyPr>
            <a:normAutofit lnSpcReduction="10000"/>
          </a:bodyPr>
          <a:lstStyle/>
          <a:p>
            <a:r>
              <a:rPr lang="en-US" dirty="0"/>
              <a:t>Architecture has religious influence and significance. The sacred spaces and structures within this society were evident to have ritualistic and potentially religious purposes </a:t>
            </a:r>
          </a:p>
          <a:p>
            <a:r>
              <a:rPr lang="en-US" dirty="0"/>
              <a:t>The site of </a:t>
            </a:r>
            <a:r>
              <a:rPr lang="en-US" dirty="0" err="1"/>
              <a:t>Chavín</a:t>
            </a:r>
            <a:r>
              <a:rPr lang="en-US" dirty="0"/>
              <a:t> was considered to be sensory, the architectural structure and design elicited a feeling through the senses, through sight and touch </a:t>
            </a:r>
          </a:p>
          <a:p>
            <a:r>
              <a:rPr lang="en-US" dirty="0"/>
              <a:t>Sacred spaces, such as plazas, were designed to mainly disrupt visual impact, meaning that the sacred architecture was designed to be experienced more so than actually viewed</a:t>
            </a:r>
          </a:p>
          <a:p>
            <a:r>
              <a:rPr lang="en-US" dirty="0"/>
              <a:t>Configuration of the site also emphasizes that there was a presence of high-ranked officials – the architecture within </a:t>
            </a:r>
            <a:r>
              <a:rPr lang="en-US" dirty="0" err="1"/>
              <a:t>Chavín</a:t>
            </a:r>
            <a:r>
              <a:rPr lang="en-US" dirty="0"/>
              <a:t> was dictated by these individuals to keep the ritual elements of their culture prominent</a:t>
            </a:r>
          </a:p>
          <a:p>
            <a:r>
              <a:rPr lang="en-US" dirty="0"/>
              <a:t>The details and formatting of each building, in essence, created the effect that those participating in ritual were experiencing their religious phenomena</a:t>
            </a:r>
          </a:p>
        </p:txBody>
      </p:sp>
    </p:spTree>
    <p:extLst>
      <p:ext uri="{BB962C8B-B14F-4D97-AF65-F5344CB8AC3E}">
        <p14:creationId xmlns:p14="http://schemas.microsoft.com/office/powerpoint/2010/main" val="25865810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C29059-BCA3-4049-8B10-AD435858643A}"/>
              </a:ext>
            </a:extLst>
          </p:cNvPr>
          <p:cNvSpPr>
            <a:spLocks noGrp="1"/>
          </p:cNvSpPr>
          <p:nvPr>
            <p:ph type="title"/>
          </p:nvPr>
        </p:nvSpPr>
        <p:spPr/>
        <p:txBody>
          <a:bodyPr/>
          <a:lstStyle/>
          <a:p>
            <a:r>
              <a:rPr lang="en-US" dirty="0" err="1"/>
              <a:t>Chavín</a:t>
            </a:r>
            <a:r>
              <a:rPr lang="en-US" dirty="0"/>
              <a:t> Religious Art and deities:</a:t>
            </a:r>
          </a:p>
        </p:txBody>
      </p:sp>
      <p:sp>
        <p:nvSpPr>
          <p:cNvPr id="3" name="Content Placeholder 2">
            <a:extLst>
              <a:ext uri="{FF2B5EF4-FFF2-40B4-BE49-F238E27FC236}">
                <a16:creationId xmlns:a16="http://schemas.microsoft.com/office/drawing/2014/main" id="{F2C37028-B1A8-2C4C-AC9A-CB8DA24ED8AC}"/>
              </a:ext>
            </a:extLst>
          </p:cNvPr>
          <p:cNvSpPr>
            <a:spLocks noGrp="1"/>
          </p:cNvSpPr>
          <p:nvPr>
            <p:ph idx="1"/>
          </p:nvPr>
        </p:nvSpPr>
        <p:spPr/>
        <p:txBody>
          <a:bodyPr>
            <a:normAutofit fontScale="92500" lnSpcReduction="20000"/>
          </a:bodyPr>
          <a:lstStyle/>
          <a:p>
            <a:pPr marL="0" indent="0">
              <a:buNone/>
            </a:pPr>
            <a:r>
              <a:rPr lang="en-US" dirty="0"/>
              <a:t>Art:</a:t>
            </a:r>
          </a:p>
          <a:p>
            <a:r>
              <a:rPr lang="en-US" dirty="0"/>
              <a:t>Reflective of the landscape around the </a:t>
            </a:r>
            <a:r>
              <a:rPr lang="en-US" dirty="0" err="1"/>
              <a:t>Chavín</a:t>
            </a:r>
            <a:r>
              <a:rPr lang="en-US" dirty="0"/>
              <a:t> and everyday experiences they lived through</a:t>
            </a:r>
          </a:p>
          <a:p>
            <a:r>
              <a:rPr lang="en-US" dirty="0"/>
              <a:t>Artistic impressions included images of jaguars and hybrid humans with felines, </a:t>
            </a:r>
            <a:r>
              <a:rPr lang="en-US" dirty="0" err="1"/>
              <a:t>avians</a:t>
            </a:r>
            <a:r>
              <a:rPr lang="en-US" dirty="0"/>
              <a:t>, and crocodilian features – believed to have been made by shamans under the influence of psychedelic drugs </a:t>
            </a:r>
          </a:p>
          <a:p>
            <a:pPr marL="0" indent="0">
              <a:buNone/>
            </a:pPr>
            <a:r>
              <a:rPr lang="en-US" dirty="0"/>
              <a:t>Deities:</a:t>
            </a:r>
          </a:p>
          <a:p>
            <a:r>
              <a:rPr lang="en-US" dirty="0"/>
              <a:t>Most important was the </a:t>
            </a:r>
            <a:r>
              <a:rPr lang="en-US" dirty="0" err="1"/>
              <a:t>Lanzón</a:t>
            </a:r>
            <a:r>
              <a:rPr lang="en-US" dirty="0"/>
              <a:t> – believed to be a founding ancestor who </a:t>
            </a:r>
            <a:r>
              <a:rPr lang="en-US" dirty="0" err="1"/>
              <a:t>ahd</a:t>
            </a:r>
            <a:r>
              <a:rPr lang="en-US" dirty="0"/>
              <a:t> oracle powers</a:t>
            </a:r>
          </a:p>
          <a:p>
            <a:r>
              <a:rPr lang="en-US" dirty="0"/>
              <a:t>Other deities reflected the landscape around </a:t>
            </a:r>
            <a:r>
              <a:rPr lang="en-US" dirty="0" err="1"/>
              <a:t>Chavín</a:t>
            </a:r>
            <a:r>
              <a:rPr lang="en-US" dirty="0"/>
              <a:t>, including animals in nature and the cosmos, and included figures such as crested eagles, hawks, serpents, crocodiles (</a:t>
            </a:r>
            <a:r>
              <a:rPr lang="en-US" dirty="0" err="1"/>
              <a:t>caymans</a:t>
            </a:r>
            <a:r>
              <a:rPr lang="en-US" dirty="0"/>
              <a:t>), and jaguars. They were intermingled with human aspects, becoming more of a hybrid</a:t>
            </a:r>
          </a:p>
          <a:p>
            <a:r>
              <a:rPr lang="en-US" dirty="0"/>
              <a:t>The </a:t>
            </a:r>
            <a:r>
              <a:rPr lang="en-US" dirty="0" err="1"/>
              <a:t>Chavín</a:t>
            </a:r>
            <a:r>
              <a:rPr lang="en-US" dirty="0"/>
              <a:t> were also interested in binaries and manipulating them, such as showing men and women, the sun and the moon, and the sky and water in the same image </a:t>
            </a:r>
          </a:p>
        </p:txBody>
      </p:sp>
    </p:spTree>
    <p:extLst>
      <p:ext uri="{BB962C8B-B14F-4D97-AF65-F5344CB8AC3E}">
        <p14:creationId xmlns:p14="http://schemas.microsoft.com/office/powerpoint/2010/main" val="9442205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652D2F9-3A42-3146-BCEA-648FEB047B12}"/>
              </a:ext>
            </a:extLst>
          </p:cNvPr>
          <p:cNvPicPr>
            <a:picLocks noChangeAspect="1"/>
          </p:cNvPicPr>
          <p:nvPr/>
        </p:nvPicPr>
        <p:blipFill rotWithShape="1">
          <a:blip r:embed="rId2">
            <a:duotone>
              <a:schemeClr val="accent1">
                <a:shade val="45000"/>
                <a:satMod val="135000"/>
              </a:schemeClr>
              <a:prstClr val="white"/>
            </a:duotone>
            <a:extLst/>
          </a:blip>
          <a:srcRect t="19823"/>
          <a:stretch/>
        </p:blipFill>
        <p:spPr>
          <a:xfrm>
            <a:off x="6311902" y="0"/>
            <a:ext cx="6094450" cy="6858001"/>
          </a:xfrm>
          <a:prstGeom prst="rect">
            <a:avLst/>
          </a:prstGeom>
        </p:spPr>
      </p:pic>
      <p:sp>
        <p:nvSpPr>
          <p:cNvPr id="9" name="Freeform 16">
            <a:extLst>
              <a:ext uri="{FF2B5EF4-FFF2-40B4-BE49-F238E27FC236}">
                <a16:creationId xmlns:a16="http://schemas.microsoft.com/office/drawing/2014/main" id="{3994EE40-F54F-48E5-826B-B451582096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6485467" cy="6858000"/>
          </a:xfrm>
          <a:custGeom>
            <a:avLst/>
            <a:gdLst>
              <a:gd name="connsiteX0" fmla="*/ 0 w 6485467"/>
              <a:gd name="connsiteY0" fmla="*/ 0 h 6858000"/>
              <a:gd name="connsiteX1" fmla="*/ 6485467 w 6485467"/>
              <a:gd name="connsiteY1" fmla="*/ 0 h 6858000"/>
              <a:gd name="connsiteX2" fmla="*/ 6485467 w 6485467"/>
              <a:gd name="connsiteY2" fmla="*/ 1900238 h 6858000"/>
              <a:gd name="connsiteX3" fmla="*/ 6115051 w 6485467"/>
              <a:gd name="connsiteY3" fmla="*/ 2178050 h 6858000"/>
              <a:gd name="connsiteX4" fmla="*/ 6110817 w 6485467"/>
              <a:gd name="connsiteY4" fmla="*/ 2184400 h 6858000"/>
              <a:gd name="connsiteX5" fmla="*/ 6104467 w 6485467"/>
              <a:gd name="connsiteY5" fmla="*/ 2193925 h 6858000"/>
              <a:gd name="connsiteX6" fmla="*/ 6098117 w 6485467"/>
              <a:gd name="connsiteY6" fmla="*/ 2201863 h 6858000"/>
              <a:gd name="connsiteX7" fmla="*/ 6098117 w 6485467"/>
              <a:gd name="connsiteY7" fmla="*/ 2211388 h 6858000"/>
              <a:gd name="connsiteX8" fmla="*/ 6098117 w 6485467"/>
              <a:gd name="connsiteY8" fmla="*/ 2220913 h 6858000"/>
              <a:gd name="connsiteX9" fmla="*/ 6104467 w 6485467"/>
              <a:gd name="connsiteY9" fmla="*/ 2228850 h 6858000"/>
              <a:gd name="connsiteX10" fmla="*/ 6110817 w 6485467"/>
              <a:gd name="connsiteY10" fmla="*/ 2238375 h 6858000"/>
              <a:gd name="connsiteX11" fmla="*/ 6115051 w 6485467"/>
              <a:gd name="connsiteY11" fmla="*/ 2244725 h 6858000"/>
              <a:gd name="connsiteX12" fmla="*/ 6485467 w 6485467"/>
              <a:gd name="connsiteY12" fmla="*/ 2522538 h 6858000"/>
              <a:gd name="connsiteX13" fmla="*/ 6485467 w 6485467"/>
              <a:gd name="connsiteY13" fmla="*/ 6858000 h 6858000"/>
              <a:gd name="connsiteX14" fmla="*/ 0 w 6485467"/>
              <a:gd name="connsiteY1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85467" h="6858000">
                <a:moveTo>
                  <a:pt x="0" y="0"/>
                </a:moveTo>
                <a:lnTo>
                  <a:pt x="6485467" y="0"/>
                </a:lnTo>
                <a:lnTo>
                  <a:pt x="6485467" y="1900238"/>
                </a:lnTo>
                <a:lnTo>
                  <a:pt x="6115051" y="2178050"/>
                </a:lnTo>
                <a:lnTo>
                  <a:pt x="6110817" y="2184400"/>
                </a:lnTo>
                <a:lnTo>
                  <a:pt x="6104467" y="2193925"/>
                </a:lnTo>
                <a:lnTo>
                  <a:pt x="6098117" y="2201863"/>
                </a:lnTo>
                <a:lnTo>
                  <a:pt x="6098117" y="2211388"/>
                </a:lnTo>
                <a:lnTo>
                  <a:pt x="6098117" y="2220913"/>
                </a:lnTo>
                <a:lnTo>
                  <a:pt x="6104467" y="2228850"/>
                </a:lnTo>
                <a:lnTo>
                  <a:pt x="6110817" y="2238375"/>
                </a:lnTo>
                <a:lnTo>
                  <a:pt x="6115051" y="2244725"/>
                </a:lnTo>
                <a:lnTo>
                  <a:pt x="6485467" y="2522538"/>
                </a:lnTo>
                <a:lnTo>
                  <a:pt x="6485467" y="6858000"/>
                </a:lnTo>
                <a:lnTo>
                  <a:pt x="0" y="6858000"/>
                </a:lnTo>
                <a:close/>
              </a:path>
            </a:pathLst>
          </a:custGeom>
          <a:solidFill>
            <a:schemeClr val="bg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15D69F3-9560-6A41-9C90-7C12C6DADE63}"/>
              </a:ext>
            </a:extLst>
          </p:cNvPr>
          <p:cNvSpPr>
            <a:spLocks noGrp="1"/>
          </p:cNvSpPr>
          <p:nvPr>
            <p:ph type="title"/>
          </p:nvPr>
        </p:nvSpPr>
        <p:spPr>
          <a:xfrm>
            <a:off x="810000" y="447188"/>
            <a:ext cx="5070100" cy="1559412"/>
          </a:xfrm>
        </p:spPr>
        <p:txBody>
          <a:bodyPr>
            <a:normAutofit/>
          </a:bodyPr>
          <a:lstStyle/>
          <a:p>
            <a:r>
              <a:rPr lang="en-US" dirty="0"/>
              <a:t>Moche Culture</a:t>
            </a:r>
          </a:p>
        </p:txBody>
      </p:sp>
      <p:sp>
        <p:nvSpPr>
          <p:cNvPr id="3" name="Content Placeholder 2">
            <a:extLst>
              <a:ext uri="{FF2B5EF4-FFF2-40B4-BE49-F238E27FC236}">
                <a16:creationId xmlns:a16="http://schemas.microsoft.com/office/drawing/2014/main" id="{518167E9-A577-664E-A2EC-32FBD5D4AD0F}"/>
              </a:ext>
            </a:extLst>
          </p:cNvPr>
          <p:cNvSpPr>
            <a:spLocks noGrp="1"/>
          </p:cNvSpPr>
          <p:nvPr>
            <p:ph idx="1"/>
          </p:nvPr>
        </p:nvSpPr>
        <p:spPr>
          <a:xfrm>
            <a:off x="818712" y="2413000"/>
            <a:ext cx="5055923" cy="3632200"/>
          </a:xfrm>
        </p:spPr>
        <p:txBody>
          <a:bodyPr>
            <a:normAutofit/>
          </a:bodyPr>
          <a:lstStyle/>
          <a:p>
            <a:pPr>
              <a:lnSpc>
                <a:spcPct val="90000"/>
              </a:lnSpc>
            </a:pPr>
            <a:r>
              <a:rPr lang="en-US" sz="1300"/>
              <a:t>The Moche civilization flourished in Northern Peru with its capital near present-day Moche, Trujillo, Peru from about 100 to 700 AD during the regional development epoch</a:t>
            </a:r>
          </a:p>
          <a:p>
            <a:pPr>
              <a:lnSpc>
                <a:spcPct val="90000"/>
              </a:lnSpc>
            </a:pPr>
            <a:r>
              <a:rPr lang="en-US" sz="1300"/>
              <a:t>Many scholars contend that the Moche were not politically organized as a monolithic empire or state </a:t>
            </a:r>
          </a:p>
          <a:p>
            <a:pPr>
              <a:lnSpc>
                <a:spcPct val="90000"/>
              </a:lnSpc>
            </a:pPr>
            <a:r>
              <a:rPr lang="en-US" sz="1300"/>
              <a:t>Agriculturally based, with a significant level of investment in the construction of a network of irrigation canals for the diversion of river water supply to supply their crops </a:t>
            </a:r>
          </a:p>
          <a:p>
            <a:pPr>
              <a:lnSpc>
                <a:spcPct val="90000"/>
              </a:lnSpc>
            </a:pPr>
            <a:r>
              <a:rPr lang="en-US" sz="1300"/>
              <a:t>Their culture was sophisticated; and their artefacts express their lives, with detailed scenes of hunting, fishing, fighting, sacrifice, sexual encounters and elaborate ceremonies</a:t>
            </a:r>
          </a:p>
          <a:p>
            <a:pPr>
              <a:lnSpc>
                <a:spcPct val="90000"/>
              </a:lnSpc>
            </a:pPr>
            <a:r>
              <a:rPr lang="en-US" sz="1300"/>
              <a:t>The Moche are particularly noted for their elaborately painted ceramics, gold work, monumental constructions (</a:t>
            </a:r>
            <a:r>
              <a:rPr lang="en-US" sz="1300" i="1" err="1"/>
              <a:t>huacas</a:t>
            </a:r>
            <a:r>
              <a:rPr lang="en-US" sz="1300"/>
              <a:t>) and irrigation systems</a:t>
            </a:r>
          </a:p>
        </p:txBody>
      </p:sp>
    </p:spTree>
    <p:extLst>
      <p:ext uri="{BB962C8B-B14F-4D97-AF65-F5344CB8AC3E}">
        <p14:creationId xmlns:p14="http://schemas.microsoft.com/office/powerpoint/2010/main" val="36015813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750270-0912-7E4B-A757-44F71E07F068}"/>
              </a:ext>
            </a:extLst>
          </p:cNvPr>
          <p:cNvSpPr>
            <a:spLocks noGrp="1"/>
          </p:cNvSpPr>
          <p:nvPr>
            <p:ph type="title"/>
          </p:nvPr>
        </p:nvSpPr>
        <p:spPr/>
        <p:txBody>
          <a:bodyPr/>
          <a:lstStyle/>
          <a:p>
            <a:r>
              <a:rPr lang="en-US" dirty="0"/>
              <a:t>Moche Cultural Sphere</a:t>
            </a:r>
          </a:p>
        </p:txBody>
      </p:sp>
      <p:sp>
        <p:nvSpPr>
          <p:cNvPr id="3" name="Content Placeholder 2">
            <a:extLst>
              <a:ext uri="{FF2B5EF4-FFF2-40B4-BE49-F238E27FC236}">
                <a16:creationId xmlns:a16="http://schemas.microsoft.com/office/drawing/2014/main" id="{9568BA7D-C373-7A4C-880A-586CFC32C36B}"/>
              </a:ext>
            </a:extLst>
          </p:cNvPr>
          <p:cNvSpPr>
            <a:spLocks noGrp="1"/>
          </p:cNvSpPr>
          <p:nvPr>
            <p:ph idx="1"/>
          </p:nvPr>
        </p:nvSpPr>
        <p:spPr/>
        <p:txBody>
          <a:bodyPr/>
          <a:lstStyle/>
          <a:p>
            <a:r>
              <a:rPr lang="en-US" dirty="0"/>
              <a:t>The Moche cultural sphere is centered on several valleys on the north coast of Peru</a:t>
            </a:r>
          </a:p>
          <a:p>
            <a:r>
              <a:rPr lang="en-US" dirty="0"/>
              <a:t>Southern Moche region: believed to have been the heartland of the culture, originally comprised the </a:t>
            </a:r>
            <a:r>
              <a:rPr lang="en-US" dirty="0" err="1"/>
              <a:t>Chicama</a:t>
            </a:r>
            <a:r>
              <a:rPr lang="en-US" dirty="0"/>
              <a:t> and Moche valleys. The </a:t>
            </a:r>
            <a:r>
              <a:rPr lang="en-US" i="1" dirty="0" err="1"/>
              <a:t>Huaca</a:t>
            </a:r>
            <a:r>
              <a:rPr lang="en-US" i="1" dirty="0"/>
              <a:t> del Sol/ </a:t>
            </a:r>
            <a:r>
              <a:rPr lang="en-US" i="1" dirty="0" err="1"/>
              <a:t>Huaca</a:t>
            </a:r>
            <a:r>
              <a:rPr lang="en-US" i="1" dirty="0"/>
              <a:t> de la Luna</a:t>
            </a:r>
            <a:r>
              <a:rPr lang="en-US" dirty="0"/>
              <a:t> site was probably the capital of this region</a:t>
            </a:r>
          </a:p>
          <a:p>
            <a:r>
              <a:rPr lang="en-US" dirty="0"/>
              <a:t>Northern Moche region: included three valley systems</a:t>
            </a:r>
          </a:p>
          <a:p>
            <a:r>
              <a:rPr lang="en-US" dirty="0"/>
              <a:t>Appears there was a lot of independent development among these various Moche centers. They all likely had ruling dynasties of their own, related to each other</a:t>
            </a:r>
          </a:p>
          <a:p>
            <a:r>
              <a:rPr lang="en-US" dirty="0"/>
              <a:t>Centralized control of the whole Moche area may have taken place from time to time, but appears infrequent </a:t>
            </a:r>
          </a:p>
        </p:txBody>
      </p:sp>
    </p:spTree>
    <p:extLst>
      <p:ext uri="{BB962C8B-B14F-4D97-AF65-F5344CB8AC3E}">
        <p14:creationId xmlns:p14="http://schemas.microsoft.com/office/powerpoint/2010/main" val="6336586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1A3485-1A52-A14F-B34B-960377E9F0F6}"/>
              </a:ext>
            </a:extLst>
          </p:cNvPr>
          <p:cNvSpPr>
            <a:spLocks noGrp="1"/>
          </p:cNvSpPr>
          <p:nvPr>
            <p:ph type="title"/>
          </p:nvPr>
        </p:nvSpPr>
        <p:spPr/>
        <p:txBody>
          <a:bodyPr/>
          <a:lstStyle/>
          <a:p>
            <a:r>
              <a:rPr lang="en-US" dirty="0"/>
              <a:t>Moche Material Culture:</a:t>
            </a:r>
          </a:p>
        </p:txBody>
      </p:sp>
      <p:sp>
        <p:nvSpPr>
          <p:cNvPr id="3" name="Content Placeholder 2">
            <a:extLst>
              <a:ext uri="{FF2B5EF4-FFF2-40B4-BE49-F238E27FC236}">
                <a16:creationId xmlns:a16="http://schemas.microsoft.com/office/drawing/2014/main" id="{FE3DE8C9-DCAC-0944-8F86-9D347AB00838}"/>
              </a:ext>
            </a:extLst>
          </p:cNvPr>
          <p:cNvSpPr>
            <a:spLocks noGrp="1"/>
          </p:cNvSpPr>
          <p:nvPr>
            <p:ph idx="1"/>
          </p:nvPr>
        </p:nvSpPr>
        <p:spPr/>
        <p:txBody>
          <a:bodyPr>
            <a:normAutofit fontScale="85000" lnSpcReduction="10000"/>
          </a:bodyPr>
          <a:lstStyle/>
          <a:p>
            <a:r>
              <a:rPr lang="en-US" dirty="0"/>
              <a:t>Moche pottery some of the most varied in the world</a:t>
            </a:r>
          </a:p>
          <a:p>
            <a:r>
              <a:rPr lang="en-US" dirty="0"/>
              <a:t>At least 500 Moche ceramics have sexual themes – the most frequently depicted act is anal sex, with scenes of vaginal penetration being very rare</a:t>
            </a:r>
          </a:p>
          <a:p>
            <a:r>
              <a:rPr lang="en-US" dirty="0"/>
              <a:t>Most pairs are heterosexual, with carefully carved genitalia to show that the anus, rather than the vagina, is being penetrated</a:t>
            </a:r>
          </a:p>
          <a:p>
            <a:r>
              <a:rPr lang="en-US" dirty="0"/>
              <a:t>Images of breastfeeding infants while the couple have sex are often shown </a:t>
            </a:r>
          </a:p>
          <a:p>
            <a:r>
              <a:rPr lang="en-US" dirty="0"/>
              <a:t>Fellatio is sometimes represented, but cunnilingus is absent</a:t>
            </a:r>
          </a:p>
          <a:p>
            <a:r>
              <a:rPr lang="en-US" dirty="0"/>
              <a:t>Some depict male skeletons masturbating, or being masturbated by living women</a:t>
            </a:r>
          </a:p>
          <a:p>
            <a:r>
              <a:rPr lang="en-US" dirty="0"/>
              <a:t>Irrigation was the source of wealth and foundation of the empire, so the Moche culture emphasized the importance of circulation and flow – Moche artwork frequently depicted the passage of fluids through vulnerable human orifices</a:t>
            </a:r>
          </a:p>
          <a:p>
            <a:r>
              <a:rPr lang="en-US" dirty="0"/>
              <a:t>The </a:t>
            </a:r>
            <a:r>
              <a:rPr lang="en-GB" dirty="0"/>
              <a:t>colouration</a:t>
            </a:r>
            <a:r>
              <a:rPr lang="en-US" dirty="0"/>
              <a:t> of Moche pottery is often simple, with yellowish cream and rich red used almost exclusively on elite pieces. White and black are rarely used </a:t>
            </a:r>
          </a:p>
        </p:txBody>
      </p:sp>
    </p:spTree>
    <p:extLst>
      <p:ext uri="{BB962C8B-B14F-4D97-AF65-F5344CB8AC3E}">
        <p14:creationId xmlns:p14="http://schemas.microsoft.com/office/powerpoint/2010/main" val="36375855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3824BE8-17D2-1A4F-8797-136C6AB0DC82}"/>
              </a:ext>
            </a:extLst>
          </p:cNvPr>
          <p:cNvPicPr>
            <a:picLocks noChangeAspect="1"/>
          </p:cNvPicPr>
          <p:nvPr/>
        </p:nvPicPr>
        <p:blipFill>
          <a:blip r:embed="rId2"/>
          <a:stretch>
            <a:fillRect/>
          </a:stretch>
        </p:blipFill>
        <p:spPr>
          <a:xfrm>
            <a:off x="484632" y="1313543"/>
            <a:ext cx="3517119" cy="4224767"/>
          </a:xfrm>
          <a:prstGeom prst="rect">
            <a:avLst/>
          </a:prstGeom>
        </p:spPr>
      </p:pic>
      <p:cxnSp>
        <p:nvCxnSpPr>
          <p:cNvPr id="11" name="Straight Connector 10">
            <a:extLst>
              <a:ext uri="{FF2B5EF4-FFF2-40B4-BE49-F238E27FC236}">
                <a16:creationId xmlns:a16="http://schemas.microsoft.com/office/drawing/2014/main" id="{DCD67800-37AC-4E14-89B0-F79DCB3FB86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165600" y="1573887"/>
            <a:ext cx="0" cy="3710227"/>
          </a:xfrm>
          <a:prstGeom prst="line">
            <a:avLst/>
          </a:prstGeom>
          <a:ln w="19050">
            <a:solidFill>
              <a:srgbClr val="7F7F7F"/>
            </a:solidFill>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00339487-E6D5-DF4B-8601-45E56C519947}"/>
              </a:ext>
            </a:extLst>
          </p:cNvPr>
          <p:cNvPicPr>
            <a:picLocks noChangeAspect="1"/>
          </p:cNvPicPr>
          <p:nvPr/>
        </p:nvPicPr>
        <p:blipFill>
          <a:blip r:embed="rId3"/>
          <a:stretch>
            <a:fillRect/>
          </a:stretch>
        </p:blipFill>
        <p:spPr>
          <a:xfrm>
            <a:off x="4310676" y="2249760"/>
            <a:ext cx="3537345" cy="2352334"/>
          </a:xfrm>
          <a:prstGeom prst="rect">
            <a:avLst/>
          </a:prstGeom>
        </p:spPr>
      </p:pic>
      <p:cxnSp>
        <p:nvCxnSpPr>
          <p:cNvPr id="13" name="Straight Connector 12">
            <a:extLst>
              <a:ext uri="{FF2B5EF4-FFF2-40B4-BE49-F238E27FC236}">
                <a16:creationId xmlns:a16="http://schemas.microsoft.com/office/drawing/2014/main" id="{20F1788F-A5AE-4188-8274-F7F2E3833EC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995920" y="1573887"/>
            <a:ext cx="0" cy="3710227"/>
          </a:xfrm>
          <a:prstGeom prst="line">
            <a:avLst/>
          </a:prstGeom>
          <a:ln w="19050">
            <a:solidFill>
              <a:srgbClr val="7F7F7F"/>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9F9275D0-F46E-3343-900E-2FCE8C24BF7C}"/>
              </a:ext>
            </a:extLst>
          </p:cNvPr>
          <p:cNvPicPr>
            <a:picLocks noChangeAspect="1"/>
          </p:cNvPicPr>
          <p:nvPr/>
        </p:nvPicPr>
        <p:blipFill>
          <a:blip r:embed="rId4"/>
          <a:stretch>
            <a:fillRect/>
          </a:stretch>
        </p:blipFill>
        <p:spPr>
          <a:xfrm>
            <a:off x="8162336" y="1689350"/>
            <a:ext cx="3517120" cy="3473156"/>
          </a:xfrm>
          <a:prstGeom prst="rect">
            <a:avLst/>
          </a:prstGeom>
        </p:spPr>
      </p:pic>
    </p:spTree>
    <p:extLst>
      <p:ext uri="{BB962C8B-B14F-4D97-AF65-F5344CB8AC3E}">
        <p14:creationId xmlns:p14="http://schemas.microsoft.com/office/powerpoint/2010/main" val="32225864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5C283C-DEA7-BF4E-AA4F-41994F722E8D}"/>
              </a:ext>
            </a:extLst>
          </p:cNvPr>
          <p:cNvSpPr>
            <a:spLocks noGrp="1"/>
          </p:cNvSpPr>
          <p:nvPr>
            <p:ph type="title"/>
          </p:nvPr>
        </p:nvSpPr>
        <p:spPr/>
        <p:txBody>
          <a:bodyPr/>
          <a:lstStyle/>
          <a:p>
            <a:r>
              <a:rPr lang="en-GB" dirty="0"/>
              <a:t>Moche Religion:</a:t>
            </a:r>
          </a:p>
        </p:txBody>
      </p:sp>
      <p:sp>
        <p:nvSpPr>
          <p:cNvPr id="3" name="Content Placeholder 2">
            <a:extLst>
              <a:ext uri="{FF2B5EF4-FFF2-40B4-BE49-F238E27FC236}">
                <a16:creationId xmlns:a16="http://schemas.microsoft.com/office/drawing/2014/main" id="{8FAD907C-6531-2E42-8AB7-F0EAB0B2C70E}"/>
              </a:ext>
            </a:extLst>
          </p:cNvPr>
          <p:cNvSpPr>
            <a:spLocks noGrp="1"/>
          </p:cNvSpPr>
          <p:nvPr>
            <p:ph idx="1"/>
          </p:nvPr>
        </p:nvSpPr>
        <p:spPr/>
        <p:txBody>
          <a:bodyPr/>
          <a:lstStyle/>
          <a:p>
            <a:r>
              <a:rPr lang="en-GB" dirty="0"/>
              <a:t>Both iconography and the finds of human skeletons in ritual contexts seem to indicate that human sacrifice played a significant part in the Moche religious practices</a:t>
            </a:r>
          </a:p>
          <a:p>
            <a:r>
              <a:rPr lang="en-GB" dirty="0"/>
              <a:t>These rites appear to have involved the elite as key actors in a spectacle of costumed participants, monumental settings, and possibly the ritual consumption of blood</a:t>
            </a:r>
          </a:p>
          <a:p>
            <a:r>
              <a:rPr lang="en-GB" dirty="0"/>
              <a:t>Practiced Sacrifice and potential cannibalism </a:t>
            </a:r>
          </a:p>
        </p:txBody>
      </p:sp>
    </p:spTree>
    <p:extLst>
      <p:ext uri="{BB962C8B-B14F-4D97-AF65-F5344CB8AC3E}">
        <p14:creationId xmlns:p14="http://schemas.microsoft.com/office/powerpoint/2010/main" val="25115981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36620F-6F40-6943-93D1-D0783CE5F599}"/>
              </a:ext>
            </a:extLst>
          </p:cNvPr>
          <p:cNvSpPr>
            <a:spLocks noGrp="1"/>
          </p:cNvSpPr>
          <p:nvPr>
            <p:ph type="title"/>
          </p:nvPr>
        </p:nvSpPr>
        <p:spPr/>
        <p:txBody>
          <a:bodyPr/>
          <a:lstStyle/>
          <a:p>
            <a:r>
              <a:rPr lang="en-GB" dirty="0"/>
              <a:t>Moche Links with other cultures:</a:t>
            </a:r>
          </a:p>
        </p:txBody>
      </p:sp>
      <p:sp>
        <p:nvSpPr>
          <p:cNvPr id="3" name="Content Placeholder 2">
            <a:extLst>
              <a:ext uri="{FF2B5EF4-FFF2-40B4-BE49-F238E27FC236}">
                <a16:creationId xmlns:a16="http://schemas.microsoft.com/office/drawing/2014/main" id="{371C154D-58AA-6E4C-87B5-17E19D110EE2}"/>
              </a:ext>
            </a:extLst>
          </p:cNvPr>
          <p:cNvSpPr>
            <a:spLocks noGrp="1"/>
          </p:cNvSpPr>
          <p:nvPr>
            <p:ph idx="1"/>
          </p:nvPr>
        </p:nvSpPr>
        <p:spPr/>
        <p:txBody>
          <a:bodyPr/>
          <a:lstStyle/>
          <a:p>
            <a:r>
              <a:rPr lang="en-GB" dirty="0"/>
              <a:t>Chronologically, the Moche was an Early Intermediate Period culture, which was preceded by the </a:t>
            </a:r>
            <a:r>
              <a:rPr lang="en-GB" dirty="0" err="1"/>
              <a:t>Chavín</a:t>
            </a:r>
            <a:r>
              <a:rPr lang="en-GB" dirty="0"/>
              <a:t> horizon, as well as the </a:t>
            </a:r>
            <a:r>
              <a:rPr lang="en-GB" dirty="0" err="1"/>
              <a:t>Cupinisque</a:t>
            </a:r>
            <a:r>
              <a:rPr lang="en-GB" dirty="0"/>
              <a:t>, and succeeded by the </a:t>
            </a:r>
            <a:r>
              <a:rPr lang="en-GB" dirty="0" err="1"/>
              <a:t>Huari</a:t>
            </a:r>
            <a:r>
              <a:rPr lang="en-GB" dirty="0"/>
              <a:t> and </a:t>
            </a:r>
            <a:r>
              <a:rPr lang="en-GB" dirty="0" err="1"/>
              <a:t>Chimu</a:t>
            </a:r>
            <a:endParaRPr lang="en-GB" dirty="0"/>
          </a:p>
          <a:p>
            <a:r>
              <a:rPr lang="en-GB" dirty="0"/>
              <a:t>The Moche co-existed with the Ica-Nazca culture in the south. </a:t>
            </a:r>
          </a:p>
          <a:p>
            <a:r>
              <a:rPr lang="en-GB" dirty="0"/>
              <a:t>The coastal Moche culture also co-existed (or overlapped in time) with the slightly earlier </a:t>
            </a:r>
            <a:r>
              <a:rPr lang="en-GB" dirty="0" err="1"/>
              <a:t>Recuay</a:t>
            </a:r>
            <a:r>
              <a:rPr lang="en-GB" dirty="0"/>
              <a:t> culture in the highlands. </a:t>
            </a:r>
          </a:p>
          <a:p>
            <a:r>
              <a:rPr lang="en-GB" dirty="0"/>
              <a:t>The Moche also interacted with the neighbouring </a:t>
            </a:r>
            <a:r>
              <a:rPr lang="en-GB" dirty="0" err="1"/>
              <a:t>Viru</a:t>
            </a:r>
            <a:r>
              <a:rPr lang="en-GB" dirty="0"/>
              <a:t> culture. Eventually, by 700 CE, they established control over the </a:t>
            </a:r>
            <a:r>
              <a:rPr lang="en-GB" dirty="0" err="1"/>
              <a:t>Viru</a:t>
            </a:r>
            <a:endParaRPr lang="en-GB" dirty="0"/>
          </a:p>
        </p:txBody>
      </p:sp>
    </p:spTree>
    <p:extLst>
      <p:ext uri="{BB962C8B-B14F-4D97-AF65-F5344CB8AC3E}">
        <p14:creationId xmlns:p14="http://schemas.microsoft.com/office/powerpoint/2010/main" val="22034574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4" name="Picture 3" descr="A close up of a map&#13;&#10;&#13;&#10;Description automatically generated">
            <a:extLst>
              <a:ext uri="{FF2B5EF4-FFF2-40B4-BE49-F238E27FC236}">
                <a16:creationId xmlns:a16="http://schemas.microsoft.com/office/drawing/2014/main" id="{9C155801-BD2D-AB48-A6F5-9BCE0DD80355}"/>
              </a:ext>
            </a:extLst>
          </p:cNvPr>
          <p:cNvPicPr>
            <a:picLocks noChangeAspect="1"/>
          </p:cNvPicPr>
          <p:nvPr/>
        </p:nvPicPr>
        <p:blipFill rotWithShape="1">
          <a:blip r:embed="rId2">
            <a:duotone>
              <a:schemeClr val="accent1">
                <a:shade val="45000"/>
                <a:satMod val="135000"/>
              </a:schemeClr>
              <a:prstClr val="white"/>
            </a:duotone>
            <a:extLst/>
          </a:blip>
          <a:srcRect r="3668" b="-1"/>
          <a:stretch/>
        </p:blipFill>
        <p:spPr>
          <a:xfrm>
            <a:off x="6108700" y="-1"/>
            <a:ext cx="6094450" cy="6858001"/>
          </a:xfrm>
          <a:prstGeom prst="rect">
            <a:avLst/>
          </a:prstGeom>
        </p:spPr>
      </p:pic>
      <p:sp>
        <p:nvSpPr>
          <p:cNvPr id="9" name="Freeform 16">
            <a:extLst>
              <a:ext uri="{FF2B5EF4-FFF2-40B4-BE49-F238E27FC236}">
                <a16:creationId xmlns:a16="http://schemas.microsoft.com/office/drawing/2014/main" id="{3994EE40-F54F-48E5-826B-B451582096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6485467" cy="6858000"/>
          </a:xfrm>
          <a:custGeom>
            <a:avLst/>
            <a:gdLst>
              <a:gd name="connsiteX0" fmla="*/ 0 w 6485467"/>
              <a:gd name="connsiteY0" fmla="*/ 0 h 6858000"/>
              <a:gd name="connsiteX1" fmla="*/ 6485467 w 6485467"/>
              <a:gd name="connsiteY1" fmla="*/ 0 h 6858000"/>
              <a:gd name="connsiteX2" fmla="*/ 6485467 w 6485467"/>
              <a:gd name="connsiteY2" fmla="*/ 1900238 h 6858000"/>
              <a:gd name="connsiteX3" fmla="*/ 6115051 w 6485467"/>
              <a:gd name="connsiteY3" fmla="*/ 2178050 h 6858000"/>
              <a:gd name="connsiteX4" fmla="*/ 6110817 w 6485467"/>
              <a:gd name="connsiteY4" fmla="*/ 2184400 h 6858000"/>
              <a:gd name="connsiteX5" fmla="*/ 6104467 w 6485467"/>
              <a:gd name="connsiteY5" fmla="*/ 2193925 h 6858000"/>
              <a:gd name="connsiteX6" fmla="*/ 6098117 w 6485467"/>
              <a:gd name="connsiteY6" fmla="*/ 2201863 h 6858000"/>
              <a:gd name="connsiteX7" fmla="*/ 6098117 w 6485467"/>
              <a:gd name="connsiteY7" fmla="*/ 2211388 h 6858000"/>
              <a:gd name="connsiteX8" fmla="*/ 6098117 w 6485467"/>
              <a:gd name="connsiteY8" fmla="*/ 2220913 h 6858000"/>
              <a:gd name="connsiteX9" fmla="*/ 6104467 w 6485467"/>
              <a:gd name="connsiteY9" fmla="*/ 2228850 h 6858000"/>
              <a:gd name="connsiteX10" fmla="*/ 6110817 w 6485467"/>
              <a:gd name="connsiteY10" fmla="*/ 2238375 h 6858000"/>
              <a:gd name="connsiteX11" fmla="*/ 6115051 w 6485467"/>
              <a:gd name="connsiteY11" fmla="*/ 2244725 h 6858000"/>
              <a:gd name="connsiteX12" fmla="*/ 6485467 w 6485467"/>
              <a:gd name="connsiteY12" fmla="*/ 2522538 h 6858000"/>
              <a:gd name="connsiteX13" fmla="*/ 6485467 w 6485467"/>
              <a:gd name="connsiteY13" fmla="*/ 6858000 h 6858000"/>
              <a:gd name="connsiteX14" fmla="*/ 0 w 6485467"/>
              <a:gd name="connsiteY1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85467" h="6858000">
                <a:moveTo>
                  <a:pt x="0" y="0"/>
                </a:moveTo>
                <a:lnTo>
                  <a:pt x="6485467" y="0"/>
                </a:lnTo>
                <a:lnTo>
                  <a:pt x="6485467" y="1900238"/>
                </a:lnTo>
                <a:lnTo>
                  <a:pt x="6115051" y="2178050"/>
                </a:lnTo>
                <a:lnTo>
                  <a:pt x="6110817" y="2184400"/>
                </a:lnTo>
                <a:lnTo>
                  <a:pt x="6104467" y="2193925"/>
                </a:lnTo>
                <a:lnTo>
                  <a:pt x="6098117" y="2201863"/>
                </a:lnTo>
                <a:lnTo>
                  <a:pt x="6098117" y="2211388"/>
                </a:lnTo>
                <a:lnTo>
                  <a:pt x="6098117" y="2220913"/>
                </a:lnTo>
                <a:lnTo>
                  <a:pt x="6104467" y="2228850"/>
                </a:lnTo>
                <a:lnTo>
                  <a:pt x="6110817" y="2238375"/>
                </a:lnTo>
                <a:lnTo>
                  <a:pt x="6115051" y="2244725"/>
                </a:lnTo>
                <a:lnTo>
                  <a:pt x="6485467" y="2522538"/>
                </a:lnTo>
                <a:lnTo>
                  <a:pt x="6485467" y="6858000"/>
                </a:lnTo>
                <a:lnTo>
                  <a:pt x="0" y="6858000"/>
                </a:lnTo>
                <a:close/>
              </a:path>
            </a:pathLst>
          </a:custGeom>
          <a:solidFill>
            <a:schemeClr val="bg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58BEEE0-31B7-0545-B6AD-13707EBF8D13}"/>
              </a:ext>
            </a:extLst>
          </p:cNvPr>
          <p:cNvSpPr>
            <a:spLocks noGrp="1"/>
          </p:cNvSpPr>
          <p:nvPr>
            <p:ph type="title"/>
          </p:nvPr>
        </p:nvSpPr>
        <p:spPr>
          <a:xfrm>
            <a:off x="804535" y="248405"/>
            <a:ext cx="5070100" cy="1559412"/>
          </a:xfrm>
        </p:spPr>
        <p:txBody>
          <a:bodyPr>
            <a:normAutofit/>
          </a:bodyPr>
          <a:lstStyle/>
          <a:p>
            <a:r>
              <a:rPr lang="en-US" dirty="0" err="1"/>
              <a:t>Chavín</a:t>
            </a:r>
            <a:r>
              <a:rPr lang="en-US" dirty="0"/>
              <a:t> Culture</a:t>
            </a:r>
          </a:p>
        </p:txBody>
      </p:sp>
      <p:sp>
        <p:nvSpPr>
          <p:cNvPr id="3" name="Content Placeholder 2">
            <a:extLst>
              <a:ext uri="{FF2B5EF4-FFF2-40B4-BE49-F238E27FC236}">
                <a16:creationId xmlns:a16="http://schemas.microsoft.com/office/drawing/2014/main" id="{DE481537-E4DD-B242-8621-F698DA8C0FD6}"/>
              </a:ext>
            </a:extLst>
          </p:cNvPr>
          <p:cNvSpPr>
            <a:spLocks noGrp="1"/>
          </p:cNvSpPr>
          <p:nvPr>
            <p:ph idx="1"/>
          </p:nvPr>
        </p:nvSpPr>
        <p:spPr>
          <a:xfrm>
            <a:off x="804535" y="2056222"/>
            <a:ext cx="5055923" cy="3988904"/>
          </a:xfrm>
        </p:spPr>
        <p:txBody>
          <a:bodyPr>
            <a:normAutofit fontScale="85000" lnSpcReduction="10000"/>
          </a:bodyPr>
          <a:lstStyle/>
          <a:p>
            <a:pPr>
              <a:lnSpc>
                <a:spcPct val="90000"/>
              </a:lnSpc>
            </a:pPr>
            <a:r>
              <a:rPr lang="en-US" sz="2000" dirty="0"/>
              <a:t>An extinct, prehistoric civilization, named for </a:t>
            </a:r>
            <a:r>
              <a:rPr lang="en-US" sz="2000" dirty="0" err="1"/>
              <a:t>Chavín</a:t>
            </a:r>
            <a:r>
              <a:rPr lang="en-US" sz="2000" dirty="0"/>
              <a:t> de Huantar, the principle archaeological site at which artefacts have been found</a:t>
            </a:r>
          </a:p>
          <a:p>
            <a:pPr>
              <a:lnSpc>
                <a:spcPct val="90000"/>
              </a:lnSpc>
            </a:pPr>
            <a:r>
              <a:rPr lang="en-US" sz="2000" dirty="0"/>
              <a:t>Developed in the northern Andean highlands of Peru from 900 BCE to 200 BCE</a:t>
            </a:r>
          </a:p>
          <a:p>
            <a:pPr>
              <a:lnSpc>
                <a:spcPct val="90000"/>
              </a:lnSpc>
            </a:pPr>
            <a:r>
              <a:rPr lang="en-US" sz="2000" dirty="0"/>
              <a:t>It extended its influence to other civilizations along the coast </a:t>
            </a:r>
          </a:p>
          <a:p>
            <a:pPr>
              <a:lnSpc>
                <a:spcPct val="90000"/>
              </a:lnSpc>
            </a:pPr>
            <a:r>
              <a:rPr lang="en-US" sz="2000" dirty="0"/>
              <a:t>The </a:t>
            </a:r>
            <a:r>
              <a:rPr lang="en-US" sz="2000" dirty="0" err="1"/>
              <a:t>Chavín</a:t>
            </a:r>
            <a:r>
              <a:rPr lang="en-US" sz="2000" dirty="0"/>
              <a:t> is the main culture of the Early Horizon period in highland Peru, characterized by the intensification of the religious cult, the appearance of ceramics closely related to the ceremonial centers, the improvement of agricultural techniques and the development of metallurgy and textiles</a:t>
            </a:r>
          </a:p>
          <a:p>
            <a:pPr marL="0" indent="0">
              <a:lnSpc>
                <a:spcPct val="90000"/>
              </a:lnSpc>
              <a:buNone/>
            </a:pPr>
            <a:endParaRPr lang="en-US" sz="1500" dirty="0"/>
          </a:p>
        </p:txBody>
      </p:sp>
    </p:spTree>
    <p:extLst>
      <p:ext uri="{BB962C8B-B14F-4D97-AF65-F5344CB8AC3E}">
        <p14:creationId xmlns:p14="http://schemas.microsoft.com/office/powerpoint/2010/main" val="15478213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D66EFB-CD45-2446-BAAC-2A49331EE88A}"/>
              </a:ext>
            </a:extLst>
          </p:cNvPr>
          <p:cNvSpPr>
            <a:spLocks noGrp="1"/>
          </p:cNvSpPr>
          <p:nvPr>
            <p:ph type="title"/>
          </p:nvPr>
        </p:nvSpPr>
        <p:spPr/>
        <p:txBody>
          <a:bodyPr/>
          <a:lstStyle/>
          <a:p>
            <a:r>
              <a:rPr lang="en-US" dirty="0"/>
              <a:t>Achievements of the </a:t>
            </a:r>
            <a:r>
              <a:rPr lang="en-US" dirty="0" err="1"/>
              <a:t>Chavín</a:t>
            </a:r>
            <a:r>
              <a:rPr lang="en-US" dirty="0"/>
              <a:t>:</a:t>
            </a:r>
          </a:p>
        </p:txBody>
      </p:sp>
      <p:sp>
        <p:nvSpPr>
          <p:cNvPr id="3" name="Content Placeholder 2">
            <a:extLst>
              <a:ext uri="{FF2B5EF4-FFF2-40B4-BE49-F238E27FC236}">
                <a16:creationId xmlns:a16="http://schemas.microsoft.com/office/drawing/2014/main" id="{E275D134-1061-A249-A1F3-16F61C97930D}"/>
              </a:ext>
            </a:extLst>
          </p:cNvPr>
          <p:cNvSpPr>
            <a:spLocks noGrp="1"/>
          </p:cNvSpPr>
          <p:nvPr>
            <p:ph idx="1"/>
          </p:nvPr>
        </p:nvSpPr>
        <p:spPr>
          <a:xfrm>
            <a:off x="304800" y="2407817"/>
            <a:ext cx="10554574" cy="4635713"/>
          </a:xfrm>
        </p:spPr>
        <p:txBody>
          <a:bodyPr>
            <a:normAutofit lnSpcReduction="10000"/>
          </a:bodyPr>
          <a:lstStyle/>
          <a:p>
            <a:pPr marL="0" indent="0">
              <a:buNone/>
            </a:pPr>
            <a:r>
              <a:rPr lang="en-US" u="sng" dirty="0"/>
              <a:t>Architecture:</a:t>
            </a:r>
            <a:r>
              <a:rPr lang="en-US" dirty="0"/>
              <a:t> The </a:t>
            </a:r>
            <a:r>
              <a:rPr lang="en-US" dirty="0" err="1"/>
              <a:t>Chavín</a:t>
            </a:r>
            <a:r>
              <a:rPr lang="en-US" dirty="0"/>
              <a:t> de Huantar temple’s design shows complex innovation to adapt to the highland environments of Peru. </a:t>
            </a:r>
          </a:p>
          <a:p>
            <a:r>
              <a:rPr lang="en-US" dirty="0"/>
              <a:t>To avoid the temple flooding and being destroyed, the </a:t>
            </a:r>
            <a:r>
              <a:rPr lang="en-US" dirty="0" err="1"/>
              <a:t>Chavín</a:t>
            </a:r>
            <a:r>
              <a:rPr lang="en-US" dirty="0"/>
              <a:t> created a successful drainage system consisting of several canals built under the temple which acted as drainage</a:t>
            </a:r>
          </a:p>
          <a:p>
            <a:r>
              <a:rPr lang="en-US" dirty="0"/>
              <a:t>Evidence of acoustic understanding – during the rainy season water would rush through the canals and created a roaring sound like a jaguar (a sacred animal for the </a:t>
            </a:r>
            <a:r>
              <a:rPr lang="en-US" dirty="0" err="1"/>
              <a:t>Chavín</a:t>
            </a:r>
            <a:r>
              <a:rPr lang="en-US" dirty="0"/>
              <a:t>)</a:t>
            </a:r>
          </a:p>
          <a:p>
            <a:r>
              <a:rPr lang="en-US" dirty="0"/>
              <a:t>The temple is built from white granite and black limestone – these materials are not found in the vicinity of the </a:t>
            </a:r>
            <a:r>
              <a:rPr lang="en-US" dirty="0" err="1"/>
              <a:t>Chavín</a:t>
            </a:r>
            <a:r>
              <a:rPr lang="en-US" dirty="0"/>
              <a:t> site and so it is possible that leaders organized many workers to bring these special materials from far away, rather than using local rock deposits </a:t>
            </a:r>
          </a:p>
          <a:p>
            <a:pPr marL="0" indent="0">
              <a:buNone/>
            </a:pPr>
            <a:r>
              <a:rPr lang="en-US" u="sng" dirty="0"/>
              <a:t>Domesticated Camelids</a:t>
            </a:r>
            <a:r>
              <a:rPr lang="en-US" dirty="0"/>
              <a:t>: such as llamas, used as pack animals, for </a:t>
            </a:r>
            <a:r>
              <a:rPr lang="en-US" dirty="0" err="1"/>
              <a:t>fibre</a:t>
            </a:r>
            <a:r>
              <a:rPr lang="en-US" dirty="0"/>
              <a:t> and meat. Production of </a:t>
            </a:r>
            <a:r>
              <a:rPr lang="en-US" i="1" dirty="0" err="1"/>
              <a:t>ch’arki</a:t>
            </a:r>
            <a:r>
              <a:rPr lang="en-US" dirty="0"/>
              <a:t> (dried llama meat/jerky) – commonly traded by camelid herders and was the main economic resource for the </a:t>
            </a:r>
            <a:r>
              <a:rPr lang="en-US" dirty="0" err="1"/>
              <a:t>Chavín</a:t>
            </a:r>
            <a:r>
              <a:rPr lang="en-US" dirty="0"/>
              <a:t> </a:t>
            </a:r>
          </a:p>
          <a:p>
            <a:pPr marL="0" indent="0">
              <a:buNone/>
            </a:pPr>
            <a:r>
              <a:rPr lang="en-US" u="sng" dirty="0"/>
              <a:t>Agriculture:</a:t>
            </a:r>
            <a:r>
              <a:rPr lang="en-US" dirty="0"/>
              <a:t> cultivated several crops, including potatoes, quinoa, and maize</a:t>
            </a:r>
            <a:endParaRPr lang="en-US" u="sng" dirty="0"/>
          </a:p>
          <a:p>
            <a:endParaRPr lang="en-US" dirty="0"/>
          </a:p>
          <a:p>
            <a:pPr marL="0" indent="0">
              <a:buNone/>
            </a:pPr>
            <a:endParaRPr lang="en-US" dirty="0"/>
          </a:p>
        </p:txBody>
      </p:sp>
    </p:spTree>
    <p:extLst>
      <p:ext uri="{BB962C8B-B14F-4D97-AF65-F5344CB8AC3E}">
        <p14:creationId xmlns:p14="http://schemas.microsoft.com/office/powerpoint/2010/main" val="18576290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1D7D8D-722B-1741-9022-DF6FE8BFFA9D}"/>
              </a:ext>
            </a:extLst>
          </p:cNvPr>
          <p:cNvSpPr>
            <a:spLocks noGrp="1"/>
          </p:cNvSpPr>
          <p:nvPr>
            <p:ph type="title"/>
          </p:nvPr>
        </p:nvSpPr>
        <p:spPr>
          <a:xfrm>
            <a:off x="810000" y="447188"/>
            <a:ext cx="10571998" cy="970450"/>
          </a:xfrm>
        </p:spPr>
        <p:txBody>
          <a:bodyPr>
            <a:normAutofit/>
          </a:bodyPr>
          <a:lstStyle/>
          <a:p>
            <a:r>
              <a:rPr lang="en-US" dirty="0" err="1"/>
              <a:t>Chavín</a:t>
            </a:r>
            <a:r>
              <a:rPr lang="en-US" dirty="0"/>
              <a:t> Art and Architecture:</a:t>
            </a:r>
          </a:p>
        </p:txBody>
      </p:sp>
      <p:sp>
        <p:nvSpPr>
          <p:cNvPr id="3" name="Content Placeholder 2">
            <a:extLst>
              <a:ext uri="{FF2B5EF4-FFF2-40B4-BE49-F238E27FC236}">
                <a16:creationId xmlns:a16="http://schemas.microsoft.com/office/drawing/2014/main" id="{F73AA56D-40E6-FC4A-B488-4639C60A1872}"/>
              </a:ext>
            </a:extLst>
          </p:cNvPr>
          <p:cNvSpPr>
            <a:spLocks noGrp="1"/>
          </p:cNvSpPr>
          <p:nvPr>
            <p:ph idx="1"/>
          </p:nvPr>
        </p:nvSpPr>
        <p:spPr>
          <a:xfrm>
            <a:off x="818713" y="2413000"/>
            <a:ext cx="3835583" cy="3632200"/>
          </a:xfrm>
        </p:spPr>
        <p:txBody>
          <a:bodyPr>
            <a:normAutofit/>
          </a:bodyPr>
          <a:lstStyle/>
          <a:p>
            <a:pPr marL="0" indent="0">
              <a:buNone/>
            </a:pPr>
            <a:r>
              <a:rPr lang="en-US" sz="1600" u="sng" dirty="0"/>
              <a:t>Architecture:</a:t>
            </a:r>
            <a:r>
              <a:rPr lang="en-US" sz="1600" dirty="0"/>
              <a:t> The site uses both internal and external architecture.</a:t>
            </a:r>
          </a:p>
          <a:p>
            <a:r>
              <a:rPr lang="en-US" sz="1600" dirty="0"/>
              <a:t>Construction of the ”Old Temple” took place from around 900 to 500 BCE</a:t>
            </a:r>
          </a:p>
          <a:p>
            <a:r>
              <a:rPr lang="en-US" sz="1600" dirty="0"/>
              <a:t>Construction of the “New Temple” took place from around 500 to 200 BCE</a:t>
            </a:r>
          </a:p>
          <a:p>
            <a:r>
              <a:rPr lang="en-US" sz="1600" dirty="0"/>
              <a:t>Lack of residential structures, occupational deposits, generalized weaponry and evidence of storage </a:t>
            </a:r>
          </a:p>
        </p:txBody>
      </p:sp>
      <p:pic>
        <p:nvPicPr>
          <p:cNvPr id="4" name="Picture 3">
            <a:extLst>
              <a:ext uri="{FF2B5EF4-FFF2-40B4-BE49-F238E27FC236}">
                <a16:creationId xmlns:a16="http://schemas.microsoft.com/office/drawing/2014/main" id="{A8F6C396-C5ED-244B-AB48-B265B37236C6}"/>
              </a:ext>
            </a:extLst>
          </p:cNvPr>
          <p:cNvPicPr>
            <a:picLocks noChangeAspect="1"/>
          </p:cNvPicPr>
          <p:nvPr/>
        </p:nvPicPr>
        <p:blipFill>
          <a:blip r:embed="rId2"/>
          <a:stretch>
            <a:fillRect/>
          </a:stretch>
        </p:blipFill>
        <p:spPr>
          <a:xfrm>
            <a:off x="5614137" y="2413000"/>
            <a:ext cx="5252776" cy="3716338"/>
          </a:xfrm>
          <a:prstGeom prst="roundRect">
            <a:avLst>
              <a:gd name="adj" fmla="val 3876"/>
            </a:avLst>
          </a:prstGeom>
          <a:ln>
            <a:solidFill>
              <a:schemeClr val="accent1"/>
            </a:solidFill>
          </a:ln>
          <a:effectLst/>
        </p:spPr>
      </p:pic>
    </p:spTree>
    <p:extLst>
      <p:ext uri="{BB962C8B-B14F-4D97-AF65-F5344CB8AC3E}">
        <p14:creationId xmlns:p14="http://schemas.microsoft.com/office/powerpoint/2010/main" val="30609426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DBD74EAA-47EC-564D-891C-9EE8F30AF8EF}"/>
              </a:ext>
            </a:extLst>
          </p:cNvPr>
          <p:cNvSpPr>
            <a:spLocks noGrp="1"/>
          </p:cNvSpPr>
          <p:nvPr>
            <p:ph type="title"/>
          </p:nvPr>
        </p:nvSpPr>
        <p:spPr/>
        <p:txBody>
          <a:bodyPr/>
          <a:lstStyle/>
          <a:p>
            <a:r>
              <a:rPr lang="en-US" dirty="0" err="1"/>
              <a:t>Chavín</a:t>
            </a:r>
            <a:r>
              <a:rPr lang="en-US" dirty="0"/>
              <a:t> Art and Architecture:</a:t>
            </a:r>
          </a:p>
        </p:txBody>
      </p:sp>
      <p:sp>
        <p:nvSpPr>
          <p:cNvPr id="7" name="Content Placeholder 6">
            <a:extLst>
              <a:ext uri="{FF2B5EF4-FFF2-40B4-BE49-F238E27FC236}">
                <a16:creationId xmlns:a16="http://schemas.microsoft.com/office/drawing/2014/main" id="{17A94B59-FADE-F643-AB2C-074B8760B04D}"/>
              </a:ext>
            </a:extLst>
          </p:cNvPr>
          <p:cNvSpPr>
            <a:spLocks noGrp="1"/>
          </p:cNvSpPr>
          <p:nvPr>
            <p:ph idx="1"/>
          </p:nvPr>
        </p:nvSpPr>
        <p:spPr/>
        <p:txBody>
          <a:bodyPr>
            <a:normAutofit fontScale="85000" lnSpcReduction="10000"/>
          </a:bodyPr>
          <a:lstStyle/>
          <a:p>
            <a:pPr marL="0" indent="0">
              <a:buNone/>
            </a:pPr>
            <a:r>
              <a:rPr lang="en-US" u="sng" dirty="0"/>
              <a:t>Art:</a:t>
            </a:r>
          </a:p>
          <a:p>
            <a:r>
              <a:rPr lang="en-US" dirty="0"/>
              <a:t>The </a:t>
            </a:r>
            <a:r>
              <a:rPr lang="en-US" dirty="0" err="1"/>
              <a:t>Chavín</a:t>
            </a:r>
            <a:r>
              <a:rPr lang="en-US" dirty="0"/>
              <a:t> culture represents the first widespread, recognizable artistic style in the Andes</a:t>
            </a:r>
          </a:p>
          <a:p>
            <a:r>
              <a:rPr lang="en-US" dirty="0"/>
              <a:t>Constant evidence within all types of </a:t>
            </a:r>
            <a:r>
              <a:rPr lang="en-US" dirty="0" err="1"/>
              <a:t>Chavín</a:t>
            </a:r>
            <a:r>
              <a:rPr lang="en-US" dirty="0"/>
              <a:t> art of human-animal interactions, which was reflective of societal interconnections and how the </a:t>
            </a:r>
            <a:r>
              <a:rPr lang="en-US" dirty="0" err="1"/>
              <a:t>Chavín</a:t>
            </a:r>
            <a:r>
              <a:rPr lang="en-US" dirty="0"/>
              <a:t> viewed themselves connected with ”the other world”</a:t>
            </a:r>
          </a:p>
          <a:p>
            <a:r>
              <a:rPr lang="en-US" dirty="0"/>
              <a:t>General evidence of the use of psycho-active plants in ritual – the San Pedro </a:t>
            </a:r>
            <a:r>
              <a:rPr lang="en-GB" dirty="0"/>
              <a:t>cactus</a:t>
            </a:r>
            <a:r>
              <a:rPr lang="en-US" dirty="0"/>
              <a:t> is often seen on various art forms, sometimes being held by humans, which is used as evidence to support the use of the plant</a:t>
            </a:r>
          </a:p>
          <a:p>
            <a:r>
              <a:rPr lang="en-US" dirty="0"/>
              <a:t>Coastal </a:t>
            </a:r>
            <a:r>
              <a:rPr lang="en-US" dirty="0" err="1"/>
              <a:t>Chavín</a:t>
            </a:r>
            <a:r>
              <a:rPr lang="en-US" dirty="0"/>
              <a:t> pottery reveals two types of vessels (a polyhedral carved type and a globular painted type) The art is intentionally difficult to interpret and understand, since it was intended only to be read by high priests of the </a:t>
            </a:r>
            <a:r>
              <a:rPr lang="en-US" dirty="0" err="1"/>
              <a:t>Chavín</a:t>
            </a:r>
            <a:r>
              <a:rPr lang="en-US" dirty="0"/>
              <a:t> cult, who could understand the intricately complex and sacred designs (</a:t>
            </a:r>
            <a:r>
              <a:rPr lang="en-US" b="1" dirty="0"/>
              <a:t>Raimondi Stele</a:t>
            </a:r>
            <a:r>
              <a:rPr lang="en-US" dirty="0"/>
              <a:t>)</a:t>
            </a:r>
          </a:p>
          <a:p>
            <a:r>
              <a:rPr lang="en-US" dirty="0" err="1"/>
              <a:t>Chavín</a:t>
            </a:r>
            <a:r>
              <a:rPr lang="en-US" dirty="0"/>
              <a:t> art decorates the walls of the temple and includes carvings, sculptures and pottery</a:t>
            </a:r>
          </a:p>
          <a:p>
            <a:r>
              <a:rPr lang="en-US" dirty="0"/>
              <a:t>Depictions of exotic creatures found in other regions, such as jaguars and eagles, rather than local plants and animals</a:t>
            </a:r>
          </a:p>
        </p:txBody>
      </p:sp>
    </p:spTree>
    <p:extLst>
      <p:ext uri="{BB962C8B-B14F-4D97-AF65-F5344CB8AC3E}">
        <p14:creationId xmlns:p14="http://schemas.microsoft.com/office/powerpoint/2010/main" val="1066781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E2D4A9D-BC4C-1041-B748-D0ED37A2363B}"/>
              </a:ext>
            </a:extLst>
          </p:cNvPr>
          <p:cNvPicPr>
            <a:picLocks noChangeAspect="1"/>
          </p:cNvPicPr>
          <p:nvPr/>
        </p:nvPicPr>
        <p:blipFill>
          <a:blip r:embed="rId2"/>
          <a:stretch>
            <a:fillRect/>
          </a:stretch>
        </p:blipFill>
        <p:spPr>
          <a:xfrm>
            <a:off x="713598" y="0"/>
            <a:ext cx="3510930" cy="6858000"/>
          </a:xfrm>
          <a:prstGeom prst="rect">
            <a:avLst/>
          </a:prstGeom>
        </p:spPr>
      </p:pic>
      <p:pic>
        <p:nvPicPr>
          <p:cNvPr id="5" name="Picture 4">
            <a:extLst>
              <a:ext uri="{FF2B5EF4-FFF2-40B4-BE49-F238E27FC236}">
                <a16:creationId xmlns:a16="http://schemas.microsoft.com/office/drawing/2014/main" id="{E8AFC5A6-C963-244E-B6FB-EEE1970F423A}"/>
              </a:ext>
            </a:extLst>
          </p:cNvPr>
          <p:cNvPicPr>
            <a:picLocks noChangeAspect="1"/>
          </p:cNvPicPr>
          <p:nvPr/>
        </p:nvPicPr>
        <p:blipFill>
          <a:blip r:embed="rId3"/>
          <a:stretch>
            <a:fillRect/>
          </a:stretch>
        </p:blipFill>
        <p:spPr>
          <a:xfrm>
            <a:off x="7772766" y="0"/>
            <a:ext cx="3705636" cy="6858000"/>
          </a:xfrm>
          <a:prstGeom prst="rect">
            <a:avLst/>
          </a:prstGeom>
        </p:spPr>
      </p:pic>
      <p:sp>
        <p:nvSpPr>
          <p:cNvPr id="6" name="TextBox 5">
            <a:extLst>
              <a:ext uri="{FF2B5EF4-FFF2-40B4-BE49-F238E27FC236}">
                <a16:creationId xmlns:a16="http://schemas.microsoft.com/office/drawing/2014/main" id="{479000FF-13FA-8A4D-BF04-79AE9C3E0EAE}"/>
              </a:ext>
            </a:extLst>
          </p:cNvPr>
          <p:cNvSpPr txBox="1"/>
          <p:nvPr/>
        </p:nvSpPr>
        <p:spPr>
          <a:xfrm>
            <a:off x="4572000" y="1225296"/>
            <a:ext cx="2834640" cy="5078313"/>
          </a:xfrm>
          <a:prstGeom prst="rect">
            <a:avLst/>
          </a:prstGeom>
          <a:noFill/>
        </p:spPr>
        <p:txBody>
          <a:bodyPr wrap="square" rtlCol="0">
            <a:spAutoFit/>
          </a:bodyPr>
          <a:lstStyle/>
          <a:p>
            <a:r>
              <a:rPr lang="en-US" u="sng" dirty="0"/>
              <a:t>Tello Obelisk:</a:t>
            </a:r>
          </a:p>
          <a:p>
            <a:r>
              <a:rPr lang="en-US" dirty="0"/>
              <a:t>A prismatic white granite monolith carved in low relief to represent a caiman and covered with </a:t>
            </a:r>
            <a:r>
              <a:rPr lang="en-US" dirty="0" err="1"/>
              <a:t>Chavín</a:t>
            </a:r>
            <a:r>
              <a:rPr lang="en-US" dirty="0"/>
              <a:t> symbolic carvings, such as bands of teeth and animal heads. </a:t>
            </a:r>
          </a:p>
          <a:p>
            <a:endParaRPr lang="en-US" dirty="0"/>
          </a:p>
          <a:p>
            <a:r>
              <a:rPr lang="en-US" dirty="0"/>
              <a:t>Considered to be an object of worship. </a:t>
            </a:r>
          </a:p>
          <a:p>
            <a:endParaRPr lang="en-US" dirty="0"/>
          </a:p>
          <a:p>
            <a:r>
              <a:rPr lang="en-US" dirty="0"/>
              <a:t>Features one of the most complex stone carvings known in the Americas for its time. </a:t>
            </a:r>
          </a:p>
        </p:txBody>
      </p:sp>
    </p:spTree>
    <p:extLst>
      <p:ext uri="{BB962C8B-B14F-4D97-AF65-F5344CB8AC3E}">
        <p14:creationId xmlns:p14="http://schemas.microsoft.com/office/powerpoint/2010/main" val="27480688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E1750109-3B91-4506-B997-0CD8E35A14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A281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E72D8D1B-59F6-4FF3-8547-9BBB6129F2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1331" y="480060"/>
            <a:ext cx="3442553" cy="2788074"/>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picture containing outdoor, building&#13;&#10;&#13;&#10;Description automatically generated">
            <a:extLst>
              <a:ext uri="{FF2B5EF4-FFF2-40B4-BE49-F238E27FC236}">
                <a16:creationId xmlns:a16="http://schemas.microsoft.com/office/drawing/2014/main" id="{6A613E57-5BF2-F54D-B7B1-3790CD7A96FA}"/>
              </a:ext>
            </a:extLst>
          </p:cNvPr>
          <p:cNvPicPr>
            <a:picLocks noChangeAspect="1"/>
          </p:cNvPicPr>
          <p:nvPr/>
        </p:nvPicPr>
        <p:blipFill>
          <a:blip r:embed="rId2"/>
          <a:stretch>
            <a:fillRect/>
          </a:stretch>
        </p:blipFill>
        <p:spPr>
          <a:xfrm>
            <a:off x="622549" y="1272476"/>
            <a:ext cx="3122143" cy="1217635"/>
          </a:xfrm>
          <a:prstGeom prst="rect">
            <a:avLst/>
          </a:prstGeom>
        </p:spPr>
      </p:pic>
      <p:sp>
        <p:nvSpPr>
          <p:cNvPr id="14" name="Rectangle 13">
            <a:extLst>
              <a:ext uri="{FF2B5EF4-FFF2-40B4-BE49-F238E27FC236}">
                <a16:creationId xmlns:a16="http://schemas.microsoft.com/office/drawing/2014/main" id="{8FC8C21F-9484-4A71-ABFA-6C10682FAC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1331" y="3603670"/>
            <a:ext cx="3442553" cy="2788074"/>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A brick wall&#13;&#10;&#13;&#10;Description automatically generated">
            <a:extLst>
              <a:ext uri="{FF2B5EF4-FFF2-40B4-BE49-F238E27FC236}">
                <a16:creationId xmlns:a16="http://schemas.microsoft.com/office/drawing/2014/main" id="{A4AB5116-C33A-EB4C-8783-C74CBAEE0E8F}"/>
              </a:ext>
            </a:extLst>
          </p:cNvPr>
          <p:cNvPicPr>
            <a:picLocks noChangeAspect="1"/>
          </p:cNvPicPr>
          <p:nvPr/>
        </p:nvPicPr>
        <p:blipFill rotWithShape="1">
          <a:blip r:embed="rId3"/>
          <a:srcRect b="11658"/>
          <a:stretch/>
        </p:blipFill>
        <p:spPr>
          <a:xfrm>
            <a:off x="622549" y="3846824"/>
            <a:ext cx="3104943" cy="2009227"/>
          </a:xfrm>
          <a:prstGeom prst="rect">
            <a:avLst/>
          </a:prstGeom>
        </p:spPr>
      </p:pic>
      <p:sp>
        <p:nvSpPr>
          <p:cNvPr id="16" name="Rectangle 15">
            <a:extLst>
              <a:ext uri="{FF2B5EF4-FFF2-40B4-BE49-F238E27FC236}">
                <a16:creationId xmlns:a16="http://schemas.microsoft.com/office/drawing/2014/main" id="{2C444748-5A8D-4B53-89FE-42B455DFA2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25618" y="487090"/>
            <a:ext cx="3588171" cy="5897880"/>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descr="A close up of a statue&#13;&#10;&#13;&#10;Description automatically generated">
            <a:extLst>
              <a:ext uri="{FF2B5EF4-FFF2-40B4-BE49-F238E27FC236}">
                <a16:creationId xmlns:a16="http://schemas.microsoft.com/office/drawing/2014/main" id="{C91E3FF6-3620-1F41-8C2C-6973858CF6E0}"/>
              </a:ext>
            </a:extLst>
          </p:cNvPr>
          <p:cNvPicPr>
            <a:picLocks noChangeAspect="1"/>
          </p:cNvPicPr>
          <p:nvPr/>
        </p:nvPicPr>
        <p:blipFill>
          <a:blip r:embed="rId4"/>
          <a:stretch>
            <a:fillRect/>
          </a:stretch>
        </p:blipFill>
        <p:spPr>
          <a:xfrm>
            <a:off x="4414319" y="577576"/>
            <a:ext cx="3252903" cy="2554492"/>
          </a:xfrm>
          <a:prstGeom prst="rect">
            <a:avLst/>
          </a:prstGeom>
        </p:spPr>
      </p:pic>
      <p:sp>
        <p:nvSpPr>
          <p:cNvPr id="18" name="Rectangle 17">
            <a:extLst>
              <a:ext uri="{FF2B5EF4-FFF2-40B4-BE49-F238E27FC236}">
                <a16:creationId xmlns:a16="http://schemas.microsoft.com/office/drawing/2014/main" id="{14044C96-7CFD-44DB-A579-D77B0D37C6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35524" y="487090"/>
            <a:ext cx="3588174" cy="5897880"/>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picture containing wall, animal, indoor&#13;&#10;&#13;&#10;Description automatically generated">
            <a:extLst>
              <a:ext uri="{FF2B5EF4-FFF2-40B4-BE49-F238E27FC236}">
                <a16:creationId xmlns:a16="http://schemas.microsoft.com/office/drawing/2014/main" id="{9126C215-7D76-234E-89AC-60B56EA96869}"/>
              </a:ext>
            </a:extLst>
          </p:cNvPr>
          <p:cNvPicPr>
            <a:picLocks noChangeAspect="1"/>
          </p:cNvPicPr>
          <p:nvPr/>
        </p:nvPicPr>
        <p:blipFill>
          <a:blip r:embed="rId5"/>
          <a:stretch>
            <a:fillRect/>
          </a:stretch>
        </p:blipFill>
        <p:spPr>
          <a:xfrm>
            <a:off x="4418478" y="3395516"/>
            <a:ext cx="3252903" cy="2911842"/>
          </a:xfrm>
          <a:prstGeom prst="rect">
            <a:avLst/>
          </a:prstGeom>
        </p:spPr>
      </p:pic>
      <p:sp>
        <p:nvSpPr>
          <p:cNvPr id="7" name="TextBox 6">
            <a:extLst>
              <a:ext uri="{FF2B5EF4-FFF2-40B4-BE49-F238E27FC236}">
                <a16:creationId xmlns:a16="http://schemas.microsoft.com/office/drawing/2014/main" id="{557361C8-CD3F-9B44-A434-BC1060B7EC68}"/>
              </a:ext>
            </a:extLst>
          </p:cNvPr>
          <p:cNvSpPr txBox="1"/>
          <p:nvPr/>
        </p:nvSpPr>
        <p:spPr>
          <a:xfrm>
            <a:off x="8268511" y="577576"/>
            <a:ext cx="3300940" cy="6432530"/>
          </a:xfrm>
          <a:prstGeom prst="rect">
            <a:avLst/>
          </a:prstGeom>
          <a:noFill/>
        </p:spPr>
        <p:txBody>
          <a:bodyPr wrap="square" rtlCol="0">
            <a:spAutoFit/>
          </a:bodyPr>
          <a:lstStyle/>
          <a:p>
            <a:r>
              <a:rPr lang="en-US" sz="1400" u="sng" dirty="0"/>
              <a:t>Tenon Heads:</a:t>
            </a:r>
          </a:p>
          <a:p>
            <a:endParaRPr lang="en-US" sz="1400" dirty="0"/>
          </a:p>
          <a:p>
            <a:r>
              <a:rPr lang="en-US" sz="1400" dirty="0"/>
              <a:t>Stone heads which originally protruded from the exterior wall of the temple at the site of </a:t>
            </a:r>
            <a:r>
              <a:rPr lang="en-US" sz="1400" dirty="0" err="1"/>
              <a:t>Chavín</a:t>
            </a:r>
            <a:r>
              <a:rPr lang="en-US" sz="1400" dirty="0"/>
              <a:t> de Huantar.</a:t>
            </a:r>
          </a:p>
          <a:p>
            <a:endParaRPr lang="en-US" sz="1400" dirty="0"/>
          </a:p>
          <a:p>
            <a:r>
              <a:rPr lang="en-US" sz="1400" dirty="0"/>
              <a:t>Over 100 such heads have been found, each is unique and represents the transformation of a shaman into a supernatural fanged creature. Depicted sacred animals of pre-Colombian Peru: the heads of felines, serpents and birds. </a:t>
            </a:r>
          </a:p>
          <a:p>
            <a:endParaRPr lang="en-US" sz="1400" dirty="0"/>
          </a:p>
          <a:p>
            <a:r>
              <a:rPr lang="en-US" sz="1400" dirty="0"/>
              <a:t>The bird symbolized the celestial world of the skies; the feline represented earthly power; while reptiles and snakes were associated with the underworld. Human heads were also depicted, probably to invoke the ancestors of a community’s shared bloodline</a:t>
            </a:r>
          </a:p>
          <a:p>
            <a:endParaRPr lang="en-US"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31704490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18EF3212-ED73-4F03-A620-B59A87847A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1">
            <a:schemeClr val="dk1"/>
          </a:lnRef>
          <a:fillRef idx="3">
            <a:schemeClr val="dk1"/>
          </a:fillRef>
          <a:effectRef idx="2">
            <a:schemeClr val="dk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FD41F5B2-96CC-B041-9530-C32259507B87}"/>
              </a:ext>
            </a:extLst>
          </p:cNvPr>
          <p:cNvPicPr>
            <a:picLocks noChangeAspect="1"/>
          </p:cNvPicPr>
          <p:nvPr/>
        </p:nvPicPr>
        <p:blipFill>
          <a:blip r:embed="rId2"/>
          <a:stretch>
            <a:fillRect/>
          </a:stretch>
        </p:blipFill>
        <p:spPr>
          <a:xfrm>
            <a:off x="484237" y="470932"/>
            <a:ext cx="3426205" cy="5571066"/>
          </a:xfrm>
          <a:prstGeom prst="rect">
            <a:avLst/>
          </a:prstGeom>
        </p:spPr>
      </p:pic>
      <p:pic>
        <p:nvPicPr>
          <p:cNvPr id="6" name="Picture 5">
            <a:extLst>
              <a:ext uri="{FF2B5EF4-FFF2-40B4-BE49-F238E27FC236}">
                <a16:creationId xmlns:a16="http://schemas.microsoft.com/office/drawing/2014/main" id="{8BDD955E-B998-1449-BC72-4932F3539275}"/>
              </a:ext>
            </a:extLst>
          </p:cNvPr>
          <p:cNvPicPr>
            <a:picLocks noChangeAspect="1"/>
          </p:cNvPicPr>
          <p:nvPr/>
        </p:nvPicPr>
        <p:blipFill>
          <a:blip r:embed="rId3"/>
          <a:stretch>
            <a:fillRect/>
          </a:stretch>
        </p:blipFill>
        <p:spPr>
          <a:xfrm>
            <a:off x="8837607" y="470932"/>
            <a:ext cx="2870156" cy="5571066"/>
          </a:xfrm>
          <a:prstGeom prst="rect">
            <a:avLst/>
          </a:prstGeom>
        </p:spPr>
      </p:pic>
      <p:sp>
        <p:nvSpPr>
          <p:cNvPr id="4" name="TextBox 3">
            <a:extLst>
              <a:ext uri="{FF2B5EF4-FFF2-40B4-BE49-F238E27FC236}">
                <a16:creationId xmlns:a16="http://schemas.microsoft.com/office/drawing/2014/main" id="{94F12FB4-D6BD-8C47-874F-22691522E2E4}"/>
              </a:ext>
            </a:extLst>
          </p:cNvPr>
          <p:cNvSpPr txBox="1"/>
          <p:nvPr/>
        </p:nvSpPr>
        <p:spPr>
          <a:xfrm>
            <a:off x="10180320" y="5486400"/>
            <a:ext cx="184731" cy="369332"/>
          </a:xfrm>
          <a:prstGeom prst="rect">
            <a:avLst/>
          </a:prstGeom>
          <a:noFill/>
        </p:spPr>
        <p:txBody>
          <a:bodyPr wrap="none" rtlCol="0">
            <a:spAutoFit/>
          </a:bodyPr>
          <a:lstStyle/>
          <a:p>
            <a:endParaRPr lang="en-US" dirty="0"/>
          </a:p>
        </p:txBody>
      </p:sp>
      <p:sp>
        <p:nvSpPr>
          <p:cNvPr id="7" name="TextBox 6">
            <a:extLst>
              <a:ext uri="{FF2B5EF4-FFF2-40B4-BE49-F238E27FC236}">
                <a16:creationId xmlns:a16="http://schemas.microsoft.com/office/drawing/2014/main" id="{4517FF9B-393E-0942-89A0-78170832C7BF}"/>
              </a:ext>
            </a:extLst>
          </p:cNvPr>
          <p:cNvSpPr txBox="1"/>
          <p:nvPr/>
        </p:nvSpPr>
        <p:spPr>
          <a:xfrm>
            <a:off x="4108862" y="332509"/>
            <a:ext cx="4524499" cy="4801314"/>
          </a:xfrm>
          <a:prstGeom prst="rect">
            <a:avLst/>
          </a:prstGeom>
          <a:noFill/>
        </p:spPr>
        <p:txBody>
          <a:bodyPr wrap="square" rtlCol="0">
            <a:spAutoFit/>
          </a:bodyPr>
          <a:lstStyle/>
          <a:p>
            <a:r>
              <a:rPr lang="en-US" u="sng" dirty="0"/>
              <a:t>The </a:t>
            </a:r>
            <a:r>
              <a:rPr lang="en-US" u="sng" dirty="0" err="1"/>
              <a:t>Lanzón</a:t>
            </a:r>
            <a:r>
              <a:rPr lang="en-US" u="sng" dirty="0"/>
              <a:t>:</a:t>
            </a:r>
          </a:p>
          <a:p>
            <a:r>
              <a:rPr lang="en-US" dirty="0"/>
              <a:t>Considered the most important statue of the central deity of the </a:t>
            </a:r>
            <a:r>
              <a:rPr lang="en-US" dirty="0" err="1"/>
              <a:t>Chavín</a:t>
            </a:r>
            <a:r>
              <a:rPr lang="en-US" dirty="0"/>
              <a:t>. It is housed in the central cruciform chamber of a labyrinthian series of underground passages in the Old Temple. </a:t>
            </a:r>
          </a:p>
          <a:p>
            <a:endParaRPr lang="en-US" dirty="0"/>
          </a:p>
          <a:p>
            <a:r>
              <a:rPr lang="en-US" dirty="0"/>
              <a:t>Devotees would be led into the maze of pitch-black tunnels, eventually coming face to face with the sculpture. The worshipers’ disorientation, in addition to the hallucinogenic effects of the San Pedro cactus they were given before entering, may have heightened the visual and psychological effects</a:t>
            </a:r>
          </a:p>
        </p:txBody>
      </p:sp>
    </p:spTree>
    <p:extLst>
      <p:ext uri="{BB962C8B-B14F-4D97-AF65-F5344CB8AC3E}">
        <p14:creationId xmlns:p14="http://schemas.microsoft.com/office/powerpoint/2010/main" val="17176850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863518-A97D-694A-90DB-9941C5A9A837}"/>
              </a:ext>
            </a:extLst>
          </p:cNvPr>
          <p:cNvSpPr>
            <a:spLocks noGrp="1"/>
          </p:cNvSpPr>
          <p:nvPr>
            <p:ph type="title"/>
          </p:nvPr>
        </p:nvSpPr>
        <p:spPr/>
        <p:txBody>
          <a:bodyPr/>
          <a:lstStyle/>
          <a:p>
            <a:r>
              <a:rPr lang="en-US" dirty="0" err="1"/>
              <a:t>Chavín</a:t>
            </a:r>
            <a:r>
              <a:rPr lang="en-US" dirty="0"/>
              <a:t> Sphere of Influence:</a:t>
            </a:r>
          </a:p>
        </p:txBody>
      </p:sp>
      <p:sp>
        <p:nvSpPr>
          <p:cNvPr id="5" name="Content Placeholder 4">
            <a:extLst>
              <a:ext uri="{FF2B5EF4-FFF2-40B4-BE49-F238E27FC236}">
                <a16:creationId xmlns:a16="http://schemas.microsoft.com/office/drawing/2014/main" id="{56BFB245-E213-434E-9B0B-E38004099C3E}"/>
              </a:ext>
            </a:extLst>
          </p:cNvPr>
          <p:cNvSpPr>
            <a:spLocks noGrp="1"/>
          </p:cNvSpPr>
          <p:nvPr>
            <p:ph idx="1"/>
          </p:nvPr>
        </p:nvSpPr>
        <p:spPr>
          <a:xfrm>
            <a:off x="818713" y="2765626"/>
            <a:ext cx="10554574" cy="4748357"/>
          </a:xfrm>
        </p:spPr>
        <p:txBody>
          <a:bodyPr>
            <a:normAutofit fontScale="85000" lnSpcReduction="20000"/>
          </a:bodyPr>
          <a:lstStyle/>
          <a:p>
            <a:pPr marL="0" indent="0">
              <a:buNone/>
            </a:pPr>
            <a:r>
              <a:rPr lang="en-US" dirty="0"/>
              <a:t>Wide sphere of influence throughout surrounding civilizations, due to their location at a trade crossing point between the deserts and the Amazon jungle</a:t>
            </a:r>
          </a:p>
          <a:p>
            <a:r>
              <a:rPr lang="en-US" dirty="0" err="1"/>
              <a:t>Pacopampa</a:t>
            </a:r>
            <a:r>
              <a:rPr lang="en-US" dirty="0"/>
              <a:t>: located north (about a 3-week-trek) of </a:t>
            </a:r>
            <a:r>
              <a:rPr lang="en-US" dirty="0" err="1"/>
              <a:t>Chavín</a:t>
            </a:r>
            <a:r>
              <a:rPr lang="en-US" dirty="0"/>
              <a:t>, has renovations on the main temple that are characteristic of </a:t>
            </a:r>
            <a:r>
              <a:rPr lang="en-US" dirty="0" err="1"/>
              <a:t>Chavín</a:t>
            </a:r>
            <a:r>
              <a:rPr lang="en-US" dirty="0"/>
              <a:t> culture</a:t>
            </a:r>
          </a:p>
          <a:p>
            <a:r>
              <a:rPr lang="en-US" dirty="0"/>
              <a:t>Caballo </a:t>
            </a:r>
            <a:r>
              <a:rPr lang="en-US" dirty="0" err="1"/>
              <a:t>Muerto</a:t>
            </a:r>
            <a:r>
              <a:rPr lang="en-US" dirty="0"/>
              <a:t>: a coastal site in the Moche valley region, has an adobe structure created during renovation of the main temple, the adobe is related to </a:t>
            </a:r>
            <a:r>
              <a:rPr lang="en-US" dirty="0" err="1"/>
              <a:t>Chavín</a:t>
            </a:r>
            <a:r>
              <a:rPr lang="en-US" dirty="0"/>
              <a:t> influence</a:t>
            </a:r>
          </a:p>
          <a:p>
            <a:r>
              <a:rPr lang="en-US" dirty="0" err="1"/>
              <a:t>Garagay</a:t>
            </a:r>
            <a:r>
              <a:rPr lang="en-US" dirty="0"/>
              <a:t>: a site in the modern-day Lima region, has variations of the characteristic </a:t>
            </a:r>
            <a:r>
              <a:rPr lang="en-US" dirty="0" err="1"/>
              <a:t>Chavín</a:t>
            </a:r>
            <a:r>
              <a:rPr lang="en-US" dirty="0"/>
              <a:t> iconography, including a head with mucus coming from the nostrils </a:t>
            </a:r>
          </a:p>
          <a:p>
            <a:r>
              <a:rPr lang="en-US" dirty="0"/>
              <a:t>At the site of Cerro Blanco: in the </a:t>
            </a:r>
            <a:r>
              <a:rPr lang="en-US" dirty="0" err="1"/>
              <a:t>Nepena</a:t>
            </a:r>
            <a:r>
              <a:rPr lang="en-US" dirty="0"/>
              <a:t> valley, excavations revealed </a:t>
            </a:r>
            <a:r>
              <a:rPr lang="en-US" dirty="0" err="1"/>
              <a:t>Chavín</a:t>
            </a:r>
            <a:r>
              <a:rPr lang="en-US" dirty="0"/>
              <a:t> </a:t>
            </a:r>
            <a:r>
              <a:rPr lang="en-US" dirty="0" err="1"/>
              <a:t>cermaics</a:t>
            </a:r>
            <a:r>
              <a:rPr lang="en-US" dirty="0"/>
              <a:t> </a:t>
            </a:r>
          </a:p>
          <a:p>
            <a:pPr marL="0" indent="0">
              <a:buNone/>
            </a:pPr>
            <a:endParaRPr lang="en-US" dirty="0"/>
          </a:p>
          <a:p>
            <a:pPr marL="0" indent="0">
              <a:buNone/>
            </a:pPr>
            <a:r>
              <a:rPr lang="en-US" dirty="0"/>
              <a:t>Warfare doesn’t appear to be a significant element:</a:t>
            </a:r>
          </a:p>
          <a:p>
            <a:r>
              <a:rPr lang="en-US" dirty="0"/>
              <a:t>Lack of basic defensive structures in </a:t>
            </a:r>
            <a:r>
              <a:rPr lang="en-US" dirty="0" err="1"/>
              <a:t>Chavín</a:t>
            </a:r>
            <a:r>
              <a:rPr lang="en-US" dirty="0"/>
              <a:t> </a:t>
            </a:r>
            <a:r>
              <a:rPr lang="en-US" dirty="0" err="1"/>
              <a:t>centres</a:t>
            </a:r>
            <a:r>
              <a:rPr lang="en-US" dirty="0"/>
              <a:t> </a:t>
            </a:r>
          </a:p>
          <a:p>
            <a:r>
              <a:rPr lang="en-US" dirty="0"/>
              <a:t>Warriors not depicted in art</a:t>
            </a:r>
          </a:p>
          <a:p>
            <a:r>
              <a:rPr lang="en-US" dirty="0"/>
              <a:t>Effective social control may have been exercised by religious pressure, and the ability to exclude dissidents from managed water resources</a:t>
            </a:r>
          </a:p>
          <a:p>
            <a:r>
              <a:rPr lang="en-US" dirty="0"/>
              <a:t>Climate and terrain of the </a:t>
            </a:r>
            <a:r>
              <a:rPr lang="en-GB" dirty="0"/>
              <a:t>neighbouring</a:t>
            </a:r>
            <a:r>
              <a:rPr lang="en-US" dirty="0"/>
              <a:t> areas outside the managed land were a daunting option for farmers wishing to flee the country</a:t>
            </a:r>
          </a:p>
          <a:p>
            <a:pPr marL="0" indent="0">
              <a:buNone/>
            </a:pPr>
            <a:endParaRPr lang="en-US" dirty="0"/>
          </a:p>
          <a:p>
            <a:endParaRPr lang="en-US" dirty="0"/>
          </a:p>
          <a:p>
            <a:endParaRPr lang="en-US" dirty="0"/>
          </a:p>
          <a:p>
            <a:endParaRPr lang="en-US" dirty="0"/>
          </a:p>
        </p:txBody>
      </p:sp>
    </p:spTree>
    <p:extLst>
      <p:ext uri="{BB962C8B-B14F-4D97-AF65-F5344CB8AC3E}">
        <p14:creationId xmlns:p14="http://schemas.microsoft.com/office/powerpoint/2010/main" val="230374202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Quotable">
  <a:themeElements>
    <a:clrScheme name="Quotable">
      <a:dk1>
        <a:sysClr val="windowText" lastClr="000000"/>
      </a:dk1>
      <a:lt1>
        <a:sysClr val="window" lastClr="FFFFFF"/>
      </a:lt1>
      <a:dk2>
        <a:srgbClr val="212121"/>
      </a:dk2>
      <a:lt2>
        <a:srgbClr val="636363"/>
      </a:lt2>
      <a:accent1>
        <a:srgbClr val="00C6BB"/>
      </a:accent1>
      <a:accent2>
        <a:srgbClr val="6FEBA0"/>
      </a:accent2>
      <a:accent3>
        <a:srgbClr val="B6DF5E"/>
      </a:accent3>
      <a:accent4>
        <a:srgbClr val="EFB251"/>
      </a:accent4>
      <a:accent5>
        <a:srgbClr val="EF755F"/>
      </a:accent5>
      <a:accent6>
        <a:srgbClr val="ED515C"/>
      </a:accent6>
      <a:hlink>
        <a:srgbClr val="8F8F8F"/>
      </a:hlink>
      <a:folHlink>
        <a:srgbClr val="A5A5A5"/>
      </a:folHlink>
    </a:clrScheme>
    <a:fontScheme name="Quotabl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Quotable">
      <a:fillStyleLst>
        <a:solidFill>
          <a:schemeClr val="phClr"/>
        </a:solidFill>
        <a:gradFill rotWithShape="1">
          <a:gsLst>
            <a:gs pos="0">
              <a:schemeClr val="phClr">
                <a:tint val="80000"/>
                <a:lumMod val="105000"/>
              </a:schemeClr>
            </a:gs>
            <a:gs pos="100000">
              <a:schemeClr val="phClr">
                <a:tint val="90000"/>
              </a:schemeClr>
            </a:gs>
          </a:gsLst>
          <a:lin ang="5400000" scaled="0"/>
        </a:gradFill>
        <a:blipFill rotWithShape="1">
          <a:blip xmlns:r="http://schemas.openxmlformats.org/officeDocument/2006/relationships" r:embed="rId1">
            <a:duotone>
              <a:schemeClr val="phClr">
                <a:tint val="98000"/>
                <a:lumMod val="102000"/>
              </a:schemeClr>
              <a:schemeClr val="phClr">
                <a:shade val="98000"/>
                <a:lumMod val="98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effectStyle>
        <a:effectStyle>
          <a:effectLst>
            <a:innerShdw blurRad="63500" dist="25400" dir="13500000">
              <a:srgbClr val="000000">
                <a:alpha val="75000"/>
              </a:srgbClr>
            </a:innerShdw>
          </a:effectLst>
        </a:effectStyle>
      </a:effectStyleLst>
      <a:bgFillStyleLst>
        <a:solidFill>
          <a:schemeClr val="phClr"/>
        </a:solidFill>
        <a:gradFill rotWithShape="1">
          <a:gsLst>
            <a:gs pos="0">
              <a:schemeClr val="phClr">
                <a:tint val="100000"/>
              </a:schemeClr>
            </a:gs>
            <a:gs pos="100000">
              <a:schemeClr val="phClr">
                <a:tint val="84000"/>
                <a:shade val="84000"/>
                <a:lumMod val="90000"/>
              </a:schemeClr>
            </a:gs>
          </a:gsLst>
          <a:lin ang="5400000" scaled="0"/>
        </a:gradFill>
        <a:gradFill rotWithShape="1">
          <a:gsLst>
            <a:gs pos="0">
              <a:schemeClr val="phClr">
                <a:tint val="84000"/>
                <a:shade val="90000"/>
                <a:satMod val="120000"/>
                <a:lumMod val="90000"/>
              </a:schemeClr>
            </a:gs>
            <a:gs pos="100000">
              <a:schemeClr val="phClr"/>
            </a:gs>
          </a:gsLst>
          <a:lin ang="5400000" scaled="0"/>
        </a:gradFill>
      </a:bgFillStyleLst>
    </a:fmtScheme>
  </a:themeElements>
  <a:objectDefaults/>
  <a:extraClrSchemeLst/>
  <a:extLst>
    <a:ext uri="{05A4C25C-085E-4340-85A3-A5531E510DB2}">
      <thm15:themeFamily xmlns:thm15="http://schemas.microsoft.com/office/thememl/2012/main" name="Quotable" id="{39EC5628-30ED-4578-ACD8-9820EDB8E15A}" vid="{6F3559E9-1A4C-49D8-94D4-F41003531C49}"/>
    </a:ext>
  </a:extLst>
</a:theme>
</file>

<file path=docProps/app.xml><?xml version="1.0" encoding="utf-8"?>
<Properties xmlns="http://schemas.openxmlformats.org/officeDocument/2006/extended-properties" xmlns:vt="http://schemas.openxmlformats.org/officeDocument/2006/docPropsVTypes">
  <Template>Quotable</Template>
  <TotalTime>184</TotalTime>
  <Words>1900</Words>
  <Application>Microsoft Office PowerPoint</Application>
  <PresentationFormat>Widescreen</PresentationFormat>
  <Paragraphs>109</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Quotable</vt:lpstr>
      <vt:lpstr>Pre-Inca Andean Cultures</vt:lpstr>
      <vt:lpstr>Chavín Culture</vt:lpstr>
      <vt:lpstr>Achievements of the Chavín:</vt:lpstr>
      <vt:lpstr>Chavín Art and Architecture:</vt:lpstr>
      <vt:lpstr>Chavín Art and Architecture:</vt:lpstr>
      <vt:lpstr>PowerPoint Presentation</vt:lpstr>
      <vt:lpstr>PowerPoint Presentation</vt:lpstr>
      <vt:lpstr>PowerPoint Presentation</vt:lpstr>
      <vt:lpstr>Chavín Sphere of Influence:</vt:lpstr>
      <vt:lpstr>Chavín Presence of Elite:</vt:lpstr>
      <vt:lpstr>Chavín Religion and Ritual:</vt:lpstr>
      <vt:lpstr>Chavín Religious Art and deities:</vt:lpstr>
      <vt:lpstr>Moche Culture</vt:lpstr>
      <vt:lpstr>Moche Cultural Sphere</vt:lpstr>
      <vt:lpstr>Moche Material Culture:</vt:lpstr>
      <vt:lpstr>PowerPoint Presentation</vt:lpstr>
      <vt:lpstr>Moche Religion:</vt:lpstr>
      <vt:lpstr>Moche Links with other cultures: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Pre-Inca Andean Cultures</dc:title>
  <dc:creator>Microsoft Office User</dc:creator>
  <cp:lastModifiedBy>La Falce, Simone</cp:lastModifiedBy>
  <cp:revision>17</cp:revision>
  <dcterms:created xsi:type="dcterms:W3CDTF">2019-01-29T15:03:36Z</dcterms:created>
  <dcterms:modified xsi:type="dcterms:W3CDTF">2019-01-30T00:42:57Z</dcterms:modified>
</cp:coreProperties>
</file>