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embeddedFontLst>
    <p:embeddedFont>
      <p:font typeface="Economica"/>
      <p:regular r:id="rId14"/>
      <p:bold r:id="rId15"/>
      <p:italic r:id="rId16"/>
      <p:boldItalic r:id="rId17"/>
    </p:embeddedFont>
    <p:embeddedFont>
      <p:font typeface="Open Sans"/>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OpenSans-italic.fntdata"/><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font" Target="fonts/OpenSans-boldItalic.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Economica-bold.fntdata"/><Relationship Id="rId14" Type="http://schemas.openxmlformats.org/officeDocument/2006/relationships/font" Target="fonts/Economica-regular.fntdata"/><Relationship Id="rId17" Type="http://schemas.openxmlformats.org/officeDocument/2006/relationships/font" Target="fonts/Economica-boldItalic.fntdata"/><Relationship Id="rId16" Type="http://schemas.openxmlformats.org/officeDocument/2006/relationships/font" Target="fonts/Economica-italic.fntdata"/><Relationship Id="rId5" Type="http://schemas.openxmlformats.org/officeDocument/2006/relationships/slide" Target="slides/slide1.xml"/><Relationship Id="rId19" Type="http://schemas.openxmlformats.org/officeDocument/2006/relationships/font" Target="fonts/OpenSans-bold.fntdata"/><Relationship Id="rId6" Type="http://schemas.openxmlformats.org/officeDocument/2006/relationships/slide" Target="slides/slide2.xml"/><Relationship Id="rId18" Type="http://schemas.openxmlformats.org/officeDocument/2006/relationships/font" Target="fonts/OpenSans-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4de875db0b_1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4de875db0b_1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4dbf1723bf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4dbf1723bf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4de875db0b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4de875db0b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4de875db0b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4de875db0b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4de875db0b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4de875db0b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4dbf1723b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4dbf1723b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4dbf1723bf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4dbf1723b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4dbf1723bf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4dbf1723b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2744013" y="756700"/>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1" name="Google Shape;11;p2"/>
          <p:cNvSpPr/>
          <p:nvPr/>
        </p:nvSpPr>
        <p:spPr>
          <a:xfrm rot="10800000">
            <a:off x="5318350" y="32667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2" name="Google Shape;12;p2"/>
          <p:cNvSpPr txBox="1"/>
          <p:nvPr>
            <p:ph type="ctrTitle"/>
          </p:nvPr>
        </p:nvSpPr>
        <p:spPr>
          <a:xfrm>
            <a:off x="3044700" y="1444255"/>
            <a:ext cx="3054600" cy="1537200"/>
          </a:xfrm>
          <a:prstGeom prst="rect">
            <a:avLst/>
          </a:prstGeom>
        </p:spPr>
        <p:txBody>
          <a:bodyPr anchorCtr="0" anchor="b" bIns="91425" lIns="91425" spcFirstLastPara="1" rIns="91425" wrap="square" tIns="91425"/>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3" name="Google Shape;13;p2"/>
          <p:cNvSpPr txBox="1"/>
          <p:nvPr>
            <p:ph idx="1" type="subTitle"/>
          </p:nvPr>
        </p:nvSpPr>
        <p:spPr>
          <a:xfrm>
            <a:off x="3044700" y="3116580"/>
            <a:ext cx="3054600" cy="7014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1" name="Shape 51"/>
        <p:cNvGrpSpPr/>
        <p:nvPr/>
      </p:nvGrpSpPr>
      <p:grpSpPr>
        <a:xfrm>
          <a:off x="0" y="0"/>
          <a:ext cx="0" cy="0"/>
          <a:chOff x="0" y="0"/>
          <a:chExt cx="0" cy="0"/>
        </a:xfrm>
      </p:grpSpPr>
      <p:sp>
        <p:nvSpPr>
          <p:cNvPr id="52" name="Google Shape;52;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11"/>
          <p:cNvSpPr txBox="1"/>
          <p:nvPr>
            <p:ph hasCustomPrompt="1" type="title"/>
          </p:nvPr>
        </p:nvSpPr>
        <p:spPr>
          <a:xfrm>
            <a:off x="311700" y="957125"/>
            <a:ext cx="8520600" cy="2128800"/>
          </a:xfrm>
          <a:prstGeom prst="rect">
            <a:avLst/>
          </a:prstGeom>
        </p:spPr>
        <p:txBody>
          <a:bodyPr anchorCtr="0" anchor="ctr" bIns="91425" lIns="91425" spcFirstLastPara="1" rIns="91425" wrap="square" tIns="91425"/>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Google Shape;54;p11"/>
          <p:cNvSpPr txBox="1"/>
          <p:nvPr>
            <p:ph idx="1" type="body"/>
          </p:nvPr>
        </p:nvSpPr>
        <p:spPr>
          <a:xfrm>
            <a:off x="311700" y="3162000"/>
            <a:ext cx="85206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7" name="Google Shape;17;p3"/>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8" name="Google Shape;18;p3"/>
          <p:cNvSpPr txBox="1"/>
          <p:nvPr>
            <p:ph type="title"/>
          </p:nvPr>
        </p:nvSpPr>
        <p:spPr>
          <a:xfrm>
            <a:off x="773700" y="1806450"/>
            <a:ext cx="7596600" cy="1530600"/>
          </a:xfrm>
          <a:prstGeom prst="rect">
            <a:avLst/>
          </a:prstGeom>
        </p:spPr>
        <p:txBody>
          <a:bodyPr anchorCtr="0" anchor="ctr" bIns="91425" lIns="91425" spcFirstLastPara="1" rIns="91425" wrap="square" tIns="91425"/>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sp>
        <p:nvSpPr>
          <p:cNvPr id="21" name="Google Shape;21;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4"/>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3" name="Google Shape;23;p4"/>
          <p:cNvSpPr txBox="1"/>
          <p:nvPr>
            <p:ph idx="1" type="body"/>
          </p:nvPr>
        </p:nvSpPr>
        <p:spPr>
          <a:xfrm>
            <a:off x="311700" y="1225225"/>
            <a:ext cx="8520600" cy="33540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5" name="Shape 25"/>
        <p:cNvGrpSpPr/>
        <p:nvPr/>
      </p:nvGrpSpPr>
      <p:grpSpPr>
        <a:xfrm>
          <a:off x="0" y="0"/>
          <a:ext cx="0" cy="0"/>
          <a:chOff x="0" y="0"/>
          <a:chExt cx="0" cy="0"/>
        </a:xfrm>
      </p:grpSpPr>
      <p:sp>
        <p:nvSpPr>
          <p:cNvPr id="26" name="Google Shape;26;p5"/>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7" name="Google Shape;27;p5"/>
          <p:cNvSpPr txBox="1"/>
          <p:nvPr>
            <p:ph idx="1" type="body"/>
          </p:nvPr>
        </p:nvSpPr>
        <p:spPr>
          <a:xfrm>
            <a:off x="311700" y="1225225"/>
            <a:ext cx="3999900" cy="3354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2" type="body"/>
          </p:nvPr>
        </p:nvSpPr>
        <p:spPr>
          <a:xfrm>
            <a:off x="4832400" y="1225225"/>
            <a:ext cx="3999900" cy="3354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3" name="Shape 33"/>
        <p:cNvGrpSpPr/>
        <p:nvPr/>
      </p:nvGrpSpPr>
      <p:grpSpPr>
        <a:xfrm>
          <a:off x="0" y="0"/>
          <a:ext cx="0" cy="0"/>
          <a:chOff x="0" y="0"/>
          <a:chExt cx="0" cy="0"/>
        </a:xfrm>
      </p:grpSpPr>
      <p:sp>
        <p:nvSpPr>
          <p:cNvPr id="34" name="Google Shape;34;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5" name="Google Shape;35;p7"/>
          <p:cNvSpPr txBox="1"/>
          <p:nvPr>
            <p:ph idx="1" type="body"/>
          </p:nvPr>
        </p:nvSpPr>
        <p:spPr>
          <a:xfrm>
            <a:off x="311700" y="1399400"/>
            <a:ext cx="2808000" cy="27849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7" name="Shape 37"/>
        <p:cNvGrpSpPr/>
        <p:nvPr/>
      </p:nvGrpSpPr>
      <p:grpSpPr>
        <a:xfrm>
          <a:off x="0" y="0"/>
          <a:ext cx="0" cy="0"/>
          <a:chOff x="0" y="0"/>
          <a:chExt cx="0" cy="0"/>
        </a:xfrm>
      </p:grpSpPr>
      <p:sp>
        <p:nvSpPr>
          <p:cNvPr id="38" name="Google Shape;38;p8"/>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8"/>
          <p:cNvSpPr txBox="1"/>
          <p:nvPr>
            <p:ph type="title"/>
          </p:nvPr>
        </p:nvSpPr>
        <p:spPr>
          <a:xfrm>
            <a:off x="490250" y="450150"/>
            <a:ext cx="5878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9"/>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4" name="Google Shape;44;p9"/>
          <p:cNvSpPr txBox="1"/>
          <p:nvPr>
            <p:ph type="title"/>
          </p:nvPr>
        </p:nvSpPr>
        <p:spPr>
          <a:xfrm>
            <a:off x="265500" y="929275"/>
            <a:ext cx="4045200" cy="1786200"/>
          </a:xfrm>
          <a:prstGeom prst="rect">
            <a:avLst/>
          </a:prstGeom>
        </p:spPr>
        <p:txBody>
          <a:bodyPr anchorCtr="0" anchor="b" bIns="91425" lIns="91425" spcFirstLastPara="1" rIns="91425" wrap="square" tIns="91425"/>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p:txBody>
      </p:sp>
      <p:sp>
        <p:nvSpPr>
          <p:cNvPr id="45" name="Google Shape;45;p9"/>
          <p:cNvSpPr txBox="1"/>
          <p:nvPr>
            <p:ph idx="1" type="subTitle"/>
          </p:nvPr>
        </p:nvSpPr>
        <p:spPr>
          <a:xfrm>
            <a:off x="265500" y="2769001"/>
            <a:ext cx="4045200" cy="1574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9500" y="421892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ux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p:txBody>
      </p:sp>
      <p:sp>
        <p:nvSpPr>
          <p:cNvPr id="7" name="Google Shape;7;p1"/>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indent="-317500" lvl="1" marL="914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mc:Choice Requires="p14">
      <p:transition spd="slow" p14:dur="1000">
        <p14:prism dir="l"/>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Google Shape;62;p13"/>
          <p:cNvSpPr txBox="1"/>
          <p:nvPr>
            <p:ph type="ctrTitle"/>
          </p:nvPr>
        </p:nvSpPr>
        <p:spPr>
          <a:xfrm>
            <a:off x="3044700" y="1444255"/>
            <a:ext cx="3054600" cy="1537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Ethiopia and Ancient Greece</a:t>
            </a:r>
            <a:endParaRPr/>
          </a:p>
        </p:txBody>
      </p:sp>
      <p:sp>
        <p:nvSpPr>
          <p:cNvPr id="63" name="Google Shape;63;p13"/>
          <p:cNvSpPr txBox="1"/>
          <p:nvPr>
            <p:ph idx="1" type="subTitle"/>
          </p:nvPr>
        </p:nvSpPr>
        <p:spPr>
          <a:xfrm>
            <a:off x="3044700" y="3116580"/>
            <a:ext cx="3054600" cy="70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Tilly, Cameron &amp; Ajay</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Google Shape;68;p1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Overview</a:t>
            </a:r>
            <a:endParaRPr/>
          </a:p>
        </p:txBody>
      </p:sp>
      <p:sp>
        <p:nvSpPr>
          <p:cNvPr id="69" name="Google Shape;69;p14"/>
          <p:cNvSpPr txBox="1"/>
          <p:nvPr>
            <p:ph idx="1" type="body"/>
          </p:nvPr>
        </p:nvSpPr>
        <p:spPr>
          <a:xfrm>
            <a:off x="311700" y="1225225"/>
            <a:ext cx="51804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A brief history of how Greece and Ethiopia first came to interact</a:t>
            </a:r>
            <a:endParaRPr/>
          </a:p>
          <a:p>
            <a:pPr indent="-342900" lvl="0" marL="457200" rtl="0" algn="l">
              <a:spcBef>
                <a:spcPts val="0"/>
              </a:spcBef>
              <a:spcAft>
                <a:spcPts val="0"/>
              </a:spcAft>
              <a:buSzPts val="1800"/>
              <a:buChar char="●"/>
            </a:pPr>
            <a:r>
              <a:rPr lang="en"/>
              <a:t>Accounts of trade </a:t>
            </a:r>
            <a:endParaRPr/>
          </a:p>
          <a:p>
            <a:pPr indent="-342900" lvl="0" marL="457200" rtl="0" algn="l">
              <a:spcBef>
                <a:spcPts val="0"/>
              </a:spcBef>
              <a:spcAft>
                <a:spcPts val="0"/>
              </a:spcAft>
              <a:buSzPts val="1800"/>
              <a:buChar char="●"/>
            </a:pPr>
            <a:r>
              <a:rPr lang="en"/>
              <a:t>Examples of Ethiopians in the Greek imagination</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70" name="Google Shape;70;p14"/>
          <p:cNvPicPr preferRelativeResize="0"/>
          <p:nvPr/>
        </p:nvPicPr>
        <p:blipFill>
          <a:blip r:embed="rId3">
            <a:alphaModFix/>
          </a:blip>
          <a:stretch>
            <a:fillRect/>
          </a:stretch>
        </p:blipFill>
        <p:spPr>
          <a:xfrm>
            <a:off x="5727150" y="1073425"/>
            <a:ext cx="3105150" cy="36576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5"/>
          <p:cNvSpPr txBox="1"/>
          <p:nvPr>
            <p:ph type="title"/>
          </p:nvPr>
        </p:nvSpPr>
        <p:spPr>
          <a:xfrm>
            <a:off x="311700" y="7345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Greek and Ethiopian interaction: a history</a:t>
            </a:r>
            <a:endParaRPr/>
          </a:p>
          <a:p>
            <a:pPr indent="0" lvl="0" marL="0" rtl="0" algn="l">
              <a:spcBef>
                <a:spcPts val="0"/>
              </a:spcBef>
              <a:spcAft>
                <a:spcPts val="0"/>
              </a:spcAft>
              <a:buNone/>
            </a:pPr>
            <a:r>
              <a:t/>
            </a:r>
            <a:endParaRPr/>
          </a:p>
        </p:txBody>
      </p:sp>
      <p:sp>
        <p:nvSpPr>
          <p:cNvPr id="76" name="Google Shape;76;p15"/>
          <p:cNvSpPr txBox="1"/>
          <p:nvPr>
            <p:ph idx="1" type="body"/>
          </p:nvPr>
        </p:nvSpPr>
        <p:spPr>
          <a:xfrm>
            <a:off x="311700" y="993875"/>
            <a:ext cx="8520600" cy="33540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chemeClr val="dk1"/>
              </a:buClr>
              <a:buSzPts val="1600"/>
              <a:buChar char="●"/>
            </a:pPr>
            <a:r>
              <a:rPr lang="en" sz="1600">
                <a:solidFill>
                  <a:schemeClr val="dk1"/>
                </a:solidFill>
              </a:rPr>
              <a:t>Before the Greeks, the Egyptians had maintained a relationship with the Meroitic Ethiopians, welcoming members of the nobility and royal family into the Alexandrian Court and educating some in Greek, making  communication with the Greeks </a:t>
            </a:r>
            <a:r>
              <a:rPr lang="en" sz="1600">
                <a:solidFill>
                  <a:schemeClr val="dk1"/>
                </a:solidFill>
              </a:rPr>
              <a:t>possible</a:t>
            </a:r>
            <a:endParaRPr sz="1600">
              <a:solidFill>
                <a:schemeClr val="dk1"/>
              </a:solidFill>
            </a:endParaRPr>
          </a:p>
          <a:p>
            <a:pPr indent="-330200" lvl="1" marL="914400" rtl="0" algn="l">
              <a:spcBef>
                <a:spcPts val="0"/>
              </a:spcBef>
              <a:spcAft>
                <a:spcPts val="0"/>
              </a:spcAft>
              <a:buClr>
                <a:srgbClr val="000000"/>
              </a:buClr>
              <a:buSzPts val="1600"/>
              <a:buChar char="○"/>
            </a:pPr>
            <a:r>
              <a:rPr lang="en" sz="1600">
                <a:solidFill>
                  <a:srgbClr val="000000"/>
                </a:solidFill>
              </a:rPr>
              <a:t>“There is no evidence to prove that Greek real knowledge of Egypt during the eighth or seventh centuries BC was more than vague memories preserved from Cretan or Mycenaean civilizations, rather than newly acquired knowledge” (Shavit, 2001, 66).</a:t>
            </a:r>
            <a:endParaRPr sz="1600">
              <a:solidFill>
                <a:srgbClr val="000000"/>
              </a:solidFill>
            </a:endParaRPr>
          </a:p>
          <a:p>
            <a:pPr indent="-330200" lvl="0" marL="457200" rtl="0" algn="l">
              <a:spcBef>
                <a:spcPts val="0"/>
              </a:spcBef>
              <a:spcAft>
                <a:spcPts val="0"/>
              </a:spcAft>
              <a:buClr>
                <a:schemeClr val="dk1"/>
              </a:buClr>
              <a:buSzPts val="1600"/>
              <a:buChar char="●"/>
            </a:pPr>
            <a:r>
              <a:rPr lang="en" sz="1600">
                <a:solidFill>
                  <a:schemeClr val="dk1"/>
                </a:solidFill>
              </a:rPr>
              <a:t>Disregarding Homer’s somewhat mythologised early account the Ethiopians, the first significant Greco-Ethiopian interaction is traceable back to the employment of Ionian and Carian mercenaries in lower Egypt sometime in the mid-7th century BCE </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Most notably amongst those recruiting them were the Saïte rulers of the Twenty-sixth Dynasty who relied on Greek soldiers in their Delta civil war</a:t>
            </a:r>
            <a:endParaRPr sz="1600">
              <a:solidFill>
                <a:schemeClr val="dk1"/>
              </a:solidFill>
            </a:endParaRPr>
          </a:p>
          <a:p>
            <a:pPr indent="0" lvl="0" marL="457200" rtl="0" algn="l">
              <a:spcBef>
                <a:spcPts val="1600"/>
              </a:spcBef>
              <a:spcAft>
                <a:spcPts val="0"/>
              </a:spcAft>
              <a:buNone/>
            </a:pPr>
            <a:r>
              <a:t/>
            </a:r>
            <a:endParaRPr sz="1600">
              <a:solidFill>
                <a:schemeClr val="dk1"/>
              </a:solidFill>
            </a:endParaRPr>
          </a:p>
          <a:p>
            <a:pPr indent="0" lvl="0" marL="457200" marR="0" rtl="0" algn="l">
              <a:lnSpc>
                <a:spcPct val="115000"/>
              </a:lnSpc>
              <a:spcBef>
                <a:spcPts val="1600"/>
              </a:spcBef>
              <a:spcAft>
                <a:spcPts val="0"/>
              </a:spcAft>
              <a:buNone/>
            </a:pPr>
            <a:r>
              <a:t/>
            </a:r>
            <a:endParaRPr sz="1600">
              <a:solidFill>
                <a:schemeClr val="dk1"/>
              </a:solidFill>
            </a:endParaRPr>
          </a:p>
          <a:p>
            <a:pPr indent="0" lvl="0" marL="457200" rtl="0" algn="l">
              <a:spcBef>
                <a:spcPts val="1600"/>
              </a:spcBef>
              <a:spcAft>
                <a:spcPts val="1600"/>
              </a:spcAft>
              <a:buNone/>
            </a:pPr>
            <a:r>
              <a:t/>
            </a:r>
            <a:endParaRPr sz="1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6"/>
          <p:cNvSpPr txBox="1"/>
          <p:nvPr>
            <p:ph idx="1" type="body"/>
          </p:nvPr>
        </p:nvSpPr>
        <p:spPr>
          <a:xfrm>
            <a:off x="311700" y="894750"/>
            <a:ext cx="8520600" cy="33540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chemeClr val="dk1"/>
              </a:buClr>
              <a:buSzPts val="1600"/>
              <a:buChar char="●"/>
            </a:pPr>
            <a:r>
              <a:rPr lang="en" sz="1600">
                <a:solidFill>
                  <a:schemeClr val="dk1"/>
                </a:solidFill>
              </a:rPr>
              <a:t>This began the first of two periods of interaction between the two cultures that would end with Alexander’s conquest of Egypt</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Based primarily in the Delta (lower Egypt), the settlements the Greeks established would have had easy access to the Ethiopians, about whom they came to hear many rumours from the Egyptians, sparking the original interest that would lead them to investigate and explore the African interior</a:t>
            </a:r>
            <a:endParaRPr sz="1600">
              <a:solidFill>
                <a:schemeClr val="dk1"/>
              </a:solidFill>
            </a:endParaRPr>
          </a:p>
          <a:p>
            <a:pPr indent="-317500" lvl="1" marL="914400" rtl="0" algn="l">
              <a:spcBef>
                <a:spcPts val="0"/>
              </a:spcBef>
              <a:spcAft>
                <a:spcPts val="0"/>
              </a:spcAft>
              <a:buSzPts val="1400"/>
              <a:buChar char="○"/>
            </a:pPr>
            <a:r>
              <a:rPr lang="en" sz="1600"/>
              <a:t>“</a:t>
            </a:r>
            <a:r>
              <a:rPr lang="en" sz="1600">
                <a:solidFill>
                  <a:schemeClr val="dk1"/>
                </a:solidFill>
              </a:rPr>
              <a:t>The remote land of the Upper Nile ... captured the romantic imagination of Greeks an</a:t>
            </a:r>
            <a:r>
              <a:rPr lang="en" sz="1600">
                <a:solidFill>
                  <a:srgbClr val="000000"/>
                </a:solidFill>
              </a:rPr>
              <a:t>d Romans as it never did that of the Egyptians” (Adams, 1977, 1).	</a:t>
            </a:r>
            <a:endParaRPr sz="1600">
              <a:solidFill>
                <a:srgbClr val="000000"/>
              </a:solidFill>
            </a:endParaRPr>
          </a:p>
          <a:p>
            <a:pPr indent="-330200" lvl="0" marL="457200" rtl="0" algn="l">
              <a:spcBef>
                <a:spcPts val="0"/>
              </a:spcBef>
              <a:spcAft>
                <a:spcPts val="0"/>
              </a:spcAft>
              <a:buClr>
                <a:srgbClr val="000000"/>
              </a:buClr>
              <a:buSzPts val="1600"/>
              <a:buChar char="●"/>
            </a:pPr>
            <a:r>
              <a:rPr lang="en" sz="1600">
                <a:solidFill>
                  <a:srgbClr val="000000"/>
                </a:solidFill>
              </a:rPr>
              <a:t>This period of interaction came to an end upon Alexander the Great’s conquest of Egypt in 332 BCE, by which time Egypt had become heavily Hellenised and there no longer existed the restraint of distance</a:t>
            </a:r>
            <a:endParaRPr sz="160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7"/>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Ethiopian Trade</a:t>
            </a:r>
            <a:endParaRPr/>
          </a:p>
        </p:txBody>
      </p:sp>
      <p:sp>
        <p:nvSpPr>
          <p:cNvPr id="87" name="Google Shape;87;p17"/>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solidFill>
                  <a:srgbClr val="000000"/>
                </a:solidFill>
              </a:rPr>
              <a:t>‘Into it is brought all the ivory from beyond the Nile… and from there down to Adulis. The mass of elephants and rhinoceroses that are slaughtered all inhabit the upland regions, although on rare occasions they are also seen along the shore around Adulis itself.’ </a:t>
            </a:r>
            <a:endParaRPr sz="1600">
              <a:solidFill>
                <a:srgbClr val="000000"/>
              </a:solidFill>
            </a:endParaRPr>
          </a:p>
          <a:p>
            <a:pPr indent="457200" lvl="0" marL="457200" rtl="0" algn="l">
              <a:spcBef>
                <a:spcPts val="1600"/>
              </a:spcBef>
              <a:spcAft>
                <a:spcPts val="0"/>
              </a:spcAft>
              <a:buClr>
                <a:schemeClr val="dk1"/>
              </a:buClr>
              <a:buSzPts val="1100"/>
              <a:buFont typeface="Arial"/>
              <a:buNone/>
            </a:pPr>
            <a:r>
              <a:rPr lang="en" sz="1600">
                <a:solidFill>
                  <a:srgbClr val="000000"/>
                </a:solidFill>
              </a:rPr>
              <a:t>Periplus of the Erythraean Sea, section 4</a:t>
            </a:r>
            <a:endParaRPr sz="1600">
              <a:solidFill>
                <a:srgbClr val="000000"/>
              </a:solidFill>
            </a:endParaRPr>
          </a:p>
          <a:p>
            <a:pPr indent="0" lvl="0" marL="0" rtl="0" algn="l">
              <a:spcBef>
                <a:spcPts val="1600"/>
              </a:spcBef>
              <a:spcAft>
                <a:spcPts val="0"/>
              </a:spcAft>
              <a:buClr>
                <a:schemeClr val="dk1"/>
              </a:buClr>
              <a:buSzPts val="1100"/>
              <a:buFont typeface="Arial"/>
              <a:buNone/>
            </a:pPr>
            <a:r>
              <a:rPr lang="en" sz="1600">
                <a:solidFill>
                  <a:srgbClr val="000000"/>
                </a:solidFill>
              </a:rPr>
              <a:t>‘The area exports: a great amount of ivory but inferior to that from Adulis…’</a:t>
            </a:r>
            <a:endParaRPr sz="1600">
              <a:solidFill>
                <a:srgbClr val="000000"/>
              </a:solidFill>
            </a:endParaRPr>
          </a:p>
          <a:p>
            <a:pPr indent="457200" lvl="0" marL="457200" rtl="0" algn="l">
              <a:spcBef>
                <a:spcPts val="1600"/>
              </a:spcBef>
              <a:spcAft>
                <a:spcPts val="0"/>
              </a:spcAft>
              <a:buClr>
                <a:schemeClr val="dk1"/>
              </a:buClr>
              <a:buSzPts val="1100"/>
              <a:buFont typeface="Arial"/>
              <a:buNone/>
            </a:pPr>
            <a:r>
              <a:rPr lang="en" sz="1600">
                <a:solidFill>
                  <a:srgbClr val="000000"/>
                </a:solidFill>
              </a:rPr>
              <a:t>Periplus, section 17</a:t>
            </a:r>
            <a:endParaRPr sz="1600">
              <a:solidFill>
                <a:srgbClr val="000000"/>
              </a:solidFill>
            </a:endParaRPr>
          </a:p>
          <a:p>
            <a:pPr indent="0" lvl="0" marL="0" rtl="0" algn="l">
              <a:spcBef>
                <a:spcPts val="1600"/>
              </a:spcBef>
              <a:spcAft>
                <a:spcPts val="0"/>
              </a:spcAft>
              <a:buClr>
                <a:schemeClr val="dk1"/>
              </a:buClr>
              <a:buSzPts val="1100"/>
              <a:buFont typeface="Arial"/>
              <a:buNone/>
            </a:pPr>
            <a:r>
              <a:t/>
            </a:r>
            <a:endParaRPr sz="1600">
              <a:solidFill>
                <a:srgbClr val="000000"/>
              </a:solidFill>
            </a:endParaRPr>
          </a:p>
          <a:p>
            <a:pPr indent="0" lvl="0" marL="0" rtl="0" algn="l">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18"/>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8"/>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600">
              <a:solidFill>
                <a:schemeClr val="dk1"/>
              </a:solidFill>
            </a:endParaRPr>
          </a:p>
          <a:p>
            <a:pPr indent="0" lvl="0" marL="0" rtl="0" algn="l">
              <a:spcBef>
                <a:spcPts val="1600"/>
              </a:spcBef>
              <a:spcAft>
                <a:spcPts val="0"/>
              </a:spcAft>
              <a:buClr>
                <a:schemeClr val="dk1"/>
              </a:buClr>
              <a:buSzPts val="1100"/>
              <a:buFont typeface="Arial"/>
              <a:buNone/>
            </a:pPr>
            <a:r>
              <a:rPr lang="en" sz="1600">
                <a:solidFill>
                  <a:schemeClr val="dk1"/>
                </a:solidFill>
              </a:rPr>
              <a:t>‘Aethiopians who are called Auxomitae, because their king resides in the city of Auxomis… the harbour of the Homeritae from which they are accustomed to put to sea for the voyage to Aethiopia is called Bulicas; and at the end of the sail across the sea they always put in at the harbour of the Adulitae.’</a:t>
            </a:r>
            <a:endParaRPr sz="1600">
              <a:solidFill>
                <a:schemeClr val="dk1"/>
              </a:solidFill>
            </a:endParaRPr>
          </a:p>
          <a:p>
            <a:pPr indent="457200" lvl="0" marL="457200" rtl="0" algn="l">
              <a:spcBef>
                <a:spcPts val="1600"/>
              </a:spcBef>
              <a:spcAft>
                <a:spcPts val="1600"/>
              </a:spcAft>
              <a:buClr>
                <a:schemeClr val="dk1"/>
              </a:buClr>
              <a:buSzPts val="1100"/>
              <a:buFont typeface="Arial"/>
              <a:buNone/>
            </a:pPr>
            <a:r>
              <a:rPr lang="en" sz="1600">
                <a:solidFill>
                  <a:schemeClr val="dk1"/>
                </a:solidFill>
              </a:rPr>
              <a:t>History of the Wars, Procopius. 1.19</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9"/>
          <p:cNvSpPr txBox="1"/>
          <p:nvPr>
            <p:ph type="title"/>
          </p:nvPr>
        </p:nvSpPr>
        <p:spPr>
          <a:xfrm>
            <a:off x="311700" y="320275"/>
            <a:ext cx="85206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600">
                <a:solidFill>
                  <a:srgbClr val="191B0E"/>
                </a:solidFill>
                <a:latin typeface="Calibri"/>
                <a:ea typeface="Calibri"/>
                <a:cs typeface="Calibri"/>
                <a:sym typeface="Calibri"/>
              </a:rPr>
              <a:t>Ethiopians as Pious</a:t>
            </a:r>
            <a:endParaRPr sz="3600">
              <a:latin typeface="Calibri"/>
              <a:ea typeface="Calibri"/>
              <a:cs typeface="Calibri"/>
              <a:sym typeface="Calibri"/>
            </a:endParaRPr>
          </a:p>
        </p:txBody>
      </p:sp>
      <p:sp>
        <p:nvSpPr>
          <p:cNvPr id="99" name="Google Shape;99;p19"/>
          <p:cNvSpPr txBox="1"/>
          <p:nvPr>
            <p:ph idx="1" type="body"/>
          </p:nvPr>
        </p:nvSpPr>
        <p:spPr>
          <a:xfrm>
            <a:off x="311700" y="990300"/>
            <a:ext cx="8520600" cy="3416400"/>
          </a:xfrm>
          <a:prstGeom prst="rect">
            <a:avLst/>
          </a:prstGeom>
        </p:spPr>
        <p:txBody>
          <a:bodyPr anchorCtr="0" anchor="t" bIns="91425" lIns="91425" spcFirstLastPara="1" rIns="91425" wrap="square" tIns="91425">
            <a:noAutofit/>
          </a:bodyPr>
          <a:lstStyle/>
          <a:p>
            <a:pPr indent="0" lvl="0" marL="0" rtl="0" algn="l">
              <a:lnSpc>
                <a:spcPct val="94000"/>
              </a:lnSpc>
              <a:spcBef>
                <a:spcPts val="1000"/>
              </a:spcBef>
              <a:spcAft>
                <a:spcPts val="0"/>
              </a:spcAft>
              <a:buClr>
                <a:schemeClr val="dk1"/>
              </a:buClr>
              <a:buSzPts val="1100"/>
              <a:buFont typeface="Arial"/>
              <a:buNone/>
            </a:pPr>
            <a:r>
              <a:rPr b="1" lang="en" sz="1600">
                <a:solidFill>
                  <a:srgbClr val="191B0E"/>
                </a:solidFill>
              </a:rPr>
              <a:t>Homer </a:t>
            </a:r>
            <a:r>
              <a:rPr b="1" i="1" lang="en" sz="1600">
                <a:solidFill>
                  <a:srgbClr val="191B0E"/>
                </a:solidFill>
              </a:rPr>
              <a:t>Iliad</a:t>
            </a:r>
            <a:r>
              <a:rPr b="1" lang="en" sz="1600">
                <a:solidFill>
                  <a:srgbClr val="191B0E"/>
                </a:solidFill>
              </a:rPr>
              <a:t> 1.423-4</a:t>
            </a:r>
            <a:endParaRPr b="1" sz="1600">
              <a:solidFill>
                <a:srgbClr val="191B0E"/>
              </a:solidFill>
            </a:endParaRPr>
          </a:p>
          <a:p>
            <a:pPr indent="0" lvl="0" marL="0" rtl="0" algn="l">
              <a:lnSpc>
                <a:spcPct val="94000"/>
              </a:lnSpc>
              <a:spcBef>
                <a:spcPts val="1000"/>
              </a:spcBef>
              <a:spcAft>
                <a:spcPts val="0"/>
              </a:spcAft>
              <a:buClr>
                <a:schemeClr val="dk1"/>
              </a:buClr>
              <a:buSzPts val="1100"/>
              <a:buFont typeface="Arial"/>
              <a:buNone/>
            </a:pPr>
            <a:r>
              <a:rPr lang="en" sz="1600">
                <a:solidFill>
                  <a:srgbClr val="191B0E"/>
                </a:solidFill>
              </a:rPr>
              <a:t>for Zeus went yesterday for a feast to </a:t>
            </a:r>
            <a:r>
              <a:rPr b="1" lang="en" sz="1600">
                <a:solidFill>
                  <a:srgbClr val="191B0E"/>
                </a:solidFill>
              </a:rPr>
              <a:t>the blameless Ethiopians</a:t>
            </a:r>
            <a:r>
              <a:rPr lang="en" sz="1600">
                <a:solidFill>
                  <a:srgbClr val="191B0E"/>
                </a:solidFill>
              </a:rPr>
              <a:t> at the Ocean, and all the gods followed with him…</a:t>
            </a:r>
            <a:endParaRPr sz="1600">
              <a:solidFill>
                <a:srgbClr val="191B0E"/>
              </a:solidFill>
            </a:endParaRPr>
          </a:p>
          <a:p>
            <a:pPr indent="0" lvl="0" marL="0" rtl="0" algn="l">
              <a:lnSpc>
                <a:spcPct val="94000"/>
              </a:lnSpc>
              <a:spcBef>
                <a:spcPts val="1000"/>
              </a:spcBef>
              <a:spcAft>
                <a:spcPts val="0"/>
              </a:spcAft>
              <a:buClr>
                <a:schemeClr val="dk1"/>
              </a:buClr>
              <a:buSzPts val="1100"/>
              <a:buFont typeface="Arial"/>
              <a:buNone/>
            </a:pPr>
            <a:r>
              <a:rPr b="1" lang="en" sz="1600">
                <a:solidFill>
                  <a:srgbClr val="191B0E"/>
                </a:solidFill>
              </a:rPr>
              <a:t>Homer </a:t>
            </a:r>
            <a:r>
              <a:rPr b="1" i="1" lang="en" sz="1600">
                <a:solidFill>
                  <a:srgbClr val="191B0E"/>
                </a:solidFill>
              </a:rPr>
              <a:t>Iliad</a:t>
            </a:r>
            <a:r>
              <a:rPr b="1" lang="en" sz="1600">
                <a:solidFill>
                  <a:srgbClr val="191B0E"/>
                </a:solidFill>
              </a:rPr>
              <a:t> 23.205-7 (Iris)</a:t>
            </a:r>
            <a:endParaRPr b="1" sz="1600">
              <a:solidFill>
                <a:srgbClr val="191B0E"/>
              </a:solidFill>
            </a:endParaRPr>
          </a:p>
          <a:p>
            <a:pPr indent="0" lvl="0" marL="0" rtl="0" algn="l">
              <a:lnSpc>
                <a:spcPct val="94000"/>
              </a:lnSpc>
              <a:spcBef>
                <a:spcPts val="1000"/>
              </a:spcBef>
              <a:spcAft>
                <a:spcPts val="0"/>
              </a:spcAft>
              <a:buClr>
                <a:schemeClr val="dk1"/>
              </a:buClr>
              <a:buSzPts val="1100"/>
              <a:buFont typeface="Arial"/>
              <a:buNone/>
            </a:pPr>
            <a:r>
              <a:rPr lang="en" sz="1600">
                <a:solidFill>
                  <a:srgbClr val="191B0E"/>
                </a:solidFill>
              </a:rPr>
              <a:t>“I may not sit, for I must go back to the streams of Oceanus, to </a:t>
            </a:r>
            <a:r>
              <a:rPr b="1" lang="en" sz="1600">
                <a:solidFill>
                  <a:srgbClr val="191B0E"/>
                </a:solidFill>
              </a:rPr>
              <a:t>the land of the Ethiopians, where they are sacrificing hecatombs to the immortals</a:t>
            </a:r>
            <a:r>
              <a:rPr lang="en" sz="1600">
                <a:solidFill>
                  <a:srgbClr val="191B0E"/>
                </a:solidFill>
              </a:rPr>
              <a:t>, so that I too may share in the sacred feast.</a:t>
            </a:r>
            <a:endParaRPr sz="1600">
              <a:solidFill>
                <a:srgbClr val="191B0E"/>
              </a:solidFill>
            </a:endParaRPr>
          </a:p>
          <a:p>
            <a:pPr indent="0" lvl="0" marL="0" rtl="0" algn="l">
              <a:lnSpc>
                <a:spcPct val="94000"/>
              </a:lnSpc>
              <a:spcBef>
                <a:spcPts val="1000"/>
              </a:spcBef>
              <a:spcAft>
                <a:spcPts val="0"/>
              </a:spcAft>
              <a:buClr>
                <a:schemeClr val="dk1"/>
              </a:buClr>
              <a:buSzPts val="1100"/>
              <a:buFont typeface="Arial"/>
              <a:buNone/>
            </a:pPr>
            <a:r>
              <a:rPr b="1" lang="en" sz="1600">
                <a:solidFill>
                  <a:srgbClr val="191B0E"/>
                </a:solidFill>
              </a:rPr>
              <a:t>Homer</a:t>
            </a:r>
            <a:r>
              <a:rPr b="1" i="1" lang="en" sz="1600">
                <a:solidFill>
                  <a:srgbClr val="191B0E"/>
                </a:solidFill>
              </a:rPr>
              <a:t> Odyssey </a:t>
            </a:r>
            <a:r>
              <a:rPr b="1" lang="en" sz="1600">
                <a:solidFill>
                  <a:srgbClr val="191B0E"/>
                </a:solidFill>
              </a:rPr>
              <a:t>1.22-26</a:t>
            </a:r>
            <a:endParaRPr b="1" sz="1600">
              <a:solidFill>
                <a:srgbClr val="191B0E"/>
              </a:solidFill>
            </a:endParaRPr>
          </a:p>
          <a:p>
            <a:pPr indent="0" lvl="0" marL="0" rtl="0" algn="l">
              <a:lnSpc>
                <a:spcPct val="94000"/>
              </a:lnSpc>
              <a:spcBef>
                <a:spcPts val="1000"/>
              </a:spcBef>
              <a:spcAft>
                <a:spcPts val="0"/>
              </a:spcAft>
              <a:buClr>
                <a:schemeClr val="dk1"/>
              </a:buClr>
              <a:buSzPts val="1100"/>
              <a:buFont typeface="Arial"/>
              <a:buNone/>
            </a:pPr>
            <a:r>
              <a:rPr lang="en" sz="1600">
                <a:solidFill>
                  <a:srgbClr val="191B0E"/>
                </a:solidFill>
              </a:rPr>
              <a:t>But now Poseidon had gone among the far-off Ethiopians—the Ethiopians who dwell </a:t>
            </a:r>
            <a:r>
              <a:rPr b="1" lang="en" sz="1600">
                <a:solidFill>
                  <a:srgbClr val="191B0E"/>
                </a:solidFill>
              </a:rPr>
              <a:t>divided in two</a:t>
            </a:r>
            <a:r>
              <a:rPr lang="en" sz="1600">
                <a:solidFill>
                  <a:srgbClr val="191B0E"/>
                </a:solidFill>
              </a:rPr>
              <a:t>, the farthermost of men, </a:t>
            </a:r>
            <a:r>
              <a:rPr b="1" lang="en" sz="1600">
                <a:solidFill>
                  <a:srgbClr val="191B0E"/>
                </a:solidFill>
              </a:rPr>
              <a:t>some where Hyperion sets and some where he rises</a:t>
            </a:r>
            <a:r>
              <a:rPr lang="en" sz="1600">
                <a:solidFill>
                  <a:srgbClr val="191B0E"/>
                </a:solidFill>
              </a:rPr>
              <a:t>—there to receive a hecatomb of bulls and rams, and there he was taking his joy, sitting at the feast…</a:t>
            </a:r>
            <a:endParaRPr sz="1600">
              <a:solidFill>
                <a:srgbClr val="191B0E"/>
              </a:solidFill>
            </a:endParaRPr>
          </a:p>
          <a:p>
            <a:pPr indent="0" lvl="0" marL="0" rtl="0" algn="l">
              <a:spcBef>
                <a:spcPts val="200"/>
              </a:spcBef>
              <a:spcAft>
                <a:spcPts val="1600"/>
              </a:spcAft>
              <a:buNone/>
            </a:pPr>
            <a:r>
              <a:t/>
            </a:r>
            <a:endParaRPr sz="16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Google Shape;104;p20"/>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400">
                <a:solidFill>
                  <a:srgbClr val="191B0E"/>
                </a:solidFill>
                <a:latin typeface="Calibri"/>
                <a:ea typeface="Calibri"/>
                <a:cs typeface="Calibri"/>
                <a:sym typeface="Calibri"/>
              </a:rPr>
              <a:t>Ethiopians as superhuman </a:t>
            </a:r>
            <a:endParaRPr sz="3400">
              <a:latin typeface="Calibri"/>
              <a:ea typeface="Calibri"/>
              <a:cs typeface="Calibri"/>
              <a:sym typeface="Calibri"/>
            </a:endParaRPr>
          </a:p>
        </p:txBody>
      </p:sp>
      <p:sp>
        <p:nvSpPr>
          <p:cNvPr id="105" name="Google Shape;105;p20"/>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a:solidFill>
                  <a:srgbClr val="000000"/>
                </a:solidFill>
                <a:latin typeface="Calibri"/>
                <a:ea typeface="Calibri"/>
                <a:cs typeface="Calibri"/>
                <a:sym typeface="Calibri"/>
              </a:rPr>
              <a:t>Herodotus 3.23</a:t>
            </a:r>
            <a:r>
              <a:rPr lang="en">
                <a:solidFill>
                  <a:schemeClr val="dk1"/>
                </a:solidFill>
                <a:latin typeface="Calibri"/>
                <a:ea typeface="Calibri"/>
                <a:cs typeface="Calibri"/>
                <a:sym typeface="Calibri"/>
              </a:rPr>
              <a:t> The Fish-eaters then in turn asking of the Ethiopian length of life and diet, he said that most of them attained to an </a:t>
            </a:r>
            <a:r>
              <a:rPr b="1" lang="en">
                <a:solidFill>
                  <a:schemeClr val="dk1"/>
                </a:solidFill>
                <a:latin typeface="Calibri"/>
                <a:ea typeface="Calibri"/>
                <a:cs typeface="Calibri"/>
                <a:sym typeface="Calibri"/>
              </a:rPr>
              <a:t>hundred and twenty years,</a:t>
            </a:r>
            <a:r>
              <a:rPr lang="en">
                <a:solidFill>
                  <a:schemeClr val="dk1"/>
                </a:solidFill>
                <a:latin typeface="Calibri"/>
                <a:ea typeface="Calibri"/>
                <a:cs typeface="Calibri"/>
                <a:sym typeface="Calibri"/>
              </a:rPr>
              <a:t> and some even to more; their food was boiled meat and their drink milk. The spies showed wonder at the tale of years; whereon he led them, it is said, to a spring, by washing wherein they grew sleeker, as though it were of oil; and it smelt as it were of violets. </a:t>
            </a:r>
            <a:r>
              <a:rPr b="1" lang="en">
                <a:solidFill>
                  <a:schemeClr val="dk1"/>
                </a:solidFill>
                <a:latin typeface="Calibri"/>
                <a:ea typeface="Calibri"/>
                <a:cs typeface="Calibri"/>
                <a:sym typeface="Calibri"/>
              </a:rPr>
              <a:t>So light, the spies said, was this water, that nothing would float on it, neither wood nor anything lighter than wood, but all sank to the bottom.</a:t>
            </a:r>
            <a:r>
              <a:rPr lang="en">
                <a:solidFill>
                  <a:schemeClr val="dk1"/>
                </a:solidFill>
                <a:latin typeface="Calibri"/>
                <a:ea typeface="Calibri"/>
                <a:cs typeface="Calibri"/>
                <a:sym typeface="Calibri"/>
              </a:rPr>
              <a:t> If this water be truly such as they say, it is likely that their constant use of it makes the people long-lived. When they left the spring, the king led them to a prison where all </a:t>
            </a:r>
            <a:r>
              <a:rPr b="1" lang="en">
                <a:solidFill>
                  <a:schemeClr val="dk1"/>
                </a:solidFill>
                <a:latin typeface="Calibri"/>
                <a:ea typeface="Calibri"/>
                <a:cs typeface="Calibri"/>
                <a:sym typeface="Calibri"/>
              </a:rPr>
              <a:t>the men were bound with fetters of gold</a:t>
            </a:r>
            <a:r>
              <a:rPr lang="en">
                <a:solidFill>
                  <a:schemeClr val="dk1"/>
                </a:solidFill>
                <a:latin typeface="Calibri"/>
                <a:ea typeface="Calibri"/>
                <a:cs typeface="Calibri"/>
                <a:sym typeface="Calibri"/>
              </a:rPr>
              <a:t>. Among these Ethiopians there is nothing so scarce and so precious as bronze. </a:t>
            </a:r>
            <a:endParaRPr b="1">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21"/>
          <p:cNvSpPr txBox="1"/>
          <p:nvPr>
            <p:ph type="title"/>
          </p:nvPr>
        </p:nvSpPr>
        <p:spPr>
          <a:xfrm>
            <a:off x="311700" y="220475"/>
            <a:ext cx="85206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200">
                <a:solidFill>
                  <a:srgbClr val="191B0E"/>
                </a:solidFill>
              </a:rPr>
              <a:t>Ethiopians as powerful but peaceful</a:t>
            </a:r>
            <a:endParaRPr sz="3200"/>
          </a:p>
        </p:txBody>
      </p:sp>
      <p:sp>
        <p:nvSpPr>
          <p:cNvPr id="111" name="Google Shape;111;p21"/>
          <p:cNvSpPr txBox="1"/>
          <p:nvPr>
            <p:ph idx="1" type="body"/>
          </p:nvPr>
        </p:nvSpPr>
        <p:spPr>
          <a:xfrm>
            <a:off x="311700" y="445050"/>
            <a:ext cx="8520600" cy="3416400"/>
          </a:xfrm>
          <a:prstGeom prst="rect">
            <a:avLst/>
          </a:prstGeom>
        </p:spPr>
        <p:txBody>
          <a:bodyPr anchorCtr="0" anchor="t" bIns="91425" lIns="91425" spcFirstLastPara="1" rIns="91425" wrap="square" tIns="91425">
            <a:noAutofit/>
          </a:bodyPr>
          <a:lstStyle/>
          <a:p>
            <a:pPr indent="0" lvl="0" marL="0" rtl="0" algn="l">
              <a:lnSpc>
                <a:spcPct val="94000"/>
              </a:lnSpc>
              <a:spcBef>
                <a:spcPts val="1000"/>
              </a:spcBef>
              <a:spcAft>
                <a:spcPts val="0"/>
              </a:spcAft>
              <a:buClr>
                <a:schemeClr val="dk1"/>
              </a:buClr>
              <a:buSzPts val="1100"/>
              <a:buFont typeface="Arial"/>
              <a:buNone/>
            </a:pPr>
            <a:r>
              <a:rPr b="1" lang="en" sz="1400">
                <a:solidFill>
                  <a:srgbClr val="191B0E"/>
                </a:solidFill>
              </a:rPr>
              <a:t>Herodotus 3.21</a:t>
            </a:r>
            <a:endParaRPr sz="1400">
              <a:solidFill>
                <a:srgbClr val="191B0E"/>
              </a:solidFill>
            </a:endParaRPr>
          </a:p>
          <a:p>
            <a:pPr indent="0" lvl="0" marL="0" rtl="0" algn="l">
              <a:lnSpc>
                <a:spcPct val="94000"/>
              </a:lnSpc>
              <a:spcBef>
                <a:spcPts val="1000"/>
              </a:spcBef>
              <a:spcAft>
                <a:spcPts val="0"/>
              </a:spcAft>
              <a:buClr>
                <a:schemeClr val="dk1"/>
              </a:buClr>
              <a:buSzPts val="1100"/>
              <a:buFont typeface="Arial"/>
              <a:buNone/>
            </a:pPr>
            <a:r>
              <a:rPr lang="en" sz="1400">
                <a:solidFill>
                  <a:srgbClr val="191B0E"/>
                </a:solidFill>
              </a:rPr>
              <a:t> These were the men to whom the Fish-eaters came, offering gifts and delivering this message to their king: “Cambyses king of Persia, desiring to be your friend and guest, sends us with command to address ourselves to you; and he offers you such gifts as he himself chiefly delights to use.” But the Ethiopian, </a:t>
            </a:r>
            <a:r>
              <a:rPr b="1" lang="en" sz="1400">
                <a:solidFill>
                  <a:srgbClr val="191B0E"/>
                </a:solidFill>
              </a:rPr>
              <a:t>perceiving that they had come as spies</a:t>
            </a:r>
            <a:r>
              <a:rPr lang="en" sz="1400">
                <a:solidFill>
                  <a:srgbClr val="191B0E"/>
                </a:solidFill>
              </a:rPr>
              <a:t>, spoke thus to them: “It is not because he sets great store by my friendship that the Persian King sends you with gifts, nor do you speak the truth (for you have come to spy out my dominions), nor is your king a righteous man; for were he such, </a:t>
            </a:r>
            <a:r>
              <a:rPr b="1" lang="en" sz="1400">
                <a:solidFill>
                  <a:srgbClr val="191B0E"/>
                </a:solidFill>
              </a:rPr>
              <a:t>he would not have coveted any country other than his own</a:t>
            </a:r>
            <a:r>
              <a:rPr lang="en" sz="1400">
                <a:solidFill>
                  <a:srgbClr val="191B0E"/>
                </a:solidFill>
              </a:rPr>
              <a:t>, nor would he now try to enslave men who have done him no wrong. Now, give him this bow, and this message: ‘The King of the Ethiopians counsels the King of the Persians, when the Persians can draw a bow of this greatness as easily as I do, then to bring overwhelming odds to attack the long-lived Ethiopians; but till then, to </a:t>
            </a:r>
            <a:r>
              <a:rPr b="1" lang="en" sz="1400">
                <a:solidFill>
                  <a:srgbClr val="191B0E"/>
                </a:solidFill>
              </a:rPr>
              <a:t>thank the gods who put it not in the minds of the sons of the Ethiopians to win more territory than they have.’”</a:t>
            </a:r>
            <a:endParaRPr b="1" sz="1400">
              <a:solidFill>
                <a:srgbClr val="191B0E"/>
              </a:solidFill>
            </a:endParaRPr>
          </a:p>
          <a:p>
            <a:pPr indent="0" lvl="0" marL="0" rtl="0" algn="l">
              <a:lnSpc>
                <a:spcPct val="94000"/>
              </a:lnSpc>
              <a:spcBef>
                <a:spcPts val="1000"/>
              </a:spcBef>
              <a:spcAft>
                <a:spcPts val="0"/>
              </a:spcAft>
              <a:buClr>
                <a:schemeClr val="dk1"/>
              </a:buClr>
              <a:buSzPts val="1100"/>
              <a:buFont typeface="Arial"/>
              <a:buNone/>
            </a:pPr>
            <a:r>
              <a:rPr b="1" lang="en" sz="1400">
                <a:solidFill>
                  <a:srgbClr val="191B0E"/>
                </a:solidFill>
              </a:rPr>
              <a:t>Herodotus 2.137-9</a:t>
            </a:r>
            <a:endParaRPr b="1" sz="1400">
              <a:solidFill>
                <a:srgbClr val="191B0E"/>
              </a:solidFill>
            </a:endParaRPr>
          </a:p>
          <a:p>
            <a:pPr indent="0" lvl="0" marL="0" rtl="0" algn="l">
              <a:lnSpc>
                <a:spcPct val="94000"/>
              </a:lnSpc>
              <a:spcBef>
                <a:spcPts val="1000"/>
              </a:spcBef>
              <a:spcAft>
                <a:spcPts val="0"/>
              </a:spcAft>
              <a:buClr>
                <a:schemeClr val="dk1"/>
              </a:buClr>
              <a:buSzPts val="1100"/>
              <a:buFont typeface="Arial"/>
              <a:buNone/>
            </a:pPr>
            <a:r>
              <a:rPr lang="en" sz="1400">
                <a:solidFill>
                  <a:srgbClr val="191B0E"/>
                </a:solidFill>
              </a:rPr>
              <a:t>Egypt was invaded by Sabacos king of Ethiopia and a great army of Ethiopians… the Ethiopians ruled Egypt for fifty years. It is recorded in the history of his reign that </a:t>
            </a:r>
            <a:r>
              <a:rPr b="1" lang="en" sz="1400">
                <a:solidFill>
                  <a:srgbClr val="191B0E"/>
                </a:solidFill>
              </a:rPr>
              <a:t>he would never put to death any Egyptian wrongdoer</a:t>
            </a:r>
            <a:r>
              <a:rPr lang="en" sz="1400">
                <a:solidFill>
                  <a:srgbClr val="191B0E"/>
                </a:solidFill>
              </a:rPr>
              <a:t>, but sentenced all, according to the greatness of their offence, to raise embankments in the town of which each was a native. </a:t>
            </a:r>
            <a:r>
              <a:rPr b="1" lang="en" sz="1400">
                <a:solidFill>
                  <a:srgbClr val="191B0E"/>
                </a:solidFill>
              </a:rPr>
              <a:t>Thus the towns came to stand yet higher than before…</a:t>
            </a:r>
            <a:endParaRPr b="1" sz="1400">
              <a:solidFill>
                <a:srgbClr val="191B0E"/>
              </a:solidFill>
            </a:endParaRPr>
          </a:p>
          <a:p>
            <a:pPr indent="0" lvl="0" marL="0" rtl="0" algn="l">
              <a:spcBef>
                <a:spcPts val="200"/>
              </a:spcBef>
              <a:spcAft>
                <a:spcPts val="1600"/>
              </a:spcAft>
              <a:buNone/>
            </a:pPr>
            <a:r>
              <a:t/>
            </a:r>
            <a:endParaRPr sz="1300"/>
          </a:p>
        </p:txBody>
      </p:sp>
    </p:spTree>
  </p:cSld>
  <p:clrMapOvr>
    <a:masterClrMapping/>
  </p:clrMapOvr>
</p:sld>
</file>

<file path=ppt/theme/theme1.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