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3" r:id="rId5"/>
    <p:sldId id="262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0000"/>
    <p:restoredTop sz="94693"/>
  </p:normalViewPr>
  <p:slideViewPr>
    <p:cSldViewPr snapToGrid="0" snapToObjects="1">
      <p:cViewPr varScale="1">
        <p:scale>
          <a:sx n="97" d="100"/>
          <a:sy n="97" d="100"/>
        </p:scale>
        <p:origin x="17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DAD4C-37FA-B545-B457-E54E2AEE1E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31390A-C621-7741-A04B-6696549D62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0EF90-71D2-204A-A538-8DE21DA38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CE30E-11B3-C24A-8606-51047CB75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B6CF9-6182-9A49-AAD6-D8076ED25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6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88313-D4F3-B742-B7E4-CDBC23FBC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9F6F4A-DD0E-D54C-9BD6-347DFAB3D9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C9063-CDE8-8441-BC10-3CE731E4C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965C9-B3ED-5347-A174-A5CC9D8AB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59866-B0C2-FD4E-88D4-AEA48F8FD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43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91B3EE-7C59-4540-BBF2-C737C0BC6F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E0FA45-CBE2-C245-9674-482F023C0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A1D6A-DC3A-1046-8FDA-798DDDD30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E5358-E200-2D48-A7F4-82F34A266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1DC74-D2A8-CF41-B165-C268ED78F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037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B8984-3AC0-C443-B2EE-4FFC8A029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4DB17-B1FB-E74E-8192-DEBC62E87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9DF5F-CD96-BC47-B880-EBB8BECE2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01605-B67B-AB48-906E-A5C259C6A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E50EB-6A31-5B4C-8821-33A1EC38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17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07ABA-C81B-544A-97C4-FE97EB72E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E00B0-70C2-214B-AB52-B738D2C22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856D8-7DAB-724C-AD2A-549F6C133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FB217-8EAD-F549-9E1D-B9BE8256D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C104A-7BA2-E444-AD70-74A8007D8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976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7551C-614E-AF4F-9EAE-A5C26501B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29D58-8EE6-C44B-A9A8-48F993D1A4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4DE8E7-0B0D-0849-AFFB-F267CE89C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19668B-ABB9-1D48-A41C-CB7382A9C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015BC8-2E8D-C94C-937C-6D08EF6E1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7B3E75-EDCE-4440-B4FC-C564216DD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94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89B83-7FD2-A841-A0FD-515884697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C9040C-CBF7-C94D-949E-0F2D0DF98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533CC8-E4A5-B548-A508-07E5308D5D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5491DD-58B1-2A49-9936-B5FB84318D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F5498E-0476-3E49-8514-DED6E332E2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F0A286-3534-E94C-926E-F95D58D5E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810101-F788-BC4B-8550-039E95394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7E4A5A-D96A-AA4D-B4C3-BF1581476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4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C6D6A-8E1C-8147-9BA1-3DEDC32D6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4A64DA-FDA3-D842-9CA3-07CCF541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369A50-61EC-8E4B-839F-2CD293E3E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BE994D-DD7A-3246-AA14-CE65EE5F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22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5A0EAF-34E6-7143-847C-DF11CC0BA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AAA33D-A5A1-9140-B1CD-0C825D03A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F6801D-4ED5-4F46-A9BA-794F0254D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18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60820-5E84-254A-8B4E-24D63E654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476A2-0488-7241-B33E-764FAAE8D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0204D6-04FA-5043-9446-0792D0BC90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A4CEDB-288D-D149-9966-5EB4BA1AC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E63AC1-5116-DE4B-AB2D-16C4521B8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92B25-E7AE-0648-A678-B9CE0F8E7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536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FC3D2-E52C-D945-8CAD-D6A70543B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7432C1-0961-964C-B499-9B20DF4E72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59AE46-083E-9F4A-B9BC-917014B4F2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F12851-AD8B-2246-84E8-6B5851297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CF409E-AA93-C14F-BE62-12CC498C4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359F56-8F15-FA47-9B8E-27D93F4FD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2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90B6AA-9A39-A24C-8E18-9A9A08F50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26E4CE-98B0-3248-850D-EEC858710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5ECD9-5199-624A-B6CC-FE78E2B19C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DFF79-C673-804F-A352-2F1F106F8D3F}" type="datetimeFigureOut">
              <a:rPr lang="en-US" smtClean="0"/>
              <a:t>2/6/19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FAD93-A3A9-8F43-BE02-74FE53E53C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6D4A34-28B6-A846-9171-671B170E2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4846A-D7D3-7C43-8AA4-FE8184AAC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7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F2471-79E0-834D-B571-09BA5B1A2C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Western Influences in Gandharan Art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260D7E-9A08-624A-8F63-A53963B9C7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Alice, Holly &amp; Megan</a:t>
            </a:r>
          </a:p>
        </p:txBody>
      </p:sp>
    </p:spTree>
    <p:extLst>
      <p:ext uri="{BB962C8B-B14F-4D97-AF65-F5344CB8AC3E}">
        <p14:creationId xmlns:p14="http://schemas.microsoft.com/office/powerpoint/2010/main" val="77881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urrent political map of the region">
            <a:extLst>
              <a:ext uri="{FF2B5EF4-FFF2-40B4-BE49-F238E27FC236}">
                <a16:creationId xmlns:a16="http://schemas.microsoft.com/office/drawing/2014/main" id="{1C2D8767-7940-E545-ACA4-3D71F15F65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2" t="23896" r="16806" b="883"/>
          <a:stretch/>
        </p:blipFill>
        <p:spPr bwMode="auto">
          <a:xfrm>
            <a:off x="5181600" y="606286"/>
            <a:ext cx="6347792" cy="564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F54422-6055-0543-859E-67C89B23CAEF}"/>
              </a:ext>
            </a:extLst>
          </p:cNvPr>
          <p:cNvSpPr txBox="1"/>
          <p:nvPr/>
        </p:nvSpPr>
        <p:spPr>
          <a:xfrm>
            <a:off x="662607" y="606286"/>
            <a:ext cx="398890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Gandharan Art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century BCE – 7</a:t>
            </a:r>
            <a:r>
              <a:rPr lang="en-US" baseline="30000" dirty="0"/>
              <a:t>th</a:t>
            </a:r>
            <a:r>
              <a:rPr lang="en-US" dirty="0"/>
              <a:t> Century CE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Many influences, most interestingly Greco-Roman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Flourished during Kushan Dynasty (formed by migrating Yuezhi, c. 1</a:t>
            </a:r>
            <a:r>
              <a:rPr lang="en-US" baseline="30000" dirty="0"/>
              <a:t>st</a:t>
            </a:r>
            <a:r>
              <a:rPr lang="en-US" dirty="0"/>
              <a:t> Century BCE)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Contemporary (though dissimilar) to the Kushan style of art coming from Mathura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831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FF60AE3-621A-A949-8C69-65DA631B5A36}"/>
              </a:ext>
            </a:extLst>
          </p:cNvPr>
          <p:cNvSpPr txBox="1"/>
          <p:nvPr/>
        </p:nvSpPr>
        <p:spPr>
          <a:xfrm>
            <a:off x="321886" y="430647"/>
            <a:ext cx="577411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Greeks/Greco-Bactrians in India (map c. 130 BCE)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Migration of Yuezhi from Central Asia into Bactria forces the Greco-Bactrians to settle in Northern India. 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Greeks settled in this area since c. 190 BCE in Indo-Greek ‘possessions’, hybrid states politically separate from Bactria.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Northern India conquered by Alexander the Great 330 BCE</a:t>
            </a:r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F87A41C-3974-9A4C-9038-62B1735BFC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28611" y="430647"/>
            <a:ext cx="5053263" cy="6059889"/>
          </a:xfrm>
        </p:spPr>
      </p:pic>
    </p:spTree>
    <p:extLst>
      <p:ext uri="{BB962C8B-B14F-4D97-AF65-F5344CB8AC3E}">
        <p14:creationId xmlns:p14="http://schemas.microsoft.com/office/powerpoint/2010/main" val="2604022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8923C-79D4-3D47-AF78-95BB7A27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Chronological and Dating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25DFA-4571-7C4B-9B71-7F33A72F6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Few confirmed fixed dates in Gandharan history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Few artefacts survive with dates inscribed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Dating artefacts can be extremely difficult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Fit works within developed artistic style in order to date</a:t>
            </a:r>
          </a:p>
        </p:txBody>
      </p:sp>
    </p:spTree>
    <p:extLst>
      <p:ext uri="{BB962C8B-B14F-4D97-AF65-F5344CB8AC3E}">
        <p14:creationId xmlns:p14="http://schemas.microsoft.com/office/powerpoint/2010/main" val="3482697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E89E1-2043-2B4C-A64C-08B24569B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Western Influences on Gandharan Art Works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A0923F-1C34-024B-A1F8-12E4D8C3AC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62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C58B1-7B5B-444E-8311-205A44557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40" y="365125"/>
            <a:ext cx="11191460" cy="1325563"/>
          </a:xfrm>
        </p:spPr>
        <p:txBody>
          <a:bodyPr/>
          <a:lstStyle/>
          <a:p>
            <a:r>
              <a:rPr lang="en-US" dirty="0"/>
              <a:t>Trojan Horse</a:t>
            </a:r>
            <a:br>
              <a:rPr lang="en-US" dirty="0"/>
            </a:br>
            <a:r>
              <a:rPr lang="en-US" sz="2800" dirty="0"/>
              <a:t>2</a:t>
            </a:r>
            <a:r>
              <a:rPr lang="en-US" sz="2800" baseline="30000" dirty="0"/>
              <a:t>nd</a:t>
            </a:r>
            <a:r>
              <a:rPr lang="en-US" sz="2800" dirty="0"/>
              <a:t>/3</a:t>
            </a:r>
            <a:r>
              <a:rPr lang="en-US" sz="2800" baseline="30000" dirty="0"/>
              <a:t>rd</a:t>
            </a:r>
            <a:r>
              <a:rPr lang="en-US" sz="2800" dirty="0"/>
              <a:t> Century 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4A4E4-1648-864E-BDC4-0E9E84488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8070" y="769455"/>
            <a:ext cx="2954130" cy="56733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/>
              <a:t>Hellenistic </a:t>
            </a:r>
          </a:p>
          <a:p>
            <a:r>
              <a:rPr lang="en-GB" sz="1800" dirty="0"/>
              <a:t>Homeric Myth </a:t>
            </a:r>
          </a:p>
          <a:p>
            <a:r>
              <a:rPr lang="en-GB" sz="1800" dirty="0"/>
              <a:t>Cassandra (barring gate)</a:t>
            </a:r>
          </a:p>
          <a:p>
            <a:r>
              <a:rPr lang="en-GB" sz="1800" dirty="0" err="1"/>
              <a:t>Laocoon</a:t>
            </a:r>
            <a:r>
              <a:rPr lang="en-GB" sz="1800" dirty="0"/>
              <a:t>? (w/ spear)</a:t>
            </a:r>
          </a:p>
          <a:p>
            <a:r>
              <a:rPr lang="en-GB" sz="1800" dirty="0"/>
              <a:t>Priam (bearded)</a:t>
            </a:r>
          </a:p>
          <a:p>
            <a:r>
              <a:rPr lang="en-GB" sz="1800" dirty="0" err="1"/>
              <a:t>Sinon</a:t>
            </a:r>
            <a:r>
              <a:rPr lang="en-GB" sz="1800" dirty="0"/>
              <a:t> (pushing horse)</a:t>
            </a:r>
            <a:br>
              <a:rPr lang="en-GB" sz="1800" dirty="0"/>
            </a:br>
            <a:endParaRPr lang="en-GB" sz="1800" dirty="0"/>
          </a:p>
          <a:p>
            <a:r>
              <a:rPr lang="en-GB" sz="1800" dirty="0"/>
              <a:t>Clothing (tunics, Drapery)</a:t>
            </a:r>
          </a:p>
          <a:p>
            <a:r>
              <a:rPr lang="en-GB" sz="1800" dirty="0"/>
              <a:t>Stylistically (physicality of figures and realistic proportions)</a:t>
            </a:r>
          </a:p>
          <a:p>
            <a:r>
              <a:rPr lang="en-GB" sz="1800" dirty="0"/>
              <a:t>poses </a:t>
            </a:r>
          </a:p>
          <a:p>
            <a:pPr marL="0" indent="0">
              <a:buNone/>
            </a:pPr>
            <a:r>
              <a:rPr lang="en-GB" sz="1800" dirty="0"/>
              <a:t>Indian</a:t>
            </a:r>
          </a:p>
          <a:p>
            <a:r>
              <a:rPr lang="en-GB" sz="1800" dirty="0"/>
              <a:t>Cassandra (drapery around waist, Anklets and necklace between breasts)</a:t>
            </a:r>
          </a:p>
          <a:p>
            <a:r>
              <a:rPr lang="en-GB" sz="1800" dirty="0"/>
              <a:t>Cassandra’s Hairstyle </a:t>
            </a:r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01AEB4B-BD15-0443-9AEF-DB92601EEF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9" t="26870" r="10021" b="18968"/>
          <a:stretch/>
        </p:blipFill>
        <p:spPr bwMode="auto">
          <a:xfrm>
            <a:off x="162340" y="2106889"/>
            <a:ext cx="5487984" cy="299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0081B-5593-B04F-A811-39231EAC5496}"/>
              </a:ext>
            </a:extLst>
          </p:cNvPr>
          <p:cNvSpPr txBox="1">
            <a:spLocks/>
          </p:cNvSpPr>
          <p:nvPr/>
        </p:nvSpPr>
        <p:spPr>
          <a:xfrm>
            <a:off x="8712200" y="400050"/>
            <a:ext cx="3200400" cy="5673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900" dirty="0"/>
              <a:t>Possible Buddhist context </a:t>
            </a:r>
          </a:p>
          <a:p>
            <a:r>
              <a:rPr lang="en-GB" sz="1900" dirty="0"/>
              <a:t>up stairs of a stupa or monastery? (or well: arguments for both)</a:t>
            </a:r>
          </a:p>
          <a:p>
            <a:r>
              <a:rPr lang="en-GB" sz="1900" dirty="0"/>
              <a:t>Jakarta Tale: stories of Buddha’s past life</a:t>
            </a:r>
          </a:p>
          <a:p>
            <a:r>
              <a:rPr lang="en-GB" sz="1900" dirty="0"/>
              <a:t>counter factual version of the myth </a:t>
            </a:r>
          </a:p>
          <a:p>
            <a:r>
              <a:rPr lang="en-GB" sz="1900" dirty="0"/>
              <a:t>intervention works?</a:t>
            </a:r>
          </a:p>
          <a:p>
            <a:r>
              <a:rPr lang="en-GB" sz="1900" dirty="0" err="1"/>
              <a:t>Laocoon</a:t>
            </a:r>
            <a:r>
              <a:rPr lang="en-GB" sz="1900" dirty="0"/>
              <a:t> actually Bodhisattva?</a:t>
            </a:r>
          </a:p>
          <a:p>
            <a:r>
              <a:rPr lang="en-GB" sz="1900" dirty="0"/>
              <a:t>the narrative converted for Buddhist purposes?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900" dirty="0"/>
              <a:t>Likely origin</a:t>
            </a:r>
          </a:p>
          <a:p>
            <a:r>
              <a:rPr lang="en-GB" sz="1900" dirty="0"/>
              <a:t>Hund: significant place in antiquity </a:t>
            </a:r>
          </a:p>
          <a:p>
            <a:r>
              <a:rPr lang="en-GB" sz="1900" dirty="0"/>
              <a:t>entry point for Alexander the Great into India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865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C8E58-D109-7042-B973-B27553E06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0" y="365125"/>
            <a:ext cx="7035800" cy="1325563"/>
          </a:xfrm>
        </p:spPr>
        <p:txBody>
          <a:bodyPr/>
          <a:lstStyle/>
          <a:p>
            <a:r>
              <a:rPr lang="en-US" dirty="0"/>
              <a:t>Herakles</a:t>
            </a:r>
          </a:p>
        </p:txBody>
      </p:sp>
      <p:pic>
        <p:nvPicPr>
          <p:cNvPr id="4" name="officeArt object">
            <a:extLst>
              <a:ext uri="{FF2B5EF4-FFF2-40B4-BE49-F238E27FC236}">
                <a16:creationId xmlns:a16="http://schemas.microsoft.com/office/drawing/2014/main" id="{14FFFEB7-BBE9-5847-9321-9C15C1CA804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rcRect l="7996" r="11810"/>
          <a:stretch>
            <a:fillRect/>
          </a:stretch>
        </p:blipFill>
        <p:spPr>
          <a:xfrm>
            <a:off x="342900" y="365126"/>
            <a:ext cx="3759200" cy="598487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C7DC34-8B07-E946-818A-97B1280297DF}"/>
              </a:ext>
            </a:extLst>
          </p:cNvPr>
          <p:cNvSpPr txBox="1"/>
          <p:nvPr/>
        </p:nvSpPr>
        <p:spPr>
          <a:xfrm>
            <a:off x="4317999" y="1422400"/>
            <a:ext cx="70358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‘Modified Heracles’ of Gandharan art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Herakles used in </a:t>
            </a:r>
            <a:r>
              <a:rPr lang="en-GB" dirty="0" err="1"/>
              <a:t>Gandhara</a:t>
            </a:r>
            <a:r>
              <a:rPr lang="en-GB" dirty="0"/>
              <a:t> to represent </a:t>
            </a:r>
            <a:r>
              <a:rPr lang="en-GB" dirty="0" err="1"/>
              <a:t>Vajrapani</a:t>
            </a:r>
            <a:r>
              <a:rPr lang="en-GB" dirty="0"/>
              <a:t>, protector and guide of Buddha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first/ earliest example of Heracles, found in a private collection in Japan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Greek pose, club and lion skin part of Greek cannon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However, lacks the muscular physique, expression deviates from Classical Greek style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Presented in small niche, with this location being typical of Gandharan depictions of Heracles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56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D98B9-D697-C94A-BFD3-688565551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9964" y="365125"/>
            <a:ext cx="7053835" cy="952687"/>
          </a:xfrm>
        </p:spPr>
        <p:txBody>
          <a:bodyPr>
            <a:normAutofit/>
          </a:bodyPr>
          <a:lstStyle/>
          <a:p>
            <a:r>
              <a:rPr lang="en-US" dirty="0"/>
              <a:t>Buddha</a:t>
            </a:r>
          </a:p>
        </p:txBody>
      </p:sp>
      <p:pic>
        <p:nvPicPr>
          <p:cNvPr id="2050" name="Picture 2" descr="Buddha statue">
            <a:extLst>
              <a:ext uri="{FF2B5EF4-FFF2-40B4-BE49-F238E27FC236}">
                <a16:creationId xmlns:a16="http://schemas.microsoft.com/office/drawing/2014/main" id="{1F938A3D-F504-6D42-89EF-60B3EF1358C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96" y="365124"/>
            <a:ext cx="3806904" cy="601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F8CAD6-D8E3-9B4B-BA2D-1942E1C72CC6}"/>
              </a:ext>
            </a:extLst>
          </p:cNvPr>
          <p:cNvSpPr txBox="1"/>
          <p:nvPr/>
        </p:nvSpPr>
        <p:spPr>
          <a:xfrm>
            <a:off x="4299964" y="1317812"/>
            <a:ext cx="6172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C. 2</a:t>
            </a:r>
            <a:r>
              <a:rPr lang="en-US" baseline="30000" dirty="0"/>
              <a:t>nd</a:t>
            </a:r>
            <a:r>
              <a:rPr lang="en-US" dirty="0"/>
              <a:t> Century 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Drew inspiration from classical Roman religious iconography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Shows connections to western world other than Greek settlers (trade)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From c. 2</a:t>
            </a:r>
            <a:r>
              <a:rPr lang="en-US" baseline="30000" dirty="0"/>
              <a:t>nd</a:t>
            </a:r>
            <a:r>
              <a:rPr lang="en-US" dirty="0"/>
              <a:t>/3</a:t>
            </a:r>
            <a:r>
              <a:rPr lang="en-US" baseline="30000" dirty="0"/>
              <a:t>rd</a:t>
            </a:r>
            <a:r>
              <a:rPr lang="en-US" dirty="0"/>
              <a:t> Century CE Buddhist missionaries travelling from </a:t>
            </a:r>
            <a:r>
              <a:rPr lang="en-US" dirty="0" err="1"/>
              <a:t>Gandhara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Youthful face in style of Apollo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Standing iconography more popular in </a:t>
            </a:r>
            <a:r>
              <a:rPr lang="en-US" dirty="0" err="1"/>
              <a:t>Gandhara</a:t>
            </a:r>
            <a:r>
              <a:rPr lang="en-US" dirty="0"/>
              <a:t>, sitting in Mathura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809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292</Words>
  <Application>Microsoft Macintosh PowerPoint</Application>
  <PresentationFormat>Widescreen</PresentationFormat>
  <Paragraphs>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Western Influences in Gandharan Art </vt:lpstr>
      <vt:lpstr>PowerPoint Presentation</vt:lpstr>
      <vt:lpstr>PowerPoint Presentation</vt:lpstr>
      <vt:lpstr>Chronological and Dating Issues</vt:lpstr>
      <vt:lpstr>Examples of Western Influences on Gandharan Art Works </vt:lpstr>
      <vt:lpstr>Trojan Horse 2nd/3rd Century CE</vt:lpstr>
      <vt:lpstr>Herakles</vt:lpstr>
      <vt:lpstr>Buddha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Gandharan Art </dc:title>
  <dc:creator>Megan Gillender</dc:creator>
  <cp:lastModifiedBy>Megan Gillender</cp:lastModifiedBy>
  <cp:revision>34</cp:revision>
  <dcterms:created xsi:type="dcterms:W3CDTF">2019-01-29T10:18:28Z</dcterms:created>
  <dcterms:modified xsi:type="dcterms:W3CDTF">2019-02-06T09:04:01Z</dcterms:modified>
</cp:coreProperties>
</file>