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66" r:id="rId2"/>
    <p:sldId id="3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/>
    <p:restoredTop sz="94677"/>
  </p:normalViewPr>
  <p:slideViewPr>
    <p:cSldViewPr snapToGrid="0" snapToObjects="1">
      <p:cViewPr varScale="1">
        <p:scale>
          <a:sx n="85" d="100"/>
          <a:sy n="85" d="100"/>
        </p:scale>
        <p:origin x="18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0737F-392C-B14A-B212-5FB01E9B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3A23A4-4F4A-F648-AB17-07D70A4371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99F6F-4B33-334B-8CEF-6FECB87A8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085B9-BE96-4448-88CE-9D7CCD292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A30E4-6AB7-B741-AACE-36E1A1AF5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3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0C35C-A0AA-2C43-B759-3303E6F64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6F1518-C959-E740-ACB5-EF7F330B45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9F787-609A-8C44-84A6-1C9188222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11052-B1B8-FA4F-9A4A-D573753DB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D7FB7-AE89-5042-8656-1887381C0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45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31C59F-E2C8-B643-BE08-1BBB3D4623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6BDDCD-973B-7C46-A573-57A1CDC28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45B39-8FA2-2546-99C1-C1089599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9C3CE-0513-8546-B924-F9948C836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61D24-26EC-7646-ADF2-DDB7C6C60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31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33A93-E81A-6640-BB2A-FD49E653E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982C6-E5B4-D746-B822-4A76897EE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2EECE-F0C6-CA48-95B5-55FA4A832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C9C330-90C9-774B-984F-6AAF29AB1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4BA2B-9787-C941-B213-225DB8989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28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06171-D7AF-7F4F-92FA-F10094FE1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96ACD-C9FA-7248-83D4-B8748D707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96ADD-799F-CF45-92AE-A0D9359BB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8DB25-E10A-BA40-8210-8EDC09F39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5A6A5-2463-394E-B983-273D98F99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10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0CD3F-369F-AD48-8711-AF4B811CB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A869F-B860-164A-AD13-02BDFE655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270547-B810-9E44-8655-00E3623FD3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85A36-6C49-2241-8E52-A9F50E51F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23972-7803-B94E-A4C1-23AFF761B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A52FA-DA68-D946-8F49-713162B2A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5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C818B-E910-7D42-A7DF-86B61A0BB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9F6BAE-DA85-7D4D-8D48-EFBC38229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4D5C6-EBAE-C846-BA56-2B42224E3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9B033-B5F2-104E-B4D1-BAA6FD3AAF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00927-E987-1E41-BB48-3C1803CF50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D57A41-5D5C-A54F-A6F4-6D66D5897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68E324-00F8-5D44-891D-5F879CE1E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CF8E35-0028-7E42-B1C2-4AD6078C3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4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84DDC-A99F-8944-9495-E3B2F36AA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41AD9B-A65C-3F4B-B5B3-A426CE699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BA9518-D511-DE42-9BB7-F1A63C7F2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C72C87-D789-DF43-A707-CDFD8DAB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400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3F1BDA-AE39-484E-812B-76F766E1B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FE1DA2-687D-AE46-9FFC-229955C3D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1E79F0-3F8B-5D42-B04A-2FB7845A9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63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DBB3B-2A1B-3747-B304-508000C61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BD66B-CADD-304B-BE63-2526543AD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F036A6-7C24-1649-BD68-FFC8A124B3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44F5B8-3803-CD45-8399-E1E7EB1CB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1E8F7B-869B-B64E-B627-F545B4D8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E746A1-505B-ED47-88B6-2DD221DF3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766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1B049-661D-E14E-BBE2-846EAF931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848171-5B2A-1842-BF27-A349896605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C594C4-0DCA-734D-8203-B87DA18A8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9D3811-3C92-494A-A77B-82D9D9672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F37D0-C34A-5248-B1DB-AD0BDEB9F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3F370-30F5-914E-82FE-9E29BC085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02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34EEB7-445D-B74C-80A0-9F5349DCA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98295-8803-B242-BB4E-BF1514719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9B6E4-83B7-BC44-AB8D-ABA1159B47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B1AD1-9CE3-9541-8F0E-43F4AD287357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D02031-E783-2843-A3BC-CF11D8A4FB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EA6CC-D070-EC44-B579-B14ED9E24F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73DFF-FFE7-C44E-9563-603E0D4F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5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9058E-1610-E945-BA51-7DA42B03D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i="1" dirty="0"/>
              <a:t>Coin of the Arsacid king </a:t>
            </a:r>
            <a:r>
              <a:rPr lang="en-GB" sz="2400" i="1" dirty="0" err="1"/>
              <a:t>Mithradates</a:t>
            </a:r>
            <a:r>
              <a:rPr lang="en-GB" sz="2400" i="1" dirty="0"/>
              <a:t> I, c. 141–138 BCE. On the obverse is a diademed bust of </a:t>
            </a:r>
            <a:r>
              <a:rPr lang="en-GB" sz="2400" i="1" dirty="0" err="1"/>
              <a:t>Mithradates</a:t>
            </a:r>
            <a:r>
              <a:rPr lang="en-GB" sz="2400" i="1" dirty="0"/>
              <a:t>; the reverse features Hercules, and describes the king as a “Lover of Greeks.</a:t>
            </a:r>
            <a:endParaRPr lang="en-US" sz="24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975EAEC-3C59-DF4A-83A9-EEF3081084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174" y="1818732"/>
            <a:ext cx="9051884" cy="4402186"/>
          </a:xfrm>
        </p:spPr>
      </p:pic>
    </p:spTree>
    <p:extLst>
      <p:ext uri="{BB962C8B-B14F-4D97-AF65-F5344CB8AC3E}">
        <p14:creationId xmlns:p14="http://schemas.microsoft.com/office/powerpoint/2010/main" val="2284630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7949D-9B7B-894A-A049-1FEA98510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200" dirty="0"/>
              <a:t>A bilingual inscription in Greek and Parthian carved onto the right and left thighs, respectively, of a bronze Heracles statue. The text records the victory of the Arsacid king </a:t>
            </a:r>
            <a:r>
              <a:rPr lang="en-GB" sz="2200" dirty="0" err="1"/>
              <a:t>Vologaeses</a:t>
            </a:r>
            <a:r>
              <a:rPr lang="en-GB" sz="2200" dirty="0"/>
              <a:t> IV over the kingdom of </a:t>
            </a:r>
            <a:r>
              <a:rPr lang="en-GB" sz="2200" dirty="0" err="1"/>
              <a:t>Characene</a:t>
            </a:r>
            <a:r>
              <a:rPr lang="en-GB" sz="2200" dirty="0"/>
              <a:t> (in Parthian, </a:t>
            </a:r>
            <a:r>
              <a:rPr lang="en-GB" sz="2200" dirty="0" err="1"/>
              <a:t>Meshan</a:t>
            </a:r>
            <a:r>
              <a:rPr lang="en-GB" sz="2200" dirty="0"/>
              <a:t>) and dates to 151 CE.</a:t>
            </a:r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8E982-4EC7-3045-BB5B-DE29F6928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309" y="1690688"/>
            <a:ext cx="5217826" cy="5456419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/>
              <a:t>Translation of the Greek text</a:t>
            </a:r>
            <a:endParaRPr lang="en-GB" dirty="0"/>
          </a:p>
          <a:p>
            <a:r>
              <a:rPr lang="en-GB" dirty="0"/>
              <a:t>1 In the year</a:t>
            </a:r>
            <a:br>
              <a:rPr lang="en-GB" dirty="0"/>
            </a:br>
            <a:r>
              <a:rPr lang="en-GB" dirty="0"/>
              <a:t>2 according to the Greeks</a:t>
            </a:r>
            <a:br>
              <a:rPr lang="en-GB" dirty="0"/>
            </a:br>
            <a:r>
              <a:rPr lang="en-GB" dirty="0"/>
              <a:t>3 462 [=151 CE], the King</a:t>
            </a:r>
            <a:br>
              <a:rPr lang="en-GB" dirty="0"/>
            </a:br>
            <a:r>
              <a:rPr lang="en-GB" dirty="0"/>
              <a:t>4 of Kings Arsaces</a:t>
            </a:r>
            <a:br>
              <a:rPr lang="en-GB" dirty="0"/>
            </a:br>
            <a:r>
              <a:rPr lang="en-GB" dirty="0"/>
              <a:t>5 </a:t>
            </a:r>
            <a:r>
              <a:rPr lang="en-GB" dirty="0" err="1"/>
              <a:t>Vologaeses</a:t>
            </a:r>
            <a:r>
              <a:rPr lang="en-GB" dirty="0"/>
              <a:t>,</a:t>
            </a:r>
            <a:br>
              <a:rPr lang="en-GB" dirty="0"/>
            </a:br>
            <a:r>
              <a:rPr lang="en-GB" dirty="0"/>
              <a:t>6 son of </a:t>
            </a:r>
            <a:r>
              <a:rPr lang="en-GB" dirty="0" err="1"/>
              <a:t>Mithradates</a:t>
            </a:r>
            <a:br>
              <a:rPr lang="en-GB" dirty="0"/>
            </a:br>
            <a:r>
              <a:rPr lang="en-GB" dirty="0"/>
              <a:t>7 the king, campaigned</a:t>
            </a:r>
            <a:br>
              <a:rPr lang="en-GB" dirty="0"/>
            </a:br>
            <a:r>
              <a:rPr lang="en-GB" dirty="0"/>
              <a:t>8 in </a:t>
            </a:r>
            <a:r>
              <a:rPr lang="en-GB" dirty="0" err="1"/>
              <a:t>Mesene</a:t>
            </a:r>
            <a:br>
              <a:rPr lang="en-GB" dirty="0"/>
            </a:br>
            <a:r>
              <a:rPr lang="en-GB" dirty="0"/>
              <a:t>9 against </a:t>
            </a:r>
            <a:r>
              <a:rPr lang="en-GB" dirty="0" err="1"/>
              <a:t>Mithradates</a:t>
            </a:r>
            <a:r>
              <a:rPr lang="en-GB" dirty="0"/>
              <a:t> the king,</a:t>
            </a:r>
            <a:br>
              <a:rPr lang="en-GB" dirty="0"/>
            </a:br>
            <a:r>
              <a:rPr lang="en-GB" dirty="0"/>
              <a:t>10 son of </a:t>
            </a:r>
            <a:r>
              <a:rPr lang="en-GB" dirty="0" err="1"/>
              <a:t>Pacorus</a:t>
            </a:r>
            <a:r>
              <a:rPr lang="en-GB" dirty="0"/>
              <a:t>, the</a:t>
            </a:r>
            <a:br>
              <a:rPr lang="en-GB" dirty="0"/>
            </a:br>
            <a:r>
              <a:rPr lang="en-GB" dirty="0"/>
              <a:t>11 previous king. And</a:t>
            </a:r>
            <a:br>
              <a:rPr lang="en-GB" dirty="0"/>
            </a:br>
            <a:r>
              <a:rPr lang="en-GB" dirty="0"/>
              <a:t>12 having driven </a:t>
            </a:r>
            <a:r>
              <a:rPr lang="en-GB" dirty="0" err="1"/>
              <a:t>Mithradates</a:t>
            </a:r>
            <a:br>
              <a:rPr lang="en-GB" dirty="0"/>
            </a:br>
            <a:r>
              <a:rPr lang="en-GB" dirty="0"/>
              <a:t>13 the king from </a:t>
            </a:r>
            <a:r>
              <a:rPr lang="en-GB" dirty="0" err="1"/>
              <a:t>Mesene</a:t>
            </a:r>
            <a:r>
              <a:rPr lang="en-GB" dirty="0"/>
              <a:t>,</a:t>
            </a:r>
            <a:br>
              <a:rPr lang="en-GB" dirty="0"/>
            </a:br>
            <a:r>
              <a:rPr lang="en-GB" dirty="0"/>
              <a:t>14 he became master of</a:t>
            </a:r>
            <a:br>
              <a:rPr lang="en-GB" dirty="0"/>
            </a:br>
            <a:r>
              <a:rPr lang="en-GB" dirty="0"/>
              <a:t>15 all </a:t>
            </a:r>
            <a:r>
              <a:rPr lang="en-GB" dirty="0" err="1"/>
              <a:t>Mesene</a:t>
            </a:r>
            <a:r>
              <a:rPr lang="en-GB" dirty="0"/>
              <a:t>; and this</a:t>
            </a:r>
            <a:br>
              <a:rPr lang="en-GB" dirty="0"/>
            </a:br>
            <a:r>
              <a:rPr lang="en-GB" dirty="0"/>
              <a:t>16 bronze statue of Heracles</a:t>
            </a:r>
            <a:br>
              <a:rPr lang="en-GB" dirty="0"/>
            </a:br>
            <a:r>
              <a:rPr lang="en-GB" dirty="0"/>
              <a:t>17 the god, which was brought</a:t>
            </a:r>
            <a:br>
              <a:rPr lang="en-GB" dirty="0"/>
            </a:br>
            <a:r>
              <a:rPr lang="en-GB" dirty="0"/>
              <a:t>18 by him from </a:t>
            </a:r>
            <a:r>
              <a:rPr lang="en-GB" dirty="0" err="1"/>
              <a:t>Mesene</a:t>
            </a:r>
            <a:r>
              <a:rPr lang="en-GB" dirty="0"/>
              <a:t>,</a:t>
            </a:r>
            <a:br>
              <a:rPr lang="en-GB" dirty="0"/>
            </a:br>
            <a:r>
              <a:rPr lang="en-GB" dirty="0"/>
              <a:t>19 he dedicated in the shrine</a:t>
            </a:r>
            <a:br>
              <a:rPr lang="en-GB" dirty="0"/>
            </a:br>
            <a:r>
              <a:rPr lang="en-GB" dirty="0"/>
              <a:t>20 of the god Apollo who</a:t>
            </a:r>
            <a:br>
              <a:rPr lang="en-GB" dirty="0"/>
            </a:br>
            <a:r>
              <a:rPr lang="en-GB" dirty="0"/>
              <a:t>21 sits near the bronze</a:t>
            </a:r>
            <a:br>
              <a:rPr lang="en-GB" dirty="0"/>
            </a:br>
            <a:r>
              <a:rPr lang="en-GB" dirty="0"/>
              <a:t>22 gate.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28C249-248C-2648-B5E2-A1457AF10FE9}"/>
              </a:ext>
            </a:extLst>
          </p:cNvPr>
          <p:cNvSpPr txBox="1"/>
          <p:nvPr/>
        </p:nvSpPr>
        <p:spPr>
          <a:xfrm>
            <a:off x="5726243" y="1690688"/>
            <a:ext cx="52765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Translation of the Parthian text</a:t>
            </a:r>
            <a:endParaRPr lang="en-GB" dirty="0"/>
          </a:p>
          <a:p>
            <a:r>
              <a:rPr lang="en-GB" dirty="0"/>
              <a:t>1 [In the year]  </a:t>
            </a:r>
            <a:br>
              <a:rPr lang="en-GB" dirty="0"/>
            </a:br>
            <a:r>
              <a:rPr lang="en-GB" dirty="0"/>
              <a:t>2 [398] A[</a:t>
            </a:r>
            <a:r>
              <a:rPr lang="en-GB" dirty="0" err="1"/>
              <a:t>rsa</a:t>
            </a:r>
            <a:r>
              <a:rPr lang="en-GB" dirty="0"/>
              <a:t>]</a:t>
            </a:r>
            <a:r>
              <a:rPr lang="en-GB" dirty="0" err="1"/>
              <a:t>ces</a:t>
            </a:r>
            <a:br>
              <a:rPr lang="en-GB" dirty="0"/>
            </a:br>
            <a:r>
              <a:rPr lang="en-GB" dirty="0"/>
              <a:t>3 </a:t>
            </a:r>
            <a:r>
              <a:rPr lang="en-GB" dirty="0" err="1"/>
              <a:t>Vologaeses</a:t>
            </a:r>
            <a:r>
              <a:rPr lang="en-GB" dirty="0"/>
              <a:t>, King of Kings,</a:t>
            </a:r>
            <a:br>
              <a:rPr lang="en-GB" dirty="0"/>
            </a:br>
            <a:r>
              <a:rPr lang="en-GB" dirty="0"/>
              <a:t>4 son of King </a:t>
            </a:r>
            <a:r>
              <a:rPr lang="en-GB" dirty="0" err="1"/>
              <a:t>Mithradates</a:t>
            </a:r>
            <a:r>
              <a:rPr lang="en-GB" dirty="0"/>
              <a:t>, fought</a:t>
            </a:r>
            <a:br>
              <a:rPr lang="en-GB" dirty="0"/>
            </a:br>
            <a:r>
              <a:rPr lang="en-GB" dirty="0"/>
              <a:t>5 in </a:t>
            </a:r>
            <a:r>
              <a:rPr lang="en-GB" dirty="0" err="1"/>
              <a:t>Mesene</a:t>
            </a:r>
            <a:r>
              <a:rPr lang="en-GB" dirty="0"/>
              <a:t> against King </a:t>
            </a:r>
            <a:r>
              <a:rPr lang="en-GB" dirty="0" err="1"/>
              <a:t>Mithradates</a:t>
            </a:r>
            <a:r>
              <a:rPr lang="en-GB" dirty="0"/>
              <a:t>,</a:t>
            </a:r>
            <a:br>
              <a:rPr lang="en-GB" dirty="0"/>
            </a:br>
            <a:r>
              <a:rPr lang="en-GB" dirty="0"/>
              <a:t>6 son of </a:t>
            </a:r>
            <a:r>
              <a:rPr lang="en-GB" dirty="0" err="1"/>
              <a:t>Pacorus</a:t>
            </a:r>
            <a:r>
              <a:rPr lang="en-GB" dirty="0"/>
              <a:t>, King of Kings. King </a:t>
            </a:r>
            <a:r>
              <a:rPr lang="en-GB" dirty="0" err="1"/>
              <a:t>Mithradates</a:t>
            </a:r>
            <a:br>
              <a:rPr lang="en-GB" dirty="0"/>
            </a:br>
            <a:r>
              <a:rPr lang="en-GB" dirty="0"/>
              <a:t>7 he [</a:t>
            </a:r>
            <a:r>
              <a:rPr lang="en-GB" i="1" dirty="0"/>
              <a:t>sc</a:t>
            </a:r>
            <a:r>
              <a:rPr lang="en-GB" dirty="0"/>
              <a:t>. </a:t>
            </a:r>
            <a:r>
              <a:rPr lang="en-GB" dirty="0" err="1"/>
              <a:t>Vologaeses</a:t>
            </a:r>
            <a:r>
              <a:rPr lang="en-GB" dirty="0"/>
              <a:t>] drove out from there. All</a:t>
            </a:r>
            <a:br>
              <a:rPr lang="en-GB" dirty="0"/>
            </a:br>
            <a:r>
              <a:rPr lang="en-GB" dirty="0"/>
              <a:t>8 </a:t>
            </a:r>
            <a:r>
              <a:rPr lang="en-GB" dirty="0" err="1"/>
              <a:t>Mesene</a:t>
            </a:r>
            <a:r>
              <a:rPr lang="en-GB" dirty="0"/>
              <a:t> he took. This statue</a:t>
            </a:r>
            <a:br>
              <a:rPr lang="en-GB" dirty="0"/>
            </a:br>
            <a:r>
              <a:rPr lang="en-GB" dirty="0"/>
              <a:t>9 of Verethragna the god which from</a:t>
            </a:r>
            <a:br>
              <a:rPr lang="en-GB" dirty="0"/>
            </a:br>
            <a:r>
              <a:rPr lang="en-GB" dirty="0"/>
              <a:t>10 </a:t>
            </a:r>
            <a:r>
              <a:rPr lang="en-GB" dirty="0" err="1"/>
              <a:t>Mesene</a:t>
            </a:r>
            <a:r>
              <a:rPr lang="en-GB" dirty="0"/>
              <a:t> he removed, having had it inscribed, in</a:t>
            </a:r>
            <a:br>
              <a:rPr lang="en-GB" dirty="0"/>
            </a:br>
            <a:r>
              <a:rPr lang="en-GB" dirty="0"/>
              <a:t>11 the temple of </a:t>
            </a:r>
            <a:r>
              <a:rPr lang="en-GB" dirty="0" err="1"/>
              <a:t>Tir</a:t>
            </a:r>
            <a:r>
              <a:rPr lang="en-GB" dirty="0"/>
              <a:t> he set up as an offering.</a:t>
            </a:r>
          </a:p>
        </p:txBody>
      </p:sp>
    </p:spTree>
    <p:extLst>
      <p:ext uri="{BB962C8B-B14F-4D97-AF65-F5344CB8AC3E}">
        <p14:creationId xmlns:p14="http://schemas.microsoft.com/office/powerpoint/2010/main" val="1083863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Macintosh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Coin of the Arsacid king Mithradates I, c. 141–138 BCE. On the obverse is a diademed bust of Mithradates; the reverse features Hercules, and describes the king as a “Lover of Greeks.</vt:lpstr>
      <vt:lpstr>A bilingual inscription in Greek and Parthian carved onto the right and left thighs, respectively, of a bronze Heracles statue. The text records the victory of the Arsacid king Vologaeses IV over the kingdom of Characene (in Parthian, Meshan) and dates to 151 CE.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Coin of the Arsacid king Mithradates I, c. 141–138 BCE. On the obverse is a diademed bust of Mithradates; the reverse features Hercules, and describes the king as a “Lover of Greeks.</dc:title>
  <dc:creator>Michael Scott</dc:creator>
  <cp:lastModifiedBy>Michael Scott</cp:lastModifiedBy>
  <cp:revision>1</cp:revision>
  <dcterms:created xsi:type="dcterms:W3CDTF">2018-10-17T13:28:33Z</dcterms:created>
  <dcterms:modified xsi:type="dcterms:W3CDTF">2018-10-17T13:28:51Z</dcterms:modified>
</cp:coreProperties>
</file>