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61" r:id="rId2"/>
    <p:sldId id="265" r:id="rId3"/>
    <p:sldId id="266" r:id="rId4"/>
    <p:sldId id="267" r:id="rId5"/>
    <p:sldId id="268" r:id="rId6"/>
    <p:sldId id="269" r:id="rId7"/>
    <p:sldId id="262" r:id="rId8"/>
    <p:sldId id="263" r:id="rId9"/>
    <p:sldId id="270" r:id="rId10"/>
    <p:sldId id="271" r:id="rId11"/>
    <p:sldId id="257" r:id="rId12"/>
    <p:sldId id="258" r:id="rId13"/>
    <p:sldId id="259" r:id="rId14"/>
    <p:sldId id="260" r:id="rId15"/>
    <p:sldId id="26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hua Folley" initials="JF" lastIdx="1" clrIdx="0">
    <p:extLst>
      <p:ext uri="{19B8F6BF-5375-455C-9EA6-DF929625EA0E}">
        <p15:presenceInfo xmlns:p15="http://schemas.microsoft.com/office/powerpoint/2012/main" userId="e7fa3026fc7625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7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2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451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0233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84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54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20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566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2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296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090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4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951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03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34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85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2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1B0081DD-759E-42A5-A3BC-B4B9D1925971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5DBB70FD-73EB-4410-858E-9C4392CE87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9295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4F498-E237-423B-BB91-25B054ED8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2943775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fr-FR" sz="4000" u="sng" dirty="0">
                <a:effectLst/>
                <a:uFill>
                  <a:solidFill>
                    <a:schemeClr val="accent1"/>
                  </a:solidFill>
                </a:uFill>
              </a:rPr>
              <a:t>Ancient</a:t>
            </a:r>
            <a:r>
              <a:rPr lang="fr-FR" sz="4000" u="sng" dirty="0">
                <a:uFill>
                  <a:solidFill>
                    <a:schemeClr val="accent1"/>
                  </a:solidFill>
                </a:uFill>
              </a:rPr>
              <a:t> Sino-</a:t>
            </a:r>
            <a:r>
              <a:rPr lang="fr-FR" sz="4000" u="sng" dirty="0" err="1">
                <a:uFill>
                  <a:solidFill>
                    <a:schemeClr val="accent1"/>
                  </a:solidFill>
                </a:uFill>
              </a:rPr>
              <a:t>Japanese</a:t>
            </a:r>
            <a:r>
              <a:rPr lang="fr-FR" sz="4000" u="sng" dirty="0">
                <a:uFill>
                  <a:solidFill>
                    <a:schemeClr val="accent1"/>
                  </a:solidFill>
                </a:uFill>
              </a:rPr>
              <a:t> </a:t>
            </a:r>
            <a:r>
              <a:rPr lang="fr-FR" sz="4000" u="sng" dirty="0" err="1">
                <a:uFill>
                  <a:solidFill>
                    <a:schemeClr val="accent1"/>
                  </a:solidFill>
                </a:uFill>
              </a:rPr>
              <a:t>connectivity</a:t>
            </a:r>
            <a:br>
              <a:rPr lang="fr-FR" sz="4000" dirty="0"/>
            </a:b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326661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39099E-28E8-41DC-923A-BFB75DF22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fr-FR" dirty="0"/>
            </a:b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4D4DC2E-DB80-40B2-9476-B10FC4558C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66572" y="1003788"/>
            <a:ext cx="3300984" cy="576262"/>
          </a:xfrm>
        </p:spPr>
        <p:txBody>
          <a:bodyPr/>
          <a:lstStyle/>
          <a:p>
            <a:r>
              <a:rPr lang="fr-FR" sz="4000" dirty="0"/>
              <a:t>Sino-</a:t>
            </a:r>
            <a:r>
              <a:rPr lang="fr-FR" sz="4000" dirty="0" err="1"/>
              <a:t>japanese</a:t>
            </a:r>
            <a:r>
              <a:rPr lang="fr-FR" sz="4000" dirty="0"/>
              <a:t> relations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5B86D7B-6EB9-4AAE-88E5-3E4A4A59C009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7813956" y="1597809"/>
            <a:ext cx="3606216" cy="5023948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500" dirty="0" err="1"/>
              <a:t>Japanese</a:t>
            </a:r>
            <a:r>
              <a:rPr lang="fr-FR" sz="2500" dirty="0"/>
              <a:t> first </a:t>
            </a:r>
            <a:r>
              <a:rPr lang="fr-FR" sz="2500" dirty="0" err="1"/>
              <a:t>perceived</a:t>
            </a:r>
            <a:r>
              <a:rPr lang="fr-FR" sz="2500" dirty="0"/>
              <a:t> as primitive and </a:t>
            </a:r>
            <a:r>
              <a:rPr lang="fr-FR" sz="2500" dirty="0" err="1"/>
              <a:t>inferior</a:t>
            </a:r>
            <a:r>
              <a:rPr lang="fr-FR" sz="2500" dirty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500" dirty="0" err="1"/>
              <a:t>Later</a:t>
            </a:r>
            <a:r>
              <a:rPr lang="fr-FR" sz="2500" dirty="0"/>
              <a:t> Yayoi Japan </a:t>
            </a:r>
            <a:r>
              <a:rPr lang="fr-FR" sz="2500" dirty="0" err="1"/>
              <a:t>was</a:t>
            </a:r>
            <a:r>
              <a:rPr lang="fr-FR" sz="2500" dirty="0"/>
              <a:t> </a:t>
            </a:r>
            <a:r>
              <a:rPr lang="fr-FR" sz="2500" dirty="0" err="1"/>
              <a:t>very</a:t>
            </a:r>
            <a:r>
              <a:rPr lang="fr-FR" sz="2500" dirty="0"/>
              <a:t> </a:t>
            </a:r>
            <a:r>
              <a:rPr lang="fr-FR" sz="2500" dirty="0" err="1"/>
              <a:t>deeply</a:t>
            </a:r>
            <a:r>
              <a:rPr lang="fr-FR" sz="2500" dirty="0"/>
              <a:t> agricultural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500" dirty="0"/>
              <a:t>Clear </a:t>
            </a:r>
            <a:r>
              <a:rPr lang="fr-FR" sz="2500" dirty="0" err="1"/>
              <a:t>evolution</a:t>
            </a:r>
            <a:r>
              <a:rPr lang="fr-FR" sz="2500" dirty="0"/>
              <a:t> of attitude and </a:t>
            </a:r>
            <a:r>
              <a:rPr lang="fr-FR" sz="2500" dirty="0" err="1"/>
              <a:t>approach</a:t>
            </a:r>
            <a:r>
              <a:rPr lang="fr-FR" sz="2500" dirty="0"/>
              <a:t> to </a:t>
            </a:r>
            <a:r>
              <a:rPr lang="fr-FR" sz="2500" dirty="0" err="1"/>
              <a:t>foreign</a:t>
            </a:r>
            <a:r>
              <a:rPr lang="fr-FR" sz="2500" dirty="0"/>
              <a:t> </a:t>
            </a:r>
            <a:r>
              <a:rPr lang="fr-FR" sz="2500" dirty="0" err="1"/>
              <a:t>politics</a:t>
            </a:r>
            <a:r>
              <a:rPr lang="fr-FR" sz="2500" dirty="0"/>
              <a:t> </a:t>
            </a:r>
            <a:r>
              <a:rPr lang="fr-FR" sz="2500" dirty="0" err="1"/>
              <a:t>under</a:t>
            </a:r>
            <a:r>
              <a:rPr lang="fr-FR" sz="2500" dirty="0"/>
              <a:t> Queen </a:t>
            </a:r>
            <a:r>
              <a:rPr lang="fr-FR" sz="2500" dirty="0" err="1"/>
              <a:t>Himiko</a:t>
            </a:r>
            <a:endParaRPr lang="fr-FR" sz="2500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172198D-E4EA-4E14-B5EE-3BE800CFD6FA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3AD5913-9299-4B55-9C3A-6B9CC00177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01FF37C3-6AC9-47FA-AFEF-00C98D392A69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C6C0B37-6FD1-44B8-AFB7-1F5F585D05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404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5CB840F-8E41-4CA5-B79B-25CC80AD2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148CA5-F437-45A1-B2D3-8E95C0EDB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362" y="1312701"/>
            <a:ext cx="5023179" cy="970450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chemeClr val="accent1"/>
                </a:solidFill>
                <a:effectLst/>
              </a:rPr>
              <a:t>Case Study- Japanese and Chinese Glass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DA76A-7128-4E32-86A0-A74CA13DB6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4010" y="2283151"/>
            <a:ext cx="3813883" cy="448208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  <a:latin typeface="Book Antiqua" panose="02040602050305030304" pitchFamily="18" charset="0"/>
              </a:rPr>
              <a:t>Glass in China is dated to the Warring States Period (475-221BCE)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  <a:latin typeface="Book Antiqua" panose="02040602050305030304" pitchFamily="18" charset="0"/>
              </a:rPr>
              <a:t>E</a:t>
            </a:r>
            <a:r>
              <a:rPr lang="en-US" sz="2200" dirty="0" err="1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  <a:latin typeface="Book Antiqua" panose="02040602050305030304" pitchFamily="18" charset="0"/>
              </a:rPr>
              <a:t>arliest</a:t>
            </a:r>
            <a:r>
              <a:rPr lang="en-US" sz="22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  <a:latin typeface="Book Antiqua" panose="02040602050305030304" pitchFamily="18" charset="0"/>
              </a:rPr>
              <a:t> dates for glass in Japan come form the Yayoi period 3</a:t>
            </a:r>
            <a:r>
              <a:rPr lang="en-US" sz="2200" baseline="300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  <a:latin typeface="Book Antiqua" panose="02040602050305030304" pitchFamily="18" charset="0"/>
              </a:rPr>
              <a:t>rd</a:t>
            </a:r>
            <a:r>
              <a:rPr lang="en-US" sz="22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  <a:latin typeface="Book Antiqua" panose="02040602050305030304" pitchFamily="18" charset="0"/>
              </a:rPr>
              <a:t> C AD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  <a:latin typeface="Book Antiqua" panose="02040602050305030304" pitchFamily="18" charset="0"/>
              </a:rPr>
              <a:t>N</a:t>
            </a:r>
            <a:r>
              <a:rPr lang="en-US" sz="22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  <a:latin typeface="Book Antiqua" panose="02040602050305030304" pitchFamily="18" charset="0"/>
              </a:rPr>
              <a:t>o glass making remains found at this time, so likely imported</a:t>
            </a:r>
            <a:r>
              <a:rPr lang="en-US" sz="22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.</a:t>
            </a:r>
          </a:p>
        </p:txBody>
      </p:sp>
      <p:pic>
        <p:nvPicPr>
          <p:cNvPr id="5" name="Picture 4" descr="A picture containing indoor, wall&#10;&#10;Description automatically generated">
            <a:extLst>
              <a:ext uri="{FF2B5EF4-FFF2-40B4-BE49-F238E27FC236}">
                <a16:creationId xmlns:a16="http://schemas.microsoft.com/office/drawing/2014/main" id="{0B1FC193-0BFA-43A6-806A-D1DC829EB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902" y="643466"/>
            <a:ext cx="5571067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01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6DC1E3D-5A0C-4D7B-AF40-70AEC556651B}"/>
              </a:ext>
            </a:extLst>
          </p:cNvPr>
          <p:cNvSpPr txBox="1"/>
          <p:nvPr/>
        </p:nvSpPr>
        <p:spPr>
          <a:xfrm>
            <a:off x="1385798" y="1259175"/>
            <a:ext cx="942040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E</a:t>
            </a:r>
            <a:r>
              <a:rPr lang="en-US" sz="2400" dirty="0" err="1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arly</a:t>
            </a:r>
            <a:r>
              <a:rPr lang="en-US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 Chinese Glass contained very high levels of Barium Oxide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S</a:t>
            </a:r>
            <a:r>
              <a:rPr lang="en-US" sz="2400" dirty="0" err="1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imilar</a:t>
            </a:r>
            <a:r>
              <a:rPr lang="en-US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 levels were found in Japanese glass from slightly later periods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R</a:t>
            </a:r>
            <a:r>
              <a:rPr lang="en-US" sz="2400" dirty="0" err="1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oman</a:t>
            </a:r>
            <a:r>
              <a:rPr lang="en-US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 and Parthian glass in the same period does not have a similar Barium Oxide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T</a:t>
            </a:r>
            <a:r>
              <a:rPr lang="en-US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he Content of certain chemicals hints towards both the location of the extraction of the ore and the method in which the glass is produces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M</a:t>
            </a:r>
            <a:r>
              <a:rPr lang="en-US" sz="2400" dirty="0" err="1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ain</a:t>
            </a:r>
            <a:r>
              <a:rPr lang="en-US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 pointer is Barium Oxide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S</a:t>
            </a:r>
            <a:r>
              <a:rPr lang="en-US" sz="2400" dirty="0" err="1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ubsidiary</a:t>
            </a:r>
            <a:r>
              <a:rPr lang="en-US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 chemical markers are Magnesium Oxide and </a:t>
            </a:r>
            <a:r>
              <a:rPr lang="en-US" sz="2400" dirty="0" err="1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Aluminium</a:t>
            </a:r>
            <a:r>
              <a:rPr lang="en-US" sz="2400" dirty="0">
                <a:ln>
                  <a:solidFill>
                    <a:srgbClr val="404040">
                      <a:alpha val="10000"/>
                    </a:srgbClr>
                  </a:solidFill>
                </a:ln>
                <a:solidFill>
                  <a:srgbClr val="DADADA"/>
                </a:solidFill>
              </a:rPr>
              <a:t> Oxide.</a:t>
            </a:r>
          </a:p>
          <a:p>
            <a:pPr marL="285750" indent="-285750">
              <a:buFont typeface="Wingdings 2" charset="2"/>
              <a:buChar char="-"/>
            </a:pPr>
            <a:endParaRPr lang="en-US" dirty="0">
              <a:ln>
                <a:solidFill>
                  <a:srgbClr val="404040">
                    <a:alpha val="10000"/>
                  </a:srgbClr>
                </a:solidFill>
              </a:ln>
              <a:solidFill>
                <a:srgbClr val="DADADA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286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A79A9-B2DC-4854-892E-EB53AF648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048" y="399706"/>
            <a:ext cx="8229903" cy="9704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1"/>
                </a:solidFill>
              </a:rPr>
              <a:t>Chemical Composition of Glass Samples by Weight (g)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F4CE9-33DB-4D78-A001-11075C787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Japanese Glass Sample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986DF4-6006-47B6-9F56-7BAFF9DC3F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SiO2 		38</a:t>
            </a:r>
          </a:p>
          <a:p>
            <a:r>
              <a:rPr lang="en-GB" dirty="0"/>
              <a:t>Al2O3 	0.35</a:t>
            </a:r>
          </a:p>
          <a:p>
            <a:r>
              <a:rPr lang="en-GB" dirty="0"/>
              <a:t>Fe2O3 	0.29</a:t>
            </a:r>
          </a:p>
          <a:p>
            <a:r>
              <a:rPr lang="en-GB" dirty="0" err="1"/>
              <a:t>CaO</a:t>
            </a:r>
            <a:r>
              <a:rPr lang="en-GB" dirty="0"/>
              <a:t> 		1.1</a:t>
            </a:r>
          </a:p>
          <a:p>
            <a:r>
              <a:rPr lang="en-GB" dirty="0" err="1"/>
              <a:t>BaO</a:t>
            </a:r>
            <a:r>
              <a:rPr lang="en-GB" dirty="0"/>
              <a:t> 		14</a:t>
            </a:r>
          </a:p>
          <a:p>
            <a:r>
              <a:rPr lang="en-GB" dirty="0"/>
              <a:t>MgO 		0.15</a:t>
            </a:r>
          </a:p>
          <a:p>
            <a:r>
              <a:rPr lang="en-GB" dirty="0"/>
              <a:t>Na2O 		3.9</a:t>
            </a:r>
          </a:p>
          <a:p>
            <a:r>
              <a:rPr lang="en-GB" dirty="0"/>
              <a:t>K2O 		0.19</a:t>
            </a:r>
          </a:p>
          <a:p>
            <a:r>
              <a:rPr lang="en-GB" dirty="0" err="1"/>
              <a:t>PbO</a:t>
            </a:r>
            <a:r>
              <a:rPr lang="en-GB" dirty="0"/>
              <a:t>		38.5</a:t>
            </a:r>
          </a:p>
          <a:p>
            <a:r>
              <a:rPr lang="en-GB" dirty="0" err="1"/>
              <a:t>CuO</a:t>
            </a:r>
            <a:r>
              <a:rPr lang="en-GB" dirty="0"/>
              <a:t> 		0.78</a:t>
            </a:r>
          </a:p>
          <a:p>
            <a:r>
              <a:rPr lang="en-GB" dirty="0"/>
              <a:t>Ag2O 		0.01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4CA6FF-C74B-4667-BD29-30CB9D0BAC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Chinese Glass Sample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353CAB-C173-4D43-AD54-CD26BBD58CF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SiO2		36</a:t>
            </a:r>
          </a:p>
          <a:p>
            <a:r>
              <a:rPr lang="en-GB" dirty="0"/>
              <a:t>Al2O3 	0.36</a:t>
            </a:r>
          </a:p>
          <a:p>
            <a:r>
              <a:rPr lang="en-GB" dirty="0"/>
              <a:t>Fe2O3 	0.13</a:t>
            </a:r>
          </a:p>
          <a:p>
            <a:r>
              <a:rPr lang="en-GB" dirty="0" err="1"/>
              <a:t>CaO</a:t>
            </a:r>
            <a:r>
              <a:rPr lang="en-GB" dirty="0"/>
              <a:t> 		1.6</a:t>
            </a:r>
          </a:p>
          <a:p>
            <a:r>
              <a:rPr lang="en-GB" dirty="0" err="1"/>
              <a:t>BaO</a:t>
            </a:r>
            <a:r>
              <a:rPr lang="en-GB" dirty="0"/>
              <a:t> 		14</a:t>
            </a:r>
          </a:p>
          <a:p>
            <a:r>
              <a:rPr lang="en-GB" dirty="0"/>
              <a:t>MgO 		0.16</a:t>
            </a:r>
          </a:p>
          <a:p>
            <a:r>
              <a:rPr lang="en-GB" dirty="0"/>
              <a:t>Na2O 		1.65</a:t>
            </a:r>
          </a:p>
          <a:p>
            <a:r>
              <a:rPr lang="en-GB" dirty="0"/>
              <a:t>K2O 		0.26</a:t>
            </a:r>
          </a:p>
          <a:p>
            <a:r>
              <a:rPr lang="en-GB" dirty="0" err="1"/>
              <a:t>PbO</a:t>
            </a:r>
            <a:r>
              <a:rPr lang="en-GB" dirty="0"/>
              <a:t> 		46.1</a:t>
            </a:r>
          </a:p>
          <a:p>
            <a:r>
              <a:rPr lang="en-GB" dirty="0" err="1"/>
              <a:t>CuO</a:t>
            </a:r>
            <a:r>
              <a:rPr lang="en-GB" dirty="0"/>
              <a:t> 		0.88</a:t>
            </a:r>
          </a:p>
          <a:p>
            <a:r>
              <a:rPr lang="en-GB" dirty="0"/>
              <a:t>Ag2O 		0.05</a:t>
            </a:r>
            <a:endParaRPr lang="en-US" dirty="0"/>
          </a:p>
          <a:p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2D395B7-E965-4F28-A6AD-A2B21D53C92B}"/>
              </a:ext>
            </a:extLst>
          </p:cNvPr>
          <p:cNvSpPr/>
          <p:nvPr/>
        </p:nvSpPr>
        <p:spPr>
          <a:xfrm>
            <a:off x="2279374" y="3591339"/>
            <a:ext cx="655495" cy="251791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AC08EF-71A7-40E6-93EA-A577BDDBAFCF}"/>
              </a:ext>
            </a:extLst>
          </p:cNvPr>
          <p:cNvSpPr/>
          <p:nvPr/>
        </p:nvSpPr>
        <p:spPr>
          <a:xfrm>
            <a:off x="7659756" y="2661143"/>
            <a:ext cx="583095" cy="27761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378D02-97D0-46E1-8EEC-C493A9C8C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326" y="2635342"/>
            <a:ext cx="634039" cy="32921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20B5AE1E-D4C1-47E5-9C2F-F34943C8427F}"/>
              </a:ext>
            </a:extLst>
          </p:cNvPr>
          <p:cNvSpPr/>
          <p:nvPr/>
        </p:nvSpPr>
        <p:spPr>
          <a:xfrm>
            <a:off x="7659755" y="3591339"/>
            <a:ext cx="583095" cy="27761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9149634-9136-4A0F-8387-B5A8B70814A8}"/>
              </a:ext>
            </a:extLst>
          </p:cNvPr>
          <p:cNvSpPr/>
          <p:nvPr/>
        </p:nvSpPr>
        <p:spPr>
          <a:xfrm>
            <a:off x="7659754" y="3868949"/>
            <a:ext cx="583095" cy="27761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E8E91C3-3485-4FF3-A523-C8600DFFAC87}"/>
              </a:ext>
            </a:extLst>
          </p:cNvPr>
          <p:cNvSpPr/>
          <p:nvPr/>
        </p:nvSpPr>
        <p:spPr>
          <a:xfrm>
            <a:off x="2325270" y="3898146"/>
            <a:ext cx="583095" cy="27761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14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C9751-F6D2-427E-AB0B-EED60BABF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What does this mean?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5AB0B-8AE2-46F9-91C4-7909AD8FD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580050"/>
            <a:ext cx="10610548" cy="483526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There is clear transfer of technologies between China and Japan.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Advent of Glass in China comes 400-700 years prior to Japan.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Religion facilitated this transfer. The earliest finds were glass beads used in Buddhist temples.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Religious exchange therefore facilitates the spread and adoption of technologies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Precedent is set up that technological and religious exchange happens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952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B96795-55BF-4708-8315-CE921FE40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2943775"/>
            <a:ext cx="10353762" cy="970450"/>
          </a:xfrm>
        </p:spPr>
        <p:txBody>
          <a:bodyPr/>
          <a:lstStyle/>
          <a:p>
            <a:r>
              <a:rPr lang="fr-FR" dirty="0" err="1">
                <a:solidFill>
                  <a:schemeClr val="tx1"/>
                </a:solidFill>
              </a:rPr>
              <a:t>Thank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you</a:t>
            </a:r>
            <a:r>
              <a:rPr lang="fr-FR" dirty="0">
                <a:solidFill>
                  <a:schemeClr val="tx1"/>
                </a:solidFill>
              </a:rPr>
              <a:t> for </a:t>
            </a:r>
            <a:r>
              <a:rPr lang="fr-FR" dirty="0" err="1">
                <a:solidFill>
                  <a:schemeClr val="tx1"/>
                </a:solidFill>
              </a:rPr>
              <a:t>your</a:t>
            </a:r>
            <a:r>
              <a:rPr lang="fr-FR" dirty="0">
                <a:solidFill>
                  <a:schemeClr val="tx1"/>
                </a:solidFill>
              </a:rPr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val="3461946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79E3AD5-7F25-482A-B842-F2F7D0F20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486" y="485877"/>
            <a:ext cx="6923919" cy="1821918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Yayoi Period and the first connections with China (300 BCE – 250 CE)</a:t>
            </a:r>
            <a:endParaRPr lang="fr-FR" sz="4000" dirty="0">
              <a:solidFill>
                <a:schemeClr val="accent1"/>
              </a:solidFill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73FC648-333D-4CBA-BFBB-25D289A88A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9089" y="2637141"/>
            <a:ext cx="4686904" cy="3359681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 A new culture suddenly emerges in the isle of Honshu (beginning of the Japanese Bronze Age).​  ​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    Archaeological evidence of the manufacture of bronze, pottery and fine textiles.​​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    Possible influence of immigrants from either China or Korea.</a:t>
            </a:r>
            <a:endParaRPr lang="fr-FR" sz="2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F35AA9C-5607-4924-B0C9-0FD3F30636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405" y="788630"/>
            <a:ext cx="1970618" cy="264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4C53198-6E01-4CAE-8281-094C97D59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023" y="3089092"/>
            <a:ext cx="2144182" cy="298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06E7CAE-4F1F-4D9A-8467-4EA1A68C1E81}"/>
              </a:ext>
            </a:extLst>
          </p:cNvPr>
          <p:cNvSpPr txBox="1"/>
          <p:nvPr/>
        </p:nvSpPr>
        <p:spPr>
          <a:xfrm>
            <a:off x="6591302" y="3465027"/>
            <a:ext cx="2542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tx1">
                    <a:lumMod val="75000"/>
                  </a:schemeClr>
                </a:solidFill>
              </a:rPr>
              <a:t>Above</a:t>
            </a:r>
            <a:r>
              <a:rPr lang="fr-FR" dirty="0">
                <a:solidFill>
                  <a:schemeClr val="tx1">
                    <a:lumMod val="75000"/>
                  </a:schemeClr>
                </a:solidFill>
              </a:rPr>
              <a:t>, Yayoi vase, I-III </a:t>
            </a:r>
            <a:r>
              <a:rPr lang="fr-FR" dirty="0" err="1">
                <a:solidFill>
                  <a:schemeClr val="tx1">
                    <a:lumMod val="75000"/>
                  </a:schemeClr>
                </a:solidFill>
              </a:rPr>
              <a:t>cen</a:t>
            </a:r>
            <a:r>
              <a:rPr lang="fr-FR" dirty="0">
                <a:solidFill>
                  <a:schemeClr val="tx1">
                    <a:lumMod val="75000"/>
                  </a:schemeClr>
                </a:solidFill>
              </a:rPr>
              <a:t>. CE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FFC3687-1F15-4BF1-B8EA-C2F583F8FA75}"/>
              </a:ext>
            </a:extLst>
          </p:cNvPr>
          <p:cNvSpPr txBox="1"/>
          <p:nvPr/>
        </p:nvSpPr>
        <p:spPr>
          <a:xfrm>
            <a:off x="6591302" y="5146040"/>
            <a:ext cx="2542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Bronze bell «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dotaku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», used for ritual purposes, II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cen.CE</a:t>
            </a:r>
            <a:endParaRPr lang="fr-FR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436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9EC908-A304-4420-AD41-E1EFB6AFB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395" y="-290286"/>
            <a:ext cx="7562548" cy="1821918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Towards the formation of the first Japanese state (250 – 538 CE)</a:t>
            </a:r>
            <a:endParaRPr lang="fr-FR" sz="4000" dirty="0">
              <a:solidFill>
                <a:schemeClr val="tx1"/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7FE04DB-EEF3-40FB-BB09-9B53F2B50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95" y="1749159"/>
            <a:ext cx="6241748" cy="4709292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 The State of Yamato emerges among warring chiefdoms in Central-Southern Japan.​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    Influx of foreigners from nearby Korea and China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    Progressive establishment of a </a:t>
            </a:r>
            <a:r>
              <a:rPr lang="en-US" sz="2200" dirty="0" err="1"/>
              <a:t>centralised</a:t>
            </a:r>
            <a:r>
              <a:rPr lang="en-US" sz="2200" dirty="0"/>
              <a:t> power ruled by a «Great King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    Chinese politics and culture become Japan’s primary model of emulation.​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    This age has been defined «Kofun Period», literally «Period of the Mounds».</a:t>
            </a:r>
            <a:endParaRPr lang="fr-FR" sz="22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637C3D8-8A2A-478D-8619-B60799AB71A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651" y="1074354"/>
            <a:ext cx="3414554" cy="4709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645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39117D-C35D-49FB-956F-F7DB44192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615" y="189178"/>
            <a:ext cx="5762777" cy="182191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Japanese reception of Chinese idea of rulership</a:t>
            </a:r>
            <a:endParaRPr lang="fr-FR" sz="4000" dirty="0">
              <a:solidFill>
                <a:schemeClr val="tx1"/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5B30334-73E8-4529-890C-10E4B2880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71318" y="2402489"/>
            <a:ext cx="4620682" cy="3359681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 As the Yamato state emerged, rulers needed to </a:t>
            </a:r>
            <a:r>
              <a:rPr lang="en-US" sz="2200" dirty="0" err="1"/>
              <a:t>legiptimise</a:t>
            </a:r>
            <a:r>
              <a:rPr lang="en-US" sz="2200" dirty="0"/>
              <a:t> and display their own power (earliest hint of social stratification).​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    For the first time in Japanese history, monumental tombs are employed in the </a:t>
            </a:r>
            <a:r>
              <a:rPr lang="en-US" sz="2200" dirty="0" err="1"/>
              <a:t>arcipelago</a:t>
            </a:r>
            <a:r>
              <a:rPr lang="en-US" sz="2200" dirty="0"/>
              <a:t> to display imperial power.​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    As a result, a huge number of funerary mounds sprang up all around the Yamato state.</a:t>
            </a:r>
            <a:endParaRPr lang="fr-FR" sz="22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C558B67-2C82-487E-BBC1-171714945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318" y="609600"/>
            <a:ext cx="4068420" cy="140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AFCE6F8E-ADFB-42AC-89AB-7AF44609E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17" y="2814776"/>
            <a:ext cx="3171487" cy="182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BB7CD30F-6E43-42AC-9DD0-AEAF7B400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004" y="3848064"/>
            <a:ext cx="3171487" cy="210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307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21D9292-080B-478C-A4E4-157D10AD21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226130" y="715973"/>
            <a:ext cx="6017330" cy="1892003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Right,</a:t>
            </a:r>
          </a:p>
          <a:p>
            <a:r>
              <a:rPr lang="en-US" sz="3600" dirty="0"/>
              <a:t>Tomb of Emperor Jing of Han (China)</a:t>
            </a:r>
            <a:endParaRPr lang="fr-FR" sz="3600" dirty="0"/>
          </a:p>
          <a:p>
            <a:pPr>
              <a:buFont typeface="Arial" panose="020B0604020202020204" pitchFamily="34" charset="0"/>
              <a:buChar char="•"/>
            </a:pPr>
            <a:endParaRPr lang="fr-FR" sz="3600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3045CA8-5B71-4E5A-B409-7DC2C3D884E6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94916" y="1922192"/>
            <a:ext cx="3300984" cy="321945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200" dirty="0"/>
              <a:t> Dated to 150s BCE​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200" dirty="0"/>
              <a:t> Located outside of Xian.​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200" dirty="0"/>
              <a:t>40,000 miniature pottery figurines found inside.​</a:t>
            </a:r>
            <a:endParaRPr lang="fr-FR" sz="2200" dirty="0"/>
          </a:p>
          <a:p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BDD970F-5E3A-43BD-AB1B-340B141230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96460" y="2449222"/>
            <a:ext cx="7916830" cy="1343952"/>
          </a:xfrm>
        </p:spPr>
        <p:txBody>
          <a:bodyPr/>
          <a:lstStyle/>
          <a:p>
            <a:r>
              <a:rPr lang="fr-FR" sz="3600" dirty="0" err="1"/>
              <a:t>Below</a:t>
            </a:r>
            <a:r>
              <a:rPr lang="fr-FR" sz="3600" dirty="0"/>
              <a:t>, </a:t>
            </a:r>
            <a:r>
              <a:rPr lang="en-US" sz="3600" dirty="0"/>
              <a:t>Tomb of (presumably) Queen </a:t>
            </a:r>
            <a:r>
              <a:rPr lang="en-US" sz="3600" dirty="0" err="1"/>
              <a:t>Himiko</a:t>
            </a:r>
            <a:r>
              <a:rPr lang="en-US" sz="3600" dirty="0"/>
              <a:t> of </a:t>
            </a:r>
            <a:r>
              <a:rPr lang="en-US" sz="3600" dirty="0" err="1"/>
              <a:t>Yamatatiku</a:t>
            </a:r>
            <a:r>
              <a:rPr lang="en-US" sz="3600" dirty="0"/>
              <a:t> (Japan)</a:t>
            </a:r>
            <a:endParaRPr lang="fr-FR" sz="3600" dirty="0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F095B34D-7761-4E0A-BC6B-DD1AC956A81D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6096000" y="3121198"/>
            <a:ext cx="5182205" cy="3219450"/>
          </a:xfrm>
        </p:spPr>
        <p:txBody>
          <a:bodyPr>
            <a:normAutofit/>
          </a:bodyPr>
          <a:lstStyle/>
          <a:p>
            <a:r>
              <a:rPr lang="en-US" dirty="0"/>
              <a:t>​</a:t>
            </a:r>
          </a:p>
          <a:p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3° cen. CE​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Located next to Nara, capital of Yamato.​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Pottery miniatures </a:t>
            </a:r>
            <a:r>
              <a:rPr lang="en-US" sz="2200" dirty="0" err="1"/>
              <a:t>depicitng</a:t>
            </a:r>
            <a:r>
              <a:rPr lang="en-US" sz="2200" dirty="0"/>
              <a:t> members of her court</a:t>
            </a:r>
            <a:endParaRPr lang="fr-FR" sz="220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8EB9D95-08DA-4503-8C95-E3F512ADB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87599"/>
            <a:ext cx="3918004" cy="220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718430C1-658F-4029-B0A0-94494FC5F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286" y="4040429"/>
            <a:ext cx="4230914" cy="252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817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FD632ADB-2767-45B4-8003-E6C969E52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What factors contributed to the </a:t>
            </a:r>
            <a:r>
              <a:rPr lang="en-US" dirty="0" err="1">
                <a:solidFill>
                  <a:schemeClr val="tx1"/>
                </a:solidFill>
              </a:rPr>
              <a:t>centralisation</a:t>
            </a:r>
            <a:r>
              <a:rPr lang="en-US" dirty="0">
                <a:solidFill>
                  <a:schemeClr val="tx1"/>
                </a:solidFill>
              </a:rPr>
              <a:t> of Yamato imperial power?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A35CDD5D-C97E-4392-8DC5-6D3A127F9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01703" y="2064271"/>
            <a:ext cx="4876344" cy="480623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sz="2200" dirty="0"/>
              <a:t>Gradual introduction of Buddhism alongside local Shinto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Emphasis  on the divine authority of the emperor, supreme guarantor of peace and harmony within the state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Later on, the emperor </a:t>
            </a:r>
            <a:r>
              <a:rPr lang="en-US" sz="2200" dirty="0" err="1"/>
              <a:t>Temmu</a:t>
            </a:r>
            <a:r>
              <a:rPr lang="en-US" sz="2200" dirty="0"/>
              <a:t> (631-686 CE) will commission a chronicle to </a:t>
            </a:r>
            <a:r>
              <a:rPr lang="en-US" sz="2200" dirty="0" err="1"/>
              <a:t>legiptimise</a:t>
            </a:r>
            <a:r>
              <a:rPr lang="en-US" sz="2200" dirty="0"/>
              <a:t> the imperial line by claiming a divine heritage. </a:t>
            </a:r>
            <a:endParaRPr lang="fr-FR" sz="2200" dirty="0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25833CBE-2A7A-4524-B6E9-E5CE74F49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4319" y="2064271"/>
            <a:ext cx="4895330" cy="3411063"/>
          </a:xfrm>
        </p:spPr>
        <p:txBody>
          <a:bodyPr>
            <a:normAutofit/>
          </a:bodyPr>
          <a:lstStyle/>
          <a:p>
            <a:pPr marL="36900" indent="0" algn="ctr">
              <a:buNone/>
            </a:pPr>
            <a:r>
              <a:rPr lang="en-US" sz="2400" dirty="0"/>
              <a:t>Sino-Japanese agonism:​</a:t>
            </a:r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r>
              <a:rPr lang="en-US" sz="2400" dirty="0"/>
              <a:t>China represented not only a model to imitate but also a rival to outdo</a:t>
            </a:r>
            <a:endParaRPr lang="fr-FR" sz="2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B44A4B2-E1D7-40E6-B9E8-5F11D2091E66}"/>
              </a:ext>
            </a:extLst>
          </p:cNvPr>
          <p:cNvSpPr/>
          <p:nvPr/>
        </p:nvSpPr>
        <p:spPr>
          <a:xfrm>
            <a:off x="4630057" y="769257"/>
            <a:ext cx="24529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 </a:t>
            </a:r>
          </a:p>
        </p:txBody>
      </p:sp>
      <p:sp>
        <p:nvSpPr>
          <p:cNvPr id="15" name="Accolade fermante 14">
            <a:extLst>
              <a:ext uri="{FF2B5EF4-FFF2-40B4-BE49-F238E27FC236}">
                <a16:creationId xmlns:a16="http://schemas.microsoft.com/office/drawing/2014/main" id="{ED277DAD-A373-4A9F-93A0-C8CF9D7B3648}"/>
              </a:ext>
            </a:extLst>
          </p:cNvPr>
          <p:cNvSpPr/>
          <p:nvPr/>
        </p:nvSpPr>
        <p:spPr>
          <a:xfrm>
            <a:off x="5829419" y="1739707"/>
            <a:ext cx="522514" cy="415309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168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D98267-73D7-44FD-977B-3D3888ECA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029" y="2514331"/>
            <a:ext cx="5934949" cy="1829338"/>
          </a:xfrm>
        </p:spPr>
        <p:txBody>
          <a:bodyPr/>
          <a:lstStyle/>
          <a:p>
            <a:r>
              <a:rPr lang="fr-FR" sz="4000" dirty="0" err="1">
                <a:solidFill>
                  <a:schemeClr val="accent1"/>
                </a:solidFill>
              </a:rPr>
              <a:t>Chinese</a:t>
            </a:r>
            <a:r>
              <a:rPr lang="fr-FR" sz="4000" dirty="0">
                <a:solidFill>
                  <a:schemeClr val="accent1"/>
                </a:solidFill>
              </a:rPr>
              <a:t> perception of the </a:t>
            </a:r>
            <a:r>
              <a:rPr lang="fr-FR" sz="4000" dirty="0" err="1">
                <a:solidFill>
                  <a:schemeClr val="accent1"/>
                </a:solidFill>
              </a:rPr>
              <a:t>Japanese</a:t>
            </a:r>
            <a:r>
              <a:rPr lang="fr-FR" sz="4000" dirty="0">
                <a:solidFill>
                  <a:schemeClr val="accent1"/>
                </a:solidFill>
              </a:rPr>
              <a:t> culture and state:</a:t>
            </a:r>
            <a:br>
              <a:rPr lang="fr-FR" sz="4000" dirty="0"/>
            </a:br>
            <a:r>
              <a:rPr lang="fr-FR" sz="4000" dirty="0"/>
              <a:t> </a:t>
            </a:r>
            <a:r>
              <a:rPr lang="fr-FR" i="1" dirty="0">
                <a:solidFill>
                  <a:schemeClr val="tx1"/>
                </a:solidFill>
                <a:latin typeface="Book Antiqua" panose="02040602050305030304" pitchFamily="18" charset="0"/>
              </a:rPr>
              <a:t>the </a:t>
            </a:r>
            <a:r>
              <a:rPr lang="fr-FR" i="1" dirty="0" err="1">
                <a:solidFill>
                  <a:schemeClr val="tx1"/>
                </a:solidFill>
                <a:latin typeface="Book Antiqua" panose="02040602050305030304" pitchFamily="18" charset="0"/>
              </a:rPr>
              <a:t>Kingdom</a:t>
            </a:r>
            <a:r>
              <a:rPr lang="fr-FR" i="1" dirty="0">
                <a:solidFill>
                  <a:schemeClr val="tx1"/>
                </a:solidFill>
                <a:latin typeface="Book Antiqua" panose="02040602050305030304" pitchFamily="18" charset="0"/>
              </a:rPr>
              <a:t> of  Wa</a:t>
            </a:r>
            <a:r>
              <a:rPr lang="fr-FR" sz="4000" i="1" dirty="0">
                <a:solidFill>
                  <a:schemeClr val="tx1"/>
                </a:solidFill>
                <a:latin typeface="Book Antiqua" panose="02040602050305030304" pitchFamily="18" charset="0"/>
              </a:rPr>
              <a:t>, a </a:t>
            </a:r>
            <a:r>
              <a:rPr lang="fr-FR" i="1" dirty="0">
                <a:solidFill>
                  <a:schemeClr val="tx1"/>
                </a:solidFill>
                <a:latin typeface="Book Antiqua" panose="02040602050305030304" pitchFamily="18" charset="0"/>
              </a:rPr>
              <a:t>focus on the Wei </a:t>
            </a:r>
            <a:r>
              <a:rPr lang="fr-FR" i="1" dirty="0" err="1">
                <a:solidFill>
                  <a:schemeClr val="tx1"/>
                </a:solidFill>
                <a:latin typeface="Book Antiqua" panose="02040602050305030304" pitchFamily="18" charset="0"/>
              </a:rPr>
              <a:t>Zhi</a:t>
            </a:r>
            <a:endParaRPr lang="fr-FR" i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1EBBDAE-291A-4BF8-9CB7-3ABF313A8F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30639" y="835048"/>
            <a:ext cx="3538330" cy="5187903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800" dirty="0" err="1">
                <a:latin typeface="Book Antiqua" panose="02040602050305030304" pitchFamily="18" charset="0"/>
              </a:rPr>
              <a:t>What</a:t>
            </a:r>
            <a:r>
              <a:rPr lang="fr-FR" sz="2800" dirty="0">
                <a:latin typeface="Book Antiqua" panose="02040602050305030304" pitchFamily="18" charset="0"/>
              </a:rPr>
              <a:t> </a:t>
            </a:r>
            <a:r>
              <a:rPr lang="fr-FR" sz="2800" dirty="0" err="1">
                <a:latin typeface="Book Antiqua" panose="02040602050305030304" pitchFamily="18" charset="0"/>
              </a:rPr>
              <a:t>is</a:t>
            </a:r>
            <a:r>
              <a:rPr lang="fr-FR" sz="2800" dirty="0">
                <a:latin typeface="Book Antiqua" panose="02040602050305030304" pitchFamily="18" charset="0"/>
              </a:rPr>
              <a:t> the </a:t>
            </a:r>
            <a:r>
              <a:rPr lang="fr-FR" sz="2800" i="1" dirty="0">
                <a:latin typeface="Book Antiqua" panose="02040602050305030304" pitchFamily="18" charset="0"/>
              </a:rPr>
              <a:t>Wei </a:t>
            </a:r>
            <a:r>
              <a:rPr lang="fr-FR" sz="2800" i="1" dirty="0" err="1">
                <a:latin typeface="Book Antiqua" panose="02040602050305030304" pitchFamily="18" charset="0"/>
              </a:rPr>
              <a:t>Zhi</a:t>
            </a:r>
            <a:r>
              <a:rPr lang="fr-FR" sz="2800" i="1" dirty="0">
                <a:latin typeface="Book Antiqua" panose="02040602050305030304" pitchFamily="18" charset="0"/>
              </a:rPr>
              <a:t> (c. 297 CE)</a:t>
            </a:r>
            <a:r>
              <a:rPr lang="fr-FR" sz="2800" dirty="0">
                <a:latin typeface="Book Antiqua" panose="02040602050305030304" pitchFamily="18" charset="0"/>
              </a:rPr>
              <a:t>?</a:t>
            </a:r>
          </a:p>
          <a:p>
            <a:pPr algn="l"/>
            <a:endParaRPr lang="fr-FR" sz="2800" dirty="0">
              <a:latin typeface="Book Antiqua" panose="0204060205030503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800" dirty="0" err="1">
                <a:latin typeface="Book Antiqua" panose="02040602050305030304" pitchFamily="18" charset="0"/>
              </a:rPr>
              <a:t>What</a:t>
            </a:r>
            <a:r>
              <a:rPr lang="fr-FR" sz="2800" dirty="0">
                <a:latin typeface="Book Antiqua" panose="02040602050305030304" pitchFamily="18" charset="0"/>
              </a:rPr>
              <a:t> </a:t>
            </a:r>
            <a:r>
              <a:rPr lang="fr-FR" sz="2800" dirty="0" err="1">
                <a:latin typeface="Book Antiqua" panose="02040602050305030304" pitchFamily="18" charset="0"/>
              </a:rPr>
              <a:t>is</a:t>
            </a:r>
            <a:r>
              <a:rPr lang="fr-FR" sz="2800" dirty="0">
                <a:latin typeface="Book Antiqua" panose="02040602050305030304" pitchFamily="18" charset="0"/>
              </a:rPr>
              <a:t> the </a:t>
            </a:r>
            <a:r>
              <a:rPr lang="fr-FR" sz="2800" dirty="0" err="1">
                <a:latin typeface="Book Antiqua" panose="02040602050305030304" pitchFamily="18" charset="0"/>
              </a:rPr>
              <a:t>Kingdom</a:t>
            </a:r>
            <a:r>
              <a:rPr lang="fr-FR" sz="2800" dirty="0">
                <a:latin typeface="Book Antiqua" panose="02040602050305030304" pitchFamily="18" charset="0"/>
              </a:rPr>
              <a:t> of Wa?</a:t>
            </a:r>
          </a:p>
          <a:p>
            <a:pPr algn="l"/>
            <a:endParaRPr lang="fr-FR" sz="2800" dirty="0">
              <a:latin typeface="Book Antiqua" panose="0204060205030503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800" dirty="0" err="1">
                <a:latin typeface="Book Antiqua" panose="02040602050305030304" pitchFamily="18" charset="0"/>
              </a:rPr>
              <a:t>What</a:t>
            </a:r>
            <a:r>
              <a:rPr lang="fr-FR" sz="2800" dirty="0">
                <a:latin typeface="Book Antiqua" panose="02040602050305030304" pitchFamily="18" charset="0"/>
              </a:rPr>
              <a:t> </a:t>
            </a:r>
            <a:r>
              <a:rPr lang="fr-FR" sz="2800" dirty="0" err="1">
                <a:latin typeface="Book Antiqua" panose="02040602050305030304" pitchFamily="18" charset="0"/>
              </a:rPr>
              <a:t>does</a:t>
            </a:r>
            <a:r>
              <a:rPr lang="fr-FR" sz="2800" dirty="0">
                <a:latin typeface="Book Antiqua" panose="02040602050305030304" pitchFamily="18" charset="0"/>
              </a:rPr>
              <a:t> </a:t>
            </a:r>
            <a:r>
              <a:rPr lang="fr-FR" sz="2800" dirty="0" err="1">
                <a:latin typeface="Book Antiqua" panose="02040602050305030304" pitchFamily="18" charset="0"/>
              </a:rPr>
              <a:t>this</a:t>
            </a:r>
            <a:r>
              <a:rPr lang="fr-FR" sz="2800" dirty="0">
                <a:latin typeface="Book Antiqua" panose="02040602050305030304" pitchFamily="18" charset="0"/>
              </a:rPr>
              <a:t> </a:t>
            </a:r>
            <a:r>
              <a:rPr lang="fr-FR" sz="2800" dirty="0" err="1">
                <a:latin typeface="Book Antiqua" panose="02040602050305030304" pitchFamily="18" charset="0"/>
              </a:rPr>
              <a:t>say</a:t>
            </a:r>
            <a:r>
              <a:rPr lang="fr-FR" sz="2800" dirty="0">
                <a:latin typeface="Book Antiqua" panose="02040602050305030304" pitchFamily="18" charset="0"/>
              </a:rPr>
              <a:t> about </a:t>
            </a:r>
            <a:r>
              <a:rPr lang="fr-FR" sz="2800" dirty="0" err="1">
                <a:latin typeface="Book Antiqua" panose="02040602050305030304" pitchFamily="18" charset="0"/>
              </a:rPr>
              <a:t>early</a:t>
            </a:r>
            <a:r>
              <a:rPr lang="fr-FR" sz="2800" dirty="0">
                <a:latin typeface="Book Antiqua" panose="02040602050305030304" pitchFamily="18" charset="0"/>
              </a:rPr>
              <a:t>  Sino-</a:t>
            </a:r>
            <a:r>
              <a:rPr lang="fr-FR" sz="2800" dirty="0" err="1">
                <a:latin typeface="Book Antiqua" panose="02040602050305030304" pitchFamily="18" charset="0"/>
              </a:rPr>
              <a:t>Japanese</a:t>
            </a:r>
            <a:r>
              <a:rPr lang="fr-FR" sz="2800" dirty="0">
                <a:latin typeface="Book Antiqua" panose="02040602050305030304" pitchFamily="18" charset="0"/>
              </a:rPr>
              <a:t> relations?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sz="1800" dirty="0">
              <a:latin typeface="Book Antiqua" panose="0204060205030503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5724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39099E-28E8-41DC-923A-BFB75DF22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fr-FR" dirty="0"/>
            </a:b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7B4DD2C-22F4-4249-9A20-E42A13D7C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138" y="215412"/>
            <a:ext cx="3300984" cy="970450"/>
          </a:xfrm>
        </p:spPr>
        <p:txBody>
          <a:bodyPr/>
          <a:lstStyle/>
          <a:p>
            <a:r>
              <a:rPr lang="fr-FR" sz="4000" dirty="0"/>
              <a:t>The </a:t>
            </a:r>
            <a:r>
              <a:rPr lang="fr-FR" sz="4000" i="1" dirty="0"/>
              <a:t>Wei </a:t>
            </a:r>
            <a:r>
              <a:rPr lang="fr-FR" sz="4000" i="1" dirty="0" err="1"/>
              <a:t>Zhi</a:t>
            </a:r>
            <a:r>
              <a:rPr lang="fr-FR" sz="4000" i="1" dirty="0"/>
              <a:t> 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A9BB35E-CBB5-48EF-B80D-1B0ABCA375B9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01522" y="1580050"/>
            <a:ext cx="3606215" cy="502395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800" dirty="0" err="1"/>
              <a:t>Also</a:t>
            </a:r>
            <a:r>
              <a:rPr lang="fr-FR" sz="2800" dirty="0"/>
              <a:t> </a:t>
            </a:r>
            <a:r>
              <a:rPr lang="fr-FR" sz="2800" dirty="0" err="1"/>
              <a:t>known</a:t>
            </a:r>
            <a:r>
              <a:rPr lang="fr-FR" sz="2800" dirty="0"/>
              <a:t>  as the ‘</a:t>
            </a:r>
            <a:r>
              <a:rPr lang="fr-FR" sz="2800" i="1" dirty="0"/>
              <a:t>Records of We</a:t>
            </a:r>
            <a:r>
              <a:rPr lang="fr-FR" sz="2800" dirty="0"/>
              <a:t>i’ and </a:t>
            </a:r>
            <a:r>
              <a:rPr lang="fr-FR" sz="2800" dirty="0" err="1"/>
              <a:t>written</a:t>
            </a:r>
            <a:r>
              <a:rPr lang="fr-FR" sz="2800" dirty="0"/>
              <a:t> as a </a:t>
            </a:r>
            <a:r>
              <a:rPr lang="fr-FR" sz="2800" dirty="0" err="1"/>
              <a:t>dynastic</a:t>
            </a:r>
            <a:r>
              <a:rPr lang="fr-FR" sz="2800" dirty="0"/>
              <a:t> </a:t>
            </a:r>
            <a:r>
              <a:rPr lang="fr-FR" sz="2800" dirty="0" err="1"/>
              <a:t>history</a:t>
            </a:r>
            <a:r>
              <a:rPr lang="fr-FR" sz="2800" dirty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800" dirty="0"/>
              <a:t>The </a:t>
            </a:r>
            <a:r>
              <a:rPr lang="fr-FR" sz="2800" dirty="0" err="1"/>
              <a:t>period</a:t>
            </a:r>
            <a:r>
              <a:rPr lang="fr-FR" sz="2800" dirty="0"/>
              <a:t> of the </a:t>
            </a:r>
            <a:r>
              <a:rPr lang="fr-FR" sz="2800" dirty="0" err="1"/>
              <a:t>Three</a:t>
            </a:r>
            <a:r>
              <a:rPr lang="fr-FR" sz="2800" dirty="0"/>
              <a:t> </a:t>
            </a:r>
            <a:r>
              <a:rPr lang="fr-FR" sz="2800" dirty="0" err="1"/>
              <a:t>Kingdoms</a:t>
            </a:r>
            <a:r>
              <a:rPr lang="fr-FR" sz="2800" dirty="0"/>
              <a:t>  (c. 220-280CE)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800" dirty="0"/>
              <a:t>Most reliable </a:t>
            </a:r>
            <a:r>
              <a:rPr lang="fr-FR" sz="2800" dirty="0" err="1"/>
              <a:t>literary</a:t>
            </a:r>
            <a:r>
              <a:rPr lang="fr-FR" sz="2800" dirty="0"/>
              <a:t> source on Japan at the time </a:t>
            </a:r>
          </a:p>
          <a:p>
            <a:endParaRPr lang="fr-FR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1B072689-D4E3-4146-ACED-5381D556FCA8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7445B308-0723-49EE-988A-AF19FC1E228D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AA2EDDDF-9F3D-4AD6-B416-5D6FC8DE41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D80A528-7608-4ADC-A00E-87FD102C81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0356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39099E-28E8-41DC-923A-BFB75DF22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fr-FR" dirty="0"/>
            </a:b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809CBA8-0998-494D-BEEB-6C530296E4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45508" y="1003787"/>
            <a:ext cx="3300984" cy="576262"/>
          </a:xfrm>
        </p:spPr>
        <p:txBody>
          <a:bodyPr/>
          <a:lstStyle/>
          <a:p>
            <a:r>
              <a:rPr lang="fr-FR" sz="4000" dirty="0"/>
              <a:t>The Wa </a:t>
            </a:r>
            <a:r>
              <a:rPr lang="fr-FR" sz="4000" dirty="0" err="1"/>
              <a:t>Kingdom</a:t>
            </a:r>
            <a:endParaRPr lang="fr-FR" sz="4000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139096E-F746-4050-8CB0-2EDB7B42AB6F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4287568" y="1597808"/>
            <a:ext cx="3606216" cy="5023949"/>
          </a:xfrm>
        </p:spPr>
        <p:txBody>
          <a:bodyPr>
            <a:normAutofit fontScale="92500" lnSpcReduction="1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800" dirty="0"/>
              <a:t>‘Wa’ </a:t>
            </a:r>
            <a:r>
              <a:rPr lang="fr-FR" sz="2800" dirty="0" err="1"/>
              <a:t>here</a:t>
            </a:r>
            <a:r>
              <a:rPr lang="fr-FR" sz="2800" dirty="0"/>
              <a:t> </a:t>
            </a:r>
            <a:r>
              <a:rPr lang="fr-FR" sz="2800" dirty="0" err="1"/>
              <a:t>means</a:t>
            </a:r>
            <a:r>
              <a:rPr lang="fr-FR" sz="2800" dirty="0"/>
              <a:t> ‘</a:t>
            </a:r>
            <a:r>
              <a:rPr lang="fr-FR" sz="2800" dirty="0" err="1"/>
              <a:t>dwarf</a:t>
            </a:r>
            <a:r>
              <a:rPr lang="fr-FR" sz="2800" dirty="0"/>
              <a:t>’ and </a:t>
            </a:r>
            <a:r>
              <a:rPr lang="fr-FR" sz="2800" dirty="0" err="1"/>
              <a:t>refers</a:t>
            </a:r>
            <a:r>
              <a:rPr lang="fr-FR" sz="2800" dirty="0"/>
              <a:t> to the </a:t>
            </a:r>
            <a:r>
              <a:rPr lang="fr-FR" sz="2800" dirty="0" err="1"/>
              <a:t>island</a:t>
            </a:r>
            <a:r>
              <a:rPr lang="fr-FR" sz="2800" dirty="0"/>
              <a:t> of Japan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800" dirty="0"/>
              <a:t>First </a:t>
            </a:r>
            <a:r>
              <a:rPr lang="fr-FR" sz="2800" dirty="0" err="1"/>
              <a:t>japanese</a:t>
            </a:r>
            <a:r>
              <a:rPr lang="fr-FR" sz="2800" dirty="0"/>
              <a:t> </a:t>
            </a:r>
            <a:r>
              <a:rPr lang="fr-FR" sz="2800" dirty="0" err="1"/>
              <a:t>centralised</a:t>
            </a:r>
            <a:r>
              <a:rPr lang="fr-FR" sz="2800" dirty="0"/>
              <a:t> state: Yamato, </a:t>
            </a:r>
            <a:r>
              <a:rPr lang="fr-FR" sz="2800" dirty="0" err="1"/>
              <a:t>under</a:t>
            </a:r>
            <a:r>
              <a:rPr lang="fr-FR" sz="2800" dirty="0"/>
              <a:t> the </a:t>
            </a:r>
            <a:r>
              <a:rPr lang="fr-FR" sz="2800" dirty="0" err="1"/>
              <a:t>rule</a:t>
            </a:r>
            <a:r>
              <a:rPr lang="fr-FR" sz="2800" dirty="0"/>
              <a:t> of Queen </a:t>
            </a:r>
            <a:r>
              <a:rPr lang="fr-FR" sz="2800" dirty="0" err="1"/>
              <a:t>Himiko</a:t>
            </a:r>
            <a:r>
              <a:rPr lang="fr-FR" sz="2800" dirty="0"/>
              <a:t> (c. 170–248 CE)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800" dirty="0" err="1"/>
              <a:t>Other</a:t>
            </a:r>
            <a:r>
              <a:rPr lang="fr-FR" sz="2800" dirty="0"/>
              <a:t> </a:t>
            </a:r>
            <a:r>
              <a:rPr lang="fr-FR" sz="2800" dirty="0" err="1"/>
              <a:t>ancient</a:t>
            </a:r>
            <a:r>
              <a:rPr lang="fr-FR" sz="2800" dirty="0"/>
              <a:t> source: the Hou </a:t>
            </a:r>
            <a:r>
              <a:rPr lang="fr-FR" sz="2800" dirty="0" err="1"/>
              <a:t>Hanshu</a:t>
            </a:r>
            <a:r>
              <a:rPr lang="fr-FR" sz="2800" dirty="0"/>
              <a:t>, the Book of the </a:t>
            </a:r>
            <a:r>
              <a:rPr lang="fr-FR" sz="2800" dirty="0" err="1"/>
              <a:t>Later</a:t>
            </a:r>
            <a:r>
              <a:rPr lang="fr-FR" sz="2800" dirty="0"/>
              <a:t> Han (5th century CE)</a:t>
            </a:r>
          </a:p>
          <a:p>
            <a:pPr algn="l"/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9BCEFFF3-9712-4BA4-92F9-D13953DE9BE2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D3C3614-9CF4-471C-961F-ADC61A1EA5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8F6E462B-B156-494E-8A15-F8094319F4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6E998D36-2DA5-47C6-9427-FD7207924425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36668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TM04033929[[fn=Ardoise]]</Template>
  <TotalTime>0</TotalTime>
  <Words>744</Words>
  <Application>Microsoft Office PowerPoint</Application>
  <PresentationFormat>Grand écran</PresentationFormat>
  <Paragraphs>100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Book Antiqua</vt:lpstr>
      <vt:lpstr>Calisto MT</vt:lpstr>
      <vt:lpstr>Wingdings 2</vt:lpstr>
      <vt:lpstr>Slate</vt:lpstr>
      <vt:lpstr>Ancient Sino-Japanese connectivity </vt:lpstr>
      <vt:lpstr>Yayoi Period and the first connections with China (300 BCE – 250 CE)</vt:lpstr>
      <vt:lpstr>Towards the formation of the first Japanese state (250 – 538 CE)</vt:lpstr>
      <vt:lpstr>Japanese reception of Chinese idea of rulership</vt:lpstr>
      <vt:lpstr>Présentation PowerPoint</vt:lpstr>
      <vt:lpstr>What factors contributed to the centralisation of Yamato imperial power?</vt:lpstr>
      <vt:lpstr>Chinese perception of the Japanese culture and state:  the Kingdom of  Wa, a focus on the Wei Zhi</vt:lpstr>
      <vt:lpstr> </vt:lpstr>
      <vt:lpstr> </vt:lpstr>
      <vt:lpstr> </vt:lpstr>
      <vt:lpstr>Case Study- Japanese and Chinese Glass</vt:lpstr>
      <vt:lpstr>Présentation PowerPoint</vt:lpstr>
      <vt:lpstr>Chemical Composition of Glass Samples by Weight (g)</vt:lpstr>
      <vt:lpstr>What does this mean?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Study- Japanese and Chinese Glass</dc:title>
  <dc:creator>Oliver Sheard</dc:creator>
  <cp:lastModifiedBy>Joshua Folley</cp:lastModifiedBy>
  <cp:revision>81</cp:revision>
  <dcterms:created xsi:type="dcterms:W3CDTF">2019-01-23T12:34:49Z</dcterms:created>
  <dcterms:modified xsi:type="dcterms:W3CDTF">2019-01-30T09:04:30Z</dcterms:modified>
</cp:coreProperties>
</file>