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embeddedFontLst>
    <p:embeddedFont>
      <p:font typeface="Old Standard TT"/>
      <p:regular r:id="rId15"/>
      <p:bold r:id="rId16"/>
      <p: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ldStandardTT-regular.fntdata"/><Relationship Id="rId14" Type="http://schemas.openxmlformats.org/officeDocument/2006/relationships/slide" Target="slides/slide10.xml"/><Relationship Id="rId17" Type="http://schemas.openxmlformats.org/officeDocument/2006/relationships/font" Target="fonts/OldStandardTT-italic.fntdata"/><Relationship Id="rId16" Type="http://schemas.openxmlformats.org/officeDocument/2006/relationships/font" Target="fonts/OldStandardT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cdb2f1d0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4cdb2f1d0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b283bdab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b283bdab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4b283bdab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4b283bdab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e0a6fe331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e0a6fe331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e0a6fe331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4e0a6fe33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e0a6fe331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4e0a6fe33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e0a6fe331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e0a6fe331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e0a6fe331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e0a6fe331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e0a6fe331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4e0a6fe331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Tamil Kingdoms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By Kelsi Russell and </a:t>
            </a:r>
            <a:r>
              <a:rPr b="1" lang="en-GB" u="sng"/>
              <a:t>Hamish Traill</a:t>
            </a:r>
            <a:endParaRPr b="1" u="sng"/>
          </a:p>
        </p:txBody>
      </p:sp>
      <p:cxnSp>
        <p:nvCxnSpPr>
          <p:cNvPr id="61" name="Google Shape;61;p13"/>
          <p:cNvCxnSpPr/>
          <p:nvPr/>
        </p:nvCxnSpPr>
        <p:spPr>
          <a:xfrm>
            <a:off x="1060850" y="4136225"/>
            <a:ext cx="1725300" cy="108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Google Shape;62;p13"/>
          <p:cNvSpPr txBox="1"/>
          <p:nvPr/>
        </p:nvSpPr>
        <p:spPr>
          <a:xfrm>
            <a:off x="2496750" y="3429050"/>
            <a:ext cx="15216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Overslept</a:t>
            </a:r>
            <a:endParaRPr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5628075" y="3429050"/>
            <a:ext cx="15216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Didn’t o</a:t>
            </a:r>
            <a:r>
              <a:rPr lang="en-GB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versleep</a:t>
            </a:r>
            <a:endParaRPr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cxnSp>
        <p:nvCxnSpPr>
          <p:cNvPr id="64" name="Google Shape;64;p13"/>
          <p:cNvCxnSpPr/>
          <p:nvPr/>
        </p:nvCxnSpPr>
        <p:spPr>
          <a:xfrm flipH="1">
            <a:off x="1768050" y="3677800"/>
            <a:ext cx="728700" cy="304200"/>
          </a:xfrm>
          <a:prstGeom prst="straightConnector1">
            <a:avLst/>
          </a:prstGeom>
          <a:noFill/>
          <a:ln cap="flat" cmpd="sng" w="28575">
            <a:solidFill>
              <a:srgbClr val="F3F3F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5" name="Google Shape;65;p13"/>
          <p:cNvCxnSpPr/>
          <p:nvPr/>
        </p:nvCxnSpPr>
        <p:spPr>
          <a:xfrm flipH="1">
            <a:off x="4942275" y="3677800"/>
            <a:ext cx="728700" cy="304200"/>
          </a:xfrm>
          <a:prstGeom prst="straightConnector1">
            <a:avLst/>
          </a:prstGeom>
          <a:noFill/>
          <a:ln cap="flat" cmpd="sng" w="28575">
            <a:solidFill>
              <a:srgbClr val="F3F3F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6" name="Google Shape;66;p13"/>
          <p:cNvSpPr/>
          <p:nvPr/>
        </p:nvSpPr>
        <p:spPr>
          <a:xfrm>
            <a:off x="3548063" y="3551450"/>
            <a:ext cx="342900" cy="289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3"/>
          <p:cNvSpPr/>
          <p:nvPr/>
        </p:nvSpPr>
        <p:spPr>
          <a:xfrm>
            <a:off x="5135175" y="4297850"/>
            <a:ext cx="342900" cy="289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3"/>
          <p:cNvSpPr/>
          <p:nvPr/>
        </p:nvSpPr>
        <p:spPr>
          <a:xfrm>
            <a:off x="4779163" y="3551450"/>
            <a:ext cx="342900" cy="289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3"/>
          <p:cNvSpPr/>
          <p:nvPr/>
        </p:nvSpPr>
        <p:spPr>
          <a:xfrm>
            <a:off x="3811500" y="4458700"/>
            <a:ext cx="342900" cy="289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3"/>
          <p:cNvSpPr/>
          <p:nvPr/>
        </p:nvSpPr>
        <p:spPr>
          <a:xfrm>
            <a:off x="3205188" y="4297850"/>
            <a:ext cx="342900" cy="289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3"/>
          <p:cNvSpPr/>
          <p:nvPr/>
        </p:nvSpPr>
        <p:spPr>
          <a:xfrm>
            <a:off x="4417813" y="4458700"/>
            <a:ext cx="342900" cy="289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3"/>
          <p:cNvSpPr/>
          <p:nvPr/>
        </p:nvSpPr>
        <p:spPr>
          <a:xfrm>
            <a:off x="4163613" y="3483775"/>
            <a:ext cx="342900" cy="289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188" y="152400"/>
            <a:ext cx="8557613" cy="4838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>
            <p:ph type="title"/>
          </p:nvPr>
        </p:nvSpPr>
        <p:spPr>
          <a:xfrm>
            <a:off x="2166450" y="2265150"/>
            <a:ext cx="48111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Who were the Tamil kings?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7975" y="664338"/>
            <a:ext cx="7568051" cy="381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Geography </a:t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9700" y="144875"/>
            <a:ext cx="3218401" cy="2853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75" y="3526475"/>
            <a:ext cx="1688876" cy="13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302550" y="1080575"/>
            <a:ext cx="5109000" cy="15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ld Standard TT"/>
              <a:buChar char="●"/>
            </a:pPr>
            <a:r>
              <a:rPr lang="en-GB" sz="1800">
                <a:latin typeface="Old Standard TT"/>
                <a:ea typeface="Old Standard TT"/>
                <a:cs typeface="Old Standard TT"/>
                <a:sym typeface="Old Standard TT"/>
              </a:rPr>
              <a:t>Divided into 3 kingdoms; The Cholas, Cheras and Pandyas. </a:t>
            </a:r>
            <a:endParaRPr sz="18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ld Standard TT"/>
              <a:buChar char="●"/>
            </a:pPr>
            <a:r>
              <a:rPr lang="en-GB" sz="1800">
                <a:latin typeface="Old Standard TT"/>
                <a:ea typeface="Old Standard TT"/>
                <a:cs typeface="Old Standard TT"/>
                <a:sym typeface="Old Standard TT"/>
              </a:rPr>
              <a:t>600 BCE - 300 CE</a:t>
            </a:r>
            <a:endParaRPr sz="18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ld Standard TT"/>
              <a:buChar char="●"/>
            </a:pPr>
            <a:r>
              <a:rPr lang="en-GB" sz="1800">
                <a:latin typeface="Old Standard TT"/>
                <a:ea typeface="Old Standard TT"/>
                <a:cs typeface="Old Standard TT"/>
                <a:sym typeface="Old Standard TT"/>
              </a:rPr>
              <a:t>Rice, Sugarcane, Millets, Pepper, coconuts etc. </a:t>
            </a:r>
            <a:endParaRPr sz="18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ld Standard TT"/>
              <a:buChar char="●"/>
            </a:pPr>
            <a:r>
              <a:rPr lang="en-GB" sz="1800">
                <a:latin typeface="Old Standard TT"/>
                <a:ea typeface="Old Standard TT"/>
                <a:cs typeface="Old Standard TT"/>
                <a:sym typeface="Old Standard TT"/>
              </a:rPr>
              <a:t>Poetic attributes of the landscapes: the 5 land classifications.</a:t>
            </a:r>
            <a:endParaRPr sz="180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Governance </a:t>
            </a:r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058225"/>
            <a:ext cx="5039700" cy="38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i="1" lang="en-GB" sz="2000"/>
              <a:t>Vendhar</a:t>
            </a:r>
            <a:r>
              <a:rPr lang="en-GB" sz="2000"/>
              <a:t> &gt; </a:t>
            </a:r>
            <a:r>
              <a:rPr i="1" lang="en-GB" sz="2000"/>
              <a:t>Velir</a:t>
            </a:r>
            <a:r>
              <a:rPr lang="en-GB" sz="2000"/>
              <a:t> &gt; </a:t>
            </a:r>
            <a:r>
              <a:rPr i="1" lang="en-GB" sz="2000"/>
              <a:t>Kizhar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Ideal of </a:t>
            </a:r>
            <a:r>
              <a:rPr i="1" lang="en-GB" sz="2000"/>
              <a:t>Dharma</a:t>
            </a:r>
            <a:r>
              <a:rPr lang="en-GB" sz="2000"/>
              <a:t>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Regularly in conflict with each other.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Potentially a very loose confederacy?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Courts for the allocation of resources over dispensation of authority.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Society was divided into five groups based on occupation: farmers, traders, hunters, seafarers and warriors. </a:t>
            </a:r>
            <a:endParaRPr sz="2000"/>
          </a:p>
        </p:txBody>
      </p:sp>
      <p:pic>
        <p:nvPicPr>
          <p:cNvPr id="97" name="Google Shape;97;p17"/>
          <p:cNvPicPr preferRelativeResize="0"/>
          <p:nvPr/>
        </p:nvPicPr>
        <p:blipFill rotWithShape="1">
          <a:blip r:embed="rId3">
            <a:alphaModFix/>
          </a:blip>
          <a:srcRect b="0" l="13427" r="13156" t="0"/>
          <a:stretch/>
        </p:blipFill>
        <p:spPr>
          <a:xfrm>
            <a:off x="5351400" y="2130125"/>
            <a:ext cx="3730350" cy="284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Religion</a:t>
            </a:r>
            <a:endParaRPr/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2301000" y="1171600"/>
            <a:ext cx="65313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Buddhism, Hinduism, Jainism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Veriyattam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Theyyam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King worship  </a:t>
            </a:r>
            <a:endParaRPr/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3125" y="109300"/>
            <a:ext cx="1599150" cy="2296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771" y="1886888"/>
            <a:ext cx="1725325" cy="3007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Literature</a:t>
            </a:r>
            <a:endParaRPr/>
          </a:p>
        </p:txBody>
      </p:sp>
      <p:sp>
        <p:nvSpPr>
          <p:cNvPr id="111" name="Google Shape;111;p19"/>
          <p:cNvSpPr txBox="1"/>
          <p:nvPr>
            <p:ph idx="1" type="body"/>
          </p:nvPr>
        </p:nvSpPr>
        <p:spPr>
          <a:xfrm>
            <a:off x="270125" y="1130050"/>
            <a:ext cx="53202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Named the Sangam period after three legendary Sangam academies, the last of which equates to our period.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In Tamil myth these academies existed as far back as 9,000 BC.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Tamil writers were men and women from various areas of society.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Division between </a:t>
            </a:r>
            <a:r>
              <a:rPr i="1" lang="en-GB" sz="2000"/>
              <a:t>agam</a:t>
            </a:r>
            <a:r>
              <a:rPr lang="en-GB" sz="2000"/>
              <a:t> and </a:t>
            </a:r>
            <a:r>
              <a:rPr i="1" lang="en-GB" sz="2000"/>
              <a:t>puram</a:t>
            </a:r>
            <a:r>
              <a:rPr lang="en-GB" sz="2000"/>
              <a:t>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We know of 2381 texts from the period, composed by 473 authors, of which 102 are anonymous. </a:t>
            </a:r>
            <a:endParaRPr sz="2000"/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2725" y="656174"/>
            <a:ext cx="3089575" cy="3964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Arts</a:t>
            </a:r>
            <a:endParaRPr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7178" y="445025"/>
            <a:ext cx="2615124" cy="3487924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6275250" y="3986425"/>
            <a:ext cx="25083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Bronze dancing Siva from the Chola empire</a:t>
            </a:r>
            <a:endParaRPr/>
          </a:p>
        </p:txBody>
      </p:sp>
      <p:sp>
        <p:nvSpPr>
          <p:cNvPr id="120" name="Google Shape;120;p20"/>
          <p:cNvSpPr txBox="1"/>
          <p:nvPr/>
        </p:nvSpPr>
        <p:spPr>
          <a:xfrm>
            <a:off x="535950" y="1218875"/>
            <a:ext cx="5091600" cy="3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ld Standard TT"/>
              <a:buChar char="●"/>
            </a:pPr>
            <a:r>
              <a:rPr lang="en-GB" sz="1800"/>
              <a:t>Architecture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ld Standard TT"/>
              <a:buChar char="●"/>
            </a:pPr>
            <a:r>
              <a:rPr lang="en-GB" sz="1800"/>
              <a:t>Martial traditions: Kuttu Varisai</a:t>
            </a:r>
            <a:r>
              <a:rPr lang="en-GB" sz="1800">
                <a:solidFill>
                  <a:srgbClr val="222222"/>
                </a:solidFill>
                <a:highlight>
                  <a:srgbClr val="FFFFFF"/>
                </a:highlight>
              </a:rPr>
              <a:t>,</a:t>
            </a: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1800">
                <a:solidFill>
                  <a:schemeClr val="dk1"/>
                </a:solidFill>
              </a:rPr>
              <a:t>Varma Kalai</a:t>
            </a: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</a:rPr>
              <a:t>, </a:t>
            </a:r>
            <a:r>
              <a:rPr lang="en-GB" sz="1800">
                <a:solidFill>
                  <a:schemeClr val="dk1"/>
                </a:solidFill>
              </a:rPr>
              <a:t>Silambam</a:t>
            </a: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</a:rPr>
              <a:t>, </a:t>
            </a:r>
            <a:r>
              <a:rPr lang="en-GB" sz="1800">
                <a:solidFill>
                  <a:schemeClr val="dk1"/>
                </a:solidFill>
              </a:rPr>
              <a:t>Adithada</a:t>
            </a: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</a:rPr>
              <a:t>, </a:t>
            </a:r>
            <a:r>
              <a:rPr lang="en-GB" sz="1800">
                <a:solidFill>
                  <a:schemeClr val="dk1"/>
                </a:solidFill>
              </a:rPr>
              <a:t>Malyutham</a:t>
            </a: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</a:rPr>
              <a:t> and </a:t>
            </a:r>
            <a:r>
              <a:rPr lang="en-GB" sz="1800">
                <a:solidFill>
                  <a:schemeClr val="dk1"/>
                </a:solidFill>
              </a:rPr>
              <a:t>Kalarippayattu.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800">
                <a:solidFill>
                  <a:schemeClr val="dk1"/>
                </a:solidFill>
              </a:rPr>
              <a:t>Hinduism in the arts. 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800">
                <a:solidFill>
                  <a:schemeClr val="dk1"/>
                </a:solidFill>
              </a:rPr>
              <a:t>Importance of music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Interactions with the outer world </a:t>
            </a:r>
            <a:endParaRPr/>
          </a:p>
        </p:txBody>
      </p:sp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311700" y="1129950"/>
            <a:ext cx="8080200" cy="38619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>
                <a:highlight>
                  <a:srgbClr val="FFFFFF"/>
                </a:highlight>
              </a:rPr>
              <a:t>Extensive trade connections.</a:t>
            </a:r>
            <a:endParaRPr sz="1700">
              <a:highlight>
                <a:srgbClr val="FFFFFF"/>
              </a:highlight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>
                <a:highlight>
                  <a:srgbClr val="FFFFFF"/>
                </a:highlight>
              </a:rPr>
              <a:t>The kingdoms of the Cheras and Pandyas are mentioned in the </a:t>
            </a:r>
            <a:r>
              <a:rPr i="1" lang="en-GB" sz="1700">
                <a:highlight>
                  <a:srgbClr val="FFFFFF"/>
                </a:highlight>
              </a:rPr>
              <a:t>Periplus of the Erythraean Sea</a:t>
            </a:r>
            <a:r>
              <a:rPr lang="en-GB" sz="1700">
                <a:highlight>
                  <a:srgbClr val="FFFFFF"/>
                </a:highlight>
              </a:rPr>
              <a:t>.</a:t>
            </a:r>
            <a:endParaRPr sz="1700">
              <a:highlight>
                <a:srgbClr val="FFFFFF"/>
              </a:highlight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>
                <a:highlight>
                  <a:srgbClr val="FFFFFF"/>
                </a:highlight>
              </a:rPr>
              <a:t>Muziris receives especial mention as a</a:t>
            </a:r>
            <a:r>
              <a:rPr lang="en-GB" sz="1700">
                <a:solidFill>
                  <a:srgbClr val="000000"/>
                </a:solidFill>
                <a:highlight>
                  <a:srgbClr val="FFFFFF"/>
                </a:highlight>
              </a:rPr>
              <a:t> port “abounds in ships sent there with cargoes from, and by the Greeks.”</a:t>
            </a:r>
            <a:endParaRPr sz="17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-GB" sz="1700">
                <a:solidFill>
                  <a:srgbClr val="000000"/>
                </a:solidFill>
                <a:highlight>
                  <a:srgbClr val="FFFFFF"/>
                </a:highlight>
              </a:rPr>
              <a:t>Exports included: “fine pearls, ivory, silk cloth, spikenard from the Ganges, malabathrum from the places in the interior, transparent stones of all kinds, diamonds and sapphires, and tortoise-shell.” - Not just their own goods.</a:t>
            </a:r>
            <a:endParaRPr sz="17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-GB" sz="1700">
                <a:solidFill>
                  <a:srgbClr val="000000"/>
                </a:solidFill>
                <a:highlight>
                  <a:srgbClr val="FFFFFF"/>
                </a:highlight>
              </a:rPr>
              <a:t>Pliny records that in his time 100 million sesterces was spent on foreign trade with India, Arabia and China, with south India being the most significant region for this.</a:t>
            </a:r>
            <a:endParaRPr sz="17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-GB" sz="1700">
                <a:solidFill>
                  <a:srgbClr val="000000"/>
                </a:solidFill>
                <a:highlight>
                  <a:srgbClr val="FFFFFF"/>
                </a:highlight>
              </a:rPr>
              <a:t>55 Roman coin hoards have been found in the region, with examples from every emperor between Augustus and Septimius Severus.</a:t>
            </a:r>
            <a:endParaRPr sz="170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