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5" r:id="rId3"/>
    <p:sldId id="258" r:id="rId4"/>
    <p:sldId id="266" r:id="rId5"/>
    <p:sldId id="267" r:id="rId6"/>
    <p:sldId id="268" r:id="rId7"/>
    <p:sldId id="269" r:id="rId8"/>
    <p:sldId id="270" r:id="rId9"/>
    <p:sldId id="257" r:id="rId10"/>
    <p:sldId id="263" r:id="rId11"/>
    <p:sldId id="259" r:id="rId12"/>
    <p:sldId id="260" r:id="rId13"/>
    <p:sldId id="26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hton, Daisy" initials="AD" lastIdx="2" clrIdx="0">
    <p:extLst>
      <p:ext uri="{19B8F6BF-5375-455C-9EA6-DF929625EA0E}">
        <p15:presenceInfo xmlns:p15="http://schemas.microsoft.com/office/powerpoint/2012/main" userId="S-1-5-21-94802787-2259107539-412602403-2821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68" d="100"/>
          <a:sy n="68" d="100"/>
        </p:scale>
        <p:origin x="6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1-27T13:04:01.785" idx="1">
    <p:pos x="10" y="10"/>
    <p:text/>
    <p:extLst>
      <p:ext uri="{C676402C-5697-4E1C-873F-D02D1690AC5C}">
        <p15:threadingInfo xmlns:p15="http://schemas.microsoft.com/office/powerpoint/2012/main" timeZoneBias="0"/>
      </p:ext>
    </p:extLst>
  </p:cm>
  <p:cm authorId="1" dt="2019-01-27T13:04:02.772" idx="2">
    <p:pos x="146" y="146"/>
    <p:text/>
    <p:extLst>
      <p:ext uri="{C676402C-5697-4E1C-873F-D02D1690AC5C}">
        <p15:threadingInfo xmlns:p15="http://schemas.microsoft.com/office/powerpoint/2012/main" timeZoneBias="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E3328B0D-5D2A-4EB3-AF38-8A07DD8D626C}" type="datetimeFigureOut">
              <a:rPr lang="en-GB" smtClean="0"/>
              <a:t>29/01/2019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F9ED80-DA88-4BA9-849A-06D602A52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086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328B0D-5D2A-4EB3-AF38-8A07DD8D626C}" type="datetimeFigureOut">
              <a:rPr lang="en-GB" smtClean="0"/>
              <a:t>29/01/2019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2415993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328B0D-5D2A-4EB3-AF38-8A07DD8D626C}" type="datetimeFigureOut">
              <a:rPr lang="en-GB" smtClean="0"/>
              <a:t>29/01/2019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F9ED80-DA88-4BA9-849A-06D602A52206}" type="slidenum">
              <a:rPr lang="en-GB" smtClean="0"/>
              <a:t>‹#›</a:t>
            </a:fld>
            <a:endParaRPr lang="en-GB"/>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1009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328B0D-5D2A-4EB3-AF38-8A07DD8D626C}" type="datetimeFigureOut">
              <a:rPr lang="en-GB" smtClean="0"/>
              <a:t>29/01/2019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2690961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328B0D-5D2A-4EB3-AF38-8A07DD8D626C}" type="datetimeFigureOut">
              <a:rPr lang="en-GB" smtClean="0"/>
              <a:t>29/01/2019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F9ED80-DA88-4BA9-849A-06D602A52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950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328B0D-5D2A-4EB3-AF38-8A07DD8D626C}" type="datetimeFigureOut">
              <a:rPr lang="en-GB" smtClean="0"/>
              <a:t>29/01/2019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2620639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328B0D-5D2A-4EB3-AF38-8A07DD8D626C}" type="datetimeFigureOut">
              <a:rPr lang="en-GB" smtClean="0"/>
              <a:t>29/01/2019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1023380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3328B0D-5D2A-4EB3-AF38-8A07DD8D626C}" type="datetimeFigureOut">
              <a:rPr lang="en-GB" smtClean="0"/>
              <a:t>29/01/2019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3926170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328B0D-5D2A-4EB3-AF38-8A07DD8D626C}" type="datetimeFigureOut">
              <a:rPr lang="en-GB" smtClean="0"/>
              <a:t>29/01/2019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166239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3328B0D-5D2A-4EB3-AF38-8A07DD8D626C}" type="datetimeFigureOut">
              <a:rPr lang="en-GB" smtClean="0"/>
              <a:t>29/01/2019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F9ED80-DA88-4BA9-849A-06D602A52206}" type="slidenum">
              <a:rPr lang="en-GB" smtClean="0"/>
              <a:t>‹#›</a:t>
            </a:fld>
            <a:endParaRPr lang="en-GB"/>
          </a:p>
        </p:txBody>
      </p:sp>
    </p:spTree>
    <p:extLst>
      <p:ext uri="{BB962C8B-B14F-4D97-AF65-F5344CB8AC3E}">
        <p14:creationId xmlns:p14="http://schemas.microsoft.com/office/powerpoint/2010/main" val="311147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328B0D-5D2A-4EB3-AF38-8A07DD8D626C}" type="datetimeFigureOut">
              <a:rPr lang="en-GB" smtClean="0"/>
              <a:t>29/01/2019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F9ED80-DA88-4BA9-849A-06D602A52206}"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965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3328B0D-5D2A-4EB3-AF38-8A07DD8D626C}" type="datetimeFigureOut">
              <a:rPr lang="en-GB" smtClean="0"/>
              <a:t>29/01/2019</a:t>
            </a:fld>
            <a:endParaRPr lang="en-GB"/>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GB"/>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3F9ED80-DA88-4BA9-849A-06D602A52206}" type="slidenum">
              <a:rPr lang="en-GB" smtClean="0"/>
              <a:t>‹#›</a:t>
            </a:fld>
            <a:endParaRPr lang="en-GB"/>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780793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57600" y="-3204710"/>
            <a:ext cx="19507200" cy="13325475"/>
          </a:xfrm>
          <a:prstGeom prst="rect">
            <a:avLst/>
          </a:prstGeom>
        </p:spPr>
      </p:pic>
      <p:sp>
        <p:nvSpPr>
          <p:cNvPr id="2" name="Title 1"/>
          <p:cNvSpPr>
            <a:spLocks noGrp="1"/>
          </p:cNvSpPr>
          <p:nvPr>
            <p:ph type="ctrTitle"/>
          </p:nvPr>
        </p:nvSpPr>
        <p:spPr>
          <a:xfrm>
            <a:off x="1807030" y="1868597"/>
            <a:ext cx="7772400" cy="1463040"/>
          </a:xfrm>
        </p:spPr>
        <p:txBody>
          <a:bodyPr>
            <a:normAutofit/>
          </a:bodyPr>
          <a:lstStyle/>
          <a:p>
            <a:r>
              <a:rPr lang="en-GB" sz="6600" b="1" dirty="0">
                <a:solidFill>
                  <a:schemeClr val="tx1"/>
                </a:solidFill>
                <a:effectLst>
                  <a:outerShdw blurRad="38100" dist="38100" dir="2700000" algn="tl">
                    <a:srgbClr val="000000">
                      <a:alpha val="43137"/>
                    </a:srgbClr>
                  </a:outerShdw>
                </a:effectLst>
              </a:rPr>
              <a:t>The Terracotta army </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049355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314793"/>
            <a:ext cx="5902061" cy="6415791"/>
          </a:xfrm>
        </p:spPr>
        <p:txBody>
          <a:bodyPr>
            <a:normAutofit/>
          </a:bodyPr>
          <a:lstStyle/>
          <a:p>
            <a:r>
              <a:rPr lang="en-GB" sz="2400" dirty="0"/>
              <a:t>From “silent” remains to a “a state public relations tool”- D. J. Davies (2012) 22. </a:t>
            </a:r>
          </a:p>
          <a:p>
            <a:r>
              <a:rPr lang="en-GB" sz="2400" dirty="0"/>
              <a:t>The Terracotta Warrior Museum, in China’s Shaanxi Province, was inaugurated on 1</a:t>
            </a:r>
            <a:r>
              <a:rPr lang="en-GB" sz="2400" baseline="30000" dirty="0"/>
              <a:t>st</a:t>
            </a:r>
            <a:r>
              <a:rPr lang="en-GB" sz="2400" dirty="0"/>
              <a:t> October 1979 </a:t>
            </a:r>
          </a:p>
          <a:p>
            <a:r>
              <a:rPr lang="en-GB" sz="2400" dirty="0"/>
              <a:t>“cultural memory itself consists of objectified culture, which includes texts, rituals, images, buildings, and monuments, whose main function is to bring to mind fateful events the collective has experienced in the past.”- M. A. Matten (2012) 9  </a:t>
            </a:r>
          </a:p>
          <a:p>
            <a:r>
              <a:rPr lang="en-GB" sz="2400" dirty="0"/>
              <a:t>“the warriors have become </a:t>
            </a:r>
            <a:r>
              <a:rPr lang="en-GB" sz="2400" b="1" dirty="0"/>
              <a:t>an important tool of soft power for the Chinese government</a:t>
            </a:r>
            <a:r>
              <a:rPr lang="en-GB" sz="2400" dirty="0"/>
              <a:t>, which lends out a number to two or three museums each year.”- H. </a:t>
            </a:r>
            <a:r>
              <a:rPr lang="en-GB" sz="2400" dirty="0" err="1"/>
              <a:t>Pidd</a:t>
            </a:r>
            <a:r>
              <a:rPr lang="en-GB" sz="2400" dirty="0"/>
              <a:t> (2018) </a:t>
            </a:r>
            <a:r>
              <a:rPr lang="en-GB" sz="2400" i="1" dirty="0"/>
              <a:t>The Guardian </a:t>
            </a:r>
            <a:endParaRPr lang="en-GB" sz="2400" dirty="0"/>
          </a:p>
          <a:p>
            <a:endParaRPr lang="en-GB" sz="1700" dirty="0"/>
          </a:p>
        </p:txBody>
      </p:sp>
      <p:pic>
        <p:nvPicPr>
          <p:cNvPr id="8" name="Picture 7">
            <a:extLst>
              <a:ext uri="{FF2B5EF4-FFF2-40B4-BE49-F238E27FC236}">
                <a16:creationId xmlns:a16="http://schemas.microsoft.com/office/drawing/2014/main" id="{15C14605-43FF-46C1-96EC-7F6BA8A352B3}"/>
              </a:ext>
            </a:extLst>
          </p:cNvPr>
          <p:cNvPicPr>
            <a:picLocks noChangeAspect="1"/>
          </p:cNvPicPr>
          <p:nvPr/>
        </p:nvPicPr>
        <p:blipFill rotWithShape="1">
          <a:blip r:embed="rId2"/>
          <a:srcRect t="6912"/>
          <a:stretch/>
        </p:blipFill>
        <p:spPr>
          <a:xfrm>
            <a:off x="7552267" y="640080"/>
            <a:ext cx="3999654" cy="5577840"/>
          </a:xfrm>
          <a:prstGeom prst="rect">
            <a:avLst/>
          </a:prstGeom>
        </p:spPr>
      </p:pic>
    </p:spTree>
    <p:extLst>
      <p:ext uri="{BB962C8B-B14F-4D97-AF65-F5344CB8AC3E}">
        <p14:creationId xmlns:p14="http://schemas.microsoft.com/office/powerpoint/2010/main" val="775016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Terracotta Army in international exhibitions</a:t>
            </a:r>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rotWithShape="1">
          <a:blip r:embed="rId2"/>
          <a:srcRect l="27523" t="21475" r="28071" b="52964"/>
          <a:stretch/>
        </p:blipFill>
        <p:spPr>
          <a:xfrm>
            <a:off x="1853606" y="2049726"/>
            <a:ext cx="9026262" cy="2922628"/>
          </a:xfrm>
          <a:prstGeom prst="rect">
            <a:avLst/>
          </a:prstGeom>
        </p:spPr>
      </p:pic>
      <p:sp>
        <p:nvSpPr>
          <p:cNvPr id="5" name="TextBox 4"/>
          <p:cNvSpPr txBox="1"/>
          <p:nvPr/>
        </p:nvSpPr>
        <p:spPr>
          <a:xfrm>
            <a:off x="2137832" y="5173522"/>
            <a:ext cx="6667500" cy="1200329"/>
          </a:xfrm>
          <a:prstGeom prst="rect">
            <a:avLst/>
          </a:prstGeom>
          <a:noFill/>
        </p:spPr>
        <p:txBody>
          <a:bodyPr wrap="square" rtlCol="0">
            <a:spAutoFit/>
          </a:bodyPr>
          <a:lstStyle/>
          <a:p>
            <a:r>
              <a:rPr lang="en-GB" dirty="0"/>
              <a:t>Liverpool World Museum exhibition, over 600,000 saw the exhibition. </a:t>
            </a:r>
          </a:p>
          <a:p>
            <a:r>
              <a:rPr lang="en-GB" dirty="0"/>
              <a:t>Organised by National Museums Liverpool, United Kingdom and the </a:t>
            </a:r>
            <a:r>
              <a:rPr lang="en-GB" b="1" dirty="0"/>
              <a:t>Shaanxi Provincial Cultural Relics Bureau, Shaanxi Cultural Heritage Promotion Centre</a:t>
            </a:r>
          </a:p>
        </p:txBody>
      </p:sp>
    </p:spTree>
    <p:extLst>
      <p:ext uri="{BB962C8B-B14F-4D97-AF65-F5344CB8AC3E}">
        <p14:creationId xmlns:p14="http://schemas.microsoft.com/office/powerpoint/2010/main" val="405098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387D50-4A34-4A1F-AA5B-CAF165CCCF27}"/>
              </a:ext>
            </a:extLst>
          </p:cNvPr>
          <p:cNvSpPr>
            <a:spLocks noGrp="1"/>
          </p:cNvSpPr>
          <p:nvPr>
            <p:ph idx="1"/>
          </p:nvPr>
        </p:nvSpPr>
        <p:spPr>
          <a:xfrm>
            <a:off x="749509" y="723203"/>
            <a:ext cx="3892834" cy="5917587"/>
          </a:xfrm>
        </p:spPr>
        <p:txBody>
          <a:bodyPr vert="horz" lIns="45720" tIns="45720" rIns="45720" bIns="45720" rtlCol="0">
            <a:normAutofit/>
          </a:bodyPr>
          <a:lstStyle/>
          <a:p>
            <a:r>
              <a:rPr lang="en-US" sz="2800" dirty="0"/>
              <a:t>‘This exhibition will inspire Australian and international audiences to delve deeper into the many rich and diverse facets of China’s heritage.” – Jeff Xu, Golden Age Group</a:t>
            </a:r>
          </a:p>
        </p:txBody>
      </p:sp>
      <p:pic>
        <p:nvPicPr>
          <p:cNvPr id="4" name="Picture 3"/>
          <p:cNvPicPr>
            <a:picLocks noChangeAspect="1"/>
          </p:cNvPicPr>
          <p:nvPr/>
        </p:nvPicPr>
        <p:blipFill rotWithShape="1">
          <a:blip r:embed="rId2"/>
          <a:srcRect l="34185" t="9136" r="34846" b="47744"/>
          <a:stretch/>
        </p:blipFill>
        <p:spPr>
          <a:xfrm>
            <a:off x="4642342" y="723203"/>
            <a:ext cx="6909577" cy="5411593"/>
          </a:xfrm>
          <a:prstGeom prst="rect">
            <a:avLst/>
          </a:prstGeom>
        </p:spPr>
      </p:pic>
    </p:spTree>
    <p:extLst>
      <p:ext uri="{BB962C8B-B14F-4D97-AF65-F5344CB8AC3E}">
        <p14:creationId xmlns:p14="http://schemas.microsoft.com/office/powerpoint/2010/main" val="3248929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0C1BA32-6EAB-447F-B047-3E534935D8CC}"/>
              </a:ext>
            </a:extLst>
          </p:cNvPr>
          <p:cNvSpPr>
            <a:spLocks noGrp="1"/>
          </p:cNvSpPr>
          <p:nvPr>
            <p:ph idx="1"/>
          </p:nvPr>
        </p:nvSpPr>
        <p:spPr>
          <a:xfrm>
            <a:off x="3865802" y="2370407"/>
            <a:ext cx="4968709" cy="1413803"/>
          </a:xfrm>
        </p:spPr>
        <p:txBody>
          <a:bodyPr>
            <a:normAutofit/>
          </a:bodyPr>
          <a:lstStyle/>
          <a:p>
            <a:r>
              <a:rPr lang="en-GB" sz="4800" dirty="0"/>
              <a:t>Any questions?</a:t>
            </a:r>
          </a:p>
        </p:txBody>
      </p:sp>
    </p:spTree>
    <p:extLst>
      <p:ext uri="{BB962C8B-B14F-4D97-AF65-F5344CB8AC3E}">
        <p14:creationId xmlns:p14="http://schemas.microsoft.com/office/powerpoint/2010/main" val="3826535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title"/>
          </p:nvPr>
        </p:nvSpPr>
        <p:spPr>
          <a:xfrm>
            <a:off x="1024128" y="585216"/>
            <a:ext cx="9720072" cy="1499617"/>
          </a:xfrm>
          <a:prstGeom prst="rect">
            <a:avLst/>
          </a:prstGeom>
        </p:spPr>
        <p:txBody>
          <a:bodyPr/>
          <a:lstStyle/>
          <a:p>
            <a:r>
              <a:t>Discovery…</a:t>
            </a:r>
          </a:p>
        </p:txBody>
      </p:sp>
      <p:pic>
        <p:nvPicPr>
          <p:cNvPr id="131" name="pasted-image.tiff"/>
          <p:cNvPicPr>
            <a:picLocks noChangeAspect="1"/>
          </p:cNvPicPr>
          <p:nvPr/>
        </p:nvPicPr>
        <p:blipFill>
          <a:blip r:embed="rId2">
            <a:extLst/>
          </a:blip>
          <a:stretch>
            <a:fillRect/>
          </a:stretch>
        </p:blipFill>
        <p:spPr>
          <a:xfrm>
            <a:off x="1312163" y="2298700"/>
            <a:ext cx="9144001" cy="3581400"/>
          </a:xfrm>
          <a:prstGeom prst="rect">
            <a:avLst/>
          </a:prstGeom>
          <a:ln w="12700">
            <a:miter lim="400000"/>
          </a:ln>
          <a:effectLst>
            <a:outerShdw blurRad="254000" dist="127000" dir="16200000" rotWithShape="0">
              <a:srgbClr val="000000">
                <a:alpha val="70000"/>
              </a:srgbClr>
            </a:outerShdw>
          </a:effec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p:cNvSpPr>
          <p:nvPr>
            <p:ph type="title"/>
          </p:nvPr>
        </p:nvSpPr>
        <p:spPr>
          <a:prstGeom prst="rect">
            <a:avLst/>
          </a:prstGeom>
        </p:spPr>
        <p:txBody>
          <a:bodyPr/>
          <a:lstStyle/>
          <a:p>
            <a:r>
              <a:t>The Warriors… </a:t>
            </a:r>
          </a:p>
        </p:txBody>
      </p:sp>
      <p:pic>
        <p:nvPicPr>
          <p:cNvPr id="134" name="pasted-image.png"/>
          <p:cNvPicPr>
            <a:picLocks noChangeAspect="1"/>
          </p:cNvPicPr>
          <p:nvPr/>
        </p:nvPicPr>
        <p:blipFill>
          <a:blip r:embed="rId2">
            <a:extLst/>
          </a:blip>
          <a:stretch>
            <a:fillRect/>
          </a:stretch>
        </p:blipFill>
        <p:spPr>
          <a:xfrm>
            <a:off x="1014220" y="2549848"/>
            <a:ext cx="4299916" cy="2418704"/>
          </a:xfrm>
          <a:prstGeom prst="rect">
            <a:avLst/>
          </a:prstGeom>
          <a:ln w="12700">
            <a:miter lim="400000"/>
          </a:ln>
          <a:effectLst>
            <a:outerShdw blurRad="254000" dist="127000" dir="16200000" rotWithShape="0">
              <a:srgbClr val="000000">
                <a:alpha val="70000"/>
              </a:srgbClr>
            </a:outerShdw>
          </a:effectLst>
        </p:spPr>
      </p:pic>
      <p:pic>
        <p:nvPicPr>
          <p:cNvPr id="135" name="pasted-image.png"/>
          <p:cNvPicPr>
            <a:picLocks noChangeAspect="1"/>
          </p:cNvPicPr>
          <p:nvPr/>
        </p:nvPicPr>
        <p:blipFill>
          <a:blip r:embed="rId3">
            <a:extLst/>
          </a:blip>
          <a:stretch>
            <a:fillRect/>
          </a:stretch>
        </p:blipFill>
        <p:spPr>
          <a:xfrm>
            <a:off x="9132445" y="790637"/>
            <a:ext cx="2653466" cy="4824482"/>
          </a:xfrm>
          <a:prstGeom prst="rect">
            <a:avLst/>
          </a:prstGeom>
          <a:ln w="12700">
            <a:miter lim="400000"/>
          </a:ln>
          <a:effectLst>
            <a:outerShdw blurRad="254000" dist="127000" dir="16200000" rotWithShape="0">
              <a:srgbClr val="000000">
                <a:alpha val="70000"/>
              </a:srgbClr>
            </a:outerShdw>
          </a:effectLst>
        </p:spPr>
      </p:pic>
      <p:pic>
        <p:nvPicPr>
          <p:cNvPr id="136" name="pasted-image.png"/>
          <p:cNvPicPr>
            <a:picLocks noChangeAspect="1"/>
          </p:cNvPicPr>
          <p:nvPr/>
        </p:nvPicPr>
        <p:blipFill>
          <a:blip r:embed="rId4">
            <a:extLst/>
          </a:blip>
          <a:stretch>
            <a:fillRect/>
          </a:stretch>
        </p:blipFill>
        <p:spPr>
          <a:xfrm>
            <a:off x="6151286" y="790637"/>
            <a:ext cx="2653465" cy="4824482"/>
          </a:xfrm>
          <a:prstGeom prst="rect">
            <a:avLst/>
          </a:prstGeom>
          <a:ln w="12700">
            <a:miter lim="400000"/>
          </a:ln>
          <a:effectLst>
            <a:outerShdw blurRad="254000" dist="127000" dir="16200000" rotWithShape="0">
              <a:srgbClr val="000000">
                <a:alpha val="70000"/>
              </a:srgbClr>
            </a:outerShdw>
          </a:effectLst>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Why?</a:t>
            </a:r>
          </a:p>
        </p:txBody>
      </p:sp>
      <p:pic>
        <p:nvPicPr>
          <p:cNvPr id="139" name="pasted-image.tiff"/>
          <p:cNvPicPr>
            <a:picLocks noChangeAspect="1"/>
          </p:cNvPicPr>
          <p:nvPr/>
        </p:nvPicPr>
        <p:blipFill>
          <a:blip r:embed="rId2">
            <a:extLst/>
          </a:blip>
          <a:stretch>
            <a:fillRect/>
          </a:stretch>
        </p:blipFill>
        <p:spPr>
          <a:xfrm>
            <a:off x="3590623" y="627285"/>
            <a:ext cx="7745917" cy="5603430"/>
          </a:xfrm>
          <a:prstGeom prst="rect">
            <a:avLst/>
          </a:prstGeom>
          <a:ln w="12700">
            <a:miter lim="400000"/>
          </a:ln>
          <a:effectLst>
            <a:outerShdw blurRad="254000" dist="127000" dir="16200000" rotWithShape="0">
              <a:srgbClr val="000000">
                <a:alpha val="70000"/>
              </a:srgbClr>
            </a:outerShdw>
          </a:effectLst>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Ancient Influences(?)</a:t>
            </a:r>
          </a:p>
        </p:txBody>
      </p:sp>
      <p:pic>
        <p:nvPicPr>
          <p:cNvPr id="4" name="Picture 3"/>
          <p:cNvPicPr>
            <a:picLocks noChangeAspect="1"/>
          </p:cNvPicPr>
          <p:nvPr/>
        </p:nvPicPr>
        <p:blipFill>
          <a:blip r:embed="rId2"/>
          <a:stretch>
            <a:fillRect/>
          </a:stretch>
        </p:blipFill>
        <p:spPr>
          <a:xfrm>
            <a:off x="3062405" y="1640695"/>
            <a:ext cx="5643517" cy="4624251"/>
          </a:xfrm>
          <a:prstGeom prst="rect">
            <a:avLst/>
          </a:prstGeom>
        </p:spPr>
      </p:pic>
      <p:sp>
        <p:nvSpPr>
          <p:cNvPr id="5" name="Donut 4"/>
          <p:cNvSpPr/>
          <p:nvPr/>
        </p:nvSpPr>
        <p:spPr>
          <a:xfrm>
            <a:off x="3644537" y="2965269"/>
            <a:ext cx="1227909" cy="522514"/>
          </a:xfrm>
          <a:prstGeom prst="don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rot="5400000">
            <a:off x="6281482" y="3472972"/>
            <a:ext cx="1084219" cy="591330"/>
          </a:xfrm>
          <a:prstGeom prst="don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Arrow Connector 7"/>
          <p:cNvCxnSpPr/>
          <p:nvPr/>
        </p:nvCxnSpPr>
        <p:spPr>
          <a:xfrm>
            <a:off x="4823695" y="3226526"/>
            <a:ext cx="1704231" cy="54211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54269" y="2958741"/>
            <a:ext cx="1915015" cy="2862322"/>
          </a:xfrm>
          <a:prstGeom prst="rect">
            <a:avLst/>
          </a:prstGeom>
          <a:noFill/>
        </p:spPr>
        <p:txBody>
          <a:bodyPr wrap="square" rtlCol="0">
            <a:spAutoFit/>
          </a:bodyPr>
          <a:lstStyle/>
          <a:p>
            <a:r>
              <a:rPr lang="en-US" dirty="0"/>
              <a:t>2016: Mitochondrial DNA test suggested “Westerners” in </a:t>
            </a:r>
            <a:r>
              <a:rPr lang="en-US" dirty="0">
                <a:solidFill>
                  <a:srgbClr val="FF0000"/>
                </a:solidFill>
              </a:rPr>
              <a:t>Xinjiang</a:t>
            </a:r>
            <a:r>
              <a:rPr lang="en-US" dirty="0"/>
              <a:t> as early as c. 3</a:t>
            </a:r>
            <a:r>
              <a:rPr lang="en-US" baseline="30000" dirty="0"/>
              <a:t>rd</a:t>
            </a:r>
            <a:r>
              <a:rPr lang="en-US" dirty="0"/>
              <a:t> BCE (during lifetime of the first emperor of China) </a:t>
            </a:r>
          </a:p>
        </p:txBody>
      </p:sp>
      <p:sp>
        <p:nvSpPr>
          <p:cNvPr id="12" name="TextBox 11"/>
          <p:cNvSpPr txBox="1"/>
          <p:nvPr/>
        </p:nvSpPr>
        <p:spPr>
          <a:xfrm>
            <a:off x="9035939" y="3512739"/>
            <a:ext cx="1915015" cy="2308324"/>
          </a:xfrm>
          <a:prstGeom prst="rect">
            <a:avLst/>
          </a:prstGeom>
          <a:noFill/>
        </p:spPr>
        <p:txBody>
          <a:bodyPr wrap="square" rtlCol="0">
            <a:spAutoFit/>
          </a:bodyPr>
          <a:lstStyle/>
          <a:p>
            <a:pPr algn="r"/>
            <a:r>
              <a:rPr lang="en-US" dirty="0"/>
              <a:t>1974: </a:t>
            </a:r>
          </a:p>
          <a:p>
            <a:pPr algn="r"/>
            <a:r>
              <a:rPr lang="en-US" dirty="0"/>
              <a:t>Tomb of the first emperor discovered in </a:t>
            </a:r>
            <a:r>
              <a:rPr lang="en-US" dirty="0">
                <a:solidFill>
                  <a:srgbClr val="FF0000"/>
                </a:solidFill>
              </a:rPr>
              <a:t>Shanxi</a:t>
            </a:r>
            <a:r>
              <a:rPr lang="en-US" dirty="0"/>
              <a:t> by local farmers, along with thousands of terracotta figures</a:t>
            </a:r>
          </a:p>
        </p:txBody>
      </p:sp>
    </p:spTree>
    <p:extLst>
      <p:ext uri="{BB962C8B-B14F-4D97-AF65-F5344CB8AC3E}">
        <p14:creationId xmlns:p14="http://schemas.microsoft.com/office/powerpoint/2010/main" val="17070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7046" r="15578"/>
          <a:stretch/>
        </p:blipFill>
        <p:spPr>
          <a:xfrm>
            <a:off x="737289" y="0"/>
            <a:ext cx="9635436" cy="6630779"/>
          </a:xfrm>
          <a:prstGeom prst="rect">
            <a:avLst/>
          </a:prstGeom>
        </p:spPr>
      </p:pic>
      <p:sp>
        <p:nvSpPr>
          <p:cNvPr id="5" name="TextBox 4"/>
          <p:cNvSpPr txBox="1"/>
          <p:nvPr/>
        </p:nvSpPr>
        <p:spPr>
          <a:xfrm>
            <a:off x="10501313" y="5707449"/>
            <a:ext cx="1428750" cy="923330"/>
          </a:xfrm>
          <a:prstGeom prst="rect">
            <a:avLst/>
          </a:prstGeom>
          <a:noFill/>
        </p:spPr>
        <p:txBody>
          <a:bodyPr wrap="square" rtlCol="0">
            <a:spAutoFit/>
          </a:bodyPr>
          <a:lstStyle/>
          <a:p>
            <a:r>
              <a:rPr lang="en-US" dirty="0"/>
              <a:t>Article by archaeologist </a:t>
            </a:r>
            <a:r>
              <a:rPr lang="en-US" b="1" dirty="0"/>
              <a:t>Li Xiuzhen </a:t>
            </a:r>
          </a:p>
        </p:txBody>
      </p:sp>
    </p:spTree>
    <p:extLst>
      <p:ext uri="{BB962C8B-B14F-4D97-AF65-F5344CB8AC3E}">
        <p14:creationId xmlns:p14="http://schemas.microsoft.com/office/powerpoint/2010/main" val="874938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Arguments for</a:t>
            </a:r>
          </a:p>
        </p:txBody>
      </p:sp>
      <p:sp>
        <p:nvSpPr>
          <p:cNvPr id="3" name="Content Placeholder 2"/>
          <p:cNvSpPr>
            <a:spLocks noGrp="1"/>
          </p:cNvSpPr>
          <p:nvPr>
            <p:ph idx="1"/>
          </p:nvPr>
        </p:nvSpPr>
        <p:spPr/>
        <p:txBody>
          <a:bodyPr/>
          <a:lstStyle/>
          <a:p>
            <a:r>
              <a:rPr lang="en-US" dirty="0"/>
              <a:t>Li Xiuzhen, clarifying: “</a:t>
            </a:r>
            <a:r>
              <a:rPr lang="en-US" dirty="0">
                <a:solidFill>
                  <a:srgbClr val="FF0000"/>
                </a:solidFill>
              </a:rPr>
              <a:t>The terracotta warriors may be inspired by Western culture, but were uniquely made by the Chinese</a:t>
            </a:r>
            <a:r>
              <a:rPr lang="en-US" dirty="0"/>
              <a:t>”. </a:t>
            </a:r>
          </a:p>
          <a:p>
            <a:r>
              <a:rPr lang="en-US" dirty="0"/>
              <a:t>Luckas Nickel: </a:t>
            </a:r>
            <a:r>
              <a:rPr lang="en-US" dirty="0">
                <a:solidFill>
                  <a:srgbClr val="FF0000"/>
                </a:solidFill>
              </a:rPr>
              <a:t>”</a:t>
            </a:r>
            <a:r>
              <a:rPr lang="mr-IN" dirty="0">
                <a:solidFill>
                  <a:srgbClr val="FF0000"/>
                </a:solidFill>
              </a:rPr>
              <a:t>…</a:t>
            </a:r>
            <a:r>
              <a:rPr lang="en-GB" dirty="0">
                <a:solidFill>
                  <a:srgbClr val="FF0000"/>
                </a:solidFill>
              </a:rPr>
              <a:t> </a:t>
            </a:r>
            <a:r>
              <a:rPr lang="en-US" dirty="0">
                <a:solidFill>
                  <a:srgbClr val="FF0000"/>
                </a:solidFill>
              </a:rPr>
              <a:t>contrary to popular belief, it is conceivable and actually likely that the Chinese and the Hellenistic cultures came into contact in the third century BC”.</a:t>
            </a:r>
          </a:p>
          <a:p>
            <a:endParaRPr lang="en-US" dirty="0"/>
          </a:p>
          <a:p>
            <a:endParaRPr lang="en-US" dirty="0"/>
          </a:p>
        </p:txBody>
      </p:sp>
    </p:spTree>
    <p:extLst>
      <p:ext uri="{BB962C8B-B14F-4D97-AF65-F5344CB8AC3E}">
        <p14:creationId xmlns:p14="http://schemas.microsoft.com/office/powerpoint/2010/main" val="1693842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Arguments against</a:t>
            </a:r>
          </a:p>
        </p:txBody>
      </p:sp>
      <p:sp>
        <p:nvSpPr>
          <p:cNvPr id="3" name="Content Placeholder 2"/>
          <p:cNvSpPr>
            <a:spLocks noGrp="1"/>
          </p:cNvSpPr>
          <p:nvPr>
            <p:ph idx="1"/>
          </p:nvPr>
        </p:nvSpPr>
        <p:spPr/>
        <p:txBody>
          <a:bodyPr>
            <a:normAutofit/>
          </a:bodyPr>
          <a:lstStyle/>
          <a:p>
            <a:r>
              <a:rPr lang="en-US" dirty="0"/>
              <a:t>Zhang Weixing: </a:t>
            </a:r>
            <a:r>
              <a:rPr lang="en-US" dirty="0">
                <a:solidFill>
                  <a:schemeClr val="accent1"/>
                </a:solidFill>
              </a:rPr>
              <a:t>“No substantial evidence at all” for contact between ancient Greeks and those responsible for the Qin tombs.</a:t>
            </a:r>
          </a:p>
          <a:p>
            <a:r>
              <a:rPr lang="en-US" dirty="0"/>
              <a:t>Ladislav Kesner: </a:t>
            </a:r>
            <a:r>
              <a:rPr lang="en-US" dirty="0">
                <a:solidFill>
                  <a:schemeClr val="accent1"/>
                </a:solidFill>
              </a:rPr>
              <a:t>“</a:t>
            </a:r>
            <a:r>
              <a:rPr lang="mr-IN" dirty="0">
                <a:solidFill>
                  <a:schemeClr val="accent1"/>
                </a:solidFill>
              </a:rPr>
              <a:t>…</a:t>
            </a:r>
            <a:r>
              <a:rPr lang="en-GB" dirty="0">
                <a:solidFill>
                  <a:schemeClr val="accent1"/>
                </a:solidFill>
              </a:rPr>
              <a:t> the figures of infantrymen, with their static postures and frozen movements, do not display the degree of rigidity and symmetricity characteristic of classical examples of archaic Greek sculpture”.</a:t>
            </a:r>
          </a:p>
          <a:p>
            <a:endParaRPr lang="en-GB" dirty="0">
              <a:solidFill>
                <a:schemeClr val="accent1"/>
              </a:solidFill>
            </a:endParaRPr>
          </a:p>
          <a:p>
            <a:endParaRPr lang="en-GB" dirty="0">
              <a:solidFill>
                <a:schemeClr val="accent1"/>
              </a:solidFill>
            </a:endParaRPr>
          </a:p>
          <a:p>
            <a:endParaRPr lang="en-US" dirty="0"/>
          </a:p>
        </p:txBody>
      </p:sp>
    </p:spTree>
    <p:extLst>
      <p:ext uri="{BB962C8B-B14F-4D97-AF65-F5344CB8AC3E}">
        <p14:creationId xmlns:p14="http://schemas.microsoft.com/office/powerpoint/2010/main" val="2088405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2385881"/>
            <a:ext cx="9720072" cy="1499616"/>
          </a:xfrm>
        </p:spPr>
        <p:txBody>
          <a:bodyPr/>
          <a:lstStyle/>
          <a:p>
            <a:pPr algn="ctr"/>
            <a:r>
              <a:rPr lang="en-GB" dirty="0"/>
              <a:t>The Terracotta army's ROLE in modern Chinese globalisation </a:t>
            </a:r>
          </a:p>
        </p:txBody>
      </p:sp>
      <p:sp>
        <p:nvSpPr>
          <p:cNvPr id="3" name="Content Placeholder 2"/>
          <p:cNvSpPr>
            <a:spLocks noGrp="1"/>
          </p:cNvSpPr>
          <p:nvPr>
            <p:ph idx="1"/>
          </p:nvPr>
        </p:nvSpPr>
        <p:spPr/>
        <p:txBody>
          <a:bodyPr>
            <a:normAutofit/>
          </a:bodyPr>
          <a:lstStyle/>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130630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274</TotalTime>
  <Words>390</Words>
  <Application>Microsoft Office PowerPoint</Application>
  <PresentationFormat>Widescreen</PresentationFormat>
  <Paragraphs>28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Tw Cen MT</vt:lpstr>
      <vt:lpstr>Tw Cen MT Condensed</vt:lpstr>
      <vt:lpstr>Wingdings 3</vt:lpstr>
      <vt:lpstr>Integral</vt:lpstr>
      <vt:lpstr>The Terracotta army </vt:lpstr>
      <vt:lpstr>Discovery…</vt:lpstr>
      <vt:lpstr>The Warriors… </vt:lpstr>
      <vt:lpstr>Why?</vt:lpstr>
      <vt:lpstr>Ancient Influences(?)</vt:lpstr>
      <vt:lpstr>PowerPoint Presentation</vt:lpstr>
      <vt:lpstr>Arguments for</vt:lpstr>
      <vt:lpstr>Arguments against</vt:lpstr>
      <vt:lpstr>The Terracotta army's ROLE in modern Chinese globalisation </vt:lpstr>
      <vt:lpstr>PowerPoint Presentation</vt:lpstr>
      <vt:lpstr>The Terracotta Army in international exhibitions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Terracotta army </dc:title>
  <dc:creator>Daisy Ashton</dc:creator>
  <cp:lastModifiedBy>Daisy Ashton</cp:lastModifiedBy>
  <cp:revision>4</cp:revision>
  <dcterms:created xsi:type="dcterms:W3CDTF">2019-01-29T14:22:56Z</dcterms:created>
  <dcterms:modified xsi:type="dcterms:W3CDTF">2019-01-29T19:16:44Z</dcterms:modified>
</cp:coreProperties>
</file>