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62" r:id="rId4"/>
    <p:sldId id="271" r:id="rId5"/>
    <p:sldId id="259" r:id="rId6"/>
    <p:sldId id="260" r:id="rId7"/>
    <p:sldId id="257" r:id="rId8"/>
    <p:sldId id="258" r:id="rId9"/>
    <p:sldId id="263" r:id="rId10"/>
    <p:sldId id="264" r:id="rId11"/>
    <p:sldId id="265" r:id="rId12"/>
    <p:sldId id="266" r:id="rId13"/>
    <p:sldId id="267" r:id="rId14"/>
    <p:sldId id="269" r:id="rId15"/>
    <p:sldId id="268" r:id="rId16"/>
    <p:sldId id="270"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95" d="100"/>
          <a:sy n="195" d="100"/>
        </p:scale>
        <p:origin x="-29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06/10/17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06/10/17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06/10/17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06/10/17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06/10/17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06/10/17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06/10/17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06/10/17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06/10/17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06/10/17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06/10/17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06/10/17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r.konijnendijk@warwick.ac.u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err="1" smtClean="0"/>
              <a:t>Lecture</a:t>
            </a:r>
            <a:r>
              <a:rPr lang="nl-NL" dirty="0" smtClean="0"/>
              <a:t> 1: </a:t>
            </a:r>
            <a:r>
              <a:rPr lang="nl-NL" dirty="0" err="1" smtClean="0"/>
              <a:t>Introduction</a:t>
            </a:r>
            <a:endParaRPr lang="nl-NL" dirty="0" smtClean="0"/>
          </a:p>
          <a:p>
            <a:endParaRPr lang="nl-NL" dirty="0" smtClean="0"/>
          </a:p>
          <a:p>
            <a:r>
              <a:rPr lang="nl-NL" dirty="0" smtClean="0"/>
              <a:t>Roel Konijnendijk</a:t>
            </a:r>
          </a:p>
          <a:p>
            <a:r>
              <a:rPr lang="nl-NL" cap="none" dirty="0" smtClean="0"/>
              <a:t>Room 234, </a:t>
            </a:r>
            <a:r>
              <a:rPr lang="nl-NL" cap="none" dirty="0" err="1" smtClean="0"/>
              <a:t>Humanities</a:t>
            </a:r>
            <a:r>
              <a:rPr lang="nl-NL" cap="none" dirty="0" smtClean="0"/>
              <a:t> building</a:t>
            </a:r>
          </a:p>
          <a:p>
            <a:r>
              <a:rPr lang="nl-NL" cap="none" dirty="0" err="1" smtClean="0">
                <a:hlinkClick r:id="rId2"/>
              </a:rPr>
              <a:t>r.konijnendijk</a:t>
            </a:r>
            <a:r>
              <a:rPr lang="nl-NL" cap="none" dirty="0" smtClean="0">
                <a:hlinkClick r:id="rId2"/>
              </a:rPr>
              <a:t>@</a:t>
            </a:r>
            <a:r>
              <a:rPr lang="nl-NL" cap="none" dirty="0" err="1" smtClean="0">
                <a:hlinkClick r:id="rId2"/>
              </a:rPr>
              <a:t>warwick.ac.uk</a:t>
            </a:r>
            <a:endParaRPr lang="nl-NL" cap="none" dirty="0" smtClean="0"/>
          </a:p>
          <a:p>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a:t>
            </a:r>
            <a:r>
              <a:rPr lang="nl-NL" dirty="0" smtClean="0"/>
              <a:t> is </a:t>
            </a:r>
            <a:r>
              <a:rPr lang="nl-NL" dirty="0" err="1" smtClean="0"/>
              <a:t>good</a:t>
            </a:r>
            <a:r>
              <a:rPr lang="nl-NL" dirty="0" smtClean="0"/>
              <a:t> </a:t>
            </a:r>
            <a:r>
              <a:rPr lang="nl-NL" dirty="0" err="1" smtClean="0"/>
              <a:t>government</a:t>
            </a:r>
            <a:r>
              <a:rPr lang="nl-NL" dirty="0" smtClean="0"/>
              <a:t>?</a:t>
            </a:r>
            <a:endParaRPr lang="nl-NL" dirty="0"/>
          </a:p>
        </p:txBody>
      </p:sp>
      <p:sp>
        <p:nvSpPr>
          <p:cNvPr id="3" name="Tekstvak 2"/>
          <p:cNvSpPr txBox="1"/>
          <p:nvPr/>
        </p:nvSpPr>
        <p:spPr>
          <a:xfrm>
            <a:off x="395537" y="1556792"/>
            <a:ext cx="8352927" cy="4247317"/>
          </a:xfrm>
          <a:prstGeom prst="rect">
            <a:avLst/>
          </a:prstGeom>
          <a:noFill/>
        </p:spPr>
        <p:txBody>
          <a:bodyPr wrap="square" rtlCol="0">
            <a:spAutoFit/>
          </a:bodyPr>
          <a:lstStyle/>
          <a:p>
            <a:pPr algn="just"/>
            <a:r>
              <a:rPr lang="en-GB" dirty="0" smtClean="0"/>
              <a:t>The Cyclopes (…) have no assembly, no code of law, but live in echoing caves on the mountain slopes, and each man lays down the law to his wives and children, and cares nothing for one another.</a:t>
            </a:r>
          </a:p>
          <a:p>
            <a:pPr algn="r"/>
            <a:r>
              <a:rPr lang="en-GB" dirty="0" smtClean="0"/>
              <a:t>Homer, </a:t>
            </a:r>
            <a:r>
              <a:rPr lang="en-GB" i="1" dirty="0" smtClean="0"/>
              <a:t>Odyssey</a:t>
            </a:r>
            <a:r>
              <a:rPr lang="en-GB" dirty="0" smtClean="0"/>
              <a:t> 9.106-115</a:t>
            </a:r>
          </a:p>
          <a:p>
            <a:pPr algn="r"/>
            <a:endParaRPr lang="en-GB" dirty="0" smtClean="0"/>
          </a:p>
          <a:p>
            <a:pPr algn="just"/>
            <a:r>
              <a:rPr lang="en-GB" dirty="0" smtClean="0"/>
              <a:t>And there is the maiden Justice (</a:t>
            </a:r>
            <a:r>
              <a:rPr lang="en-GB" i="1" dirty="0" err="1" smtClean="0"/>
              <a:t>Dikē</a:t>
            </a:r>
            <a:r>
              <a:rPr lang="en-GB" dirty="0" smtClean="0"/>
              <a:t>), the daughter of Zeus, who is honoured and revered among the gods who dwell on Olympus, and whenever anyone hurts her with lying slander, she sits beside her father, Zeus the son of </a:t>
            </a:r>
            <a:r>
              <a:rPr lang="en-GB" dirty="0" err="1" smtClean="0"/>
              <a:t>Cronos</a:t>
            </a:r>
            <a:r>
              <a:rPr lang="en-GB" dirty="0" smtClean="0"/>
              <a:t>, and tells him of men's wicked minds, until the people pay for the mad folly of their </a:t>
            </a:r>
            <a:r>
              <a:rPr lang="en-GB" i="1" dirty="0" err="1" smtClean="0"/>
              <a:t>basileis</a:t>
            </a:r>
            <a:r>
              <a:rPr lang="en-GB" dirty="0" smtClean="0"/>
              <a:t> who, thinking evil thoughts, pervert judgement and speak crooked justice. Keep watch against this, you </a:t>
            </a:r>
            <a:r>
              <a:rPr lang="en-GB" i="1" dirty="0" err="1" smtClean="0"/>
              <a:t>basileis</a:t>
            </a:r>
            <a:r>
              <a:rPr lang="en-GB" dirty="0" smtClean="0"/>
              <a:t>, and make straight your judgements, you gift-eaters (</a:t>
            </a:r>
            <a:r>
              <a:rPr lang="nl-NL" i="1" dirty="0" err="1" smtClean="0"/>
              <a:t>dōrophagoi</a:t>
            </a:r>
            <a:r>
              <a:rPr lang="nl-NL" dirty="0" smtClean="0"/>
              <a:t>)</a:t>
            </a:r>
            <a:r>
              <a:rPr lang="en-GB" dirty="0" smtClean="0"/>
              <a:t>; put crooked judgements altogether from your thoughts.</a:t>
            </a:r>
          </a:p>
          <a:p>
            <a:pPr algn="r"/>
            <a:r>
              <a:rPr lang="en-GB" dirty="0" smtClean="0"/>
              <a:t>Hesiod, </a:t>
            </a:r>
            <a:r>
              <a:rPr lang="en-GB" i="1" dirty="0" smtClean="0"/>
              <a:t>Works and Days</a:t>
            </a:r>
            <a:r>
              <a:rPr lang="en-GB" dirty="0" smtClean="0"/>
              <a:t> 256-264</a:t>
            </a:r>
          </a:p>
          <a:p>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Early</a:t>
            </a:r>
            <a:r>
              <a:rPr lang="nl-NL" dirty="0" smtClean="0"/>
              <a:t> </a:t>
            </a:r>
            <a:r>
              <a:rPr lang="nl-NL" dirty="0" err="1" smtClean="0"/>
              <a:t>Archaic</a:t>
            </a:r>
            <a:r>
              <a:rPr lang="nl-NL" dirty="0" smtClean="0"/>
              <a:t> </a:t>
            </a:r>
            <a:r>
              <a:rPr lang="nl-NL" dirty="0" err="1" smtClean="0"/>
              <a:t>government</a:t>
            </a:r>
            <a:endParaRPr lang="nl-NL" dirty="0"/>
          </a:p>
        </p:txBody>
      </p:sp>
      <p:sp>
        <p:nvSpPr>
          <p:cNvPr id="3" name="Tijdelijke aanduiding voor inhoud 2"/>
          <p:cNvSpPr>
            <a:spLocks noGrp="1"/>
          </p:cNvSpPr>
          <p:nvPr>
            <p:ph sz="quarter" idx="1"/>
          </p:nvPr>
        </p:nvSpPr>
        <p:spPr/>
        <p:txBody>
          <a:bodyPr/>
          <a:lstStyle/>
          <a:p>
            <a:r>
              <a:rPr lang="nl-NL" dirty="0" err="1" smtClean="0"/>
              <a:t>Earliest</a:t>
            </a:r>
            <a:r>
              <a:rPr lang="nl-NL" dirty="0" smtClean="0"/>
              <a:t> </a:t>
            </a:r>
            <a:r>
              <a:rPr lang="nl-NL" dirty="0" err="1" smtClean="0"/>
              <a:t>literary</a:t>
            </a:r>
            <a:r>
              <a:rPr lang="nl-NL" dirty="0" smtClean="0"/>
              <a:t> </a:t>
            </a:r>
            <a:r>
              <a:rPr lang="nl-NL" dirty="0" err="1" smtClean="0"/>
              <a:t>texts</a:t>
            </a:r>
            <a:r>
              <a:rPr lang="nl-NL" dirty="0" smtClean="0"/>
              <a:t> </a:t>
            </a:r>
            <a:r>
              <a:rPr lang="nl-NL" dirty="0" err="1" smtClean="0"/>
              <a:t>reveal</a:t>
            </a:r>
            <a:r>
              <a:rPr lang="nl-NL" dirty="0" smtClean="0"/>
              <a:t> </a:t>
            </a:r>
            <a:r>
              <a:rPr lang="nl-NL" dirty="0" err="1" smtClean="0"/>
              <a:t>hierarchy</a:t>
            </a:r>
            <a:r>
              <a:rPr lang="nl-NL" dirty="0" smtClean="0"/>
              <a:t> </a:t>
            </a:r>
            <a:r>
              <a:rPr lang="nl-NL" dirty="0" err="1" smtClean="0"/>
              <a:t>dominated</a:t>
            </a:r>
            <a:r>
              <a:rPr lang="nl-NL" dirty="0" smtClean="0"/>
              <a:t> </a:t>
            </a:r>
            <a:r>
              <a:rPr lang="nl-NL" dirty="0" err="1" smtClean="0"/>
              <a:t>by</a:t>
            </a:r>
            <a:r>
              <a:rPr lang="nl-NL" dirty="0" smtClean="0"/>
              <a:t> ‘</a:t>
            </a:r>
            <a:r>
              <a:rPr lang="nl-NL" dirty="0" err="1" smtClean="0"/>
              <a:t>kings</a:t>
            </a:r>
            <a:r>
              <a:rPr lang="nl-NL" dirty="0" smtClean="0"/>
              <a:t>’ (</a:t>
            </a:r>
            <a:r>
              <a:rPr lang="nl-NL" i="1" dirty="0" err="1" smtClean="0"/>
              <a:t>basileis</a:t>
            </a:r>
            <a:r>
              <a:rPr lang="nl-NL" dirty="0" smtClean="0"/>
              <a:t>) </a:t>
            </a:r>
            <a:r>
              <a:rPr lang="nl-NL" dirty="0" err="1" smtClean="0"/>
              <a:t>but</a:t>
            </a:r>
            <a:r>
              <a:rPr lang="nl-NL" dirty="0" smtClean="0"/>
              <a:t> </a:t>
            </a:r>
            <a:r>
              <a:rPr lang="nl-NL" dirty="0" err="1" smtClean="0"/>
              <a:t>tempered</a:t>
            </a:r>
            <a:r>
              <a:rPr lang="nl-NL" dirty="0" smtClean="0"/>
              <a:t> </a:t>
            </a:r>
            <a:r>
              <a:rPr lang="nl-NL" dirty="0" err="1" smtClean="0"/>
              <a:t>by</a:t>
            </a:r>
            <a:r>
              <a:rPr lang="nl-NL" dirty="0" smtClean="0"/>
              <a:t> </a:t>
            </a:r>
            <a:r>
              <a:rPr lang="nl-NL" dirty="0" err="1" smtClean="0"/>
              <a:t>Assembly</a:t>
            </a:r>
            <a:endParaRPr lang="nl-NL" dirty="0" smtClean="0"/>
          </a:p>
          <a:p>
            <a:endParaRPr lang="nl-NL" dirty="0" smtClean="0"/>
          </a:p>
          <a:p>
            <a:r>
              <a:rPr lang="nl-NL" dirty="0" err="1" smtClean="0"/>
              <a:t>Kingship</a:t>
            </a:r>
            <a:r>
              <a:rPr lang="nl-NL" dirty="0" smtClean="0"/>
              <a:t> </a:t>
            </a:r>
            <a:r>
              <a:rPr lang="nl-NL" dirty="0" err="1" smtClean="0"/>
              <a:t>not</a:t>
            </a:r>
            <a:r>
              <a:rPr lang="nl-NL" dirty="0" smtClean="0"/>
              <a:t> </a:t>
            </a:r>
            <a:r>
              <a:rPr lang="nl-NL" dirty="0" err="1" smtClean="0"/>
              <a:t>hereditary</a:t>
            </a:r>
            <a:r>
              <a:rPr lang="nl-NL" dirty="0" smtClean="0"/>
              <a:t>, </a:t>
            </a:r>
            <a:r>
              <a:rPr lang="nl-NL" dirty="0" err="1" smtClean="0"/>
              <a:t>but</a:t>
            </a:r>
            <a:r>
              <a:rPr lang="nl-NL" dirty="0" smtClean="0"/>
              <a:t> </a:t>
            </a:r>
            <a:r>
              <a:rPr lang="nl-NL" dirty="0" err="1" smtClean="0"/>
              <a:t>based</a:t>
            </a:r>
            <a:r>
              <a:rPr lang="nl-NL" dirty="0" smtClean="0"/>
              <a:t> </a:t>
            </a:r>
            <a:r>
              <a:rPr lang="nl-NL" dirty="0" err="1" smtClean="0"/>
              <a:t>on</a:t>
            </a:r>
            <a:r>
              <a:rPr lang="nl-NL" dirty="0" smtClean="0"/>
              <a:t> </a:t>
            </a:r>
            <a:r>
              <a:rPr lang="nl-NL" dirty="0" err="1" smtClean="0"/>
              <a:t>wealth</a:t>
            </a:r>
            <a:r>
              <a:rPr lang="nl-NL" dirty="0" smtClean="0"/>
              <a:t> &amp; </a:t>
            </a:r>
            <a:r>
              <a:rPr lang="nl-NL" dirty="0" err="1" smtClean="0"/>
              <a:t>prominence</a:t>
            </a:r>
            <a:r>
              <a:rPr lang="nl-NL" dirty="0" smtClean="0"/>
              <a:t> in counsel and war</a:t>
            </a:r>
          </a:p>
          <a:p>
            <a:endParaRPr lang="nl-NL" dirty="0" smtClean="0"/>
          </a:p>
          <a:p>
            <a:r>
              <a:rPr lang="nl-NL" dirty="0" err="1" smtClean="0"/>
              <a:t>From</a:t>
            </a:r>
            <a:r>
              <a:rPr lang="nl-NL" dirty="0" smtClean="0"/>
              <a:t> 8th </a:t>
            </a:r>
            <a:r>
              <a:rPr lang="nl-NL" dirty="0" err="1" smtClean="0"/>
              <a:t>century</a:t>
            </a:r>
            <a:r>
              <a:rPr lang="nl-NL" dirty="0" smtClean="0"/>
              <a:t> </a:t>
            </a:r>
            <a:r>
              <a:rPr lang="nl-NL" dirty="0" err="1" smtClean="0"/>
              <a:t>onward</a:t>
            </a:r>
            <a:r>
              <a:rPr lang="nl-NL" dirty="0" smtClean="0"/>
              <a:t>: </a:t>
            </a:r>
            <a:r>
              <a:rPr lang="nl-NL" dirty="0" err="1" smtClean="0"/>
              <a:t>population</a:t>
            </a:r>
            <a:r>
              <a:rPr lang="nl-NL" dirty="0" smtClean="0"/>
              <a:t> </a:t>
            </a:r>
            <a:r>
              <a:rPr lang="nl-NL" dirty="0" err="1" smtClean="0"/>
              <a:t>growth</a:t>
            </a:r>
            <a:r>
              <a:rPr lang="nl-NL" dirty="0" smtClean="0"/>
              <a:t>, </a:t>
            </a:r>
            <a:r>
              <a:rPr lang="nl-NL" dirty="0" err="1" smtClean="0"/>
              <a:t>increased</a:t>
            </a:r>
            <a:r>
              <a:rPr lang="nl-NL" dirty="0" smtClean="0"/>
              <a:t> </a:t>
            </a:r>
            <a:r>
              <a:rPr lang="nl-NL" dirty="0" err="1" smtClean="0"/>
              <a:t>trade</a:t>
            </a:r>
            <a:r>
              <a:rPr lang="nl-NL" dirty="0" smtClean="0"/>
              <a:t>, </a:t>
            </a:r>
            <a:r>
              <a:rPr lang="nl-NL" dirty="0" err="1" smtClean="0"/>
              <a:t>reintroduction</a:t>
            </a:r>
            <a:r>
              <a:rPr lang="nl-NL" dirty="0" smtClean="0"/>
              <a:t> of </a:t>
            </a:r>
            <a:r>
              <a:rPr lang="nl-NL" dirty="0" err="1" smtClean="0"/>
              <a:t>writing</a:t>
            </a:r>
            <a:r>
              <a:rPr lang="nl-NL" dirty="0" smtClean="0"/>
              <a:t>, </a:t>
            </a:r>
            <a:r>
              <a:rPr lang="nl-NL" dirty="0" err="1" smtClean="0"/>
              <a:t>overseas</a:t>
            </a:r>
            <a:r>
              <a:rPr lang="nl-NL" dirty="0" smtClean="0"/>
              <a:t> </a:t>
            </a:r>
            <a:r>
              <a:rPr lang="nl-NL" dirty="0" err="1" smtClean="0"/>
              <a:t>settlement</a:t>
            </a:r>
            <a:r>
              <a:rPr lang="nl-NL" dirty="0" smtClean="0"/>
              <a:t> – all put </a:t>
            </a:r>
            <a:r>
              <a:rPr lang="nl-NL" dirty="0" err="1" smtClean="0"/>
              <a:t>pressure</a:t>
            </a:r>
            <a:r>
              <a:rPr lang="nl-NL" dirty="0" smtClean="0"/>
              <a:t> </a:t>
            </a:r>
            <a:r>
              <a:rPr lang="nl-NL" dirty="0" err="1" smtClean="0"/>
              <a:t>on</a:t>
            </a:r>
            <a:r>
              <a:rPr lang="nl-NL" dirty="0" smtClean="0"/>
              <a:t> the ‘</a:t>
            </a:r>
            <a:r>
              <a:rPr lang="nl-NL" dirty="0" err="1" smtClean="0"/>
              <a:t>kings</a:t>
            </a:r>
            <a:r>
              <a:rPr lang="nl-NL" dirty="0" smtClean="0"/>
              <a:t>’!</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Was </a:t>
            </a:r>
            <a:r>
              <a:rPr lang="nl-NL" dirty="0" err="1" smtClean="0"/>
              <a:t>democracy</a:t>
            </a:r>
            <a:r>
              <a:rPr lang="nl-NL" dirty="0" smtClean="0"/>
              <a:t> </a:t>
            </a:r>
            <a:r>
              <a:rPr lang="nl-NL" dirty="0" err="1" smtClean="0"/>
              <a:t>born</a:t>
            </a:r>
            <a:r>
              <a:rPr lang="nl-NL" dirty="0" smtClean="0"/>
              <a:t> in war?</a:t>
            </a:r>
            <a:endParaRPr lang="nl-NL" dirty="0"/>
          </a:p>
        </p:txBody>
      </p:sp>
      <p:sp>
        <p:nvSpPr>
          <p:cNvPr id="3" name="Tekstvak 2"/>
          <p:cNvSpPr txBox="1"/>
          <p:nvPr/>
        </p:nvSpPr>
        <p:spPr>
          <a:xfrm>
            <a:off x="467545" y="1844824"/>
            <a:ext cx="4320479" cy="3139321"/>
          </a:xfrm>
          <a:prstGeom prst="rect">
            <a:avLst/>
          </a:prstGeom>
          <a:noFill/>
        </p:spPr>
        <p:txBody>
          <a:bodyPr wrap="square" rtlCol="0">
            <a:spAutoFit/>
          </a:bodyPr>
          <a:lstStyle/>
          <a:p>
            <a:pPr algn="just"/>
            <a:r>
              <a:rPr lang="en-GB" dirty="0" smtClean="0"/>
              <a:t>And indeed the earliest form of constitution among the Greeks after the kingships consisted of those who were actually warriors, the original form consisting of the cavalry, (…) but as the states grew and the hoplites had become stronger, more persons came to have a part in the government. </a:t>
            </a:r>
          </a:p>
          <a:p>
            <a:pPr algn="just"/>
            <a:endParaRPr lang="en-GB" dirty="0" smtClean="0"/>
          </a:p>
          <a:p>
            <a:pPr algn="r"/>
            <a:r>
              <a:rPr lang="en-GB" dirty="0" smtClean="0"/>
              <a:t>Aristotle, </a:t>
            </a:r>
            <a:r>
              <a:rPr lang="en-GB" i="1" dirty="0" smtClean="0"/>
              <a:t>Politics</a:t>
            </a:r>
            <a:r>
              <a:rPr lang="en-GB" dirty="0" smtClean="0"/>
              <a:t> 1297b.16-24</a:t>
            </a:r>
          </a:p>
          <a:p>
            <a:endParaRPr lang="nl-NL" dirty="0"/>
          </a:p>
        </p:txBody>
      </p:sp>
      <p:pic>
        <p:nvPicPr>
          <p:cNvPr id="4" name="Afbeelding 3" descr="hoplite.jpg"/>
          <p:cNvPicPr>
            <a:picLocks noChangeAspect="1"/>
          </p:cNvPicPr>
          <p:nvPr/>
        </p:nvPicPr>
        <p:blipFill>
          <a:blip r:embed="rId2" cstate="print"/>
          <a:stretch>
            <a:fillRect/>
          </a:stretch>
        </p:blipFill>
        <p:spPr>
          <a:xfrm>
            <a:off x="5220072" y="1484784"/>
            <a:ext cx="3608584" cy="469174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Early</a:t>
            </a:r>
            <a:r>
              <a:rPr lang="nl-NL" dirty="0" smtClean="0"/>
              <a:t> </a:t>
            </a:r>
            <a:r>
              <a:rPr lang="nl-NL" dirty="0" err="1" smtClean="0"/>
              <a:t>signs</a:t>
            </a:r>
            <a:r>
              <a:rPr lang="nl-NL" dirty="0" smtClean="0"/>
              <a:t> of </a:t>
            </a:r>
            <a:r>
              <a:rPr lang="nl-NL" dirty="0" err="1" smtClean="0"/>
              <a:t>people</a:t>
            </a:r>
            <a:r>
              <a:rPr lang="nl-NL" dirty="0" smtClean="0"/>
              <a:t> power</a:t>
            </a:r>
            <a:endParaRPr lang="nl-NL" dirty="0"/>
          </a:p>
        </p:txBody>
      </p:sp>
      <p:sp>
        <p:nvSpPr>
          <p:cNvPr id="3" name="Tijdelijke aanduiding voor inhoud 2"/>
          <p:cNvSpPr>
            <a:spLocks noGrp="1"/>
          </p:cNvSpPr>
          <p:nvPr>
            <p:ph sz="quarter" idx="1"/>
          </p:nvPr>
        </p:nvSpPr>
        <p:spPr/>
        <p:txBody>
          <a:bodyPr/>
          <a:lstStyle/>
          <a:p>
            <a:r>
              <a:rPr lang="nl-NL" dirty="0" smtClean="0"/>
              <a:t>Law </a:t>
            </a:r>
            <a:r>
              <a:rPr lang="nl-NL" dirty="0" err="1" smtClean="0"/>
              <a:t>from</a:t>
            </a:r>
            <a:r>
              <a:rPr lang="nl-NL" dirty="0" smtClean="0"/>
              <a:t> </a:t>
            </a:r>
            <a:r>
              <a:rPr lang="nl-NL" dirty="0" err="1" smtClean="0"/>
              <a:t>Dreros</a:t>
            </a:r>
            <a:r>
              <a:rPr lang="nl-NL" dirty="0" smtClean="0"/>
              <a:t> (</a:t>
            </a:r>
            <a:r>
              <a:rPr lang="nl-NL" dirty="0" err="1" smtClean="0"/>
              <a:t>Crete</a:t>
            </a:r>
            <a:r>
              <a:rPr lang="nl-NL" dirty="0" smtClean="0"/>
              <a:t>), </a:t>
            </a:r>
            <a:r>
              <a:rPr lang="nl-NL" dirty="0" err="1" smtClean="0"/>
              <a:t>second</a:t>
            </a:r>
            <a:r>
              <a:rPr lang="nl-NL" dirty="0" smtClean="0"/>
              <a:t> half of 7th </a:t>
            </a:r>
            <a:r>
              <a:rPr lang="nl-NL" dirty="0" err="1" smtClean="0"/>
              <a:t>century</a:t>
            </a:r>
            <a:r>
              <a:rPr lang="nl-NL" dirty="0" smtClean="0"/>
              <a:t>: “</a:t>
            </a:r>
            <a:r>
              <a:rPr lang="nl-NL" dirty="0" err="1" smtClean="0"/>
              <a:t>it</a:t>
            </a:r>
            <a:r>
              <a:rPr lang="nl-NL" dirty="0" smtClean="0"/>
              <a:t> </a:t>
            </a:r>
            <a:r>
              <a:rPr lang="nl-NL" dirty="0" err="1" smtClean="0"/>
              <a:t>pleases</a:t>
            </a:r>
            <a:r>
              <a:rPr lang="nl-NL" dirty="0" smtClean="0"/>
              <a:t> the polis…”</a:t>
            </a:r>
          </a:p>
          <a:p>
            <a:endParaRPr lang="nl-NL" dirty="0" smtClean="0"/>
          </a:p>
          <a:p>
            <a:r>
              <a:rPr lang="nl-NL" dirty="0" smtClean="0"/>
              <a:t>Foundation of </a:t>
            </a:r>
            <a:r>
              <a:rPr lang="nl-NL" dirty="0" err="1" smtClean="0"/>
              <a:t>Cyrene</a:t>
            </a:r>
            <a:r>
              <a:rPr lang="nl-NL" dirty="0" smtClean="0"/>
              <a:t>, late 7th </a:t>
            </a:r>
            <a:r>
              <a:rPr lang="nl-NL" dirty="0" err="1" smtClean="0"/>
              <a:t>century</a:t>
            </a:r>
            <a:r>
              <a:rPr lang="nl-NL" dirty="0" smtClean="0"/>
              <a:t>: the </a:t>
            </a:r>
            <a:r>
              <a:rPr lang="nl-NL" dirty="0" err="1" smtClean="0"/>
              <a:t>people</a:t>
            </a:r>
            <a:r>
              <a:rPr lang="nl-NL" dirty="0" smtClean="0"/>
              <a:t> </a:t>
            </a:r>
            <a:r>
              <a:rPr lang="nl-NL" dirty="0" err="1" smtClean="0"/>
              <a:t>decide</a:t>
            </a:r>
            <a:r>
              <a:rPr lang="nl-NL" dirty="0" smtClean="0"/>
              <a:t>?</a:t>
            </a:r>
          </a:p>
          <a:p>
            <a:endParaRPr lang="nl-NL" dirty="0" smtClean="0"/>
          </a:p>
          <a:p>
            <a:r>
              <a:rPr lang="nl-NL" dirty="0" smtClean="0"/>
              <a:t>‘</a:t>
            </a:r>
            <a:r>
              <a:rPr lang="nl-NL" dirty="0" err="1" smtClean="0"/>
              <a:t>People’s</a:t>
            </a:r>
            <a:r>
              <a:rPr lang="nl-NL" dirty="0" smtClean="0"/>
              <a:t> </a:t>
            </a:r>
            <a:r>
              <a:rPr lang="nl-NL" dirty="0" err="1" smtClean="0"/>
              <a:t>Council</a:t>
            </a:r>
            <a:r>
              <a:rPr lang="nl-NL" dirty="0" smtClean="0"/>
              <a:t>’ (</a:t>
            </a:r>
            <a:r>
              <a:rPr lang="nl-NL" i="1" dirty="0" err="1" smtClean="0"/>
              <a:t>boulē</a:t>
            </a:r>
            <a:r>
              <a:rPr lang="nl-NL" i="1" dirty="0" smtClean="0"/>
              <a:t> </a:t>
            </a:r>
            <a:r>
              <a:rPr lang="nl-NL" i="1" dirty="0" err="1" smtClean="0"/>
              <a:t>demōsiē</a:t>
            </a:r>
            <a:r>
              <a:rPr lang="nl-NL" dirty="0" smtClean="0"/>
              <a:t>) </a:t>
            </a:r>
            <a:r>
              <a:rPr lang="nl-NL" dirty="0" err="1" smtClean="0"/>
              <a:t>on</a:t>
            </a:r>
            <a:r>
              <a:rPr lang="nl-NL" dirty="0" smtClean="0"/>
              <a:t> </a:t>
            </a:r>
            <a:r>
              <a:rPr lang="nl-NL" dirty="0" err="1" smtClean="0"/>
              <a:t>Chios</a:t>
            </a:r>
            <a:r>
              <a:rPr lang="nl-NL" dirty="0" smtClean="0"/>
              <a:t>, c. 550</a:t>
            </a:r>
          </a:p>
          <a:p>
            <a:endParaRPr lang="nl-NL" dirty="0" smtClean="0"/>
          </a:p>
          <a:p>
            <a:r>
              <a:rPr lang="nl-NL" dirty="0" err="1" smtClean="0"/>
              <a:t>Spartan</a:t>
            </a:r>
            <a:r>
              <a:rPr lang="nl-NL" dirty="0" smtClean="0"/>
              <a:t> ‘</a:t>
            </a:r>
            <a:r>
              <a:rPr lang="nl-NL" dirty="0" err="1" smtClean="0"/>
              <a:t>Great</a:t>
            </a:r>
            <a:r>
              <a:rPr lang="nl-NL" dirty="0" smtClean="0"/>
              <a:t> </a:t>
            </a:r>
            <a:r>
              <a:rPr lang="nl-NL" dirty="0" err="1" smtClean="0"/>
              <a:t>Rhetra</a:t>
            </a:r>
            <a:r>
              <a:rPr lang="nl-NL" dirty="0" smtClean="0"/>
              <a:t>’: </a:t>
            </a:r>
            <a:r>
              <a:rPr lang="nl-NL" dirty="0" err="1" smtClean="0"/>
              <a:t>democracy</a:t>
            </a:r>
            <a:r>
              <a:rPr lang="nl-NL" dirty="0" smtClean="0"/>
              <a:t> </a:t>
            </a:r>
            <a:r>
              <a:rPr lang="nl-NL" dirty="0" err="1" smtClean="0"/>
              <a:t>or</a:t>
            </a:r>
            <a:r>
              <a:rPr lang="nl-NL" dirty="0" smtClean="0"/>
              <a:t> </a:t>
            </a:r>
            <a:r>
              <a:rPr lang="nl-NL" dirty="0" err="1" smtClean="0"/>
              <a:t>not</a:t>
            </a:r>
            <a:r>
              <a:rPr lang="nl-NL" dirty="0" smtClean="0"/>
              <a:t>?</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Tyrants</a:t>
            </a:r>
            <a:r>
              <a:rPr lang="nl-NL" dirty="0" smtClean="0"/>
              <a:t>: </a:t>
            </a:r>
            <a:r>
              <a:rPr lang="nl-NL" dirty="0" err="1" smtClean="0"/>
              <a:t>friends</a:t>
            </a:r>
            <a:r>
              <a:rPr lang="nl-NL" dirty="0" smtClean="0"/>
              <a:t> of the </a:t>
            </a:r>
            <a:r>
              <a:rPr lang="nl-NL" dirty="0" err="1" smtClean="0"/>
              <a:t>people</a:t>
            </a:r>
            <a:r>
              <a:rPr lang="nl-NL" dirty="0" smtClean="0"/>
              <a:t>?</a:t>
            </a:r>
            <a:endParaRPr lang="nl-NL" dirty="0"/>
          </a:p>
        </p:txBody>
      </p:sp>
      <p:sp>
        <p:nvSpPr>
          <p:cNvPr id="3" name="Tekstvak 2"/>
          <p:cNvSpPr txBox="1"/>
          <p:nvPr/>
        </p:nvSpPr>
        <p:spPr>
          <a:xfrm>
            <a:off x="395537" y="1700808"/>
            <a:ext cx="8352927" cy="4524315"/>
          </a:xfrm>
          <a:prstGeom prst="rect">
            <a:avLst/>
          </a:prstGeom>
          <a:noFill/>
        </p:spPr>
        <p:txBody>
          <a:bodyPr wrap="square" rtlCol="0">
            <a:spAutoFit/>
          </a:bodyPr>
          <a:lstStyle/>
          <a:p>
            <a:pPr algn="just"/>
            <a:r>
              <a:rPr lang="en-GB" dirty="0" smtClean="0"/>
              <a:t>And moreover, because cities in those times were not large but the common people lived in the country and worked their farms, the people's champions, when they became warlike, used to aim at tyranny. And they all used to do this when they had acquired the confidence of the people, and their pledge of confidence was their enmity towards the rich.</a:t>
            </a:r>
          </a:p>
          <a:p>
            <a:pPr algn="r"/>
            <a:r>
              <a:rPr lang="en-GB" dirty="0" smtClean="0"/>
              <a:t>Aristotle, </a:t>
            </a:r>
            <a:r>
              <a:rPr lang="en-GB" i="1" dirty="0" smtClean="0"/>
              <a:t>Politics</a:t>
            </a:r>
            <a:r>
              <a:rPr lang="en-GB" dirty="0" smtClean="0"/>
              <a:t> 1305a.19-23</a:t>
            </a:r>
          </a:p>
          <a:p>
            <a:pPr algn="r"/>
            <a:endParaRPr lang="en-GB" dirty="0" smtClean="0"/>
          </a:p>
          <a:p>
            <a:pPr algn="just"/>
            <a:r>
              <a:rPr lang="en-GB" dirty="0" smtClean="0"/>
              <a:t>[</a:t>
            </a:r>
            <a:r>
              <a:rPr lang="en-GB" dirty="0" err="1" smtClean="0"/>
              <a:t>Kypselos</a:t>
            </a:r>
            <a:r>
              <a:rPr lang="en-GB" dirty="0" smtClean="0"/>
              <a:t>] was soon especially admired by the citizens, as he was brave and sensible and seemed to have the popular interest at heart. (…) Finally having formed an entourage he killed the ruler </a:t>
            </a:r>
            <a:r>
              <a:rPr lang="en-GB" dirty="0" err="1" smtClean="0"/>
              <a:t>Hippokleides</a:t>
            </a:r>
            <a:r>
              <a:rPr lang="en-GB" dirty="0" smtClean="0"/>
              <a:t> who was lawless and oppressive. And the people quickly set him up as king in his stead.</a:t>
            </a:r>
          </a:p>
          <a:p>
            <a:pPr algn="r"/>
            <a:r>
              <a:rPr lang="en-GB" dirty="0" err="1" smtClean="0"/>
              <a:t>Nicolaus</a:t>
            </a:r>
            <a:r>
              <a:rPr lang="en-GB" dirty="0" smtClean="0"/>
              <a:t> of Damascus </a:t>
            </a:r>
            <a:r>
              <a:rPr lang="en-GB" dirty="0" err="1" smtClean="0"/>
              <a:t>fr</a:t>
            </a:r>
            <a:r>
              <a:rPr lang="en-GB" dirty="0" smtClean="0"/>
              <a:t>. 57.4-6</a:t>
            </a:r>
          </a:p>
          <a:p>
            <a:endParaRPr lang="en-GB" dirty="0" smtClean="0"/>
          </a:p>
          <a:p>
            <a:r>
              <a:rPr lang="en-GB" dirty="0" smtClean="0"/>
              <a:t>The nobles are in exile, the base manage the city.</a:t>
            </a:r>
          </a:p>
          <a:p>
            <a:r>
              <a:rPr lang="en-GB" dirty="0" smtClean="0"/>
              <a:t>If only Zeus would destroy the clan of the </a:t>
            </a:r>
            <a:r>
              <a:rPr lang="en-GB" dirty="0" err="1" smtClean="0"/>
              <a:t>Kypselids</a:t>
            </a:r>
            <a:r>
              <a:rPr lang="en-GB" dirty="0" smtClean="0"/>
              <a:t>!</a:t>
            </a:r>
          </a:p>
          <a:p>
            <a:pPr algn="r"/>
            <a:r>
              <a:rPr lang="en-GB" dirty="0" err="1" smtClean="0"/>
              <a:t>Theognis</a:t>
            </a:r>
            <a:r>
              <a:rPr lang="en-GB" dirty="0" smtClean="0"/>
              <a:t> 893-894</a:t>
            </a:r>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a:t>
            </a:r>
            <a:r>
              <a:rPr lang="nl-NL" dirty="0" err="1" smtClean="0"/>
              <a:t>says</a:t>
            </a:r>
            <a:r>
              <a:rPr lang="nl-NL" dirty="0" smtClean="0"/>
              <a:t> </a:t>
            </a:r>
            <a:r>
              <a:rPr lang="nl-NL" dirty="0" err="1" smtClean="0"/>
              <a:t>no</a:t>
            </a:r>
            <a:r>
              <a:rPr lang="nl-NL" dirty="0" smtClean="0"/>
              <a:t> to </a:t>
            </a:r>
            <a:r>
              <a:rPr lang="nl-NL" dirty="0" err="1" smtClean="0"/>
              <a:t>tyranny</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smtClean="0"/>
              <a:t>632/1: </a:t>
            </a:r>
            <a:r>
              <a:rPr lang="nl-NL" dirty="0" err="1" smtClean="0"/>
              <a:t>Cylon</a:t>
            </a:r>
            <a:r>
              <a:rPr lang="nl-NL" dirty="0" smtClean="0"/>
              <a:t>, </a:t>
            </a:r>
            <a:r>
              <a:rPr lang="nl-NL" dirty="0" err="1" smtClean="0"/>
              <a:t>Olympic</a:t>
            </a:r>
            <a:r>
              <a:rPr lang="nl-NL" dirty="0" smtClean="0"/>
              <a:t> </a:t>
            </a:r>
            <a:r>
              <a:rPr lang="nl-NL" dirty="0" err="1" smtClean="0"/>
              <a:t>victor</a:t>
            </a:r>
            <a:r>
              <a:rPr lang="nl-NL" dirty="0" smtClean="0"/>
              <a:t> &amp; </a:t>
            </a:r>
            <a:r>
              <a:rPr lang="nl-NL" dirty="0" err="1" smtClean="0"/>
              <a:t>son-in-law</a:t>
            </a:r>
            <a:r>
              <a:rPr lang="nl-NL" dirty="0" smtClean="0"/>
              <a:t> of </a:t>
            </a:r>
            <a:r>
              <a:rPr lang="nl-NL" dirty="0" err="1" smtClean="0"/>
              <a:t>Theagenes</a:t>
            </a:r>
            <a:r>
              <a:rPr lang="nl-NL" dirty="0" smtClean="0"/>
              <a:t>, the </a:t>
            </a:r>
            <a:r>
              <a:rPr lang="nl-NL" dirty="0" err="1" smtClean="0"/>
              <a:t>tyrant</a:t>
            </a:r>
            <a:r>
              <a:rPr lang="nl-NL" dirty="0" smtClean="0"/>
              <a:t> of Megara, </a:t>
            </a:r>
            <a:r>
              <a:rPr lang="nl-NL" dirty="0" err="1" smtClean="0"/>
              <a:t>gathers</a:t>
            </a:r>
            <a:r>
              <a:rPr lang="nl-NL" dirty="0" smtClean="0"/>
              <a:t> a </a:t>
            </a:r>
            <a:r>
              <a:rPr lang="nl-NL" i="1" dirty="0" err="1" smtClean="0"/>
              <a:t>hetaireia</a:t>
            </a:r>
            <a:r>
              <a:rPr lang="nl-NL" dirty="0" smtClean="0"/>
              <a:t> and stages a coup</a:t>
            </a:r>
          </a:p>
          <a:p>
            <a:endParaRPr lang="nl-NL" dirty="0" smtClean="0"/>
          </a:p>
          <a:p>
            <a:r>
              <a:rPr lang="nl-NL" dirty="0" err="1" smtClean="0"/>
              <a:t>Cylon’s</a:t>
            </a:r>
            <a:r>
              <a:rPr lang="nl-NL" dirty="0" smtClean="0"/>
              <a:t> </a:t>
            </a:r>
            <a:r>
              <a:rPr lang="nl-NL" dirty="0" err="1" smtClean="0"/>
              <a:t>attempt</a:t>
            </a:r>
            <a:r>
              <a:rPr lang="nl-NL" dirty="0" smtClean="0"/>
              <a:t> </a:t>
            </a:r>
            <a:r>
              <a:rPr lang="nl-NL" dirty="0" err="1" smtClean="0"/>
              <a:t>fails</a:t>
            </a:r>
            <a:r>
              <a:rPr lang="nl-NL" dirty="0" smtClean="0"/>
              <a:t> </a:t>
            </a:r>
            <a:r>
              <a:rPr lang="nl-NL" dirty="0" err="1" smtClean="0"/>
              <a:t>when</a:t>
            </a:r>
            <a:r>
              <a:rPr lang="nl-NL" dirty="0" smtClean="0"/>
              <a:t> the </a:t>
            </a:r>
            <a:r>
              <a:rPr lang="nl-NL" dirty="0" err="1" smtClean="0"/>
              <a:t>people</a:t>
            </a:r>
            <a:r>
              <a:rPr lang="nl-NL" dirty="0" smtClean="0"/>
              <a:t> </a:t>
            </a:r>
            <a:r>
              <a:rPr lang="nl-NL" dirty="0" err="1" smtClean="0"/>
              <a:t>intervene</a:t>
            </a:r>
            <a:endParaRPr lang="nl-NL" dirty="0" smtClean="0"/>
          </a:p>
          <a:p>
            <a:endParaRPr lang="nl-NL" dirty="0" smtClean="0"/>
          </a:p>
          <a:p>
            <a:r>
              <a:rPr lang="nl-NL" dirty="0" err="1" smtClean="0"/>
              <a:t>Murder</a:t>
            </a:r>
            <a:r>
              <a:rPr lang="nl-NL" dirty="0" smtClean="0"/>
              <a:t> of </a:t>
            </a:r>
            <a:r>
              <a:rPr lang="nl-NL" dirty="0" err="1" smtClean="0"/>
              <a:t>Cylon’s</a:t>
            </a:r>
            <a:r>
              <a:rPr lang="nl-NL" dirty="0" smtClean="0"/>
              <a:t> </a:t>
            </a:r>
            <a:r>
              <a:rPr lang="nl-NL" dirty="0" err="1" smtClean="0"/>
              <a:t>allies</a:t>
            </a:r>
            <a:r>
              <a:rPr lang="nl-NL" dirty="0" smtClean="0"/>
              <a:t> </a:t>
            </a:r>
            <a:r>
              <a:rPr lang="nl-NL" dirty="0" err="1" smtClean="0"/>
              <a:t>brings</a:t>
            </a:r>
            <a:r>
              <a:rPr lang="nl-NL" dirty="0" smtClean="0"/>
              <a:t> a </a:t>
            </a:r>
            <a:r>
              <a:rPr lang="nl-NL" dirty="0" err="1" smtClean="0"/>
              <a:t>curse</a:t>
            </a:r>
            <a:r>
              <a:rPr lang="nl-NL" dirty="0" smtClean="0"/>
              <a:t> </a:t>
            </a:r>
            <a:r>
              <a:rPr lang="nl-NL" dirty="0" err="1" smtClean="0"/>
              <a:t>on</a:t>
            </a:r>
            <a:r>
              <a:rPr lang="nl-NL" dirty="0" smtClean="0"/>
              <a:t> the </a:t>
            </a:r>
            <a:r>
              <a:rPr lang="nl-NL" dirty="0" err="1" smtClean="0"/>
              <a:t>powerful</a:t>
            </a:r>
            <a:r>
              <a:rPr lang="nl-NL" dirty="0" smtClean="0"/>
              <a:t> clan of the </a:t>
            </a:r>
            <a:r>
              <a:rPr lang="nl-NL" dirty="0" err="1" smtClean="0"/>
              <a:t>Alcmeonids</a:t>
            </a:r>
            <a:endParaRPr lang="nl-NL" dirty="0" smtClean="0"/>
          </a:p>
          <a:p>
            <a:endParaRPr lang="nl-NL" dirty="0" smtClean="0"/>
          </a:p>
          <a:p>
            <a:r>
              <a:rPr lang="nl-NL" dirty="0" err="1" smtClean="0"/>
              <a:t>Civil</a:t>
            </a:r>
            <a:r>
              <a:rPr lang="nl-NL" dirty="0" smtClean="0"/>
              <a:t> </a:t>
            </a:r>
            <a:r>
              <a:rPr lang="nl-NL" dirty="0" err="1" smtClean="0"/>
              <a:t>strife</a:t>
            </a:r>
            <a:r>
              <a:rPr lang="nl-NL" dirty="0" smtClean="0"/>
              <a:t> </a:t>
            </a:r>
            <a:r>
              <a:rPr lang="nl-NL" dirty="0" err="1" smtClean="0"/>
              <a:t>continues</a:t>
            </a:r>
            <a:r>
              <a:rPr lang="nl-NL" dirty="0" smtClean="0"/>
              <a:t>. </a:t>
            </a:r>
            <a:r>
              <a:rPr lang="nl-NL" dirty="0" err="1" smtClean="0"/>
              <a:t>Athenians</a:t>
            </a:r>
            <a:r>
              <a:rPr lang="nl-NL" dirty="0" smtClean="0"/>
              <a:t> </a:t>
            </a:r>
            <a:r>
              <a:rPr lang="nl-NL" dirty="0" err="1" smtClean="0"/>
              <a:t>assign</a:t>
            </a:r>
            <a:r>
              <a:rPr lang="nl-NL" dirty="0" smtClean="0"/>
              <a:t> </a:t>
            </a:r>
            <a:r>
              <a:rPr lang="nl-NL" dirty="0" err="1" smtClean="0"/>
              <a:t>Draco</a:t>
            </a:r>
            <a:r>
              <a:rPr lang="nl-NL" dirty="0" smtClean="0"/>
              <a:t> to </a:t>
            </a:r>
            <a:r>
              <a:rPr lang="nl-NL" dirty="0" err="1" smtClean="0"/>
              <a:t>write</a:t>
            </a:r>
            <a:r>
              <a:rPr lang="nl-NL" dirty="0" smtClean="0"/>
              <a:t> </a:t>
            </a:r>
            <a:r>
              <a:rPr lang="nl-NL" dirty="0" err="1" smtClean="0"/>
              <a:t>new</a:t>
            </a:r>
            <a:r>
              <a:rPr lang="nl-NL" dirty="0" smtClean="0"/>
              <a:t> </a:t>
            </a:r>
            <a:r>
              <a:rPr lang="nl-NL" dirty="0" err="1" smtClean="0"/>
              <a:t>laws</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p:txBody>
          <a:bodyPr/>
          <a:lstStyle/>
          <a:p>
            <a:r>
              <a:rPr lang="en-US" dirty="0" smtClean="0"/>
              <a:t>What are the forces that drove the emergence of democracy in the ancient Greek world?</a:t>
            </a:r>
          </a:p>
          <a:p>
            <a:endParaRPr lang="en-US" dirty="0" smtClean="0"/>
          </a:p>
          <a:p>
            <a:r>
              <a:rPr lang="en-US" dirty="0" smtClean="0"/>
              <a:t>To what extent was Athens different from other Greek poleis in the early Archaic period?</a:t>
            </a:r>
          </a:p>
          <a:p>
            <a:endParaRPr lang="en-US" dirty="0" smtClean="0"/>
          </a:p>
          <a:p>
            <a:r>
              <a:rPr lang="en-US" dirty="0" smtClean="0"/>
              <a:t>To what extent do you think democracy was the likely outcome of the changing nature of Greek society at this time?</a:t>
            </a:r>
          </a:p>
          <a:p>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Module </a:t>
            </a:r>
            <a:r>
              <a:rPr lang="nl-NL" dirty="0" err="1" smtClean="0"/>
              <a:t>outline</a:t>
            </a:r>
            <a:endParaRPr lang="nl-NL" dirty="0"/>
          </a:p>
        </p:txBody>
      </p:sp>
      <p:sp>
        <p:nvSpPr>
          <p:cNvPr id="3" name="Tijdelijke aanduiding voor inhoud 2"/>
          <p:cNvSpPr>
            <a:spLocks noGrp="1"/>
          </p:cNvSpPr>
          <p:nvPr>
            <p:ph sz="quarter" idx="1"/>
          </p:nvPr>
        </p:nvSpPr>
        <p:spPr>
          <a:xfrm>
            <a:off x="301752" y="1628800"/>
            <a:ext cx="8518720" cy="4470248"/>
          </a:xfrm>
        </p:spPr>
        <p:txBody>
          <a:bodyPr>
            <a:normAutofit/>
          </a:bodyPr>
          <a:lstStyle/>
          <a:p>
            <a:r>
              <a:rPr lang="nl-NL" sz="2400" dirty="0" err="1" smtClean="0"/>
              <a:t>Lectures</a:t>
            </a:r>
            <a:r>
              <a:rPr lang="nl-NL" sz="2400" dirty="0" smtClean="0"/>
              <a:t>: </a:t>
            </a:r>
            <a:r>
              <a:rPr lang="nl-NL" sz="2400" dirty="0" err="1" smtClean="0"/>
              <a:t>every</a:t>
            </a:r>
            <a:r>
              <a:rPr lang="nl-NL" sz="2400" dirty="0" smtClean="0"/>
              <a:t> Friday, 3-5pm, R0.12</a:t>
            </a:r>
          </a:p>
          <a:p>
            <a:endParaRPr lang="nl-NL" sz="2400" dirty="0" smtClean="0"/>
          </a:p>
          <a:p>
            <a:r>
              <a:rPr lang="nl-NL" sz="2400" dirty="0" smtClean="0"/>
              <a:t>Seminars: weeks 5 and 8, </a:t>
            </a:r>
            <a:r>
              <a:rPr lang="nl-NL" sz="2400" dirty="0" err="1" smtClean="0"/>
              <a:t>groups</a:t>
            </a:r>
            <a:r>
              <a:rPr lang="nl-NL" sz="2400" dirty="0" smtClean="0"/>
              <a:t> to </a:t>
            </a:r>
            <a:r>
              <a:rPr lang="nl-NL" sz="2400" dirty="0" err="1" smtClean="0"/>
              <a:t>be</a:t>
            </a:r>
            <a:r>
              <a:rPr lang="nl-NL" sz="2400" dirty="0" smtClean="0"/>
              <a:t> </a:t>
            </a:r>
            <a:r>
              <a:rPr lang="nl-NL" sz="2400" dirty="0" err="1" smtClean="0"/>
              <a:t>determined</a:t>
            </a:r>
            <a:endParaRPr lang="nl-NL" sz="2400" dirty="0" smtClean="0"/>
          </a:p>
          <a:p>
            <a:endParaRPr lang="nl-NL" sz="2400" dirty="0" smtClean="0"/>
          </a:p>
          <a:p>
            <a:r>
              <a:rPr lang="nl-NL" sz="2400" dirty="0" err="1" smtClean="0"/>
              <a:t>Language</a:t>
            </a:r>
            <a:r>
              <a:rPr lang="nl-NL" sz="2400" dirty="0" smtClean="0"/>
              <a:t> </a:t>
            </a:r>
            <a:r>
              <a:rPr lang="nl-NL" sz="2400" dirty="0" err="1" smtClean="0"/>
              <a:t>sessions</a:t>
            </a:r>
            <a:r>
              <a:rPr lang="nl-NL" sz="2400" dirty="0" smtClean="0"/>
              <a:t> (Q800 </a:t>
            </a:r>
            <a:r>
              <a:rPr lang="nl-NL" sz="2400" dirty="0" err="1" smtClean="0"/>
              <a:t>students</a:t>
            </a:r>
            <a:r>
              <a:rPr lang="nl-NL" sz="2400" dirty="0" smtClean="0"/>
              <a:t>): </a:t>
            </a:r>
            <a:r>
              <a:rPr lang="nl-NL" sz="2400" dirty="0" err="1" smtClean="0"/>
              <a:t>every</a:t>
            </a:r>
            <a:r>
              <a:rPr lang="nl-NL" sz="2400" dirty="0" smtClean="0"/>
              <a:t> </a:t>
            </a:r>
            <a:r>
              <a:rPr lang="nl-NL" sz="2400" dirty="0" err="1" smtClean="0"/>
              <a:t>Tuesday</a:t>
            </a:r>
            <a:r>
              <a:rPr lang="nl-NL" sz="2400" dirty="0" smtClean="0"/>
              <a:t>, 4-5pm, H2.45</a:t>
            </a:r>
          </a:p>
          <a:p>
            <a:endParaRPr lang="nl-NL" sz="2400" dirty="0" smtClean="0"/>
          </a:p>
          <a:p>
            <a:r>
              <a:rPr lang="nl-NL" sz="2400" dirty="0" smtClean="0"/>
              <a:t>Essay: Term 1 deadline </a:t>
            </a:r>
            <a:r>
              <a:rPr lang="nl-NL" sz="2400" b="1" dirty="0" err="1" smtClean="0"/>
              <a:t>Tuesday</a:t>
            </a:r>
            <a:r>
              <a:rPr lang="nl-NL" sz="2400" b="1" dirty="0" smtClean="0"/>
              <a:t> 14 November</a:t>
            </a:r>
          </a:p>
          <a:p>
            <a:endParaRPr lang="nl-NL" sz="2400" b="1" dirty="0" smtClean="0"/>
          </a:p>
          <a:p>
            <a:r>
              <a:rPr lang="nl-NL" sz="2400" dirty="0" err="1" smtClean="0"/>
              <a:t>Exam</a:t>
            </a:r>
            <a:r>
              <a:rPr lang="nl-NL" sz="2400" dirty="0" smtClean="0"/>
              <a:t> in Term 3</a:t>
            </a:r>
            <a:endParaRPr lang="nl-NL"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a:t>
            </a:r>
            <a:r>
              <a:rPr lang="nl-NL" dirty="0" smtClean="0"/>
              <a:t> are we </a:t>
            </a:r>
            <a:r>
              <a:rPr lang="nl-NL" dirty="0" err="1" smtClean="0"/>
              <a:t>talking</a:t>
            </a:r>
            <a:r>
              <a:rPr lang="nl-NL" dirty="0" smtClean="0"/>
              <a:t> </a:t>
            </a:r>
            <a:r>
              <a:rPr lang="nl-NL" dirty="0" err="1" smtClean="0"/>
              <a:t>about</a:t>
            </a:r>
            <a:r>
              <a:rPr lang="nl-NL" dirty="0" smtClean="0"/>
              <a:t>?</a:t>
            </a:r>
            <a:endParaRPr lang="nl-NL" dirty="0"/>
          </a:p>
        </p:txBody>
      </p:sp>
      <p:sp>
        <p:nvSpPr>
          <p:cNvPr id="3" name="Tijdelijke aanduiding voor inhoud 2"/>
          <p:cNvSpPr>
            <a:spLocks noGrp="1"/>
          </p:cNvSpPr>
          <p:nvPr>
            <p:ph sz="quarter" idx="1"/>
          </p:nvPr>
        </p:nvSpPr>
        <p:spPr>
          <a:xfrm>
            <a:off x="301752" y="1988840"/>
            <a:ext cx="8503920" cy="1728192"/>
          </a:xfrm>
        </p:spPr>
        <p:txBody>
          <a:bodyPr>
            <a:normAutofit/>
          </a:bodyPr>
          <a:lstStyle/>
          <a:p>
            <a:r>
              <a:rPr lang="nl-NL" sz="2800" dirty="0" err="1" smtClean="0"/>
              <a:t>Democracy</a:t>
            </a:r>
            <a:r>
              <a:rPr lang="nl-NL" sz="2800" dirty="0" smtClean="0"/>
              <a:t>?</a:t>
            </a:r>
          </a:p>
          <a:p>
            <a:endParaRPr lang="nl-NL" sz="2800" dirty="0" smtClean="0"/>
          </a:p>
          <a:p>
            <a:r>
              <a:rPr lang="nl-NL" sz="2800" dirty="0" err="1" smtClean="0"/>
              <a:t>Imperialism</a:t>
            </a:r>
            <a:r>
              <a:rPr lang="nl-NL" sz="2800" dirty="0" smtClean="0"/>
              <a:t>?</a:t>
            </a:r>
          </a:p>
          <a:p>
            <a:endParaRPr lang="nl-NL" dirty="0" smtClean="0"/>
          </a:p>
        </p:txBody>
      </p:sp>
      <p:sp>
        <p:nvSpPr>
          <p:cNvPr id="4" name="Tekstvak 3"/>
          <p:cNvSpPr txBox="1"/>
          <p:nvPr/>
        </p:nvSpPr>
        <p:spPr>
          <a:xfrm>
            <a:off x="323528" y="4509120"/>
            <a:ext cx="8496943" cy="954107"/>
          </a:xfrm>
          <a:prstGeom prst="rect">
            <a:avLst/>
          </a:prstGeom>
          <a:noFill/>
        </p:spPr>
        <p:txBody>
          <a:bodyPr wrap="square" rtlCol="0">
            <a:spAutoFit/>
          </a:bodyPr>
          <a:lstStyle/>
          <a:p>
            <a:r>
              <a:rPr lang="nl-NL" sz="2800" dirty="0" smtClean="0"/>
              <a:t>Module </a:t>
            </a:r>
            <a:r>
              <a:rPr lang="nl-NL" sz="2800" dirty="0" err="1" smtClean="0"/>
              <a:t>theme</a:t>
            </a:r>
            <a:r>
              <a:rPr lang="nl-NL" sz="2800" dirty="0" smtClean="0"/>
              <a:t>: the </a:t>
            </a:r>
            <a:r>
              <a:rPr lang="nl-NL" sz="2800" dirty="0" err="1" smtClean="0"/>
              <a:t>origins</a:t>
            </a:r>
            <a:r>
              <a:rPr lang="nl-NL" sz="2800" dirty="0" smtClean="0"/>
              <a:t>, nature, and </a:t>
            </a:r>
            <a:r>
              <a:rPr lang="nl-NL" sz="2800" dirty="0" err="1" smtClean="0"/>
              <a:t>legacy</a:t>
            </a:r>
            <a:r>
              <a:rPr lang="nl-NL" sz="2800" dirty="0" smtClean="0"/>
              <a:t> of the </a:t>
            </a:r>
            <a:r>
              <a:rPr lang="nl-NL" sz="2800" dirty="0" err="1" smtClean="0"/>
              <a:t>democracy</a:t>
            </a:r>
            <a:r>
              <a:rPr lang="nl-NL" sz="2800" dirty="0" smtClean="0"/>
              <a:t> of </a:t>
            </a:r>
            <a:r>
              <a:rPr lang="nl-NL" sz="2800" dirty="0" err="1" smtClean="0"/>
              <a:t>Classical</a:t>
            </a:r>
            <a:r>
              <a:rPr lang="nl-NL" sz="2800" dirty="0" smtClean="0"/>
              <a:t> </a:t>
            </a:r>
            <a:r>
              <a:rPr lang="nl-NL" sz="2800" dirty="0" err="1" smtClean="0"/>
              <a:t>Athens</a:t>
            </a:r>
            <a:r>
              <a:rPr lang="nl-NL" sz="2800" dirty="0" smtClean="0"/>
              <a:t> (508-322 BC)</a:t>
            </a:r>
            <a:endParaRPr lang="nl-NL" sz="2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matter of perspective</a:t>
            </a:r>
            <a:endParaRPr lang="en-US" dirty="0"/>
          </a:p>
        </p:txBody>
      </p:sp>
      <p:sp>
        <p:nvSpPr>
          <p:cNvPr id="3" name="Content Placeholder 2"/>
          <p:cNvSpPr>
            <a:spLocks noGrp="1"/>
          </p:cNvSpPr>
          <p:nvPr>
            <p:ph sz="quarter" idx="1"/>
          </p:nvPr>
        </p:nvSpPr>
        <p:spPr/>
        <p:txBody>
          <a:bodyPr/>
          <a:lstStyle/>
          <a:p>
            <a:r>
              <a:rPr lang="en-US" dirty="0" smtClean="0"/>
              <a:t>First known use of </a:t>
            </a:r>
            <a:r>
              <a:rPr lang="en-US" i="1" dirty="0" err="1" smtClean="0"/>
              <a:t>demokratia</a:t>
            </a:r>
            <a:r>
              <a:rPr lang="en-US" dirty="0" smtClean="0"/>
              <a:t>: Herodotus 6.131.1 (c. 430)</a:t>
            </a:r>
          </a:p>
          <a:p>
            <a:endParaRPr lang="en-US" dirty="0"/>
          </a:p>
          <a:p>
            <a:r>
              <a:rPr lang="en-US" dirty="0" smtClean="0"/>
              <a:t>Greek political writing &amp; expression is (Athenian) retrospective</a:t>
            </a:r>
          </a:p>
          <a:p>
            <a:endParaRPr lang="en-US" dirty="0"/>
          </a:p>
          <a:p>
            <a:r>
              <a:rPr lang="en-US" dirty="0" smtClean="0"/>
              <a:t>‘Imperialism’: no Greek word for empire!</a:t>
            </a:r>
            <a:endParaRPr lang="en-US" dirty="0"/>
          </a:p>
        </p:txBody>
      </p:sp>
    </p:spTree>
    <p:extLst>
      <p:ext uri="{BB962C8B-B14F-4D97-AF65-F5344CB8AC3E}">
        <p14:creationId xmlns:p14="http://schemas.microsoft.com/office/powerpoint/2010/main" val="3909380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Power to the </a:t>
            </a:r>
            <a:r>
              <a:rPr lang="nl-NL" dirty="0" err="1" smtClean="0"/>
              <a:t>People</a:t>
            </a:r>
            <a:endParaRPr lang="nl-NL" dirty="0"/>
          </a:p>
        </p:txBody>
      </p:sp>
      <p:sp>
        <p:nvSpPr>
          <p:cNvPr id="3" name="Tekstvak 2"/>
          <p:cNvSpPr txBox="1"/>
          <p:nvPr/>
        </p:nvSpPr>
        <p:spPr>
          <a:xfrm>
            <a:off x="539552" y="1628800"/>
            <a:ext cx="8136904" cy="4247317"/>
          </a:xfrm>
          <a:prstGeom prst="rect">
            <a:avLst/>
          </a:prstGeom>
          <a:noFill/>
        </p:spPr>
        <p:txBody>
          <a:bodyPr wrap="square" rtlCol="0">
            <a:spAutoFit/>
          </a:bodyPr>
          <a:lstStyle/>
          <a:p>
            <a:pPr algn="just"/>
            <a:r>
              <a:rPr lang="en-GB" dirty="0" smtClean="0"/>
              <a:t>The rule of the multitude has in the first place the loveliest name of all: equality. In the second place, the people do none of the evil things that monarchs do. Officials hold office by lot, and their conduct is subject to examination, and all measures are referred to the popular assembly. </a:t>
            </a:r>
          </a:p>
          <a:p>
            <a:pPr algn="r"/>
            <a:r>
              <a:rPr lang="en-GB" dirty="0" smtClean="0"/>
              <a:t>Herodotus 3.80.6</a:t>
            </a:r>
          </a:p>
          <a:p>
            <a:endParaRPr lang="en-GB" dirty="0" smtClean="0"/>
          </a:p>
          <a:p>
            <a:pPr algn="just"/>
            <a:r>
              <a:rPr lang="en-GB" dirty="0" smtClean="0"/>
              <a:t>The popular principle of justice is to have equality according to number, not worth, and if this is the principle of justice prevailing, the multitude must of necessity be sovereign and the decision of the majority must be final and must constitute justice, for they say that each of the citizens ought to have an equal share; so that it results that in democracies the poor are more powerful than the rich, because there are more of them, and whatever is decided by the majority is sovereign.</a:t>
            </a:r>
          </a:p>
          <a:p>
            <a:pPr algn="r"/>
            <a:r>
              <a:rPr lang="en-GB" dirty="0" smtClean="0"/>
              <a:t>Aristotle, </a:t>
            </a:r>
            <a:r>
              <a:rPr lang="en-GB" i="1" dirty="0" smtClean="0"/>
              <a:t>Politics</a:t>
            </a:r>
            <a:r>
              <a:rPr lang="en-GB" dirty="0" smtClean="0"/>
              <a:t> 1317b.3-10</a:t>
            </a:r>
          </a:p>
          <a:p>
            <a:endParaRPr lang="nl-NL"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a:t>
            </a:r>
            <a:r>
              <a:rPr lang="nl-NL" dirty="0" smtClean="0"/>
              <a:t> is </a:t>
            </a:r>
            <a:r>
              <a:rPr lang="nl-NL" dirty="0" err="1" smtClean="0"/>
              <a:t>Athenian</a:t>
            </a:r>
            <a:r>
              <a:rPr lang="nl-NL" dirty="0" smtClean="0"/>
              <a:t> </a:t>
            </a:r>
            <a:r>
              <a:rPr lang="nl-NL" dirty="0" err="1" smtClean="0"/>
              <a:t>democracy</a:t>
            </a:r>
            <a:r>
              <a:rPr lang="nl-NL" dirty="0" smtClean="0"/>
              <a:t>?</a:t>
            </a:r>
            <a:endParaRPr lang="nl-NL" dirty="0"/>
          </a:p>
        </p:txBody>
      </p:sp>
      <p:sp>
        <p:nvSpPr>
          <p:cNvPr id="3" name="Tijdelijke aanduiding voor inhoud 2"/>
          <p:cNvSpPr>
            <a:spLocks noGrp="1"/>
          </p:cNvSpPr>
          <p:nvPr>
            <p:ph sz="quarter" idx="1"/>
          </p:nvPr>
        </p:nvSpPr>
        <p:spPr/>
        <p:txBody>
          <a:bodyPr/>
          <a:lstStyle/>
          <a:p>
            <a:r>
              <a:rPr lang="nl-NL" dirty="0" err="1" smtClean="0"/>
              <a:t>Supreme</a:t>
            </a:r>
            <a:r>
              <a:rPr lang="nl-NL" dirty="0" smtClean="0"/>
              <a:t> </a:t>
            </a:r>
            <a:r>
              <a:rPr lang="nl-NL" dirty="0" err="1" smtClean="0"/>
              <a:t>authority</a:t>
            </a:r>
            <a:r>
              <a:rPr lang="nl-NL" dirty="0" smtClean="0"/>
              <a:t> of the </a:t>
            </a:r>
            <a:r>
              <a:rPr lang="nl-NL" dirty="0" err="1" smtClean="0"/>
              <a:t>Assembly</a:t>
            </a:r>
            <a:endParaRPr lang="nl-NL" dirty="0" smtClean="0"/>
          </a:p>
          <a:p>
            <a:endParaRPr lang="nl-NL" dirty="0" smtClean="0"/>
          </a:p>
          <a:p>
            <a:r>
              <a:rPr lang="nl-NL" dirty="0" smtClean="0"/>
              <a:t>Offices </a:t>
            </a:r>
            <a:r>
              <a:rPr lang="nl-NL" dirty="0" err="1" smtClean="0"/>
              <a:t>assigned</a:t>
            </a:r>
            <a:r>
              <a:rPr lang="nl-NL" dirty="0" smtClean="0"/>
              <a:t> </a:t>
            </a:r>
            <a:r>
              <a:rPr lang="nl-NL" dirty="0" err="1" smtClean="0"/>
              <a:t>by</a:t>
            </a:r>
            <a:r>
              <a:rPr lang="nl-NL" dirty="0" smtClean="0"/>
              <a:t> lot </a:t>
            </a:r>
            <a:r>
              <a:rPr lang="nl-NL" dirty="0" err="1" smtClean="0"/>
              <a:t>for</a:t>
            </a:r>
            <a:r>
              <a:rPr lang="nl-NL" dirty="0" smtClean="0"/>
              <a:t> short </a:t>
            </a:r>
            <a:r>
              <a:rPr lang="nl-NL" dirty="0" err="1" smtClean="0"/>
              <a:t>periods</a:t>
            </a:r>
            <a:endParaRPr lang="nl-NL" dirty="0" smtClean="0"/>
          </a:p>
          <a:p>
            <a:endParaRPr lang="nl-NL" dirty="0" smtClean="0"/>
          </a:p>
          <a:p>
            <a:r>
              <a:rPr lang="nl-NL" dirty="0" err="1" smtClean="0"/>
              <a:t>Magistrates</a:t>
            </a:r>
            <a:r>
              <a:rPr lang="nl-NL" dirty="0" smtClean="0"/>
              <a:t> held </a:t>
            </a:r>
            <a:r>
              <a:rPr lang="nl-NL" dirty="0" err="1" smtClean="0"/>
              <a:t>accountable</a:t>
            </a:r>
            <a:endParaRPr lang="nl-NL" dirty="0" smtClean="0"/>
          </a:p>
          <a:p>
            <a:endParaRPr lang="nl-NL" dirty="0" smtClean="0"/>
          </a:p>
          <a:p>
            <a:r>
              <a:rPr lang="nl-NL" dirty="0" err="1" smtClean="0"/>
              <a:t>Payment</a:t>
            </a:r>
            <a:r>
              <a:rPr lang="nl-NL" dirty="0" smtClean="0"/>
              <a:t> </a:t>
            </a:r>
            <a:r>
              <a:rPr lang="nl-NL" dirty="0" err="1" smtClean="0"/>
              <a:t>for</a:t>
            </a:r>
            <a:r>
              <a:rPr lang="nl-NL" dirty="0" smtClean="0"/>
              <a:t> public </a:t>
            </a:r>
            <a:r>
              <a:rPr lang="nl-NL" dirty="0" err="1" smtClean="0"/>
              <a:t>duties</a:t>
            </a:r>
            <a:endParaRPr lang="nl-NL" dirty="0" smtClean="0"/>
          </a:p>
          <a:p>
            <a:endParaRPr lang="nl-NL" dirty="0" smtClean="0"/>
          </a:p>
          <a:p>
            <a:r>
              <a:rPr lang="nl-NL" dirty="0" err="1" smtClean="0"/>
              <a:t>Equality</a:t>
            </a:r>
            <a:r>
              <a:rPr lang="nl-NL" dirty="0" smtClean="0"/>
              <a:t>?</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first</a:t>
            </a:r>
            <a:r>
              <a:rPr lang="nl-NL" dirty="0" smtClean="0"/>
              <a:t> </a:t>
            </a:r>
            <a:r>
              <a:rPr lang="nl-NL" dirty="0" err="1" smtClean="0"/>
              <a:t>Greek</a:t>
            </a:r>
            <a:r>
              <a:rPr lang="nl-NL" dirty="0" smtClean="0"/>
              <a:t> empire?</a:t>
            </a:r>
            <a:endParaRPr lang="nl-NL" dirty="0"/>
          </a:p>
        </p:txBody>
      </p:sp>
      <p:sp>
        <p:nvSpPr>
          <p:cNvPr id="3" name="Tekstvak 2"/>
          <p:cNvSpPr txBox="1"/>
          <p:nvPr/>
        </p:nvSpPr>
        <p:spPr>
          <a:xfrm>
            <a:off x="611560" y="1628800"/>
            <a:ext cx="7920879" cy="4668331"/>
          </a:xfrm>
          <a:prstGeom prst="rect">
            <a:avLst/>
          </a:prstGeom>
          <a:noFill/>
        </p:spPr>
        <p:txBody>
          <a:bodyPr wrap="square" rtlCol="0">
            <a:spAutoFit/>
          </a:bodyPr>
          <a:lstStyle/>
          <a:p>
            <a:pPr algn="just"/>
            <a:r>
              <a:rPr lang="en-GB" dirty="0" smtClean="0"/>
              <a:t>And the first person known to us by tradition as having established a navy is </a:t>
            </a:r>
            <a:r>
              <a:rPr lang="en-GB" dirty="0" err="1" smtClean="0"/>
              <a:t>Minos</a:t>
            </a:r>
            <a:r>
              <a:rPr lang="en-GB" dirty="0" smtClean="0"/>
              <a:t>. He made himself master of what is now called the Aegean, and ruled over the Cyclades, into most of which he sent the first colonies, expelling the </a:t>
            </a:r>
            <a:r>
              <a:rPr lang="en-GB" dirty="0" err="1" smtClean="0"/>
              <a:t>Carians</a:t>
            </a:r>
            <a:r>
              <a:rPr lang="en-GB" dirty="0" smtClean="0"/>
              <a:t> and appointing his own sons governors; and thus did his best to put down piracy in those waters, a necessary step to secure the revenues for his own use. </a:t>
            </a:r>
          </a:p>
          <a:p>
            <a:pPr algn="just"/>
            <a:r>
              <a:rPr lang="en-GB" dirty="0" smtClean="0"/>
              <a:t>(…)</a:t>
            </a:r>
          </a:p>
          <a:p>
            <a:pPr algn="just"/>
            <a:r>
              <a:rPr lang="en-GB" dirty="0" smtClean="0"/>
              <a:t>As soon as </a:t>
            </a:r>
            <a:r>
              <a:rPr lang="en-GB" dirty="0" err="1" smtClean="0"/>
              <a:t>Minos</a:t>
            </a:r>
            <a:r>
              <a:rPr lang="en-GB" dirty="0" smtClean="0"/>
              <a:t> had formed his navy, communication by sea became easier, as he colonized most of the islands, and thus expelled the evildoers. The coast populations now began to apply themselves more closely to the acquisition of wealth, and their life became more settled; some even began to build themselves walls on the strength of their newly-acquired riches. For the love of gain would reconcile the weaker to the dominion of the stronger, and the possession of capital enabled the more powerful to reduce the smaller towns to subjection.</a:t>
            </a:r>
          </a:p>
          <a:p>
            <a:pPr algn="r"/>
            <a:r>
              <a:rPr lang="en-GB" dirty="0" smtClean="0"/>
              <a:t>Thucydides 1.4 and 1.8.2-3</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a:t>
            </a:r>
            <a:r>
              <a:rPr lang="nl-NL" dirty="0" smtClean="0"/>
              <a:t> is </a:t>
            </a:r>
            <a:r>
              <a:rPr lang="nl-NL" dirty="0" err="1" smtClean="0"/>
              <a:t>Athenian</a:t>
            </a:r>
            <a:r>
              <a:rPr lang="nl-NL" dirty="0" smtClean="0"/>
              <a:t> </a:t>
            </a:r>
            <a:r>
              <a:rPr lang="nl-NL" dirty="0" err="1" smtClean="0"/>
              <a:t>imperialism</a:t>
            </a:r>
            <a:r>
              <a:rPr lang="nl-NL" dirty="0" smtClean="0"/>
              <a:t>?</a:t>
            </a:r>
            <a:endParaRPr lang="nl-NL" dirty="0"/>
          </a:p>
        </p:txBody>
      </p:sp>
      <p:sp>
        <p:nvSpPr>
          <p:cNvPr id="3" name="Tijdelijke aanduiding voor inhoud 2"/>
          <p:cNvSpPr>
            <a:spLocks noGrp="1"/>
          </p:cNvSpPr>
          <p:nvPr>
            <p:ph sz="quarter" idx="1"/>
          </p:nvPr>
        </p:nvSpPr>
        <p:spPr/>
        <p:txBody>
          <a:bodyPr/>
          <a:lstStyle/>
          <a:p>
            <a:r>
              <a:rPr lang="nl-NL" dirty="0" smtClean="0"/>
              <a:t>Power over </a:t>
            </a:r>
            <a:r>
              <a:rPr lang="nl-NL" dirty="0" err="1" smtClean="0"/>
              <a:t>other</a:t>
            </a:r>
            <a:r>
              <a:rPr lang="nl-NL" dirty="0" smtClean="0"/>
              <a:t> </a:t>
            </a:r>
            <a:r>
              <a:rPr lang="nl-NL" dirty="0" err="1" smtClean="0"/>
              <a:t>communities</a:t>
            </a:r>
            <a:endParaRPr lang="nl-NL" dirty="0" smtClean="0"/>
          </a:p>
          <a:p>
            <a:endParaRPr lang="nl-NL" dirty="0" smtClean="0"/>
          </a:p>
          <a:p>
            <a:r>
              <a:rPr lang="nl-NL" dirty="0" err="1" smtClean="0"/>
              <a:t>Control</a:t>
            </a:r>
            <a:r>
              <a:rPr lang="nl-NL" dirty="0" smtClean="0"/>
              <a:t> of the </a:t>
            </a:r>
            <a:r>
              <a:rPr lang="nl-NL" dirty="0" err="1" smtClean="0"/>
              <a:t>sea</a:t>
            </a:r>
            <a:r>
              <a:rPr lang="nl-NL" dirty="0" smtClean="0"/>
              <a:t>/</a:t>
            </a:r>
            <a:r>
              <a:rPr lang="nl-NL" dirty="0" err="1" smtClean="0"/>
              <a:t>control</a:t>
            </a:r>
            <a:r>
              <a:rPr lang="nl-NL" dirty="0" smtClean="0"/>
              <a:t> of </a:t>
            </a:r>
            <a:r>
              <a:rPr lang="nl-NL" dirty="0" err="1" smtClean="0"/>
              <a:t>trade</a:t>
            </a:r>
            <a:endParaRPr lang="nl-NL" dirty="0" smtClean="0"/>
          </a:p>
          <a:p>
            <a:endParaRPr lang="nl-NL" dirty="0" smtClean="0"/>
          </a:p>
          <a:p>
            <a:r>
              <a:rPr lang="nl-NL" dirty="0" err="1" smtClean="0"/>
              <a:t>Extraction</a:t>
            </a:r>
            <a:r>
              <a:rPr lang="nl-NL" dirty="0" smtClean="0"/>
              <a:t> of </a:t>
            </a:r>
            <a:r>
              <a:rPr lang="nl-NL" dirty="0" err="1" smtClean="0"/>
              <a:t>revenue</a:t>
            </a:r>
            <a:r>
              <a:rPr lang="nl-NL" dirty="0" smtClean="0"/>
              <a:t> </a:t>
            </a:r>
            <a:r>
              <a:rPr lang="nl-NL" dirty="0" err="1" smtClean="0"/>
              <a:t>from</a:t>
            </a:r>
            <a:r>
              <a:rPr lang="nl-NL" dirty="0" smtClean="0"/>
              <a:t> </a:t>
            </a:r>
            <a:r>
              <a:rPr lang="nl-NL" dirty="0" err="1" smtClean="0"/>
              <a:t>subjects</a:t>
            </a:r>
            <a:endParaRPr lang="nl-NL" dirty="0" smtClean="0"/>
          </a:p>
          <a:p>
            <a:endParaRPr lang="nl-NL" dirty="0" smtClean="0"/>
          </a:p>
          <a:p>
            <a:r>
              <a:rPr lang="nl-NL" dirty="0" err="1" smtClean="0"/>
              <a:t>Establishing</a:t>
            </a:r>
            <a:r>
              <a:rPr lang="nl-NL" dirty="0" smtClean="0"/>
              <a:t> ‘</a:t>
            </a:r>
            <a:r>
              <a:rPr lang="nl-NL" dirty="0" err="1" smtClean="0"/>
              <a:t>colonies</a:t>
            </a:r>
            <a:r>
              <a:rPr lang="nl-NL" dirty="0" smtClean="0"/>
              <a:t>’ </a:t>
            </a:r>
            <a:r>
              <a:rPr lang="nl-NL" dirty="0" err="1" smtClean="0"/>
              <a:t>overseas</a:t>
            </a:r>
            <a:endParaRPr lang="nl-NL" dirty="0" smtClean="0"/>
          </a:p>
          <a:p>
            <a:endParaRPr lang="nl-NL" dirty="0" smtClean="0"/>
          </a:p>
          <a:p>
            <a:r>
              <a:rPr lang="nl-NL" dirty="0" smtClean="0"/>
              <a:t>Mutual benefit?</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origins</a:t>
            </a:r>
            <a:r>
              <a:rPr lang="nl-NL" dirty="0" smtClean="0"/>
              <a:t> of </a:t>
            </a:r>
            <a:r>
              <a:rPr lang="nl-NL" dirty="0" err="1" smtClean="0"/>
              <a:t>democracy</a:t>
            </a:r>
            <a:endParaRPr lang="nl-NL" dirty="0"/>
          </a:p>
        </p:txBody>
      </p:sp>
      <p:sp>
        <p:nvSpPr>
          <p:cNvPr id="3" name="Tijdelijke aanduiding voor inhoud 2"/>
          <p:cNvSpPr>
            <a:spLocks noGrp="1"/>
          </p:cNvSpPr>
          <p:nvPr>
            <p:ph sz="quarter" idx="1"/>
          </p:nvPr>
        </p:nvSpPr>
        <p:spPr>
          <a:xfrm>
            <a:off x="301752" y="1628800"/>
            <a:ext cx="5134344" cy="4470248"/>
          </a:xfrm>
        </p:spPr>
        <p:txBody>
          <a:bodyPr/>
          <a:lstStyle/>
          <a:p>
            <a:r>
              <a:rPr lang="nl-NL" dirty="0" err="1" smtClean="0"/>
              <a:t>Democracy</a:t>
            </a:r>
            <a:r>
              <a:rPr lang="nl-NL" dirty="0" smtClean="0"/>
              <a:t> </a:t>
            </a:r>
            <a:r>
              <a:rPr lang="nl-NL" dirty="0" err="1" smtClean="0"/>
              <a:t>did</a:t>
            </a:r>
            <a:r>
              <a:rPr lang="nl-NL" dirty="0" smtClean="0"/>
              <a:t> </a:t>
            </a:r>
            <a:r>
              <a:rPr lang="nl-NL" dirty="0" err="1" smtClean="0"/>
              <a:t>not</a:t>
            </a:r>
            <a:r>
              <a:rPr lang="nl-NL" dirty="0" smtClean="0"/>
              <a:t> </a:t>
            </a:r>
            <a:r>
              <a:rPr lang="nl-NL" dirty="0" err="1" smtClean="0"/>
              <a:t>appear</a:t>
            </a:r>
            <a:r>
              <a:rPr lang="nl-NL" dirty="0" smtClean="0"/>
              <a:t> out of </a:t>
            </a:r>
            <a:r>
              <a:rPr lang="nl-NL" dirty="0" err="1" smtClean="0"/>
              <a:t>nowhere</a:t>
            </a:r>
            <a:endParaRPr lang="nl-NL" dirty="0" smtClean="0"/>
          </a:p>
          <a:p>
            <a:endParaRPr lang="nl-NL" dirty="0" smtClean="0"/>
          </a:p>
          <a:p>
            <a:r>
              <a:rPr lang="nl-NL" dirty="0" err="1" smtClean="0"/>
              <a:t>Democracy</a:t>
            </a:r>
            <a:r>
              <a:rPr lang="nl-NL" dirty="0" smtClean="0"/>
              <a:t> </a:t>
            </a:r>
            <a:r>
              <a:rPr lang="nl-NL" dirty="0" err="1" smtClean="0"/>
              <a:t>did</a:t>
            </a:r>
            <a:r>
              <a:rPr lang="nl-NL" dirty="0" smtClean="0"/>
              <a:t> </a:t>
            </a:r>
            <a:r>
              <a:rPr lang="nl-NL" dirty="0" err="1" smtClean="0"/>
              <a:t>not</a:t>
            </a:r>
            <a:r>
              <a:rPr lang="nl-NL" dirty="0" smtClean="0"/>
              <a:t> </a:t>
            </a:r>
            <a:r>
              <a:rPr lang="nl-NL" dirty="0" err="1" smtClean="0"/>
              <a:t>arise</a:t>
            </a:r>
            <a:r>
              <a:rPr lang="nl-NL" dirty="0" smtClean="0"/>
              <a:t> </a:t>
            </a:r>
            <a:r>
              <a:rPr lang="nl-NL" dirty="0" err="1" smtClean="0"/>
              <a:t>fully</a:t>
            </a:r>
            <a:r>
              <a:rPr lang="nl-NL" dirty="0" smtClean="0"/>
              <a:t> </a:t>
            </a:r>
            <a:r>
              <a:rPr lang="nl-NL" dirty="0" err="1" smtClean="0"/>
              <a:t>formed</a:t>
            </a:r>
            <a:endParaRPr lang="nl-NL" dirty="0" smtClean="0"/>
          </a:p>
          <a:p>
            <a:endParaRPr lang="nl-NL" dirty="0" smtClean="0"/>
          </a:p>
          <a:p>
            <a:r>
              <a:rPr lang="nl-NL" dirty="0" smtClean="0"/>
              <a:t>The </a:t>
            </a:r>
            <a:r>
              <a:rPr lang="nl-NL" dirty="0" err="1" smtClean="0"/>
              <a:t>rise</a:t>
            </a:r>
            <a:r>
              <a:rPr lang="nl-NL" dirty="0" smtClean="0"/>
              <a:t> of </a:t>
            </a:r>
            <a:r>
              <a:rPr lang="nl-NL" dirty="0" err="1" smtClean="0"/>
              <a:t>democracy</a:t>
            </a:r>
            <a:r>
              <a:rPr lang="nl-NL" dirty="0" smtClean="0"/>
              <a:t> was </a:t>
            </a:r>
            <a:r>
              <a:rPr lang="nl-NL" dirty="0" err="1" smtClean="0"/>
              <a:t>no</a:t>
            </a:r>
            <a:r>
              <a:rPr lang="nl-NL" dirty="0" smtClean="0"/>
              <a:t> </a:t>
            </a:r>
            <a:r>
              <a:rPr lang="nl-NL" dirty="0" err="1" smtClean="0"/>
              <a:t>inevitable</a:t>
            </a:r>
            <a:r>
              <a:rPr lang="nl-NL" dirty="0" smtClean="0"/>
              <a:t> </a:t>
            </a:r>
            <a:r>
              <a:rPr lang="nl-NL" dirty="0" err="1" smtClean="0"/>
              <a:t>process</a:t>
            </a:r>
            <a:endParaRPr lang="nl-NL" dirty="0"/>
          </a:p>
        </p:txBody>
      </p:sp>
      <p:pic>
        <p:nvPicPr>
          <p:cNvPr id="4" name="Afbeelding 3" descr="athena.jpeg"/>
          <p:cNvPicPr>
            <a:picLocks noChangeAspect="1"/>
          </p:cNvPicPr>
          <p:nvPr/>
        </p:nvPicPr>
        <p:blipFill>
          <a:blip r:embed="rId2" cstate="print"/>
          <a:stretch>
            <a:fillRect/>
          </a:stretch>
        </p:blipFill>
        <p:spPr>
          <a:xfrm>
            <a:off x="5724128" y="1628800"/>
            <a:ext cx="3069208" cy="457780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158</TotalTime>
  <Words>1245</Words>
  <Application>Microsoft Macintosh PowerPoint</Application>
  <PresentationFormat>On-screen Show (4:3)</PresentationFormat>
  <Paragraphs>112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Civiel</vt:lpstr>
      <vt:lpstr>Democracy and Imperialism</vt:lpstr>
      <vt:lpstr>Module outline</vt:lpstr>
      <vt:lpstr>What are we talking about?</vt:lpstr>
      <vt:lpstr>A matter of perspective</vt:lpstr>
      <vt:lpstr>Power to the People</vt:lpstr>
      <vt:lpstr>What is Athenian democracy?</vt:lpstr>
      <vt:lpstr>The first Greek empire?</vt:lpstr>
      <vt:lpstr>What is Athenian imperialism?</vt:lpstr>
      <vt:lpstr>The origins of democracy</vt:lpstr>
      <vt:lpstr>What is good government?</vt:lpstr>
      <vt:lpstr>Early Archaic government</vt:lpstr>
      <vt:lpstr>Was democracy born in war?</vt:lpstr>
      <vt:lpstr>Early signs of people power</vt:lpstr>
      <vt:lpstr>Tyrants: friends of the people?</vt:lpstr>
      <vt:lpstr>Athens says no to tyranny</vt:lpstr>
      <vt:lpstr>Key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Michael Scott</cp:lastModifiedBy>
  <cp:revision>22</cp:revision>
  <dcterms:created xsi:type="dcterms:W3CDTF">2017-10-05T21:30:18Z</dcterms:created>
  <dcterms:modified xsi:type="dcterms:W3CDTF">2017-10-06T10:43:09Z</dcterms:modified>
</cp:coreProperties>
</file>