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8" r:id="rId5"/>
    <p:sldId id="259" r:id="rId6"/>
    <p:sldId id="261" r:id="rId7"/>
    <p:sldId id="260" r:id="rId8"/>
    <p:sldId id="265" r:id="rId9"/>
    <p:sldId id="264" r:id="rId10"/>
    <p:sldId id="263" r:id="rId11"/>
    <p:sldId id="268" r:id="rId12"/>
    <p:sldId id="266" r:id="rId13"/>
    <p:sldId id="269" r:id="rId14"/>
    <p:sldId id="270" r:id="rId15"/>
    <p:sldId id="271" r:id="rId16"/>
    <p:sldId id="272" r:id="rId17"/>
    <p:sldId id="273" r:id="rId18"/>
    <p:sldId id="267" r:id="rId19"/>
    <p:sldId id="274" r:id="rId20"/>
    <p:sldId id="275" r:id="rId21"/>
    <p:sldId id="276" r:id="rId2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11-1-2018</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11-1-2018</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11-1-2018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11-1-2018</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11-1-2018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11-1-2018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11-1-2018</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11-1-2018</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11-1-2018</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971600" y="2819400"/>
            <a:ext cx="7200800" cy="1752600"/>
          </a:xfrm>
        </p:spPr>
        <p:txBody>
          <a:bodyPr/>
          <a:lstStyle/>
          <a:p>
            <a:r>
              <a:rPr lang="nl-NL" dirty="0" smtClean="0"/>
              <a:t>Term 2, </a:t>
            </a:r>
            <a:r>
              <a:rPr lang="nl-NL" dirty="0" err="1" smtClean="0"/>
              <a:t>Lecture</a:t>
            </a:r>
            <a:r>
              <a:rPr lang="nl-NL" dirty="0" smtClean="0"/>
              <a:t> 1</a:t>
            </a:r>
          </a:p>
          <a:p>
            <a:r>
              <a:rPr lang="nl-NL" dirty="0" smtClean="0"/>
              <a:t>The </a:t>
            </a:r>
            <a:r>
              <a:rPr lang="nl-NL" dirty="0" err="1" smtClean="0"/>
              <a:t>character</a:t>
            </a:r>
            <a:r>
              <a:rPr lang="nl-NL" dirty="0" smtClean="0"/>
              <a:t> of the </a:t>
            </a:r>
            <a:r>
              <a:rPr lang="nl-NL" dirty="0" err="1" smtClean="0"/>
              <a:t>restored</a:t>
            </a:r>
            <a:r>
              <a:rPr lang="nl-NL" dirty="0" smtClean="0"/>
              <a:t> </a:t>
            </a:r>
            <a:r>
              <a:rPr lang="nl-NL" dirty="0" err="1" smtClean="0"/>
              <a:t>democracy</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restored</a:t>
            </a:r>
            <a:r>
              <a:rPr lang="nl-NL" dirty="0" smtClean="0"/>
              <a:t> </a:t>
            </a:r>
            <a:r>
              <a:rPr lang="nl-NL" dirty="0" err="1" smtClean="0"/>
              <a:t>democracy</a:t>
            </a:r>
            <a:r>
              <a:rPr lang="nl-NL" dirty="0" smtClean="0"/>
              <a:t> </a:t>
            </a:r>
            <a:endParaRPr lang="nl-NL" dirty="0"/>
          </a:p>
        </p:txBody>
      </p:sp>
      <p:sp>
        <p:nvSpPr>
          <p:cNvPr id="3" name="Tekstvak 2"/>
          <p:cNvSpPr txBox="1"/>
          <p:nvPr/>
        </p:nvSpPr>
        <p:spPr>
          <a:xfrm>
            <a:off x="395536" y="1844824"/>
            <a:ext cx="8424936" cy="3416320"/>
          </a:xfrm>
          <a:prstGeom prst="rect">
            <a:avLst/>
          </a:prstGeom>
          <a:noFill/>
        </p:spPr>
        <p:txBody>
          <a:bodyPr wrap="square" rtlCol="0">
            <a:spAutoFit/>
          </a:bodyPr>
          <a:lstStyle/>
          <a:p>
            <a:pPr algn="just"/>
            <a:r>
              <a:rPr lang="en-GB" dirty="0" smtClean="0"/>
              <a:t>Eleventh was the constitution established after the return from </a:t>
            </a:r>
            <a:r>
              <a:rPr lang="en-GB" dirty="0" err="1" smtClean="0"/>
              <a:t>Phyle</a:t>
            </a:r>
            <a:r>
              <a:rPr lang="en-GB" dirty="0" smtClean="0"/>
              <a:t> and from </a:t>
            </a:r>
            <a:r>
              <a:rPr lang="en-GB" dirty="0" err="1" smtClean="0"/>
              <a:t>Peiraeus</a:t>
            </a:r>
            <a:r>
              <a:rPr lang="en-GB" dirty="0" smtClean="0"/>
              <a:t>, from which date the constitution has continued down to its present form, constantly increasing the power of the masses. </a:t>
            </a:r>
          </a:p>
          <a:p>
            <a:pPr algn="just"/>
            <a:endParaRPr lang="en-GB" dirty="0" smtClean="0"/>
          </a:p>
          <a:p>
            <a:pPr algn="just"/>
            <a:r>
              <a:rPr lang="en-GB" b="1" dirty="0" smtClean="0"/>
              <a:t>For the people has made itself master of everything, </a:t>
            </a:r>
            <a:r>
              <a:rPr lang="en-GB" dirty="0" smtClean="0"/>
              <a:t>and administers everything by decrees and by jury courts in which the people is the ruling power, for even the cases tried by the Council have come to the people. </a:t>
            </a:r>
          </a:p>
          <a:p>
            <a:pPr algn="just"/>
            <a:endParaRPr lang="en-GB" dirty="0" smtClean="0"/>
          </a:p>
          <a:p>
            <a:pPr algn="just"/>
            <a:r>
              <a:rPr lang="en-GB" dirty="0" smtClean="0"/>
              <a:t>And they seem to act rightly in doing this, for a few are more easily corrupted by gain and by influence than the many.</a:t>
            </a:r>
          </a:p>
          <a:p>
            <a:endParaRPr lang="en-GB" dirty="0" smtClean="0"/>
          </a:p>
          <a:p>
            <a:pPr algn="r"/>
            <a:r>
              <a:rPr lang="en-GB" dirty="0" smtClean="0"/>
              <a:t>[</a:t>
            </a:r>
            <a:r>
              <a:rPr lang="en-GB" dirty="0" err="1" smtClean="0"/>
              <a:t>Arist</a:t>
            </a:r>
            <a:r>
              <a:rPr lang="en-GB" dirty="0" smtClean="0"/>
              <a:t>.] </a:t>
            </a:r>
            <a:r>
              <a:rPr lang="en-GB" i="1" dirty="0" err="1" smtClean="0"/>
              <a:t>Ath</a:t>
            </a:r>
            <a:r>
              <a:rPr lang="en-GB" i="1" dirty="0" smtClean="0"/>
              <a:t>. Pol. </a:t>
            </a:r>
            <a:r>
              <a:rPr lang="en-GB" dirty="0" smtClean="0"/>
              <a:t>41.2</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More </a:t>
            </a:r>
            <a:r>
              <a:rPr lang="nl-NL" dirty="0" err="1" smtClean="0"/>
              <a:t>radical</a:t>
            </a:r>
            <a:r>
              <a:rPr lang="nl-NL" dirty="0" smtClean="0"/>
              <a:t>, </a:t>
            </a:r>
            <a:r>
              <a:rPr lang="nl-NL" dirty="0" err="1" smtClean="0"/>
              <a:t>or</a:t>
            </a:r>
            <a:r>
              <a:rPr lang="nl-NL" dirty="0" smtClean="0"/>
              <a:t> </a:t>
            </a:r>
            <a:r>
              <a:rPr lang="nl-NL" dirty="0" err="1" smtClean="0"/>
              <a:t>less</a:t>
            </a:r>
            <a:r>
              <a:rPr lang="nl-NL" dirty="0" smtClean="0"/>
              <a:t>?</a:t>
            </a:r>
            <a:endParaRPr lang="nl-NL" dirty="0"/>
          </a:p>
        </p:txBody>
      </p:sp>
      <p:sp>
        <p:nvSpPr>
          <p:cNvPr id="3" name="Tijdelijke aanduiding voor inhoud 2"/>
          <p:cNvSpPr>
            <a:spLocks noGrp="1"/>
          </p:cNvSpPr>
          <p:nvPr>
            <p:ph sz="quarter" idx="1"/>
          </p:nvPr>
        </p:nvSpPr>
        <p:spPr>
          <a:xfrm>
            <a:off x="301752" y="1700808"/>
            <a:ext cx="8503920" cy="4398240"/>
          </a:xfrm>
        </p:spPr>
        <p:txBody>
          <a:bodyPr/>
          <a:lstStyle/>
          <a:p>
            <a:r>
              <a:rPr lang="nl-NL" dirty="0" err="1" smtClean="0"/>
              <a:t>Democracy</a:t>
            </a:r>
            <a:r>
              <a:rPr lang="nl-NL" dirty="0" smtClean="0"/>
              <a:t> </a:t>
            </a:r>
            <a:r>
              <a:rPr lang="nl-NL" dirty="0" err="1" smtClean="0"/>
              <a:t>discredited</a:t>
            </a:r>
            <a:r>
              <a:rPr lang="nl-NL" dirty="0" smtClean="0"/>
              <a:t> </a:t>
            </a:r>
            <a:r>
              <a:rPr lang="nl-NL" dirty="0" err="1" smtClean="0"/>
              <a:t>by</a:t>
            </a:r>
            <a:r>
              <a:rPr lang="nl-NL" dirty="0" smtClean="0"/>
              <a:t> </a:t>
            </a:r>
            <a:r>
              <a:rPr lang="nl-NL" dirty="0" err="1" smtClean="0"/>
              <a:t>defeat</a:t>
            </a:r>
            <a:r>
              <a:rPr lang="nl-NL" dirty="0" smtClean="0"/>
              <a:t>, trial of the </a:t>
            </a:r>
            <a:r>
              <a:rPr lang="nl-NL" dirty="0" err="1" smtClean="0"/>
              <a:t>generals</a:t>
            </a:r>
            <a:endParaRPr lang="nl-NL" dirty="0" smtClean="0"/>
          </a:p>
          <a:p>
            <a:endParaRPr lang="nl-NL" dirty="0" smtClean="0"/>
          </a:p>
          <a:p>
            <a:r>
              <a:rPr lang="nl-NL" dirty="0" smtClean="0"/>
              <a:t>No more </a:t>
            </a:r>
            <a:r>
              <a:rPr lang="nl-NL" dirty="0" err="1" smtClean="0"/>
              <a:t>imperial</a:t>
            </a:r>
            <a:r>
              <a:rPr lang="nl-NL" dirty="0" smtClean="0"/>
              <a:t> </a:t>
            </a:r>
            <a:r>
              <a:rPr lang="nl-NL" dirty="0" err="1" smtClean="0"/>
              <a:t>tribute</a:t>
            </a:r>
            <a:r>
              <a:rPr lang="nl-NL" dirty="0" smtClean="0"/>
              <a:t> to </a:t>
            </a:r>
            <a:r>
              <a:rPr lang="nl-NL" dirty="0" err="1" smtClean="0"/>
              <a:t>fund</a:t>
            </a:r>
            <a:r>
              <a:rPr lang="nl-NL" dirty="0" smtClean="0"/>
              <a:t> </a:t>
            </a:r>
            <a:r>
              <a:rPr lang="nl-NL" dirty="0" err="1" smtClean="0"/>
              <a:t>democracy</a:t>
            </a:r>
            <a:endParaRPr lang="nl-NL" dirty="0" smtClean="0"/>
          </a:p>
          <a:p>
            <a:endParaRPr lang="nl-NL" dirty="0" smtClean="0"/>
          </a:p>
          <a:p>
            <a:r>
              <a:rPr lang="nl-NL" dirty="0" smtClean="0"/>
              <a:t>‘</a:t>
            </a:r>
            <a:r>
              <a:rPr lang="nl-NL" dirty="0" err="1" smtClean="0"/>
              <a:t>By</a:t>
            </a:r>
            <a:r>
              <a:rPr lang="nl-NL" dirty="0" smtClean="0"/>
              <a:t> 405, a </a:t>
            </a:r>
            <a:r>
              <a:rPr lang="nl-NL" dirty="0" err="1" smtClean="0"/>
              <a:t>good</a:t>
            </a:r>
            <a:r>
              <a:rPr lang="nl-NL" dirty="0" smtClean="0"/>
              <a:t> part of the </a:t>
            </a:r>
            <a:r>
              <a:rPr lang="nl-NL" dirty="0" err="1" smtClean="0"/>
              <a:t>political</a:t>
            </a:r>
            <a:r>
              <a:rPr lang="nl-NL" dirty="0" smtClean="0"/>
              <a:t> power of the </a:t>
            </a:r>
            <a:r>
              <a:rPr lang="nl-NL" dirty="0" err="1" smtClean="0"/>
              <a:t>thetic</a:t>
            </a:r>
            <a:r>
              <a:rPr lang="nl-NL" dirty="0" smtClean="0"/>
              <a:t> </a:t>
            </a:r>
            <a:r>
              <a:rPr lang="nl-NL" dirty="0" err="1" smtClean="0"/>
              <a:t>class</a:t>
            </a:r>
            <a:r>
              <a:rPr lang="nl-NL" dirty="0" smtClean="0"/>
              <a:t> was at the </a:t>
            </a:r>
            <a:r>
              <a:rPr lang="nl-NL" dirty="0" err="1" smtClean="0"/>
              <a:t>bottom</a:t>
            </a:r>
            <a:r>
              <a:rPr lang="nl-NL" dirty="0" smtClean="0"/>
              <a:t> of the </a:t>
            </a:r>
            <a:r>
              <a:rPr lang="nl-NL" dirty="0" err="1" smtClean="0"/>
              <a:t>Aegean</a:t>
            </a:r>
            <a:r>
              <a:rPr lang="nl-NL" dirty="0" smtClean="0"/>
              <a:t>’ (</a:t>
            </a:r>
            <a:r>
              <a:rPr lang="nl-NL" dirty="0" err="1" smtClean="0"/>
              <a:t>Strauss</a:t>
            </a:r>
            <a:r>
              <a:rPr lang="nl-NL" dirty="0" smtClean="0"/>
              <a:t> 1986)</a:t>
            </a:r>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Constitution-of-the-Athenians-in-the-4th-century-BC.png"/>
          <p:cNvPicPr>
            <a:picLocks noChangeAspect="1"/>
          </p:cNvPicPr>
          <p:nvPr/>
        </p:nvPicPr>
        <p:blipFill>
          <a:blip r:embed="rId2" cstate="print"/>
          <a:stretch>
            <a:fillRect/>
          </a:stretch>
        </p:blipFill>
        <p:spPr>
          <a:xfrm>
            <a:off x="0" y="116632"/>
            <a:ext cx="9144000" cy="671576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 </a:t>
            </a:r>
            <a:r>
              <a:rPr lang="nl-NL" dirty="0" err="1" smtClean="0"/>
              <a:t>familiar</a:t>
            </a:r>
            <a:r>
              <a:rPr lang="nl-NL" dirty="0" smtClean="0"/>
              <a:t> core</a:t>
            </a:r>
            <a:endParaRPr lang="nl-NL" dirty="0"/>
          </a:p>
        </p:txBody>
      </p:sp>
      <p:sp>
        <p:nvSpPr>
          <p:cNvPr id="3" name="Tijdelijke aanduiding voor inhoud 2"/>
          <p:cNvSpPr>
            <a:spLocks noGrp="1"/>
          </p:cNvSpPr>
          <p:nvPr>
            <p:ph sz="quarter" idx="1"/>
          </p:nvPr>
        </p:nvSpPr>
        <p:spPr/>
        <p:txBody>
          <a:bodyPr/>
          <a:lstStyle/>
          <a:p>
            <a:r>
              <a:rPr lang="nl-NL" dirty="0" err="1" smtClean="0"/>
              <a:t>Nine</a:t>
            </a:r>
            <a:r>
              <a:rPr lang="nl-NL" dirty="0" smtClean="0"/>
              <a:t> </a:t>
            </a:r>
            <a:r>
              <a:rPr lang="nl-NL" dirty="0" err="1" smtClean="0"/>
              <a:t>Archons</a:t>
            </a:r>
            <a:endParaRPr lang="nl-NL" dirty="0" smtClean="0"/>
          </a:p>
          <a:p>
            <a:endParaRPr lang="nl-NL" dirty="0" smtClean="0"/>
          </a:p>
          <a:p>
            <a:r>
              <a:rPr lang="nl-NL" dirty="0" err="1" smtClean="0"/>
              <a:t>Areopagus</a:t>
            </a:r>
            <a:r>
              <a:rPr lang="nl-NL" dirty="0" smtClean="0"/>
              <a:t> </a:t>
            </a:r>
            <a:r>
              <a:rPr lang="nl-NL" dirty="0" err="1" smtClean="0"/>
              <a:t>Council</a:t>
            </a:r>
            <a:endParaRPr lang="nl-NL" dirty="0" smtClean="0"/>
          </a:p>
          <a:p>
            <a:endParaRPr lang="nl-NL" dirty="0" smtClean="0"/>
          </a:p>
          <a:p>
            <a:r>
              <a:rPr lang="nl-NL" dirty="0" smtClean="0"/>
              <a:t>Board of 10 </a:t>
            </a:r>
            <a:r>
              <a:rPr lang="nl-NL" dirty="0" err="1" smtClean="0"/>
              <a:t>generals</a:t>
            </a:r>
            <a:endParaRPr lang="nl-NL" dirty="0" smtClean="0"/>
          </a:p>
          <a:p>
            <a:endParaRPr lang="nl-NL" dirty="0" smtClean="0"/>
          </a:p>
          <a:p>
            <a:r>
              <a:rPr lang="nl-NL" dirty="0" err="1" smtClean="0"/>
              <a:t>Council</a:t>
            </a:r>
            <a:r>
              <a:rPr lang="nl-NL" dirty="0" smtClean="0"/>
              <a:t> of 500</a:t>
            </a:r>
          </a:p>
          <a:p>
            <a:endParaRPr lang="nl-NL" dirty="0" smtClean="0"/>
          </a:p>
          <a:p>
            <a:r>
              <a:rPr lang="nl-NL" dirty="0" err="1" smtClean="0"/>
              <a:t>Assembly</a:t>
            </a:r>
            <a:endParaRPr lang="nl-NL" dirty="0"/>
          </a:p>
        </p:txBody>
      </p:sp>
      <p:pic>
        <p:nvPicPr>
          <p:cNvPr id="4" name="Afbeelding 3" descr="decree.jpg"/>
          <p:cNvPicPr>
            <a:picLocks noChangeAspect="1"/>
          </p:cNvPicPr>
          <p:nvPr/>
        </p:nvPicPr>
        <p:blipFill>
          <a:blip r:embed="rId2" cstate="print"/>
          <a:stretch>
            <a:fillRect/>
          </a:stretch>
        </p:blipFill>
        <p:spPr>
          <a:xfrm>
            <a:off x="5269006" y="1412777"/>
            <a:ext cx="3726413" cy="496855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Less</a:t>
            </a:r>
            <a:r>
              <a:rPr lang="nl-NL" dirty="0" smtClean="0"/>
              <a:t> </a:t>
            </a:r>
            <a:r>
              <a:rPr lang="nl-NL" dirty="0" err="1" smtClean="0"/>
              <a:t>radical</a:t>
            </a:r>
            <a:r>
              <a:rPr lang="nl-NL" dirty="0" smtClean="0"/>
              <a:t>: a </a:t>
            </a:r>
            <a:r>
              <a:rPr lang="nl-NL" dirty="0" err="1" smtClean="0"/>
              <a:t>curtailed</a:t>
            </a:r>
            <a:r>
              <a:rPr lang="nl-NL" dirty="0" smtClean="0"/>
              <a:t> </a:t>
            </a:r>
            <a:r>
              <a:rPr lang="nl-NL" dirty="0" err="1" smtClean="0"/>
              <a:t>Assembly</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err="1" smtClean="0"/>
              <a:t>Assembly</a:t>
            </a:r>
            <a:r>
              <a:rPr lang="nl-NL" dirty="0" smtClean="0"/>
              <a:t> </a:t>
            </a:r>
            <a:r>
              <a:rPr lang="nl-NL" dirty="0" err="1" smtClean="0"/>
              <a:t>may</a:t>
            </a:r>
            <a:r>
              <a:rPr lang="nl-NL" dirty="0" smtClean="0"/>
              <a:t> </a:t>
            </a:r>
            <a:r>
              <a:rPr lang="nl-NL" dirty="0" err="1" smtClean="0"/>
              <a:t>still</a:t>
            </a:r>
            <a:r>
              <a:rPr lang="nl-NL" dirty="0" smtClean="0"/>
              <a:t> pass </a:t>
            </a:r>
            <a:r>
              <a:rPr lang="nl-NL" dirty="0" err="1" smtClean="0"/>
              <a:t>decrees</a:t>
            </a:r>
            <a:r>
              <a:rPr lang="nl-NL" dirty="0" smtClean="0"/>
              <a:t> (</a:t>
            </a:r>
            <a:r>
              <a:rPr lang="nl-NL" i="1" dirty="0" err="1" smtClean="0"/>
              <a:t>psephismata</a:t>
            </a:r>
            <a:r>
              <a:rPr lang="nl-NL" dirty="0" smtClean="0"/>
              <a:t>), </a:t>
            </a:r>
            <a:r>
              <a:rPr lang="nl-NL" dirty="0" err="1" smtClean="0"/>
              <a:t>but</a:t>
            </a:r>
            <a:r>
              <a:rPr lang="nl-NL" dirty="0" smtClean="0"/>
              <a:t> </a:t>
            </a:r>
            <a:r>
              <a:rPr lang="nl-NL" dirty="0" err="1" smtClean="0"/>
              <a:t>not</a:t>
            </a:r>
            <a:r>
              <a:rPr lang="nl-NL" dirty="0" smtClean="0"/>
              <a:t> </a:t>
            </a:r>
            <a:r>
              <a:rPr lang="nl-NL" dirty="0" err="1" smtClean="0"/>
              <a:t>laws</a:t>
            </a:r>
            <a:r>
              <a:rPr lang="nl-NL" dirty="0" smtClean="0"/>
              <a:t> (</a:t>
            </a:r>
            <a:r>
              <a:rPr lang="nl-NL" i="1" dirty="0" err="1" smtClean="0"/>
              <a:t>nomoi</a:t>
            </a:r>
            <a:r>
              <a:rPr lang="nl-NL" dirty="0" smtClean="0"/>
              <a:t>)</a:t>
            </a:r>
          </a:p>
          <a:p>
            <a:endParaRPr lang="nl-NL" dirty="0" smtClean="0"/>
          </a:p>
          <a:p>
            <a:r>
              <a:rPr lang="nl-NL" dirty="0" err="1" smtClean="0"/>
              <a:t>Decrees</a:t>
            </a:r>
            <a:r>
              <a:rPr lang="nl-NL" dirty="0" smtClean="0"/>
              <a:t> </a:t>
            </a:r>
            <a:r>
              <a:rPr lang="nl-NL" dirty="0" err="1" smtClean="0"/>
              <a:t>can</a:t>
            </a:r>
            <a:r>
              <a:rPr lang="nl-NL" dirty="0" smtClean="0"/>
              <a:t> </a:t>
            </a:r>
            <a:r>
              <a:rPr lang="nl-NL" dirty="0" err="1" smtClean="0"/>
              <a:t>be</a:t>
            </a:r>
            <a:r>
              <a:rPr lang="nl-NL" dirty="0" smtClean="0"/>
              <a:t> </a:t>
            </a:r>
            <a:r>
              <a:rPr lang="nl-NL" dirty="0" err="1" smtClean="0"/>
              <a:t>appealed</a:t>
            </a:r>
            <a:r>
              <a:rPr lang="nl-NL" dirty="0" smtClean="0"/>
              <a:t> and </a:t>
            </a:r>
            <a:r>
              <a:rPr lang="nl-NL" dirty="0" err="1" smtClean="0"/>
              <a:t>annulled</a:t>
            </a:r>
            <a:r>
              <a:rPr lang="nl-NL" dirty="0" smtClean="0"/>
              <a:t> </a:t>
            </a:r>
            <a:r>
              <a:rPr lang="nl-NL" dirty="0" err="1" smtClean="0"/>
              <a:t>if</a:t>
            </a:r>
            <a:r>
              <a:rPr lang="nl-NL" dirty="0" smtClean="0"/>
              <a:t> </a:t>
            </a:r>
            <a:r>
              <a:rPr lang="nl-NL" dirty="0" err="1" smtClean="0"/>
              <a:t>found</a:t>
            </a:r>
            <a:r>
              <a:rPr lang="nl-NL" dirty="0" smtClean="0"/>
              <a:t> to </a:t>
            </a:r>
            <a:r>
              <a:rPr lang="nl-NL" dirty="0" err="1" smtClean="0"/>
              <a:t>be</a:t>
            </a:r>
            <a:r>
              <a:rPr lang="nl-NL" dirty="0" smtClean="0"/>
              <a:t> </a:t>
            </a:r>
            <a:r>
              <a:rPr lang="nl-NL" dirty="0" err="1" smtClean="0"/>
              <a:t>against</a:t>
            </a:r>
            <a:r>
              <a:rPr lang="nl-NL" dirty="0" smtClean="0"/>
              <a:t> the </a:t>
            </a:r>
            <a:r>
              <a:rPr lang="nl-NL" dirty="0" err="1" smtClean="0"/>
              <a:t>laws</a:t>
            </a:r>
            <a:endParaRPr lang="nl-NL" dirty="0" smtClean="0"/>
          </a:p>
          <a:p>
            <a:endParaRPr lang="nl-NL" dirty="0" smtClean="0"/>
          </a:p>
          <a:p>
            <a:r>
              <a:rPr lang="nl-NL" dirty="0" err="1" smtClean="0"/>
              <a:t>Assembly</a:t>
            </a:r>
            <a:r>
              <a:rPr lang="nl-NL" dirty="0" smtClean="0"/>
              <a:t> </a:t>
            </a:r>
            <a:r>
              <a:rPr lang="nl-NL" dirty="0" err="1" smtClean="0"/>
              <a:t>loses</a:t>
            </a:r>
            <a:r>
              <a:rPr lang="nl-NL" dirty="0" smtClean="0"/>
              <a:t> </a:t>
            </a:r>
            <a:r>
              <a:rPr lang="nl-NL" dirty="0" err="1" smtClean="0"/>
              <a:t>jurisdiction</a:t>
            </a:r>
            <a:r>
              <a:rPr lang="nl-NL" dirty="0" smtClean="0"/>
              <a:t> in </a:t>
            </a:r>
            <a:r>
              <a:rPr lang="nl-NL" i="1" dirty="0" err="1" smtClean="0"/>
              <a:t>eisangelia</a:t>
            </a:r>
            <a:r>
              <a:rPr lang="nl-NL" dirty="0" smtClean="0"/>
              <a:t> trials – the last of the </a:t>
            </a:r>
            <a:r>
              <a:rPr lang="nl-NL" dirty="0" err="1" smtClean="0"/>
              <a:t>Assembly’s</a:t>
            </a:r>
            <a:r>
              <a:rPr lang="nl-NL" dirty="0" smtClean="0"/>
              <a:t> </a:t>
            </a:r>
            <a:r>
              <a:rPr lang="nl-NL" dirty="0" err="1" smtClean="0"/>
              <a:t>judicial</a:t>
            </a:r>
            <a:r>
              <a:rPr lang="nl-NL" dirty="0" smtClean="0"/>
              <a:t> </a:t>
            </a:r>
            <a:r>
              <a:rPr lang="nl-NL" dirty="0" err="1" smtClean="0"/>
              <a:t>powers</a:t>
            </a:r>
            <a:endParaRPr lang="nl-NL" dirty="0" smtClean="0"/>
          </a:p>
          <a:p>
            <a:endParaRPr lang="nl-NL" dirty="0" smtClean="0"/>
          </a:p>
          <a:p>
            <a:pPr>
              <a:buNone/>
            </a:pPr>
            <a:endParaRPr lang="nl-NL"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Less</a:t>
            </a:r>
            <a:r>
              <a:rPr lang="nl-NL" dirty="0" smtClean="0"/>
              <a:t> </a:t>
            </a:r>
            <a:r>
              <a:rPr lang="nl-NL" dirty="0" err="1" smtClean="0"/>
              <a:t>radical</a:t>
            </a:r>
            <a:r>
              <a:rPr lang="nl-NL" dirty="0" smtClean="0"/>
              <a:t>: elite </a:t>
            </a:r>
            <a:r>
              <a:rPr lang="nl-NL" dirty="0" err="1" smtClean="0"/>
              <a:t>magistrates</a:t>
            </a:r>
            <a:endParaRPr lang="nl-NL" dirty="0"/>
          </a:p>
        </p:txBody>
      </p:sp>
      <p:sp>
        <p:nvSpPr>
          <p:cNvPr id="3" name="Tijdelijke aanduiding voor inhoud 2"/>
          <p:cNvSpPr>
            <a:spLocks noGrp="1"/>
          </p:cNvSpPr>
          <p:nvPr>
            <p:ph sz="quarter" idx="1"/>
          </p:nvPr>
        </p:nvSpPr>
        <p:spPr>
          <a:xfrm>
            <a:off x="301752" y="1628800"/>
            <a:ext cx="8503920" cy="4680520"/>
          </a:xfrm>
        </p:spPr>
        <p:txBody>
          <a:bodyPr>
            <a:normAutofit fontScale="92500" lnSpcReduction="10000"/>
          </a:bodyPr>
          <a:lstStyle/>
          <a:p>
            <a:r>
              <a:rPr lang="nl-NL" dirty="0" err="1" smtClean="0"/>
              <a:t>Increasing</a:t>
            </a:r>
            <a:r>
              <a:rPr lang="nl-NL" dirty="0" smtClean="0"/>
              <a:t> </a:t>
            </a:r>
            <a:r>
              <a:rPr lang="nl-NL" dirty="0" err="1" smtClean="0"/>
              <a:t>number</a:t>
            </a:r>
            <a:r>
              <a:rPr lang="nl-NL" dirty="0" smtClean="0"/>
              <a:t> of </a:t>
            </a:r>
            <a:r>
              <a:rPr lang="nl-NL" dirty="0" err="1" smtClean="0"/>
              <a:t>magistracies</a:t>
            </a:r>
            <a:r>
              <a:rPr lang="nl-NL" dirty="0" smtClean="0"/>
              <a:t> </a:t>
            </a:r>
            <a:r>
              <a:rPr lang="nl-NL" dirty="0" err="1" smtClean="0"/>
              <a:t>filled</a:t>
            </a:r>
            <a:r>
              <a:rPr lang="nl-NL" dirty="0" smtClean="0"/>
              <a:t> </a:t>
            </a:r>
            <a:r>
              <a:rPr lang="nl-NL" dirty="0" err="1" smtClean="0"/>
              <a:t>by</a:t>
            </a:r>
            <a:r>
              <a:rPr lang="nl-NL" dirty="0" smtClean="0"/>
              <a:t> </a:t>
            </a:r>
            <a:r>
              <a:rPr lang="nl-NL" dirty="0" err="1" smtClean="0"/>
              <a:t>election</a:t>
            </a:r>
            <a:r>
              <a:rPr lang="nl-NL" dirty="0" smtClean="0"/>
              <a:t> </a:t>
            </a:r>
            <a:r>
              <a:rPr lang="nl-NL" dirty="0" err="1" smtClean="0"/>
              <a:t>rather</a:t>
            </a:r>
            <a:r>
              <a:rPr lang="nl-NL" dirty="0" smtClean="0"/>
              <a:t> </a:t>
            </a:r>
            <a:r>
              <a:rPr lang="nl-NL" dirty="0" err="1" smtClean="0"/>
              <a:t>than</a:t>
            </a:r>
            <a:r>
              <a:rPr lang="nl-NL" dirty="0" smtClean="0"/>
              <a:t> </a:t>
            </a:r>
            <a:r>
              <a:rPr lang="nl-NL" dirty="0" err="1" smtClean="0"/>
              <a:t>sortition</a:t>
            </a:r>
            <a:r>
              <a:rPr lang="nl-NL" dirty="0" smtClean="0"/>
              <a:t>: </a:t>
            </a:r>
            <a:r>
              <a:rPr lang="nl-NL" dirty="0" err="1" smtClean="0"/>
              <a:t>treasurers</a:t>
            </a:r>
            <a:r>
              <a:rPr lang="nl-NL" dirty="0" smtClean="0"/>
              <a:t>, </a:t>
            </a:r>
            <a:r>
              <a:rPr lang="nl-NL" dirty="0" err="1" smtClean="0"/>
              <a:t>architects</a:t>
            </a:r>
            <a:r>
              <a:rPr lang="nl-NL" dirty="0" smtClean="0"/>
              <a:t>, superintendent of </a:t>
            </a:r>
            <a:r>
              <a:rPr lang="nl-NL" dirty="0" err="1" smtClean="0"/>
              <a:t>springs</a:t>
            </a:r>
            <a:endParaRPr lang="nl-NL" dirty="0" smtClean="0"/>
          </a:p>
          <a:p>
            <a:endParaRPr lang="nl-NL" dirty="0" smtClean="0"/>
          </a:p>
          <a:p>
            <a:r>
              <a:rPr lang="nl-NL" dirty="0" smtClean="0"/>
              <a:t>Offices </a:t>
            </a:r>
            <a:r>
              <a:rPr lang="nl-NL" dirty="0" err="1" smtClean="0"/>
              <a:t>filled</a:t>
            </a:r>
            <a:r>
              <a:rPr lang="nl-NL" dirty="0" smtClean="0"/>
              <a:t> </a:t>
            </a:r>
            <a:r>
              <a:rPr lang="nl-NL" dirty="0" err="1" smtClean="0"/>
              <a:t>for</a:t>
            </a:r>
            <a:r>
              <a:rPr lang="nl-NL" dirty="0" smtClean="0"/>
              <a:t> </a:t>
            </a:r>
            <a:r>
              <a:rPr lang="nl-NL" dirty="0" err="1" smtClean="0"/>
              <a:t>longer</a:t>
            </a:r>
            <a:r>
              <a:rPr lang="nl-NL" dirty="0" smtClean="0"/>
              <a:t> </a:t>
            </a:r>
            <a:r>
              <a:rPr lang="nl-NL" dirty="0" err="1" smtClean="0"/>
              <a:t>terms</a:t>
            </a:r>
            <a:r>
              <a:rPr lang="nl-NL" dirty="0" smtClean="0"/>
              <a:t> (</a:t>
            </a:r>
            <a:r>
              <a:rPr lang="nl-NL" dirty="0" err="1" smtClean="0"/>
              <a:t>some</a:t>
            </a:r>
            <a:r>
              <a:rPr lang="nl-NL" dirty="0" smtClean="0"/>
              <a:t> as </a:t>
            </a:r>
            <a:r>
              <a:rPr lang="nl-NL" dirty="0" err="1" smtClean="0"/>
              <a:t>many</a:t>
            </a:r>
            <a:r>
              <a:rPr lang="nl-NL" dirty="0" smtClean="0"/>
              <a:t> as 4 </a:t>
            </a:r>
            <a:r>
              <a:rPr lang="nl-NL" dirty="0" err="1" smtClean="0"/>
              <a:t>years</a:t>
            </a:r>
            <a:r>
              <a:rPr lang="nl-NL" dirty="0" smtClean="0"/>
              <a:t>)</a:t>
            </a:r>
          </a:p>
          <a:p>
            <a:endParaRPr lang="nl-NL" dirty="0" smtClean="0"/>
          </a:p>
          <a:p>
            <a:r>
              <a:rPr lang="nl-NL" dirty="0" err="1" smtClean="0"/>
              <a:t>Pay</a:t>
            </a:r>
            <a:r>
              <a:rPr lang="nl-NL" dirty="0" smtClean="0"/>
              <a:t> </a:t>
            </a:r>
            <a:r>
              <a:rPr lang="nl-NL" dirty="0" err="1" smtClean="0"/>
              <a:t>for</a:t>
            </a:r>
            <a:r>
              <a:rPr lang="nl-NL" dirty="0" smtClean="0"/>
              <a:t> office </a:t>
            </a:r>
            <a:r>
              <a:rPr lang="nl-NL" dirty="0" err="1" smtClean="0"/>
              <a:t>not</a:t>
            </a:r>
            <a:r>
              <a:rPr lang="nl-NL" dirty="0" smtClean="0"/>
              <a:t> </a:t>
            </a:r>
            <a:r>
              <a:rPr lang="nl-NL" dirty="0" err="1" smtClean="0"/>
              <a:t>reintroduced</a:t>
            </a:r>
            <a:r>
              <a:rPr lang="nl-NL" dirty="0" smtClean="0"/>
              <a:t>; </a:t>
            </a:r>
            <a:r>
              <a:rPr lang="nl-NL" dirty="0" err="1" smtClean="0"/>
              <a:t>only</a:t>
            </a:r>
            <a:r>
              <a:rPr lang="nl-NL" dirty="0" smtClean="0"/>
              <a:t> </a:t>
            </a:r>
            <a:r>
              <a:rPr lang="nl-NL" dirty="0" err="1" smtClean="0"/>
              <a:t>Council</a:t>
            </a:r>
            <a:r>
              <a:rPr lang="nl-NL" dirty="0" smtClean="0"/>
              <a:t> </a:t>
            </a:r>
            <a:r>
              <a:rPr lang="nl-NL" dirty="0" err="1" smtClean="0"/>
              <a:t>members</a:t>
            </a:r>
            <a:r>
              <a:rPr lang="nl-NL" dirty="0" smtClean="0"/>
              <a:t> </a:t>
            </a:r>
            <a:r>
              <a:rPr lang="nl-NL" dirty="0" err="1" smtClean="0"/>
              <a:t>get</a:t>
            </a:r>
            <a:r>
              <a:rPr lang="nl-NL" dirty="0" smtClean="0"/>
              <a:t> </a:t>
            </a:r>
            <a:r>
              <a:rPr lang="nl-NL" dirty="0" err="1" smtClean="0"/>
              <a:t>an</a:t>
            </a:r>
            <a:r>
              <a:rPr lang="nl-NL" dirty="0" smtClean="0"/>
              <a:t> </a:t>
            </a:r>
            <a:r>
              <a:rPr lang="nl-NL" dirty="0" err="1" smtClean="0"/>
              <a:t>allowance</a:t>
            </a:r>
            <a:endParaRPr lang="nl-NL" dirty="0" smtClean="0"/>
          </a:p>
          <a:p>
            <a:endParaRPr lang="nl-NL" dirty="0" smtClean="0"/>
          </a:p>
          <a:p>
            <a:r>
              <a:rPr lang="nl-NL" dirty="0" err="1" smtClean="0"/>
              <a:t>Increasing</a:t>
            </a:r>
            <a:r>
              <a:rPr lang="nl-NL" dirty="0" smtClean="0"/>
              <a:t> </a:t>
            </a:r>
            <a:r>
              <a:rPr lang="nl-NL" dirty="0" err="1" smtClean="0"/>
              <a:t>tolerance</a:t>
            </a:r>
            <a:r>
              <a:rPr lang="nl-NL" dirty="0" smtClean="0"/>
              <a:t> </a:t>
            </a:r>
            <a:r>
              <a:rPr lang="nl-NL" dirty="0" err="1" smtClean="0"/>
              <a:t>for</a:t>
            </a:r>
            <a:r>
              <a:rPr lang="nl-NL" dirty="0" smtClean="0"/>
              <a:t> </a:t>
            </a:r>
            <a:r>
              <a:rPr lang="nl-NL" dirty="0" err="1" smtClean="0"/>
              <a:t>personal</a:t>
            </a:r>
            <a:r>
              <a:rPr lang="nl-NL" dirty="0" smtClean="0"/>
              <a:t> </a:t>
            </a:r>
            <a:r>
              <a:rPr lang="nl-NL" dirty="0" err="1" smtClean="0"/>
              <a:t>glorification</a:t>
            </a:r>
            <a:r>
              <a:rPr lang="nl-NL" dirty="0" smtClean="0"/>
              <a:t>: </a:t>
            </a:r>
            <a:r>
              <a:rPr lang="nl-NL" dirty="0" err="1" smtClean="0"/>
              <a:t>Assembly</a:t>
            </a:r>
            <a:r>
              <a:rPr lang="nl-NL" dirty="0" smtClean="0"/>
              <a:t> </a:t>
            </a:r>
            <a:r>
              <a:rPr lang="nl-NL" dirty="0" err="1" smtClean="0"/>
              <a:t>awards</a:t>
            </a:r>
            <a:r>
              <a:rPr lang="nl-NL" dirty="0" smtClean="0"/>
              <a:t> </a:t>
            </a:r>
            <a:r>
              <a:rPr lang="nl-NL" dirty="0" err="1" smtClean="0"/>
              <a:t>statues</a:t>
            </a:r>
            <a:r>
              <a:rPr lang="nl-NL" dirty="0" smtClean="0"/>
              <a:t>, </a:t>
            </a:r>
            <a:r>
              <a:rPr lang="nl-NL" dirty="0" err="1" smtClean="0"/>
              <a:t>inscriptions</a:t>
            </a:r>
            <a:r>
              <a:rPr lang="nl-NL" dirty="0" smtClean="0"/>
              <a:t>, </a:t>
            </a:r>
            <a:r>
              <a:rPr lang="nl-NL" dirty="0" err="1" smtClean="0"/>
              <a:t>crowns</a:t>
            </a:r>
            <a:endParaRPr lang="nl-NL" dirty="0" smtClean="0"/>
          </a:p>
          <a:p>
            <a:endParaRPr lang="nl-NL" dirty="0" smtClean="0"/>
          </a:p>
          <a:p>
            <a:endParaRPr lang="nl-N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More </a:t>
            </a:r>
            <a:r>
              <a:rPr lang="nl-NL" dirty="0" err="1" smtClean="0"/>
              <a:t>radical</a:t>
            </a:r>
            <a:r>
              <a:rPr lang="nl-NL" dirty="0" smtClean="0"/>
              <a:t>: the </a:t>
            </a:r>
            <a:r>
              <a:rPr lang="nl-NL" dirty="0" err="1" smtClean="0"/>
              <a:t>capstone</a:t>
            </a:r>
            <a:r>
              <a:rPr lang="nl-NL" dirty="0" smtClean="0"/>
              <a:t> of </a:t>
            </a:r>
            <a:r>
              <a:rPr lang="nl-NL" dirty="0" err="1" smtClean="0"/>
              <a:t>democracy</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err="1" smtClean="0"/>
              <a:t>Assembly</a:t>
            </a:r>
            <a:r>
              <a:rPr lang="nl-NL" dirty="0" smtClean="0"/>
              <a:t> </a:t>
            </a:r>
            <a:r>
              <a:rPr lang="nl-NL" dirty="0" err="1" smtClean="0"/>
              <a:t>pay</a:t>
            </a:r>
            <a:r>
              <a:rPr lang="nl-NL" dirty="0" smtClean="0"/>
              <a:t> </a:t>
            </a:r>
            <a:r>
              <a:rPr lang="nl-NL" dirty="0" err="1" smtClean="0"/>
              <a:t>introduced</a:t>
            </a:r>
            <a:r>
              <a:rPr lang="nl-NL" dirty="0" smtClean="0"/>
              <a:t> </a:t>
            </a:r>
            <a:r>
              <a:rPr lang="nl-NL" dirty="0" err="1" smtClean="0"/>
              <a:t>somewhere</a:t>
            </a:r>
            <a:r>
              <a:rPr lang="nl-NL" dirty="0" smtClean="0"/>
              <a:t> in 390s</a:t>
            </a:r>
          </a:p>
          <a:p>
            <a:endParaRPr lang="nl-NL" dirty="0" smtClean="0"/>
          </a:p>
          <a:p>
            <a:r>
              <a:rPr lang="nl-NL" dirty="0" err="1" smtClean="0"/>
              <a:t>Initial</a:t>
            </a:r>
            <a:r>
              <a:rPr lang="nl-NL" dirty="0" smtClean="0"/>
              <a:t> </a:t>
            </a:r>
            <a:r>
              <a:rPr lang="nl-NL" dirty="0" err="1" smtClean="0"/>
              <a:t>pay</a:t>
            </a:r>
            <a:r>
              <a:rPr lang="nl-NL" dirty="0" smtClean="0"/>
              <a:t> 1 </a:t>
            </a:r>
            <a:r>
              <a:rPr lang="nl-NL" dirty="0" err="1" smtClean="0"/>
              <a:t>obol</a:t>
            </a:r>
            <a:r>
              <a:rPr lang="nl-NL" dirty="0" smtClean="0"/>
              <a:t>, </a:t>
            </a:r>
            <a:r>
              <a:rPr lang="nl-NL" dirty="0" err="1" smtClean="0"/>
              <a:t>soon</a:t>
            </a:r>
            <a:r>
              <a:rPr lang="nl-NL" dirty="0" smtClean="0"/>
              <a:t> </a:t>
            </a:r>
            <a:r>
              <a:rPr lang="nl-NL" dirty="0" err="1" smtClean="0"/>
              <a:t>raised</a:t>
            </a:r>
            <a:r>
              <a:rPr lang="nl-NL" dirty="0" smtClean="0"/>
              <a:t> to 2, </a:t>
            </a:r>
            <a:r>
              <a:rPr lang="nl-NL" dirty="0" err="1" smtClean="0"/>
              <a:t>then</a:t>
            </a:r>
            <a:r>
              <a:rPr lang="nl-NL" dirty="0" smtClean="0"/>
              <a:t> 3; </a:t>
            </a:r>
            <a:r>
              <a:rPr lang="nl-NL" dirty="0" err="1" smtClean="0"/>
              <a:t>by</a:t>
            </a:r>
            <a:r>
              <a:rPr lang="nl-NL" dirty="0" smtClean="0"/>
              <a:t> </a:t>
            </a:r>
            <a:r>
              <a:rPr lang="nl-NL" dirty="0" err="1" smtClean="0"/>
              <a:t>Aristotle’s</a:t>
            </a:r>
            <a:r>
              <a:rPr lang="nl-NL" dirty="0" smtClean="0"/>
              <a:t> time, 1 </a:t>
            </a:r>
            <a:r>
              <a:rPr lang="nl-NL" dirty="0" err="1" smtClean="0"/>
              <a:t>drachma</a:t>
            </a:r>
            <a:r>
              <a:rPr lang="nl-NL" dirty="0" smtClean="0"/>
              <a:t>; 9 </a:t>
            </a:r>
            <a:r>
              <a:rPr lang="nl-NL" dirty="0" err="1" smtClean="0"/>
              <a:t>obols</a:t>
            </a:r>
            <a:r>
              <a:rPr lang="nl-NL" dirty="0" smtClean="0"/>
              <a:t> </a:t>
            </a:r>
            <a:r>
              <a:rPr lang="nl-NL" dirty="0" err="1" smtClean="0"/>
              <a:t>for</a:t>
            </a:r>
            <a:r>
              <a:rPr lang="nl-NL" dirty="0" smtClean="0"/>
              <a:t> special </a:t>
            </a:r>
            <a:r>
              <a:rPr lang="nl-NL" dirty="0" err="1" smtClean="0"/>
              <a:t>sessions</a:t>
            </a:r>
            <a:r>
              <a:rPr lang="nl-NL" dirty="0" smtClean="0"/>
              <a:t> (</a:t>
            </a:r>
            <a:r>
              <a:rPr lang="nl-NL" i="1" dirty="0" err="1" smtClean="0"/>
              <a:t>Ath</a:t>
            </a:r>
            <a:r>
              <a:rPr lang="nl-NL" i="1" dirty="0" smtClean="0"/>
              <a:t>. Pol.</a:t>
            </a:r>
            <a:r>
              <a:rPr lang="nl-NL" dirty="0" smtClean="0"/>
              <a:t> 62.2)</a:t>
            </a:r>
          </a:p>
          <a:p>
            <a:endParaRPr lang="nl-NL" dirty="0" smtClean="0"/>
          </a:p>
          <a:p>
            <a:r>
              <a:rPr lang="nl-NL" dirty="0" err="1" smtClean="0"/>
              <a:t>Purpose</a:t>
            </a:r>
            <a:r>
              <a:rPr lang="nl-NL" dirty="0" smtClean="0"/>
              <a:t>: </a:t>
            </a:r>
            <a:r>
              <a:rPr lang="nl-NL" dirty="0" err="1" smtClean="0"/>
              <a:t>increased</a:t>
            </a:r>
            <a:r>
              <a:rPr lang="nl-NL" dirty="0" smtClean="0"/>
              <a:t> </a:t>
            </a:r>
            <a:r>
              <a:rPr lang="nl-NL" dirty="0" err="1" smtClean="0"/>
              <a:t>participation</a:t>
            </a:r>
            <a:r>
              <a:rPr lang="nl-NL" dirty="0" smtClean="0"/>
              <a:t>? </a:t>
            </a:r>
            <a:r>
              <a:rPr lang="nl-NL" dirty="0" err="1" smtClean="0"/>
              <a:t>Equal</a:t>
            </a:r>
            <a:r>
              <a:rPr lang="nl-NL" dirty="0" smtClean="0"/>
              <a:t> </a:t>
            </a:r>
            <a:r>
              <a:rPr lang="nl-NL" dirty="0" err="1" smtClean="0"/>
              <a:t>representation</a:t>
            </a:r>
            <a:r>
              <a:rPr lang="nl-NL" dirty="0" smtClean="0"/>
              <a:t>? </a:t>
            </a:r>
            <a:r>
              <a:rPr lang="nl-NL" dirty="0" err="1" smtClean="0"/>
              <a:t>Bribing</a:t>
            </a:r>
            <a:r>
              <a:rPr lang="nl-NL" dirty="0" smtClean="0"/>
              <a:t> the </a:t>
            </a:r>
            <a:r>
              <a:rPr lang="nl-NL" dirty="0" err="1" smtClean="0"/>
              <a:t>masses</a:t>
            </a:r>
            <a:r>
              <a:rPr lang="nl-NL" dirty="0" smtClean="0"/>
              <a:t>?</a:t>
            </a:r>
            <a:endParaRPr lang="nl-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More </a:t>
            </a:r>
            <a:r>
              <a:rPr lang="nl-NL" dirty="0" err="1" smtClean="0"/>
              <a:t>radical</a:t>
            </a:r>
            <a:r>
              <a:rPr lang="nl-NL" dirty="0" smtClean="0"/>
              <a:t>: the power of the jury </a:t>
            </a:r>
            <a:r>
              <a:rPr lang="nl-NL" dirty="0" err="1" smtClean="0"/>
              <a:t>courts</a:t>
            </a:r>
            <a:endParaRPr lang="nl-NL" dirty="0"/>
          </a:p>
        </p:txBody>
      </p:sp>
      <p:sp>
        <p:nvSpPr>
          <p:cNvPr id="3" name="Tijdelijke aanduiding voor inhoud 2"/>
          <p:cNvSpPr>
            <a:spLocks noGrp="1"/>
          </p:cNvSpPr>
          <p:nvPr>
            <p:ph sz="quarter" idx="1"/>
          </p:nvPr>
        </p:nvSpPr>
        <p:spPr/>
        <p:txBody>
          <a:bodyPr>
            <a:normAutofit/>
          </a:bodyPr>
          <a:lstStyle/>
          <a:p>
            <a:r>
              <a:rPr lang="nl-NL" dirty="0" smtClean="0"/>
              <a:t>Jury </a:t>
            </a:r>
            <a:r>
              <a:rPr lang="nl-NL" dirty="0" err="1" smtClean="0"/>
              <a:t>courts</a:t>
            </a:r>
            <a:r>
              <a:rPr lang="nl-NL" dirty="0" smtClean="0"/>
              <a:t> </a:t>
            </a:r>
            <a:r>
              <a:rPr lang="nl-NL" dirty="0" err="1" smtClean="0"/>
              <a:t>become</a:t>
            </a:r>
            <a:r>
              <a:rPr lang="nl-NL" dirty="0" smtClean="0"/>
              <a:t> </a:t>
            </a:r>
            <a:r>
              <a:rPr lang="nl-NL" i="1" dirty="0" err="1" smtClean="0"/>
              <a:t>nomothetai</a:t>
            </a:r>
            <a:r>
              <a:rPr lang="nl-NL" dirty="0" smtClean="0"/>
              <a:t> (</a:t>
            </a:r>
            <a:r>
              <a:rPr lang="nl-NL" dirty="0" err="1" smtClean="0"/>
              <a:t>lawmakers</a:t>
            </a:r>
            <a:r>
              <a:rPr lang="nl-NL" dirty="0" smtClean="0"/>
              <a:t>)</a:t>
            </a:r>
          </a:p>
          <a:p>
            <a:endParaRPr lang="nl-NL" dirty="0" smtClean="0"/>
          </a:p>
          <a:p>
            <a:r>
              <a:rPr lang="nl-NL" dirty="0" smtClean="0"/>
              <a:t>Jury </a:t>
            </a:r>
            <a:r>
              <a:rPr lang="nl-NL" dirty="0" err="1" smtClean="0"/>
              <a:t>courts</a:t>
            </a:r>
            <a:r>
              <a:rPr lang="nl-NL" dirty="0" smtClean="0"/>
              <a:t> </a:t>
            </a:r>
            <a:r>
              <a:rPr lang="nl-NL" dirty="0" err="1" smtClean="0"/>
              <a:t>handle</a:t>
            </a:r>
            <a:r>
              <a:rPr lang="nl-NL" dirty="0" smtClean="0"/>
              <a:t> </a:t>
            </a:r>
            <a:r>
              <a:rPr lang="nl-NL" i="1" dirty="0" err="1" smtClean="0"/>
              <a:t>graphê</a:t>
            </a:r>
            <a:r>
              <a:rPr lang="nl-NL" i="1" dirty="0" smtClean="0"/>
              <a:t> </a:t>
            </a:r>
            <a:r>
              <a:rPr lang="nl-NL" i="1" dirty="0" err="1" smtClean="0"/>
              <a:t>paranomon</a:t>
            </a:r>
            <a:r>
              <a:rPr lang="nl-NL" i="1" dirty="0" smtClean="0"/>
              <a:t> </a:t>
            </a:r>
            <a:r>
              <a:rPr lang="nl-NL" dirty="0" smtClean="0"/>
              <a:t>(</a:t>
            </a:r>
            <a:r>
              <a:rPr lang="nl-NL" dirty="0" err="1" smtClean="0"/>
              <a:t>when</a:t>
            </a:r>
            <a:r>
              <a:rPr lang="nl-NL" dirty="0" smtClean="0"/>
              <a:t> </a:t>
            </a:r>
            <a:r>
              <a:rPr lang="nl-NL" dirty="0" err="1" smtClean="0"/>
              <a:t>decrees</a:t>
            </a:r>
            <a:r>
              <a:rPr lang="nl-NL" dirty="0" smtClean="0"/>
              <a:t> are </a:t>
            </a:r>
            <a:r>
              <a:rPr lang="nl-NL" dirty="0" err="1" smtClean="0"/>
              <a:t>declared</a:t>
            </a:r>
            <a:r>
              <a:rPr lang="nl-NL" dirty="0" smtClean="0"/>
              <a:t> </a:t>
            </a:r>
            <a:r>
              <a:rPr lang="nl-NL" dirty="0" err="1" smtClean="0"/>
              <a:t>unconstitutional</a:t>
            </a:r>
            <a:r>
              <a:rPr lang="nl-NL" dirty="0" smtClean="0"/>
              <a:t>)</a:t>
            </a:r>
          </a:p>
          <a:p>
            <a:endParaRPr lang="nl-NL" i="1" dirty="0" smtClean="0"/>
          </a:p>
          <a:p>
            <a:r>
              <a:rPr lang="nl-NL" dirty="0" smtClean="0"/>
              <a:t>Jury </a:t>
            </a:r>
            <a:r>
              <a:rPr lang="nl-NL" dirty="0" err="1" smtClean="0"/>
              <a:t>courts</a:t>
            </a:r>
            <a:r>
              <a:rPr lang="nl-NL" dirty="0" smtClean="0"/>
              <a:t> </a:t>
            </a:r>
            <a:r>
              <a:rPr lang="nl-NL" dirty="0" err="1" smtClean="0"/>
              <a:t>handle</a:t>
            </a:r>
            <a:r>
              <a:rPr lang="nl-NL" dirty="0" smtClean="0"/>
              <a:t> </a:t>
            </a:r>
            <a:r>
              <a:rPr lang="nl-NL" i="1" dirty="0" err="1" smtClean="0"/>
              <a:t>eisangelia</a:t>
            </a:r>
            <a:r>
              <a:rPr lang="nl-NL" dirty="0" smtClean="0"/>
              <a:t> trials</a:t>
            </a:r>
          </a:p>
          <a:p>
            <a:endParaRPr lang="nl-NL" dirty="0" smtClean="0"/>
          </a:p>
          <a:p>
            <a:r>
              <a:rPr lang="nl-NL" dirty="0" smtClean="0"/>
              <a:t>Jury </a:t>
            </a:r>
            <a:r>
              <a:rPr lang="nl-NL" dirty="0" err="1" smtClean="0"/>
              <a:t>courts</a:t>
            </a:r>
            <a:r>
              <a:rPr lang="nl-NL" dirty="0" smtClean="0"/>
              <a:t> </a:t>
            </a:r>
            <a:r>
              <a:rPr lang="nl-NL" dirty="0" err="1" smtClean="0"/>
              <a:t>handle</a:t>
            </a:r>
            <a:r>
              <a:rPr lang="nl-NL" dirty="0" smtClean="0"/>
              <a:t> </a:t>
            </a:r>
            <a:r>
              <a:rPr lang="nl-NL" i="1" dirty="0" err="1" smtClean="0"/>
              <a:t>dokimasia</a:t>
            </a:r>
            <a:r>
              <a:rPr lang="nl-NL" dirty="0" smtClean="0"/>
              <a:t> and </a:t>
            </a:r>
            <a:r>
              <a:rPr lang="nl-NL" i="1" dirty="0" err="1" smtClean="0"/>
              <a:t>euthynai</a:t>
            </a:r>
            <a:r>
              <a:rPr lang="nl-NL" dirty="0" smtClean="0"/>
              <a:t> (</a:t>
            </a:r>
            <a:r>
              <a:rPr lang="nl-NL" dirty="0" err="1" smtClean="0"/>
              <a:t>scrutiny</a:t>
            </a:r>
            <a:r>
              <a:rPr lang="nl-NL" dirty="0" smtClean="0"/>
              <a:t> of </a:t>
            </a:r>
            <a:r>
              <a:rPr lang="nl-NL" dirty="0" err="1" smtClean="0"/>
              <a:t>magistrates</a:t>
            </a:r>
            <a:r>
              <a:rPr lang="nl-NL" dirty="0" smtClean="0"/>
              <a:t> </a:t>
            </a:r>
            <a:r>
              <a:rPr lang="nl-NL" dirty="0" err="1" smtClean="0"/>
              <a:t>before</a:t>
            </a:r>
            <a:r>
              <a:rPr lang="nl-NL" dirty="0" smtClean="0"/>
              <a:t> &amp; </a:t>
            </a:r>
            <a:r>
              <a:rPr lang="nl-NL" dirty="0" err="1" smtClean="0"/>
              <a:t>after</a:t>
            </a:r>
            <a:r>
              <a:rPr lang="nl-NL" dirty="0" smtClean="0"/>
              <a:t> term of office)</a:t>
            </a:r>
            <a:endParaRPr lang="nl-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rule</a:t>
            </a:r>
            <a:r>
              <a:rPr lang="nl-NL" dirty="0" smtClean="0"/>
              <a:t> of the </a:t>
            </a:r>
            <a:r>
              <a:rPr lang="nl-NL" dirty="0" err="1" smtClean="0"/>
              <a:t>law</a:t>
            </a:r>
            <a:r>
              <a:rPr lang="nl-NL" dirty="0" smtClean="0"/>
              <a:t> </a:t>
            </a:r>
            <a:r>
              <a:rPr lang="nl-NL" dirty="0" err="1" smtClean="0"/>
              <a:t>court</a:t>
            </a:r>
            <a:endParaRPr lang="nl-NL" dirty="0"/>
          </a:p>
        </p:txBody>
      </p:sp>
      <p:sp>
        <p:nvSpPr>
          <p:cNvPr id="3" name="Tekstvak 2"/>
          <p:cNvSpPr txBox="1"/>
          <p:nvPr/>
        </p:nvSpPr>
        <p:spPr>
          <a:xfrm>
            <a:off x="395536" y="1628800"/>
            <a:ext cx="8280920" cy="5499329"/>
          </a:xfrm>
          <a:prstGeom prst="rect">
            <a:avLst/>
          </a:prstGeom>
          <a:noFill/>
        </p:spPr>
        <p:txBody>
          <a:bodyPr wrap="square" rtlCol="0">
            <a:spAutoFit/>
          </a:bodyPr>
          <a:lstStyle/>
          <a:p>
            <a:r>
              <a:rPr lang="nl-NL" dirty="0" smtClean="0"/>
              <a:t>The </a:t>
            </a:r>
            <a:r>
              <a:rPr lang="nl-NL" dirty="0" err="1" smtClean="0"/>
              <a:t>laws</a:t>
            </a:r>
            <a:r>
              <a:rPr lang="nl-NL" dirty="0" smtClean="0"/>
              <a:t> </a:t>
            </a:r>
            <a:r>
              <a:rPr lang="nl-NL" dirty="0" err="1" smtClean="0"/>
              <a:t>which</a:t>
            </a:r>
            <a:r>
              <a:rPr lang="nl-NL" dirty="0" smtClean="0"/>
              <a:t> </a:t>
            </a:r>
            <a:r>
              <a:rPr lang="nl-NL" dirty="0" err="1" smtClean="0"/>
              <a:t>rule</a:t>
            </a:r>
            <a:r>
              <a:rPr lang="nl-NL" dirty="0" smtClean="0"/>
              <a:t> </a:t>
            </a:r>
            <a:r>
              <a:rPr lang="nl-NL" dirty="0" err="1" smtClean="0"/>
              <a:t>us</a:t>
            </a:r>
            <a:r>
              <a:rPr lang="nl-NL" dirty="0" smtClean="0"/>
              <a:t> have made these </a:t>
            </a:r>
            <a:r>
              <a:rPr lang="nl-NL" dirty="0" err="1" smtClean="0"/>
              <a:t>jurymen</a:t>
            </a:r>
            <a:r>
              <a:rPr lang="nl-NL" dirty="0" smtClean="0"/>
              <a:t> </a:t>
            </a:r>
            <a:r>
              <a:rPr lang="nl-NL" dirty="0" err="1" smtClean="0"/>
              <a:t>rulers</a:t>
            </a:r>
            <a:r>
              <a:rPr lang="nl-NL" dirty="0" smtClean="0"/>
              <a:t> of all.</a:t>
            </a:r>
          </a:p>
          <a:p>
            <a:pPr algn="r"/>
            <a:r>
              <a:rPr lang="nl-NL" dirty="0" err="1" smtClean="0"/>
              <a:t>Demosthenes</a:t>
            </a:r>
            <a:r>
              <a:rPr lang="nl-NL" dirty="0" smtClean="0"/>
              <a:t> 24.118</a:t>
            </a:r>
          </a:p>
          <a:p>
            <a:pPr algn="r"/>
            <a:endParaRPr lang="nl-NL" dirty="0" smtClean="0"/>
          </a:p>
          <a:p>
            <a:pPr algn="just"/>
            <a:r>
              <a:rPr lang="en-GB" dirty="0" smtClean="0"/>
              <a:t>For I see, men of Athens, that the decisions of your courts </a:t>
            </a:r>
            <a:r>
              <a:rPr lang="en-GB" dirty="0" smtClean="0"/>
              <a:t>have more authority </a:t>
            </a:r>
            <a:r>
              <a:rPr lang="en-GB" dirty="0" smtClean="0"/>
              <a:t>not only than those of the </a:t>
            </a:r>
            <a:r>
              <a:rPr lang="en-GB" dirty="0" err="1" smtClean="0"/>
              <a:t>Halimusians</a:t>
            </a:r>
            <a:r>
              <a:rPr lang="en-GB" dirty="0" smtClean="0"/>
              <a:t> who have expelled me, but </a:t>
            </a:r>
            <a:r>
              <a:rPr lang="en-GB" dirty="0" smtClean="0"/>
              <a:t>more </a:t>
            </a:r>
            <a:r>
              <a:rPr lang="en-GB" dirty="0" smtClean="0"/>
              <a:t>even than those of the </a:t>
            </a:r>
            <a:r>
              <a:rPr lang="en-GB" dirty="0" smtClean="0"/>
              <a:t>Council </a:t>
            </a:r>
            <a:r>
              <a:rPr lang="en-GB" dirty="0" smtClean="0"/>
              <a:t>and the </a:t>
            </a:r>
            <a:r>
              <a:rPr lang="en-GB" dirty="0" smtClean="0"/>
              <a:t>Assembly</a:t>
            </a:r>
            <a:r>
              <a:rPr lang="en-GB" dirty="0" smtClean="0"/>
              <a:t>; and justly so; for in all respects the verdicts of your courts are most just. </a:t>
            </a:r>
            <a:endParaRPr lang="en-GB" dirty="0" smtClean="0"/>
          </a:p>
          <a:p>
            <a:pPr algn="r"/>
            <a:r>
              <a:rPr lang="en-GB" dirty="0" smtClean="0"/>
              <a:t>Demosthenes 57.56</a:t>
            </a:r>
          </a:p>
          <a:p>
            <a:pPr algn="r"/>
            <a:endParaRPr lang="en-GB" dirty="0" smtClean="0"/>
          </a:p>
          <a:p>
            <a:pPr algn="just"/>
            <a:r>
              <a:rPr lang="en-GB" dirty="0" smtClean="0"/>
              <a:t>For the things which </a:t>
            </a:r>
            <a:r>
              <a:rPr lang="en-GB" dirty="0" smtClean="0"/>
              <a:t>uphold </a:t>
            </a:r>
            <a:r>
              <a:rPr lang="en-GB" dirty="0" smtClean="0"/>
              <a:t>our democracy and preserve the city's prosperity are three in number: first the system of law, second the vote of the jury, and third the method of prosecution by which the crimes are handed over to them. The law exists to lay down what must not be done, the accuser to report those liable to penalties under the law, and the juryman to punish all whom these two agencies have brought to his attention</a:t>
            </a:r>
            <a:r>
              <a:rPr lang="en-GB" dirty="0" smtClean="0"/>
              <a:t>.</a:t>
            </a:r>
          </a:p>
          <a:p>
            <a:pPr algn="r"/>
            <a:r>
              <a:rPr lang="en-GB" dirty="0" smtClean="0"/>
              <a:t>Lycurgus 1.3-4</a:t>
            </a:r>
            <a:endParaRPr lang="nl-NL" dirty="0" smtClean="0"/>
          </a:p>
          <a:p>
            <a:pPr algn="r"/>
            <a:endParaRPr lang="nl-NL" dirty="0" smtClean="0"/>
          </a:p>
          <a:p>
            <a:pPr algn="r"/>
            <a:endParaRPr lang="nl-NL" dirty="0" smtClean="0"/>
          </a:p>
          <a:p>
            <a:pPr algn="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Politics </a:t>
            </a:r>
            <a:r>
              <a:rPr lang="nl-NL" dirty="0" err="1" smtClean="0"/>
              <a:t>through</a:t>
            </a:r>
            <a:r>
              <a:rPr lang="nl-NL" dirty="0" smtClean="0"/>
              <a:t> the </a:t>
            </a:r>
            <a:r>
              <a:rPr lang="nl-NL" dirty="0" err="1" smtClean="0"/>
              <a:t>courts</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smtClean="0"/>
              <a:t>All </a:t>
            </a:r>
            <a:r>
              <a:rPr lang="nl-NL" dirty="0" err="1" smtClean="0"/>
              <a:t>magistrates</a:t>
            </a:r>
            <a:r>
              <a:rPr lang="nl-NL" dirty="0" smtClean="0"/>
              <a:t> </a:t>
            </a:r>
            <a:r>
              <a:rPr lang="nl-NL" dirty="0" err="1" smtClean="0"/>
              <a:t>personally</a:t>
            </a:r>
            <a:r>
              <a:rPr lang="nl-NL" dirty="0" smtClean="0"/>
              <a:t> </a:t>
            </a:r>
            <a:r>
              <a:rPr lang="nl-NL" dirty="0" err="1" smtClean="0"/>
              <a:t>accountable</a:t>
            </a:r>
            <a:r>
              <a:rPr lang="nl-NL" dirty="0" smtClean="0"/>
              <a:t> to jury </a:t>
            </a:r>
            <a:r>
              <a:rPr lang="nl-NL" dirty="0" err="1" smtClean="0"/>
              <a:t>courts</a:t>
            </a:r>
            <a:endParaRPr lang="nl-NL" dirty="0" smtClean="0"/>
          </a:p>
          <a:p>
            <a:endParaRPr lang="nl-NL" dirty="0" smtClean="0"/>
          </a:p>
          <a:p>
            <a:r>
              <a:rPr lang="nl-NL" dirty="0" smtClean="0"/>
              <a:t>All </a:t>
            </a:r>
            <a:r>
              <a:rPr lang="nl-NL" dirty="0" err="1" smtClean="0"/>
              <a:t>court</a:t>
            </a:r>
            <a:r>
              <a:rPr lang="nl-NL" dirty="0" smtClean="0"/>
              <a:t> cases (</a:t>
            </a:r>
            <a:r>
              <a:rPr lang="nl-NL" dirty="0" err="1" smtClean="0"/>
              <a:t>inc</a:t>
            </a:r>
            <a:r>
              <a:rPr lang="nl-NL" dirty="0" smtClean="0"/>
              <a:t>. </a:t>
            </a:r>
            <a:r>
              <a:rPr lang="nl-NL" i="1" dirty="0" err="1" smtClean="0"/>
              <a:t>g</a:t>
            </a:r>
            <a:r>
              <a:rPr lang="nl-NL" i="1" dirty="0" err="1" smtClean="0"/>
              <a:t>raphê</a:t>
            </a:r>
            <a:r>
              <a:rPr lang="nl-NL" i="1" dirty="0" smtClean="0"/>
              <a:t> </a:t>
            </a:r>
            <a:r>
              <a:rPr lang="nl-NL" i="1" dirty="0" err="1" smtClean="0"/>
              <a:t>paranomon</a:t>
            </a:r>
            <a:r>
              <a:rPr lang="nl-NL" dirty="0" smtClean="0"/>
              <a:t>)</a:t>
            </a:r>
            <a:r>
              <a:rPr lang="nl-NL" i="1" dirty="0" smtClean="0"/>
              <a:t> </a:t>
            </a:r>
            <a:r>
              <a:rPr lang="nl-NL" dirty="0" err="1" smtClean="0"/>
              <a:t>involved</a:t>
            </a:r>
            <a:r>
              <a:rPr lang="nl-NL" dirty="0" smtClean="0"/>
              <a:t> </a:t>
            </a:r>
            <a:r>
              <a:rPr lang="nl-NL" dirty="0" err="1" smtClean="0"/>
              <a:t>accusers</a:t>
            </a:r>
            <a:r>
              <a:rPr lang="nl-NL" dirty="0" smtClean="0"/>
              <a:t> and </a:t>
            </a:r>
            <a:r>
              <a:rPr lang="nl-NL" dirty="0" err="1" smtClean="0"/>
              <a:t>accused</a:t>
            </a:r>
            <a:endParaRPr lang="nl-NL" dirty="0" smtClean="0"/>
          </a:p>
          <a:p>
            <a:endParaRPr lang="nl-NL" dirty="0" smtClean="0"/>
          </a:p>
          <a:p>
            <a:r>
              <a:rPr lang="nl-NL" dirty="0" err="1" smtClean="0"/>
              <a:t>Personal</a:t>
            </a:r>
            <a:r>
              <a:rPr lang="nl-NL" dirty="0" smtClean="0"/>
              <a:t> </a:t>
            </a:r>
            <a:r>
              <a:rPr lang="nl-NL" dirty="0" err="1" smtClean="0"/>
              <a:t>vendettas</a:t>
            </a:r>
            <a:r>
              <a:rPr lang="nl-NL" dirty="0" smtClean="0"/>
              <a:t> </a:t>
            </a:r>
            <a:r>
              <a:rPr lang="nl-NL" dirty="0" err="1" smtClean="0"/>
              <a:t>played</a:t>
            </a:r>
            <a:r>
              <a:rPr lang="nl-NL" dirty="0" smtClean="0"/>
              <a:t> out </a:t>
            </a:r>
            <a:r>
              <a:rPr lang="nl-NL" dirty="0" err="1" smtClean="0"/>
              <a:t>for</a:t>
            </a:r>
            <a:r>
              <a:rPr lang="nl-NL" dirty="0" smtClean="0"/>
              <a:t> </a:t>
            </a:r>
            <a:r>
              <a:rPr lang="nl-NL" dirty="0" err="1" smtClean="0"/>
              <a:t>juries</a:t>
            </a:r>
            <a:r>
              <a:rPr lang="nl-NL" dirty="0" smtClean="0"/>
              <a:t>; </a:t>
            </a:r>
            <a:r>
              <a:rPr lang="nl-NL" dirty="0" err="1" smtClean="0"/>
              <a:t>debates</a:t>
            </a:r>
            <a:r>
              <a:rPr lang="nl-NL" dirty="0" smtClean="0"/>
              <a:t> over </a:t>
            </a:r>
            <a:r>
              <a:rPr lang="nl-NL" dirty="0" err="1" smtClean="0"/>
              <a:t>policy</a:t>
            </a:r>
            <a:r>
              <a:rPr lang="nl-NL" dirty="0" smtClean="0"/>
              <a:t> </a:t>
            </a:r>
            <a:r>
              <a:rPr lang="nl-NL" dirty="0" err="1" smtClean="0"/>
              <a:t>waged</a:t>
            </a:r>
            <a:r>
              <a:rPr lang="nl-NL" dirty="0" smtClean="0"/>
              <a:t> in the </a:t>
            </a:r>
            <a:r>
              <a:rPr lang="nl-NL" dirty="0" err="1" smtClean="0"/>
              <a:t>law</a:t>
            </a:r>
            <a:r>
              <a:rPr lang="nl-NL" dirty="0" smtClean="0"/>
              <a:t> </a:t>
            </a:r>
            <a:r>
              <a:rPr lang="nl-NL" dirty="0" err="1" smtClean="0"/>
              <a:t>courts</a:t>
            </a: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Democracy</a:t>
            </a:r>
            <a:r>
              <a:rPr lang="nl-NL" dirty="0" smtClean="0"/>
              <a:t> </a:t>
            </a:r>
            <a:r>
              <a:rPr lang="nl-NL" dirty="0" err="1" smtClean="0"/>
              <a:t>restored</a:t>
            </a:r>
            <a:endParaRPr lang="nl-NL" dirty="0"/>
          </a:p>
        </p:txBody>
      </p:sp>
      <p:sp>
        <p:nvSpPr>
          <p:cNvPr id="3" name="Tijdelijke aanduiding voor inhoud 2"/>
          <p:cNvSpPr>
            <a:spLocks noGrp="1"/>
          </p:cNvSpPr>
          <p:nvPr>
            <p:ph sz="quarter" idx="1"/>
          </p:nvPr>
        </p:nvSpPr>
        <p:spPr>
          <a:xfrm>
            <a:off x="301752" y="1628800"/>
            <a:ext cx="4198240" cy="4752528"/>
          </a:xfrm>
        </p:spPr>
        <p:txBody>
          <a:bodyPr/>
          <a:lstStyle/>
          <a:p>
            <a:r>
              <a:rPr lang="nl-NL" dirty="0" smtClean="0"/>
              <a:t>Thrasybulus’ rebels defeat Thirty and liberate Athens</a:t>
            </a:r>
          </a:p>
          <a:p>
            <a:endParaRPr lang="nl-NL" dirty="0" smtClean="0"/>
          </a:p>
          <a:p>
            <a:r>
              <a:rPr lang="nl-NL" dirty="0" smtClean="0"/>
              <a:t>General amnesty</a:t>
            </a:r>
          </a:p>
          <a:p>
            <a:endParaRPr lang="nl-NL" dirty="0" smtClean="0"/>
          </a:p>
          <a:p>
            <a:r>
              <a:rPr lang="nl-NL" dirty="0" smtClean="0"/>
              <a:t>Process of republishing laws resumed</a:t>
            </a:r>
            <a:endParaRPr lang="nl-NL" dirty="0"/>
          </a:p>
        </p:txBody>
      </p:sp>
      <p:pic>
        <p:nvPicPr>
          <p:cNvPr id="4" name="Afbeelding 3" descr="demokratia.jpg"/>
          <p:cNvPicPr>
            <a:picLocks noChangeAspect="1"/>
          </p:cNvPicPr>
          <p:nvPr/>
        </p:nvPicPr>
        <p:blipFill>
          <a:blip r:embed="rId2" cstate="print"/>
          <a:srcRect l="2512" t="3448" r="5822"/>
          <a:stretch>
            <a:fillRect/>
          </a:stretch>
        </p:blipFill>
        <p:spPr>
          <a:xfrm>
            <a:off x="4716016" y="1770199"/>
            <a:ext cx="4320480" cy="439903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character</a:t>
            </a:r>
            <a:r>
              <a:rPr lang="nl-NL" dirty="0" smtClean="0"/>
              <a:t> of the </a:t>
            </a:r>
            <a:r>
              <a:rPr lang="nl-NL" dirty="0" err="1" smtClean="0"/>
              <a:t>restored</a:t>
            </a:r>
            <a:r>
              <a:rPr lang="nl-NL" dirty="0" smtClean="0"/>
              <a:t> </a:t>
            </a:r>
            <a:r>
              <a:rPr lang="nl-NL" dirty="0" err="1" smtClean="0"/>
              <a:t>democracy</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smtClean="0"/>
              <a:t>Power </a:t>
            </a:r>
            <a:r>
              <a:rPr lang="nl-NL" dirty="0" err="1" smtClean="0"/>
              <a:t>shifted</a:t>
            </a:r>
            <a:r>
              <a:rPr lang="nl-NL" dirty="0" smtClean="0"/>
              <a:t> </a:t>
            </a:r>
            <a:r>
              <a:rPr lang="nl-NL" dirty="0" err="1" smtClean="0"/>
              <a:t>from</a:t>
            </a:r>
            <a:r>
              <a:rPr lang="nl-NL" dirty="0" smtClean="0"/>
              <a:t> </a:t>
            </a:r>
            <a:r>
              <a:rPr lang="nl-NL" dirty="0" err="1" smtClean="0"/>
              <a:t>Assembly</a:t>
            </a:r>
            <a:r>
              <a:rPr lang="nl-NL" dirty="0" smtClean="0"/>
              <a:t> to </a:t>
            </a:r>
            <a:r>
              <a:rPr lang="nl-NL" dirty="0" err="1" smtClean="0"/>
              <a:t>courts</a:t>
            </a:r>
            <a:r>
              <a:rPr lang="nl-NL" dirty="0" smtClean="0"/>
              <a:t> – </a:t>
            </a:r>
            <a:r>
              <a:rPr lang="nl-NL" dirty="0" err="1" smtClean="0"/>
              <a:t>but</a:t>
            </a:r>
            <a:r>
              <a:rPr lang="nl-NL" dirty="0" smtClean="0"/>
              <a:t> </a:t>
            </a:r>
            <a:r>
              <a:rPr lang="nl-NL" dirty="0" err="1" smtClean="0"/>
              <a:t>both</a:t>
            </a:r>
            <a:r>
              <a:rPr lang="nl-NL" dirty="0" smtClean="0"/>
              <a:t> are samples of the </a:t>
            </a:r>
            <a:r>
              <a:rPr lang="nl-NL" i="1" dirty="0" err="1" smtClean="0"/>
              <a:t>demos</a:t>
            </a:r>
            <a:endParaRPr lang="nl-NL" i="1" dirty="0" smtClean="0"/>
          </a:p>
          <a:p>
            <a:endParaRPr lang="nl-NL" i="1" dirty="0" smtClean="0"/>
          </a:p>
          <a:p>
            <a:r>
              <a:rPr lang="nl-NL" dirty="0" smtClean="0"/>
              <a:t>Jury </a:t>
            </a:r>
            <a:r>
              <a:rPr lang="nl-NL" dirty="0" err="1" smtClean="0"/>
              <a:t>courts</a:t>
            </a:r>
            <a:r>
              <a:rPr lang="nl-NL" dirty="0" smtClean="0"/>
              <a:t> as ‘</a:t>
            </a:r>
            <a:r>
              <a:rPr lang="nl-NL" dirty="0" err="1" smtClean="0"/>
              <a:t>subcommittees</a:t>
            </a:r>
            <a:r>
              <a:rPr lang="nl-NL" dirty="0" smtClean="0"/>
              <a:t> of the </a:t>
            </a:r>
            <a:r>
              <a:rPr lang="nl-NL" dirty="0" err="1" smtClean="0"/>
              <a:t>Assembly</a:t>
            </a:r>
            <a:r>
              <a:rPr lang="nl-NL" dirty="0" smtClean="0"/>
              <a:t>’</a:t>
            </a:r>
          </a:p>
          <a:p>
            <a:endParaRPr lang="nl-NL" dirty="0" smtClean="0"/>
          </a:p>
          <a:p>
            <a:r>
              <a:rPr lang="nl-NL" dirty="0" err="1" smtClean="0"/>
              <a:t>Career</a:t>
            </a:r>
            <a:r>
              <a:rPr lang="nl-NL" dirty="0" smtClean="0"/>
              <a:t> </a:t>
            </a:r>
            <a:r>
              <a:rPr lang="nl-NL" dirty="0" err="1" smtClean="0"/>
              <a:t>magistrates</a:t>
            </a:r>
            <a:r>
              <a:rPr lang="nl-NL" dirty="0" smtClean="0"/>
              <a:t> </a:t>
            </a:r>
            <a:r>
              <a:rPr lang="nl-NL" dirty="0" err="1" smtClean="0"/>
              <a:t>ensure</a:t>
            </a:r>
            <a:r>
              <a:rPr lang="nl-NL" dirty="0" smtClean="0"/>
              <a:t> </a:t>
            </a:r>
            <a:r>
              <a:rPr lang="nl-NL" dirty="0" err="1" smtClean="0"/>
              <a:t>efficient</a:t>
            </a:r>
            <a:r>
              <a:rPr lang="nl-NL" dirty="0" smtClean="0"/>
              <a:t> </a:t>
            </a:r>
            <a:r>
              <a:rPr lang="nl-NL" dirty="0" err="1" smtClean="0"/>
              <a:t>rule</a:t>
            </a:r>
            <a:endParaRPr lang="nl-NL" dirty="0" smtClean="0"/>
          </a:p>
          <a:p>
            <a:endParaRPr lang="nl-NL"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true</a:t>
            </a:r>
            <a:r>
              <a:rPr lang="nl-NL" dirty="0" smtClean="0"/>
              <a:t> </a:t>
            </a:r>
            <a:r>
              <a:rPr lang="nl-NL" dirty="0" err="1" smtClean="0"/>
              <a:t>Athenian</a:t>
            </a:r>
            <a:r>
              <a:rPr lang="nl-NL" dirty="0" smtClean="0"/>
              <a:t> </a:t>
            </a:r>
            <a:r>
              <a:rPr lang="nl-NL" dirty="0" err="1" smtClean="0"/>
              <a:t>democracy</a:t>
            </a:r>
            <a:r>
              <a:rPr lang="nl-NL" dirty="0" smtClean="0"/>
              <a:t>?</a:t>
            </a:r>
            <a:endParaRPr lang="nl-NL" dirty="0"/>
          </a:p>
        </p:txBody>
      </p:sp>
      <p:sp>
        <p:nvSpPr>
          <p:cNvPr id="3" name="Tijdelijke aanduiding voor inhoud 2"/>
          <p:cNvSpPr>
            <a:spLocks noGrp="1"/>
          </p:cNvSpPr>
          <p:nvPr>
            <p:ph sz="quarter" idx="1"/>
          </p:nvPr>
        </p:nvSpPr>
        <p:spPr>
          <a:xfrm>
            <a:off x="301752" y="1556792"/>
            <a:ext cx="8503920" cy="4542256"/>
          </a:xfrm>
        </p:spPr>
        <p:txBody>
          <a:bodyPr/>
          <a:lstStyle/>
          <a:p>
            <a:r>
              <a:rPr lang="nl-NL" dirty="0" err="1" smtClean="0"/>
              <a:t>Assembly</a:t>
            </a:r>
            <a:r>
              <a:rPr lang="nl-NL" dirty="0" smtClean="0"/>
              <a:t> </a:t>
            </a:r>
            <a:r>
              <a:rPr lang="nl-NL" dirty="0" err="1" smtClean="0"/>
              <a:t>pay</a:t>
            </a:r>
            <a:r>
              <a:rPr lang="nl-NL" dirty="0" smtClean="0"/>
              <a:t> </a:t>
            </a:r>
            <a:r>
              <a:rPr lang="nl-NL" dirty="0" err="1" smtClean="0"/>
              <a:t>ensures</a:t>
            </a:r>
            <a:r>
              <a:rPr lang="nl-NL" dirty="0" smtClean="0"/>
              <a:t> </a:t>
            </a:r>
            <a:r>
              <a:rPr lang="nl-NL" dirty="0" err="1" smtClean="0"/>
              <a:t>equal</a:t>
            </a:r>
            <a:r>
              <a:rPr lang="nl-NL" dirty="0" smtClean="0"/>
              <a:t> </a:t>
            </a:r>
            <a:r>
              <a:rPr lang="nl-NL" dirty="0" err="1" smtClean="0"/>
              <a:t>access</a:t>
            </a:r>
            <a:r>
              <a:rPr lang="nl-NL" dirty="0" smtClean="0"/>
              <a:t> to power</a:t>
            </a:r>
          </a:p>
          <a:p>
            <a:endParaRPr lang="nl-NL" dirty="0" smtClean="0"/>
          </a:p>
          <a:p>
            <a:r>
              <a:rPr lang="nl-NL" dirty="0" err="1" smtClean="0"/>
              <a:t>Council</a:t>
            </a:r>
            <a:r>
              <a:rPr lang="nl-NL" dirty="0" smtClean="0"/>
              <a:t> </a:t>
            </a:r>
            <a:r>
              <a:rPr lang="nl-NL" dirty="0" err="1" smtClean="0"/>
              <a:t>no</a:t>
            </a:r>
            <a:r>
              <a:rPr lang="nl-NL" dirty="0" smtClean="0"/>
              <a:t> </a:t>
            </a:r>
            <a:r>
              <a:rPr lang="nl-NL" dirty="0" err="1" smtClean="0"/>
              <a:t>longer</a:t>
            </a:r>
            <a:r>
              <a:rPr lang="nl-NL" dirty="0" smtClean="0"/>
              <a:t> sets agenda of </a:t>
            </a:r>
            <a:r>
              <a:rPr lang="nl-NL" dirty="0" err="1" smtClean="0"/>
              <a:t>Assembly</a:t>
            </a:r>
            <a:endParaRPr lang="nl-NL" dirty="0" smtClean="0"/>
          </a:p>
          <a:p>
            <a:endParaRPr lang="nl-NL" dirty="0" smtClean="0"/>
          </a:p>
          <a:p>
            <a:r>
              <a:rPr lang="nl-NL" dirty="0" smtClean="0"/>
              <a:t>Politics </a:t>
            </a:r>
            <a:r>
              <a:rPr lang="nl-NL" dirty="0" err="1" smtClean="0"/>
              <a:t>no</a:t>
            </a:r>
            <a:r>
              <a:rPr lang="nl-NL" dirty="0" smtClean="0"/>
              <a:t> </a:t>
            </a:r>
            <a:r>
              <a:rPr lang="nl-NL" dirty="0" err="1" smtClean="0"/>
              <a:t>longer</a:t>
            </a:r>
            <a:r>
              <a:rPr lang="nl-NL" dirty="0" smtClean="0"/>
              <a:t> </a:t>
            </a:r>
            <a:r>
              <a:rPr lang="nl-NL" dirty="0" err="1" smtClean="0"/>
              <a:t>dominated</a:t>
            </a:r>
            <a:r>
              <a:rPr lang="nl-NL" dirty="0" smtClean="0"/>
              <a:t> </a:t>
            </a:r>
            <a:r>
              <a:rPr lang="nl-NL" dirty="0" err="1" smtClean="0"/>
              <a:t>by</a:t>
            </a:r>
            <a:r>
              <a:rPr lang="nl-NL" dirty="0" smtClean="0"/>
              <a:t> </a:t>
            </a:r>
            <a:r>
              <a:rPr lang="nl-NL" dirty="0" err="1" smtClean="0"/>
              <a:t>old</a:t>
            </a:r>
            <a:r>
              <a:rPr lang="nl-NL" dirty="0" smtClean="0"/>
              <a:t> </a:t>
            </a:r>
            <a:r>
              <a:rPr lang="nl-NL" dirty="0" err="1" smtClean="0"/>
              <a:t>leisure-class</a:t>
            </a:r>
            <a:r>
              <a:rPr lang="nl-NL" dirty="0" smtClean="0"/>
              <a:t> clans</a:t>
            </a:r>
          </a:p>
          <a:p>
            <a:endParaRPr lang="nl-NL" dirty="0" smtClean="0"/>
          </a:p>
          <a:p>
            <a:r>
              <a:rPr lang="nl-NL" dirty="0" err="1" smtClean="0"/>
              <a:t>Oligarchy</a:t>
            </a:r>
            <a:r>
              <a:rPr lang="nl-NL" dirty="0" smtClean="0"/>
              <a:t> is </a:t>
            </a:r>
            <a:r>
              <a:rPr lang="nl-NL" dirty="0" err="1" smtClean="0"/>
              <a:t>unthinkable</a:t>
            </a:r>
            <a:r>
              <a:rPr lang="nl-NL" dirty="0" smtClean="0"/>
              <a:t>!</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Sources</a:t>
            </a:r>
            <a:r>
              <a:rPr lang="nl-NL" dirty="0" smtClean="0"/>
              <a:t> </a:t>
            </a:r>
            <a:r>
              <a:rPr lang="nl-NL" dirty="0" err="1" smtClean="0"/>
              <a:t>for</a:t>
            </a:r>
            <a:r>
              <a:rPr lang="nl-NL" dirty="0" smtClean="0"/>
              <a:t> </a:t>
            </a:r>
            <a:r>
              <a:rPr lang="nl-NL" dirty="0" err="1" smtClean="0"/>
              <a:t>fourth-century</a:t>
            </a:r>
            <a:r>
              <a:rPr lang="nl-NL" dirty="0" smtClean="0"/>
              <a:t> </a:t>
            </a:r>
            <a:r>
              <a:rPr lang="nl-NL" dirty="0" err="1" smtClean="0"/>
              <a:t>democracy</a:t>
            </a:r>
            <a:endParaRPr lang="nl-NL" dirty="0"/>
          </a:p>
        </p:txBody>
      </p:sp>
      <p:sp>
        <p:nvSpPr>
          <p:cNvPr id="3" name="Tijdelijke aanduiding voor inhoud 2"/>
          <p:cNvSpPr>
            <a:spLocks noGrp="1"/>
          </p:cNvSpPr>
          <p:nvPr>
            <p:ph sz="quarter" idx="1"/>
          </p:nvPr>
        </p:nvSpPr>
        <p:spPr>
          <a:xfrm>
            <a:off x="301752" y="1527048"/>
            <a:ext cx="8503920" cy="4782272"/>
          </a:xfrm>
        </p:spPr>
        <p:txBody>
          <a:bodyPr>
            <a:normAutofit fontScale="92500"/>
          </a:bodyPr>
          <a:lstStyle/>
          <a:p>
            <a:r>
              <a:rPr lang="nl-NL" dirty="0" err="1" smtClean="0"/>
              <a:t>Xenophon’s</a:t>
            </a:r>
            <a:r>
              <a:rPr lang="nl-NL" dirty="0" smtClean="0"/>
              <a:t> </a:t>
            </a:r>
            <a:r>
              <a:rPr lang="nl-NL" i="1" dirty="0" err="1" smtClean="0"/>
              <a:t>Hellenica</a:t>
            </a:r>
            <a:r>
              <a:rPr lang="nl-NL" dirty="0" smtClean="0"/>
              <a:t>: </a:t>
            </a:r>
            <a:r>
              <a:rPr lang="nl-NL" dirty="0" err="1" smtClean="0"/>
              <a:t>historical</a:t>
            </a:r>
            <a:r>
              <a:rPr lang="nl-NL" dirty="0" smtClean="0"/>
              <a:t> </a:t>
            </a:r>
            <a:r>
              <a:rPr lang="nl-NL" dirty="0" err="1" smtClean="0"/>
              <a:t>narrative</a:t>
            </a:r>
            <a:r>
              <a:rPr lang="nl-NL" dirty="0" smtClean="0"/>
              <a:t> down to 362</a:t>
            </a:r>
          </a:p>
          <a:p>
            <a:endParaRPr lang="nl-NL" dirty="0" smtClean="0"/>
          </a:p>
          <a:p>
            <a:r>
              <a:rPr lang="nl-NL" dirty="0" err="1" smtClean="0"/>
              <a:t>Assembly</a:t>
            </a:r>
            <a:r>
              <a:rPr lang="nl-NL" dirty="0" smtClean="0"/>
              <a:t> and </a:t>
            </a:r>
            <a:r>
              <a:rPr lang="nl-NL" dirty="0" err="1" smtClean="0"/>
              <a:t>court</a:t>
            </a:r>
            <a:r>
              <a:rPr lang="nl-NL" dirty="0" smtClean="0"/>
              <a:t> speeches: c. 150 </a:t>
            </a:r>
            <a:r>
              <a:rPr lang="nl-NL" dirty="0" err="1" smtClean="0"/>
              <a:t>survive</a:t>
            </a:r>
            <a:r>
              <a:rPr lang="nl-NL" dirty="0" smtClean="0"/>
              <a:t>, </a:t>
            </a:r>
            <a:r>
              <a:rPr lang="nl-NL" dirty="0" err="1" smtClean="0"/>
              <a:t>mostly</a:t>
            </a:r>
            <a:r>
              <a:rPr lang="nl-NL" dirty="0" smtClean="0"/>
              <a:t> </a:t>
            </a:r>
            <a:r>
              <a:rPr lang="nl-NL" dirty="0" err="1" smtClean="0"/>
              <a:t>from</a:t>
            </a:r>
            <a:r>
              <a:rPr lang="nl-NL" dirty="0" smtClean="0"/>
              <a:t> </a:t>
            </a:r>
            <a:r>
              <a:rPr lang="nl-NL" dirty="0" err="1" smtClean="0"/>
              <a:t>fourth-century</a:t>
            </a:r>
            <a:r>
              <a:rPr lang="nl-NL" dirty="0" smtClean="0"/>
              <a:t> ‘</a:t>
            </a:r>
            <a:r>
              <a:rPr lang="nl-NL" dirty="0" err="1" smtClean="0"/>
              <a:t>Attic</a:t>
            </a:r>
            <a:r>
              <a:rPr lang="nl-NL" dirty="0" smtClean="0"/>
              <a:t> orators’</a:t>
            </a:r>
          </a:p>
          <a:p>
            <a:endParaRPr lang="nl-NL" dirty="0" smtClean="0"/>
          </a:p>
          <a:p>
            <a:r>
              <a:rPr lang="nl-NL" dirty="0" err="1" smtClean="0"/>
              <a:t>Political</a:t>
            </a:r>
            <a:r>
              <a:rPr lang="nl-NL" dirty="0" smtClean="0"/>
              <a:t> </a:t>
            </a:r>
            <a:r>
              <a:rPr lang="nl-NL" dirty="0" err="1" smtClean="0"/>
              <a:t>philosophy</a:t>
            </a:r>
            <a:r>
              <a:rPr lang="nl-NL" dirty="0" smtClean="0"/>
              <a:t>, </a:t>
            </a:r>
            <a:r>
              <a:rPr lang="nl-NL" dirty="0" err="1" smtClean="0"/>
              <a:t>constitutional</a:t>
            </a:r>
            <a:r>
              <a:rPr lang="nl-NL" dirty="0" smtClean="0"/>
              <a:t> </a:t>
            </a:r>
            <a:r>
              <a:rPr lang="nl-NL" dirty="0" err="1" smtClean="0"/>
              <a:t>history</a:t>
            </a:r>
            <a:r>
              <a:rPr lang="nl-NL" dirty="0" smtClean="0"/>
              <a:t>: </a:t>
            </a:r>
            <a:r>
              <a:rPr lang="nl-NL" dirty="0" err="1" smtClean="0"/>
              <a:t>nearly</a:t>
            </a:r>
            <a:r>
              <a:rPr lang="nl-NL" dirty="0" smtClean="0"/>
              <a:t> all </a:t>
            </a:r>
            <a:r>
              <a:rPr lang="nl-NL" dirty="0" err="1" smtClean="0"/>
              <a:t>fourth</a:t>
            </a:r>
            <a:r>
              <a:rPr lang="nl-NL" dirty="0" smtClean="0"/>
              <a:t> </a:t>
            </a:r>
            <a:r>
              <a:rPr lang="nl-NL" dirty="0" err="1" smtClean="0"/>
              <a:t>century</a:t>
            </a:r>
            <a:endParaRPr lang="nl-NL" dirty="0" smtClean="0"/>
          </a:p>
          <a:p>
            <a:endParaRPr lang="nl-NL" dirty="0" smtClean="0"/>
          </a:p>
          <a:p>
            <a:r>
              <a:rPr lang="nl-NL" dirty="0" smtClean="0"/>
              <a:t>The </a:t>
            </a:r>
            <a:r>
              <a:rPr lang="nl-NL" dirty="0" err="1" smtClean="0"/>
              <a:t>restored</a:t>
            </a:r>
            <a:r>
              <a:rPr lang="nl-NL" dirty="0" smtClean="0"/>
              <a:t> </a:t>
            </a:r>
            <a:r>
              <a:rPr lang="nl-NL" dirty="0" err="1" smtClean="0"/>
              <a:t>democracy’s</a:t>
            </a:r>
            <a:r>
              <a:rPr lang="nl-NL" dirty="0" smtClean="0"/>
              <a:t> </a:t>
            </a:r>
            <a:r>
              <a:rPr lang="nl-NL" dirty="0" err="1" smtClean="0"/>
              <a:t>epigraphic</a:t>
            </a:r>
            <a:r>
              <a:rPr lang="nl-NL" dirty="0" smtClean="0"/>
              <a:t> </a:t>
            </a:r>
            <a:r>
              <a:rPr lang="nl-NL" dirty="0" err="1" smtClean="0"/>
              <a:t>habit</a:t>
            </a:r>
            <a:r>
              <a:rPr lang="nl-NL" dirty="0" smtClean="0"/>
              <a:t>: over 1000 </a:t>
            </a:r>
            <a:r>
              <a:rPr lang="nl-NL" dirty="0" err="1" smtClean="0"/>
              <a:t>decrees</a:t>
            </a:r>
            <a:r>
              <a:rPr lang="nl-NL" dirty="0" smtClean="0"/>
              <a:t>, </a:t>
            </a:r>
            <a:r>
              <a:rPr lang="nl-NL" dirty="0" err="1" smtClean="0"/>
              <a:t>laws</a:t>
            </a:r>
            <a:r>
              <a:rPr lang="nl-NL" dirty="0" smtClean="0"/>
              <a:t>, </a:t>
            </a:r>
            <a:r>
              <a:rPr lang="nl-NL" dirty="0" err="1" smtClean="0"/>
              <a:t>inventories</a:t>
            </a:r>
            <a:r>
              <a:rPr lang="nl-NL" dirty="0" smtClean="0"/>
              <a:t>, and </a:t>
            </a:r>
            <a:r>
              <a:rPr lang="nl-NL" dirty="0" err="1" smtClean="0"/>
              <a:t>lists</a:t>
            </a:r>
            <a:r>
              <a:rPr lang="nl-NL" dirty="0" smtClean="0"/>
              <a:t> of </a:t>
            </a:r>
            <a:r>
              <a:rPr lang="nl-NL" dirty="0" err="1" smtClean="0"/>
              <a:t>councillors</a:t>
            </a:r>
            <a:r>
              <a:rPr lang="nl-NL" dirty="0" smtClean="0"/>
              <a:t>, </a:t>
            </a:r>
            <a:r>
              <a:rPr lang="nl-NL" dirty="0" err="1" smtClean="0"/>
              <a:t>ephebes</a:t>
            </a:r>
            <a:r>
              <a:rPr lang="nl-NL" dirty="0" smtClean="0"/>
              <a:t>, </a:t>
            </a:r>
            <a:r>
              <a:rPr lang="nl-NL" dirty="0" err="1" smtClean="0"/>
              <a:t>trierachs</a:t>
            </a:r>
            <a:r>
              <a:rPr lang="nl-NL" dirty="0" smtClean="0"/>
              <a:t>, </a:t>
            </a:r>
            <a:r>
              <a:rPr lang="nl-NL" dirty="0" err="1" smtClean="0"/>
              <a:t>allies</a:t>
            </a:r>
            <a:r>
              <a:rPr lang="nl-NL" dirty="0" smtClean="0"/>
              <a:t>, etc.</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Key</a:t>
            </a:r>
            <a:r>
              <a:rPr lang="nl-NL" dirty="0" smtClean="0"/>
              <a:t> </a:t>
            </a:r>
            <a:r>
              <a:rPr lang="nl-NL" dirty="0" err="1" smtClean="0"/>
              <a:t>questions</a:t>
            </a:r>
            <a:endParaRPr lang="nl-NL" dirty="0"/>
          </a:p>
        </p:txBody>
      </p:sp>
      <p:sp>
        <p:nvSpPr>
          <p:cNvPr id="3" name="Tijdelijke aanduiding voor inhoud 2"/>
          <p:cNvSpPr>
            <a:spLocks noGrp="1"/>
          </p:cNvSpPr>
          <p:nvPr>
            <p:ph sz="quarter" idx="1"/>
          </p:nvPr>
        </p:nvSpPr>
        <p:spPr>
          <a:xfrm>
            <a:off x="301752" y="1700808"/>
            <a:ext cx="8503920" cy="4398240"/>
          </a:xfrm>
        </p:spPr>
        <p:txBody>
          <a:bodyPr/>
          <a:lstStyle/>
          <a:p>
            <a:r>
              <a:rPr lang="nl-NL" dirty="0" err="1" smtClean="0"/>
              <a:t>What</a:t>
            </a:r>
            <a:r>
              <a:rPr lang="nl-NL" dirty="0" smtClean="0"/>
              <a:t> was the </a:t>
            </a:r>
            <a:r>
              <a:rPr lang="nl-NL" dirty="0" err="1" smtClean="0"/>
              <a:t>legacy</a:t>
            </a:r>
            <a:r>
              <a:rPr lang="nl-NL" dirty="0" smtClean="0"/>
              <a:t> of the </a:t>
            </a:r>
            <a:r>
              <a:rPr lang="nl-NL" dirty="0" err="1" smtClean="0"/>
              <a:t>Thirty</a:t>
            </a:r>
            <a:r>
              <a:rPr lang="nl-NL" dirty="0" smtClean="0"/>
              <a:t> in the </a:t>
            </a:r>
            <a:r>
              <a:rPr lang="nl-NL" dirty="0" err="1" smtClean="0"/>
              <a:t>ideology</a:t>
            </a:r>
            <a:r>
              <a:rPr lang="nl-NL" dirty="0" smtClean="0"/>
              <a:t> and </a:t>
            </a:r>
            <a:r>
              <a:rPr lang="nl-NL" dirty="0" err="1" smtClean="0"/>
              <a:t>practice</a:t>
            </a:r>
            <a:r>
              <a:rPr lang="nl-NL" dirty="0" smtClean="0"/>
              <a:t> of </a:t>
            </a:r>
            <a:r>
              <a:rPr lang="nl-NL" dirty="0" err="1" smtClean="0"/>
              <a:t>democracy</a:t>
            </a:r>
            <a:r>
              <a:rPr lang="nl-NL" dirty="0" smtClean="0"/>
              <a:t>?</a:t>
            </a:r>
          </a:p>
          <a:p>
            <a:endParaRPr lang="nl-NL" dirty="0" smtClean="0"/>
          </a:p>
          <a:p>
            <a:r>
              <a:rPr lang="nl-NL" dirty="0" err="1" smtClean="0"/>
              <a:t>How</a:t>
            </a:r>
            <a:r>
              <a:rPr lang="nl-NL" dirty="0" smtClean="0"/>
              <a:t> </a:t>
            </a:r>
            <a:r>
              <a:rPr lang="nl-NL" dirty="0" err="1" smtClean="0"/>
              <a:t>did</a:t>
            </a:r>
            <a:r>
              <a:rPr lang="nl-NL" dirty="0" smtClean="0"/>
              <a:t> </a:t>
            </a:r>
            <a:r>
              <a:rPr lang="nl-NL" dirty="0" err="1" smtClean="0"/>
              <a:t>fourth-century</a:t>
            </a:r>
            <a:r>
              <a:rPr lang="nl-NL" dirty="0" smtClean="0"/>
              <a:t> </a:t>
            </a:r>
            <a:r>
              <a:rPr lang="nl-NL" dirty="0" err="1" smtClean="0"/>
              <a:t>democracy</a:t>
            </a:r>
            <a:r>
              <a:rPr lang="nl-NL" dirty="0" smtClean="0"/>
              <a:t> </a:t>
            </a:r>
            <a:r>
              <a:rPr lang="nl-NL" dirty="0" err="1" smtClean="0"/>
              <a:t>differ</a:t>
            </a:r>
            <a:r>
              <a:rPr lang="nl-NL" dirty="0" smtClean="0"/>
              <a:t> </a:t>
            </a:r>
            <a:r>
              <a:rPr lang="nl-NL" dirty="0" err="1" smtClean="0"/>
              <a:t>from</a:t>
            </a:r>
            <a:r>
              <a:rPr lang="nl-NL" dirty="0" smtClean="0"/>
              <a:t> </a:t>
            </a:r>
            <a:r>
              <a:rPr lang="nl-NL" dirty="0" err="1" smtClean="0"/>
              <a:t>its</a:t>
            </a:r>
            <a:r>
              <a:rPr lang="nl-NL" dirty="0" smtClean="0"/>
              <a:t> </a:t>
            </a:r>
            <a:r>
              <a:rPr lang="nl-NL" dirty="0" err="1" smtClean="0"/>
              <a:t>fifth-century</a:t>
            </a:r>
            <a:r>
              <a:rPr lang="nl-NL" dirty="0" smtClean="0"/>
              <a:t> </a:t>
            </a:r>
            <a:r>
              <a:rPr lang="nl-NL" dirty="0" err="1" smtClean="0"/>
              <a:t>predecessor</a:t>
            </a:r>
            <a:r>
              <a:rPr lang="nl-NL" dirty="0" smtClean="0"/>
              <a:t>?</a:t>
            </a:r>
          </a:p>
          <a:p>
            <a:endParaRPr lang="nl-NL" dirty="0" smtClean="0"/>
          </a:p>
          <a:p>
            <a:r>
              <a:rPr lang="nl-NL" dirty="0" err="1" smtClean="0"/>
              <a:t>What</a:t>
            </a:r>
            <a:r>
              <a:rPr lang="nl-NL" dirty="0" smtClean="0"/>
              <a:t> was the </a:t>
            </a:r>
            <a:r>
              <a:rPr lang="nl-NL" dirty="0" err="1" smtClean="0"/>
              <a:t>purpose</a:t>
            </a:r>
            <a:r>
              <a:rPr lang="nl-NL" dirty="0" smtClean="0"/>
              <a:t> of </a:t>
            </a:r>
            <a:r>
              <a:rPr lang="nl-NL" dirty="0" err="1" smtClean="0"/>
              <a:t>its</a:t>
            </a:r>
            <a:r>
              <a:rPr lang="nl-NL" dirty="0" smtClean="0"/>
              <a:t> </a:t>
            </a:r>
            <a:r>
              <a:rPr lang="nl-NL" dirty="0" err="1" smtClean="0"/>
              <a:t>changes</a:t>
            </a:r>
            <a:r>
              <a:rPr lang="nl-NL" dirty="0" smtClean="0"/>
              <a:t>? </a:t>
            </a:r>
            <a:r>
              <a:rPr lang="nl-NL" dirty="0" err="1" smtClean="0"/>
              <a:t>How</a:t>
            </a:r>
            <a:r>
              <a:rPr lang="nl-NL" dirty="0" smtClean="0"/>
              <a:t> do we </a:t>
            </a:r>
            <a:r>
              <a:rPr lang="nl-NL" dirty="0" err="1" smtClean="0"/>
              <a:t>characterise</a:t>
            </a:r>
            <a:r>
              <a:rPr lang="nl-NL" dirty="0" smtClean="0"/>
              <a:t> the </a:t>
            </a:r>
            <a:r>
              <a:rPr lang="nl-NL" dirty="0" err="1" smtClean="0"/>
              <a:t>restored</a:t>
            </a:r>
            <a:r>
              <a:rPr lang="nl-NL" dirty="0" smtClean="0"/>
              <a:t> </a:t>
            </a:r>
            <a:r>
              <a:rPr lang="nl-NL" dirty="0" err="1" smtClean="0"/>
              <a:t>democracy</a:t>
            </a:r>
            <a:r>
              <a:rPr lang="nl-NL" dirty="0" smtClean="0"/>
              <a:t>?</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shadow</a:t>
            </a:r>
            <a:r>
              <a:rPr lang="nl-NL" dirty="0" smtClean="0"/>
              <a:t> of the </a:t>
            </a:r>
            <a:r>
              <a:rPr lang="nl-NL" dirty="0" err="1" smtClean="0"/>
              <a:t>Thirty</a:t>
            </a:r>
            <a:endParaRPr lang="nl-NL" dirty="0"/>
          </a:p>
        </p:txBody>
      </p:sp>
      <p:sp>
        <p:nvSpPr>
          <p:cNvPr id="3" name="Tekstvak 2"/>
          <p:cNvSpPr txBox="1"/>
          <p:nvPr/>
        </p:nvSpPr>
        <p:spPr>
          <a:xfrm>
            <a:off x="323528" y="1628800"/>
            <a:ext cx="8496944" cy="4801314"/>
          </a:xfrm>
          <a:prstGeom prst="rect">
            <a:avLst/>
          </a:prstGeom>
          <a:noFill/>
        </p:spPr>
        <p:txBody>
          <a:bodyPr wrap="square" rtlCol="0">
            <a:spAutoFit/>
          </a:bodyPr>
          <a:lstStyle/>
          <a:p>
            <a:pPr algn="just"/>
            <a:r>
              <a:rPr lang="en-GB" dirty="0" smtClean="0"/>
              <a:t>But when they were close to the gates, and grounded arms before entering the city, </a:t>
            </a:r>
            <a:r>
              <a:rPr lang="en-GB" dirty="0" err="1" smtClean="0"/>
              <a:t>Aesimus</a:t>
            </a:r>
            <a:r>
              <a:rPr lang="en-GB" dirty="0" smtClean="0"/>
              <a:t> spotted [</a:t>
            </a:r>
            <a:r>
              <a:rPr lang="en-GB" dirty="0" err="1" smtClean="0"/>
              <a:t>Agoratus</a:t>
            </a:r>
            <a:r>
              <a:rPr lang="en-GB" dirty="0" smtClean="0"/>
              <a:t>, a known informer for the Thirty] and went up to him, seized his shield, and flung it away, telling him “Go to hell! There’s no place in the procession to Athena for a murderer like you.”</a:t>
            </a:r>
          </a:p>
          <a:p>
            <a:pPr algn="r"/>
            <a:r>
              <a:rPr lang="en-GB" dirty="0" err="1" smtClean="0"/>
              <a:t>Lysias</a:t>
            </a:r>
            <a:r>
              <a:rPr lang="en-GB" dirty="0" smtClean="0"/>
              <a:t> 13.81</a:t>
            </a:r>
          </a:p>
          <a:p>
            <a:pPr algn="r"/>
            <a:endParaRPr lang="en-GB" dirty="0" smtClean="0"/>
          </a:p>
          <a:p>
            <a:pPr algn="just"/>
            <a:r>
              <a:rPr lang="en-GB" dirty="0" err="1" smtClean="0"/>
              <a:t>Thibron</a:t>
            </a:r>
            <a:r>
              <a:rPr lang="en-GB" dirty="0" smtClean="0"/>
              <a:t> also asked from the Athenians three hundred cavalrymen (…) And the Athenians sent some of those who had served as cavalrymen in the time of the Thirty, thinking it would be a gain to the democracy if they should go abroad and die there.</a:t>
            </a:r>
          </a:p>
          <a:p>
            <a:pPr algn="r"/>
            <a:r>
              <a:rPr lang="en-GB" dirty="0" err="1" smtClean="0"/>
              <a:t>Xen</a:t>
            </a:r>
            <a:r>
              <a:rPr lang="en-GB" dirty="0" smtClean="0"/>
              <a:t>. </a:t>
            </a:r>
            <a:r>
              <a:rPr lang="en-GB" i="1" dirty="0" smtClean="0"/>
              <a:t>Hell.</a:t>
            </a:r>
            <a:r>
              <a:rPr lang="en-GB" dirty="0" smtClean="0"/>
              <a:t> 3.1.4</a:t>
            </a:r>
          </a:p>
          <a:p>
            <a:pPr algn="r"/>
            <a:endParaRPr lang="en-GB" dirty="0" smtClean="0"/>
          </a:p>
          <a:p>
            <a:r>
              <a:rPr lang="en-GB" dirty="0" smtClean="0"/>
              <a:t>Suppose that he were now under scrutiny for admission to the Council, and he had his name registered on the tablets as having served in the cavalry under the Thirty: even without an accuser you would reject him.</a:t>
            </a:r>
          </a:p>
          <a:p>
            <a:pPr algn="r"/>
            <a:r>
              <a:rPr lang="en-GB" dirty="0" err="1" smtClean="0"/>
              <a:t>Lysias</a:t>
            </a:r>
            <a:r>
              <a:rPr lang="en-GB" dirty="0" smtClean="0"/>
              <a:t> 26.10</a:t>
            </a:r>
          </a:p>
          <a:p>
            <a:pPr algn="r"/>
            <a:endParaRPr lang="en-GB"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trial of </a:t>
            </a:r>
            <a:r>
              <a:rPr lang="nl-NL" dirty="0" err="1" smtClean="0"/>
              <a:t>Socrates</a:t>
            </a:r>
            <a:r>
              <a:rPr lang="nl-NL" dirty="0" smtClean="0"/>
              <a:t> (399)</a:t>
            </a:r>
            <a:endParaRPr lang="nl-NL" dirty="0"/>
          </a:p>
        </p:txBody>
      </p:sp>
      <p:sp>
        <p:nvSpPr>
          <p:cNvPr id="3" name="Tijdelijke aanduiding voor inhoud 2"/>
          <p:cNvSpPr>
            <a:spLocks noGrp="1"/>
          </p:cNvSpPr>
          <p:nvPr>
            <p:ph sz="quarter" idx="1"/>
          </p:nvPr>
        </p:nvSpPr>
        <p:spPr>
          <a:xfrm>
            <a:off x="323528" y="1556792"/>
            <a:ext cx="8352928" cy="4680520"/>
          </a:xfrm>
        </p:spPr>
        <p:txBody>
          <a:bodyPr>
            <a:normAutofit/>
          </a:bodyPr>
          <a:lstStyle/>
          <a:p>
            <a:r>
              <a:rPr lang="nl-NL" dirty="0" err="1" smtClean="0"/>
              <a:t>Anytus</a:t>
            </a:r>
            <a:r>
              <a:rPr lang="nl-NL" dirty="0" smtClean="0"/>
              <a:t>, </a:t>
            </a:r>
            <a:r>
              <a:rPr lang="nl-NL" dirty="0" err="1" smtClean="0"/>
              <a:t>through</a:t>
            </a:r>
            <a:r>
              <a:rPr lang="nl-NL" dirty="0" smtClean="0"/>
              <a:t> public </a:t>
            </a:r>
            <a:r>
              <a:rPr lang="nl-NL" dirty="0" err="1" smtClean="0"/>
              <a:t>prosecutor</a:t>
            </a:r>
            <a:r>
              <a:rPr lang="nl-NL" dirty="0" smtClean="0"/>
              <a:t> </a:t>
            </a:r>
            <a:r>
              <a:rPr lang="nl-NL" dirty="0" err="1" smtClean="0"/>
              <a:t>Meletus</a:t>
            </a:r>
            <a:r>
              <a:rPr lang="nl-NL" dirty="0" smtClean="0"/>
              <a:t>, </a:t>
            </a:r>
            <a:r>
              <a:rPr lang="nl-NL" dirty="0" err="1" smtClean="0"/>
              <a:t>accuses</a:t>
            </a:r>
            <a:r>
              <a:rPr lang="nl-NL" dirty="0" smtClean="0"/>
              <a:t> </a:t>
            </a:r>
            <a:r>
              <a:rPr lang="nl-NL" dirty="0" err="1" smtClean="0"/>
              <a:t>Socrates</a:t>
            </a:r>
            <a:r>
              <a:rPr lang="nl-NL" dirty="0" smtClean="0"/>
              <a:t> of </a:t>
            </a:r>
          </a:p>
          <a:p>
            <a:endParaRPr lang="nl-NL" dirty="0" smtClean="0"/>
          </a:p>
          <a:p>
            <a:pPr marL="788670" lvl="1" indent="-514350">
              <a:buFont typeface="+mj-lt"/>
              <a:buAutoNum type="arabicPeriod"/>
            </a:pPr>
            <a:r>
              <a:rPr lang="nl-NL" dirty="0" err="1" smtClean="0">
                <a:solidFill>
                  <a:schemeClr val="tx1"/>
                </a:solidFill>
              </a:rPr>
              <a:t>Not</a:t>
            </a:r>
            <a:r>
              <a:rPr lang="nl-NL" dirty="0" smtClean="0">
                <a:solidFill>
                  <a:schemeClr val="tx1"/>
                </a:solidFill>
              </a:rPr>
              <a:t> </a:t>
            </a:r>
            <a:r>
              <a:rPr lang="nl-NL" dirty="0" err="1" smtClean="0">
                <a:solidFill>
                  <a:schemeClr val="tx1"/>
                </a:solidFill>
              </a:rPr>
              <a:t>worshipping</a:t>
            </a:r>
            <a:r>
              <a:rPr lang="nl-NL" dirty="0" smtClean="0">
                <a:solidFill>
                  <a:schemeClr val="tx1"/>
                </a:solidFill>
              </a:rPr>
              <a:t> the </a:t>
            </a:r>
            <a:r>
              <a:rPr lang="nl-NL" dirty="0" err="1" smtClean="0">
                <a:solidFill>
                  <a:schemeClr val="tx1"/>
                </a:solidFill>
              </a:rPr>
              <a:t>gods</a:t>
            </a:r>
            <a:r>
              <a:rPr lang="nl-NL" dirty="0" smtClean="0">
                <a:solidFill>
                  <a:schemeClr val="tx1"/>
                </a:solidFill>
              </a:rPr>
              <a:t>, and </a:t>
            </a:r>
            <a:r>
              <a:rPr lang="nl-NL" dirty="0" err="1" smtClean="0">
                <a:solidFill>
                  <a:schemeClr val="tx1"/>
                </a:solidFill>
              </a:rPr>
              <a:t>introducing</a:t>
            </a:r>
            <a:r>
              <a:rPr lang="nl-NL" dirty="0" smtClean="0">
                <a:solidFill>
                  <a:schemeClr val="tx1"/>
                </a:solidFill>
              </a:rPr>
              <a:t> </a:t>
            </a:r>
            <a:r>
              <a:rPr lang="nl-NL" dirty="0" err="1" smtClean="0">
                <a:solidFill>
                  <a:schemeClr val="tx1"/>
                </a:solidFill>
              </a:rPr>
              <a:t>new</a:t>
            </a:r>
            <a:r>
              <a:rPr lang="nl-NL" dirty="0" smtClean="0">
                <a:solidFill>
                  <a:schemeClr val="tx1"/>
                </a:solidFill>
              </a:rPr>
              <a:t> </a:t>
            </a:r>
            <a:r>
              <a:rPr lang="nl-NL" dirty="0" err="1" smtClean="0">
                <a:solidFill>
                  <a:schemeClr val="tx1"/>
                </a:solidFill>
              </a:rPr>
              <a:t>gods</a:t>
            </a:r>
            <a:endParaRPr lang="nl-NL" dirty="0" smtClean="0">
              <a:solidFill>
                <a:schemeClr val="tx1"/>
              </a:solidFill>
            </a:endParaRPr>
          </a:p>
          <a:p>
            <a:pPr marL="788670" lvl="1" indent="-514350">
              <a:buFont typeface="+mj-lt"/>
              <a:buAutoNum type="arabicPeriod"/>
            </a:pPr>
            <a:r>
              <a:rPr lang="nl-NL" dirty="0" err="1" smtClean="0">
                <a:solidFill>
                  <a:schemeClr val="tx1"/>
                </a:solidFill>
              </a:rPr>
              <a:t>Corrupting</a:t>
            </a:r>
            <a:r>
              <a:rPr lang="nl-NL" dirty="0" smtClean="0">
                <a:solidFill>
                  <a:schemeClr val="tx1"/>
                </a:solidFill>
              </a:rPr>
              <a:t> the </a:t>
            </a:r>
            <a:r>
              <a:rPr lang="nl-NL" dirty="0" err="1" smtClean="0">
                <a:solidFill>
                  <a:schemeClr val="tx1"/>
                </a:solidFill>
              </a:rPr>
              <a:t>youth</a:t>
            </a:r>
            <a:endParaRPr lang="nl-NL" dirty="0" smtClean="0">
              <a:solidFill>
                <a:schemeClr val="tx1"/>
              </a:solidFill>
            </a:endParaRPr>
          </a:p>
          <a:p>
            <a:endParaRPr lang="nl-NL" dirty="0" smtClean="0"/>
          </a:p>
          <a:p>
            <a:r>
              <a:rPr lang="nl-NL" dirty="0" err="1" smtClean="0"/>
              <a:t>Socrates</a:t>
            </a:r>
            <a:r>
              <a:rPr lang="nl-NL" dirty="0" smtClean="0"/>
              <a:t> </a:t>
            </a:r>
            <a:r>
              <a:rPr lang="nl-NL" dirty="0" err="1" smtClean="0"/>
              <a:t>antagonises</a:t>
            </a:r>
            <a:r>
              <a:rPr lang="nl-NL" dirty="0" smtClean="0"/>
              <a:t> jury, </a:t>
            </a:r>
            <a:r>
              <a:rPr lang="nl-NL" dirty="0" err="1" smtClean="0"/>
              <a:t>which</a:t>
            </a:r>
            <a:r>
              <a:rPr lang="nl-NL" dirty="0" smtClean="0"/>
              <a:t> </a:t>
            </a:r>
            <a:r>
              <a:rPr lang="nl-NL" dirty="0" err="1" smtClean="0"/>
              <a:t>sentences</a:t>
            </a:r>
            <a:r>
              <a:rPr lang="nl-NL" dirty="0" smtClean="0"/>
              <a:t> </a:t>
            </a:r>
            <a:r>
              <a:rPr lang="nl-NL" dirty="0" err="1" smtClean="0"/>
              <a:t>him</a:t>
            </a:r>
            <a:r>
              <a:rPr lang="nl-NL" dirty="0" smtClean="0"/>
              <a:t> to </a:t>
            </a:r>
            <a:r>
              <a:rPr lang="nl-NL" dirty="0" err="1" smtClean="0"/>
              <a:t>death</a:t>
            </a:r>
            <a:endParaRPr lang="nl-NL" dirty="0" smtClean="0"/>
          </a:p>
          <a:p>
            <a:endParaRPr lang="nl-NL" dirty="0" smtClean="0"/>
          </a:p>
          <a:p>
            <a:pPr marL="514350" indent="-514350">
              <a:buNone/>
            </a:pP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Socrates</a:t>
            </a:r>
            <a:r>
              <a:rPr lang="nl-NL" dirty="0" smtClean="0"/>
              <a:t> and the </a:t>
            </a:r>
            <a:r>
              <a:rPr lang="nl-NL" dirty="0" err="1" smtClean="0"/>
              <a:t>Thirty</a:t>
            </a:r>
            <a:endParaRPr lang="nl-NL" dirty="0"/>
          </a:p>
        </p:txBody>
      </p:sp>
      <p:sp>
        <p:nvSpPr>
          <p:cNvPr id="3" name="Tekstvak 2"/>
          <p:cNvSpPr txBox="1"/>
          <p:nvPr/>
        </p:nvSpPr>
        <p:spPr>
          <a:xfrm>
            <a:off x="395536" y="1772816"/>
            <a:ext cx="5832648" cy="3970318"/>
          </a:xfrm>
          <a:prstGeom prst="rect">
            <a:avLst/>
          </a:prstGeom>
          <a:noFill/>
        </p:spPr>
        <p:txBody>
          <a:bodyPr wrap="square" rtlCol="0">
            <a:spAutoFit/>
          </a:bodyPr>
          <a:lstStyle/>
          <a:p>
            <a:pPr algn="just"/>
            <a:r>
              <a:rPr lang="en-GB" dirty="0" smtClean="0"/>
              <a:t>‘The Thirty sent for me with four others to come to the </a:t>
            </a:r>
            <a:r>
              <a:rPr lang="en-GB" i="1" dirty="0" err="1" smtClean="0"/>
              <a:t>tholos</a:t>
            </a:r>
            <a:r>
              <a:rPr lang="en-GB" dirty="0" smtClean="0"/>
              <a:t> and ordered us to bring Leon the </a:t>
            </a:r>
            <a:r>
              <a:rPr lang="en-GB" dirty="0" err="1" smtClean="0"/>
              <a:t>Salaminian</a:t>
            </a:r>
            <a:r>
              <a:rPr lang="en-GB" dirty="0" smtClean="0"/>
              <a:t> from Salamis to be put to death. They gave many such orders to others also, because they wished to implicate as many in their crimes as they could. (…) But when we came out of the </a:t>
            </a:r>
            <a:r>
              <a:rPr lang="en-GB" i="1" dirty="0" err="1" smtClean="0"/>
              <a:t>tholos</a:t>
            </a:r>
            <a:r>
              <a:rPr lang="en-GB" dirty="0" smtClean="0"/>
              <a:t>, the other four went to Salamis and arrested Leon, but I simply went home.’</a:t>
            </a:r>
          </a:p>
          <a:p>
            <a:pPr algn="r"/>
            <a:r>
              <a:rPr lang="en-GB" dirty="0" smtClean="0"/>
              <a:t>Plato, </a:t>
            </a:r>
            <a:r>
              <a:rPr lang="en-GB" i="1" dirty="0" smtClean="0"/>
              <a:t>Apology</a:t>
            </a:r>
            <a:r>
              <a:rPr lang="en-GB" dirty="0" smtClean="0"/>
              <a:t> 32c-d</a:t>
            </a:r>
          </a:p>
          <a:p>
            <a:pPr algn="r"/>
            <a:endParaRPr lang="en-GB" dirty="0" smtClean="0"/>
          </a:p>
          <a:p>
            <a:pPr algn="just"/>
            <a:r>
              <a:rPr lang="en-GB" dirty="0" smtClean="0"/>
              <a:t>Did you put to death Socrates the sophist, fellow citizens, because he was shown to have been the teacher of </a:t>
            </a:r>
            <a:r>
              <a:rPr lang="en-GB" dirty="0" err="1" smtClean="0"/>
              <a:t>Critias</a:t>
            </a:r>
            <a:r>
              <a:rPr lang="en-GB" dirty="0" smtClean="0"/>
              <a:t>, one of the Thirty who put down the democracy?</a:t>
            </a:r>
          </a:p>
          <a:p>
            <a:pPr algn="r"/>
            <a:r>
              <a:rPr lang="en-GB" dirty="0" err="1" smtClean="0"/>
              <a:t>Aeschines</a:t>
            </a:r>
            <a:r>
              <a:rPr lang="en-GB" dirty="0" smtClean="0"/>
              <a:t> 1.173</a:t>
            </a:r>
            <a:endParaRPr lang="nl-NL" dirty="0"/>
          </a:p>
        </p:txBody>
      </p:sp>
      <p:pic>
        <p:nvPicPr>
          <p:cNvPr id="4" name="Afbeelding 3" descr="953455-socrates.jpg"/>
          <p:cNvPicPr>
            <a:picLocks noChangeAspect="1"/>
          </p:cNvPicPr>
          <p:nvPr/>
        </p:nvPicPr>
        <p:blipFill>
          <a:blip r:embed="rId2" cstate="print"/>
          <a:stretch>
            <a:fillRect/>
          </a:stretch>
        </p:blipFill>
        <p:spPr>
          <a:xfrm>
            <a:off x="6300192" y="1283180"/>
            <a:ext cx="2843808" cy="511819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trial as part of the </a:t>
            </a:r>
            <a:r>
              <a:rPr lang="nl-NL" dirty="0" err="1" smtClean="0"/>
              <a:t>healing</a:t>
            </a:r>
            <a:r>
              <a:rPr lang="nl-NL" dirty="0" smtClean="0"/>
              <a:t> </a:t>
            </a:r>
            <a:r>
              <a:rPr lang="nl-NL" dirty="0" err="1" smtClean="0"/>
              <a:t>process</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err="1" smtClean="0"/>
              <a:t>Socrates</a:t>
            </a:r>
            <a:r>
              <a:rPr lang="nl-NL" dirty="0" smtClean="0"/>
              <a:t>: </a:t>
            </a:r>
            <a:r>
              <a:rPr lang="nl-NL" dirty="0" err="1" smtClean="0"/>
              <a:t>known</a:t>
            </a:r>
            <a:r>
              <a:rPr lang="nl-NL" dirty="0" smtClean="0"/>
              <a:t> </a:t>
            </a:r>
            <a:r>
              <a:rPr lang="nl-NL" dirty="0" err="1" smtClean="0"/>
              <a:t>critic</a:t>
            </a:r>
            <a:r>
              <a:rPr lang="nl-NL" dirty="0" smtClean="0"/>
              <a:t> of </a:t>
            </a:r>
            <a:r>
              <a:rPr lang="nl-NL" dirty="0" err="1" smtClean="0"/>
              <a:t>democracy</a:t>
            </a:r>
            <a:r>
              <a:rPr lang="nl-NL" dirty="0" smtClean="0"/>
              <a:t>, close </a:t>
            </a:r>
            <a:r>
              <a:rPr lang="nl-NL" dirty="0" err="1" smtClean="0"/>
              <a:t>ties</a:t>
            </a:r>
            <a:r>
              <a:rPr lang="nl-NL" dirty="0" smtClean="0"/>
              <a:t> to </a:t>
            </a:r>
            <a:r>
              <a:rPr lang="nl-NL" dirty="0" err="1" smtClean="0"/>
              <a:t>Alcibiades</a:t>
            </a:r>
            <a:r>
              <a:rPr lang="nl-NL" dirty="0" smtClean="0"/>
              <a:t>, </a:t>
            </a:r>
            <a:r>
              <a:rPr lang="nl-NL" dirty="0" err="1" smtClean="0"/>
              <a:t>Critias</a:t>
            </a:r>
            <a:r>
              <a:rPr lang="nl-NL" dirty="0" smtClean="0"/>
              <a:t>, and </a:t>
            </a:r>
            <a:r>
              <a:rPr lang="nl-NL" dirty="0" err="1" smtClean="0"/>
              <a:t>others</a:t>
            </a:r>
            <a:endParaRPr lang="nl-NL" dirty="0" smtClean="0"/>
          </a:p>
          <a:p>
            <a:endParaRPr lang="nl-NL" dirty="0" smtClean="0"/>
          </a:p>
          <a:p>
            <a:r>
              <a:rPr lang="nl-NL" dirty="0" err="1" smtClean="0"/>
              <a:t>Exile</a:t>
            </a:r>
            <a:r>
              <a:rPr lang="nl-NL" dirty="0" smtClean="0"/>
              <a:t> of </a:t>
            </a:r>
            <a:r>
              <a:rPr lang="nl-NL" dirty="0" err="1" smtClean="0"/>
              <a:t>Xenophon</a:t>
            </a:r>
            <a:r>
              <a:rPr lang="nl-NL" dirty="0" smtClean="0"/>
              <a:t> (395/4?) – </a:t>
            </a:r>
            <a:r>
              <a:rPr lang="nl-NL" dirty="0" err="1" smtClean="0"/>
              <a:t>another</a:t>
            </a:r>
            <a:r>
              <a:rPr lang="nl-NL" dirty="0" smtClean="0"/>
              <a:t> </a:t>
            </a:r>
            <a:r>
              <a:rPr lang="nl-NL" dirty="0" err="1" smtClean="0"/>
              <a:t>victim</a:t>
            </a:r>
            <a:r>
              <a:rPr lang="nl-NL" dirty="0" smtClean="0"/>
              <a:t> of </a:t>
            </a:r>
            <a:r>
              <a:rPr lang="nl-NL" dirty="0" err="1" smtClean="0"/>
              <a:t>popular</a:t>
            </a:r>
            <a:r>
              <a:rPr lang="nl-NL" dirty="0" smtClean="0"/>
              <a:t> </a:t>
            </a:r>
            <a:r>
              <a:rPr lang="nl-NL" dirty="0" err="1" smtClean="0"/>
              <a:t>anger</a:t>
            </a:r>
            <a:r>
              <a:rPr lang="nl-NL" dirty="0" smtClean="0"/>
              <a:t>?</a:t>
            </a:r>
            <a:endParaRPr lang="nl-NL" dirty="0"/>
          </a:p>
        </p:txBody>
      </p:sp>
      <p:sp>
        <p:nvSpPr>
          <p:cNvPr id="4" name="Tekstvak 3"/>
          <p:cNvSpPr txBox="1"/>
          <p:nvPr/>
        </p:nvSpPr>
        <p:spPr>
          <a:xfrm>
            <a:off x="467544" y="4581128"/>
            <a:ext cx="8208912" cy="1477328"/>
          </a:xfrm>
          <a:prstGeom prst="rect">
            <a:avLst/>
          </a:prstGeom>
          <a:solidFill>
            <a:schemeClr val="bg1"/>
          </a:solidFill>
        </p:spPr>
        <p:txBody>
          <a:bodyPr wrap="square" rtlCol="0">
            <a:spAutoFit/>
          </a:bodyPr>
          <a:lstStyle/>
          <a:p>
            <a:pPr algn="just"/>
            <a:r>
              <a:rPr lang="en-GB" dirty="0" smtClean="0"/>
              <a:t>Not long afterwards the Athenians felt such remorse that they closed the exercise grounds and gymnasia. They banished the other accusers, but put </a:t>
            </a:r>
            <a:r>
              <a:rPr lang="en-GB" dirty="0" err="1" smtClean="0"/>
              <a:t>Meletus</a:t>
            </a:r>
            <a:r>
              <a:rPr lang="en-GB" dirty="0" smtClean="0"/>
              <a:t> to death; they honoured Socrates with a bronze statue.</a:t>
            </a:r>
          </a:p>
          <a:p>
            <a:pPr algn="just"/>
            <a:endParaRPr lang="en-GB" dirty="0" smtClean="0"/>
          </a:p>
          <a:p>
            <a:pPr algn="r"/>
            <a:r>
              <a:rPr lang="en-GB" dirty="0" smtClean="0"/>
              <a:t>Diogenes </a:t>
            </a:r>
            <a:r>
              <a:rPr lang="en-GB" dirty="0" err="1" smtClean="0"/>
              <a:t>Laertius</a:t>
            </a:r>
            <a:r>
              <a:rPr lang="en-GB" dirty="0" smtClean="0"/>
              <a:t>, </a:t>
            </a:r>
            <a:r>
              <a:rPr lang="en-GB" i="1" dirty="0" smtClean="0"/>
              <a:t>Lives of Eminent Philosophers </a:t>
            </a:r>
            <a:r>
              <a:rPr lang="en-GB" dirty="0" smtClean="0"/>
              <a:t>2.43</a:t>
            </a:r>
            <a:endParaRPr lang="nl-NL"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Inoculation</a:t>
            </a:r>
            <a:r>
              <a:rPr lang="nl-NL" dirty="0" smtClean="0"/>
              <a:t> </a:t>
            </a:r>
            <a:r>
              <a:rPr lang="nl-NL" dirty="0" err="1" smtClean="0"/>
              <a:t>against</a:t>
            </a:r>
            <a:r>
              <a:rPr lang="nl-NL" dirty="0" smtClean="0"/>
              <a:t> </a:t>
            </a:r>
            <a:r>
              <a:rPr lang="nl-NL" dirty="0" err="1" smtClean="0"/>
              <a:t>oligarchy</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err="1" smtClean="0"/>
              <a:t>Despite</a:t>
            </a:r>
            <a:r>
              <a:rPr lang="nl-NL" dirty="0" smtClean="0"/>
              <a:t> </a:t>
            </a:r>
            <a:r>
              <a:rPr lang="nl-NL" dirty="0" err="1" smtClean="0"/>
              <a:t>opposition</a:t>
            </a:r>
            <a:r>
              <a:rPr lang="nl-NL" dirty="0" smtClean="0"/>
              <a:t> </a:t>
            </a:r>
            <a:r>
              <a:rPr lang="nl-NL" dirty="0" err="1" smtClean="0"/>
              <a:t>rich-poor</a:t>
            </a:r>
            <a:r>
              <a:rPr lang="nl-NL" dirty="0" smtClean="0"/>
              <a:t> &amp; </a:t>
            </a:r>
            <a:r>
              <a:rPr lang="nl-NL" dirty="0" err="1" smtClean="0"/>
              <a:t>anti-democratic</a:t>
            </a:r>
            <a:r>
              <a:rPr lang="nl-NL" dirty="0" smtClean="0"/>
              <a:t> </a:t>
            </a:r>
            <a:r>
              <a:rPr lang="nl-NL" dirty="0" err="1" smtClean="0"/>
              <a:t>philosophy</a:t>
            </a:r>
            <a:r>
              <a:rPr lang="nl-NL" dirty="0" smtClean="0"/>
              <a:t> in elite </a:t>
            </a:r>
            <a:r>
              <a:rPr lang="nl-NL" dirty="0" err="1" smtClean="0"/>
              <a:t>circles</a:t>
            </a:r>
            <a:r>
              <a:rPr lang="nl-NL" dirty="0" smtClean="0"/>
              <a:t>, </a:t>
            </a:r>
            <a:r>
              <a:rPr lang="nl-NL" dirty="0" err="1" smtClean="0"/>
              <a:t>no</a:t>
            </a:r>
            <a:r>
              <a:rPr lang="nl-NL" dirty="0" smtClean="0"/>
              <a:t> 4th-century </a:t>
            </a:r>
            <a:r>
              <a:rPr lang="nl-NL" dirty="0" err="1" smtClean="0"/>
              <a:t>Athenian</a:t>
            </a:r>
            <a:r>
              <a:rPr lang="nl-NL" dirty="0" smtClean="0"/>
              <a:t> </a:t>
            </a:r>
            <a:r>
              <a:rPr lang="nl-NL" dirty="0" err="1" smtClean="0"/>
              <a:t>advocated</a:t>
            </a:r>
            <a:r>
              <a:rPr lang="nl-NL" dirty="0" smtClean="0"/>
              <a:t> </a:t>
            </a:r>
            <a:r>
              <a:rPr lang="nl-NL" dirty="0" err="1" smtClean="0"/>
              <a:t>oligarchy</a:t>
            </a:r>
            <a:endParaRPr lang="nl-NL" dirty="0" smtClean="0"/>
          </a:p>
          <a:p>
            <a:endParaRPr lang="nl-NL" dirty="0" smtClean="0"/>
          </a:p>
          <a:p>
            <a:r>
              <a:rPr lang="nl-NL" dirty="0" err="1" smtClean="0"/>
              <a:t>Democracy</a:t>
            </a:r>
            <a:r>
              <a:rPr lang="nl-NL" dirty="0" smtClean="0"/>
              <a:t> </a:t>
            </a:r>
            <a:r>
              <a:rPr lang="nl-NL" dirty="0" err="1" smtClean="0"/>
              <a:t>never</a:t>
            </a:r>
            <a:r>
              <a:rPr lang="nl-NL" dirty="0" smtClean="0"/>
              <a:t> </a:t>
            </a:r>
            <a:r>
              <a:rPr lang="nl-NL" dirty="0" err="1" smtClean="0"/>
              <a:t>threatened</a:t>
            </a:r>
            <a:r>
              <a:rPr lang="nl-NL" dirty="0" smtClean="0"/>
              <a:t> </a:t>
            </a:r>
            <a:r>
              <a:rPr lang="nl-NL" dirty="0" err="1" smtClean="0"/>
              <a:t>between</a:t>
            </a:r>
            <a:r>
              <a:rPr lang="nl-NL" dirty="0" smtClean="0"/>
              <a:t> 403-322</a:t>
            </a:r>
            <a:endParaRPr lang="nl-NL" dirty="0"/>
          </a:p>
        </p:txBody>
      </p:sp>
      <p:sp>
        <p:nvSpPr>
          <p:cNvPr id="4" name="Tekstvak 3"/>
          <p:cNvSpPr txBox="1"/>
          <p:nvPr/>
        </p:nvSpPr>
        <p:spPr>
          <a:xfrm>
            <a:off x="395536" y="4437112"/>
            <a:ext cx="8352928" cy="1477328"/>
          </a:xfrm>
          <a:prstGeom prst="rect">
            <a:avLst/>
          </a:prstGeom>
          <a:solidFill>
            <a:schemeClr val="bg1"/>
          </a:solidFill>
        </p:spPr>
        <p:txBody>
          <a:bodyPr wrap="square" rtlCol="0">
            <a:spAutoFit/>
          </a:bodyPr>
          <a:lstStyle/>
          <a:p>
            <a:pPr algn="just"/>
            <a:r>
              <a:rPr lang="en-GB" dirty="0" smtClean="0"/>
              <a:t>If we compare our own government—which is criticized by everyone—not with the old democracy which I have described, but with the rule which was instituted by the Thirty, there is no one who would not consider our present democracy the work of the gods.</a:t>
            </a:r>
          </a:p>
          <a:p>
            <a:pPr algn="r"/>
            <a:r>
              <a:rPr lang="en-GB" dirty="0" smtClean="0"/>
              <a:t>Isocrates 7.62</a:t>
            </a:r>
            <a:endParaRPr lang="nl-NL" dirty="0" smtClean="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235</TotalTime>
  <Words>1288</Words>
  <Application>Microsoft Office PowerPoint</Application>
  <PresentationFormat>Diavoorstelling (4:3)</PresentationFormat>
  <Paragraphs>140</Paragraphs>
  <Slides>21</Slides>
  <Notes>0</Notes>
  <HiddenSlides>0</HiddenSlides>
  <MMClips>0</MMClips>
  <ScaleCrop>false</ScaleCrop>
  <HeadingPairs>
    <vt:vector size="4" baseType="variant">
      <vt:variant>
        <vt:lpstr>Thema</vt:lpstr>
      </vt:variant>
      <vt:variant>
        <vt:i4>1</vt:i4>
      </vt:variant>
      <vt:variant>
        <vt:lpstr>Diatitels</vt:lpstr>
      </vt:variant>
      <vt:variant>
        <vt:i4>21</vt:i4>
      </vt:variant>
    </vt:vector>
  </HeadingPairs>
  <TitlesOfParts>
    <vt:vector size="22" baseType="lpstr">
      <vt:lpstr>Civiel</vt:lpstr>
      <vt:lpstr>Democracy and Imperialism</vt:lpstr>
      <vt:lpstr>Democracy restored</vt:lpstr>
      <vt:lpstr>Sources for fourth-century democracy</vt:lpstr>
      <vt:lpstr>Key questions</vt:lpstr>
      <vt:lpstr>The shadow of the Thirty</vt:lpstr>
      <vt:lpstr>The trial of Socrates (399)</vt:lpstr>
      <vt:lpstr>Socrates and the Thirty</vt:lpstr>
      <vt:lpstr>The trial as part of the healing process</vt:lpstr>
      <vt:lpstr>Inoculation against oligarchy</vt:lpstr>
      <vt:lpstr>The restored democracy </vt:lpstr>
      <vt:lpstr>More radical, or less?</vt:lpstr>
      <vt:lpstr>Dia 12</vt:lpstr>
      <vt:lpstr>A familiar core</vt:lpstr>
      <vt:lpstr>Less radical: a curtailed Assembly</vt:lpstr>
      <vt:lpstr>Less radical: elite magistrates</vt:lpstr>
      <vt:lpstr>More radical: the capstone of democracy</vt:lpstr>
      <vt:lpstr>More radical: the power of the jury courts</vt:lpstr>
      <vt:lpstr>The rule of the law court</vt:lpstr>
      <vt:lpstr>Politics through the courts</vt:lpstr>
      <vt:lpstr>The character of the restored democracy</vt:lpstr>
      <vt:lpstr>The true Athenian democracy?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Roel</cp:lastModifiedBy>
  <cp:revision>28</cp:revision>
  <dcterms:created xsi:type="dcterms:W3CDTF">2018-01-10T21:25:58Z</dcterms:created>
  <dcterms:modified xsi:type="dcterms:W3CDTF">2018-01-12T00:07:24Z</dcterms:modified>
</cp:coreProperties>
</file>