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3" r:id="rId7"/>
    <p:sldId id="264" r:id="rId8"/>
    <p:sldId id="267" r:id="rId9"/>
    <p:sldId id="265" r:id="rId10"/>
    <p:sldId id="266" r:id="rId11"/>
    <p:sldId id="262" r:id="rId12"/>
    <p:sldId id="261" r:id="rId13"/>
    <p:sldId id="269" r:id="rId14"/>
    <p:sldId id="270" r:id="rId15"/>
    <p:sldId id="271" r:id="rId16"/>
    <p:sldId id="272" r:id="rId17"/>
    <p:sldId id="273" r:id="rId18"/>
    <p:sldId id="274" r:id="rId19"/>
    <p:sldId id="275" r:id="rId20"/>
    <p:sldId id="268" r:id="rId21"/>
    <p:sldId id="276" r:id="rId2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94" d="100"/>
          <a:sy n="194" d="100"/>
        </p:scale>
        <p:origin x="-289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2"/>
      </p:bgRef>
    </p:bg>
    <p:spTree>
      <p:nvGrpSpPr>
        <p:cNvPr id="1" name=""/>
        <p:cNvGrpSpPr/>
        <p:nvPr/>
      </p:nvGrpSpPr>
      <p:grpSpPr>
        <a:xfrm>
          <a:off x="0" y="0"/>
          <a:ext cx="0" cy="0"/>
          <a:chOff x="0" y="0"/>
          <a:chExt cx="0" cy="0"/>
        </a:xfrm>
      </p:grpSpPr>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ndertitel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p:txBody>
          <a:bodyPr/>
          <a:lstStyle/>
          <a:p>
            <a:fld id="{8638F0FA-503B-447F-A02E-6BF1D880434F}" type="datetimeFigureOut">
              <a:rPr lang="nl-NL" smtClean="0"/>
              <a:pPr/>
              <a:t>19/01/18</a:t>
            </a:fld>
            <a:endParaRPr lang="nl-NL"/>
          </a:p>
        </p:txBody>
      </p:sp>
      <p:sp>
        <p:nvSpPr>
          <p:cNvPr id="17" name="Tijdelijke aanduiding voor voettekst 16"/>
          <p:cNvSpPr>
            <a:spLocks noGrp="1"/>
          </p:cNvSpPr>
          <p:nvPr>
            <p:ph type="ftr" sz="quarter" idx="11"/>
          </p:nvPr>
        </p:nvSpPr>
        <p:spPr/>
        <p:txBody>
          <a:bodyPr/>
          <a:lstStyle/>
          <a:p>
            <a:endParaRPr lang="nl-NL"/>
          </a:p>
        </p:txBody>
      </p:sp>
      <p:sp>
        <p:nvSpPr>
          <p:cNvPr id="7" name="Rechte verbindingslijn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Tijdelijke aanduiding voor dianumm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a:t>
            </a:fld>
            <a:endParaRPr lang="nl-NL"/>
          </a:p>
        </p:txBody>
      </p:sp>
      <p:sp>
        <p:nvSpPr>
          <p:cNvPr id="8" name="Titel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19/01/18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bg>
      <p:bgRef idx="1001">
        <a:schemeClr val="bg2"/>
      </p:bgRef>
    </p:b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hte verbindingslijn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6915912" y="3009901"/>
            <a:ext cx="457200" cy="441325"/>
          </a:xfrm>
        </p:spPr>
        <p:txBody>
          <a:bodyPr/>
          <a:lstStyle/>
          <a:p>
            <a:fld id="{C3EE7185-A582-4542-8FF0-969B3F80C0A5}" type="slidenum">
              <a:rPr lang="nl-NL" smtClean="0"/>
              <a:pPr/>
              <a:t>‹#›</a:t>
            </a:fld>
            <a:endParaRPr lang="nl-NL"/>
          </a:p>
        </p:txBody>
      </p:sp>
      <p:sp>
        <p:nvSpPr>
          <p:cNvPr id="3" name="Tijdelijke aanduiding voor verticale tekst 2"/>
          <p:cNvSpPr>
            <a:spLocks noGrp="1"/>
          </p:cNvSpPr>
          <p:nvPr>
            <p:ph type="body" orient="vert" idx="1"/>
          </p:nvPr>
        </p:nvSpPr>
        <p:spPr>
          <a:xfrm>
            <a:off x="304800" y="304800"/>
            <a:ext cx="6553200" cy="5821366"/>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19/01/18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2" name="Verticale titel 1"/>
          <p:cNvSpPr>
            <a:spLocks noGrp="1"/>
          </p:cNvSpPr>
          <p:nvPr>
            <p:ph type="title" orient="vert"/>
          </p:nvPr>
        </p:nvSpPr>
        <p:spPr>
          <a:xfrm>
            <a:off x="7391400" y="304801"/>
            <a:ext cx="1447800" cy="5851525"/>
          </a:xfrm>
        </p:spPr>
        <p:txBody>
          <a:bodyPr vert="eaVert"/>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accent3">
                    <a:shade val="75000"/>
                  </a:schemeClr>
                </a:solidFill>
              </a:defRPr>
            </a:lvl1p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19/01/18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a:xfrm>
            <a:off x="4361688" y="1026372"/>
            <a:ext cx="457200" cy="441325"/>
          </a:xfrm>
        </p:spPr>
        <p:txBody>
          <a:bodyPr/>
          <a:lstStyle/>
          <a:p>
            <a:fld id="{C3EE7185-A582-4542-8FF0-969B3F80C0A5}" type="slidenum">
              <a:rPr lang="nl-NL" smtClean="0"/>
              <a:pPr/>
              <a:t>‹#›</a:t>
            </a:fld>
            <a:endParaRPr lang="nl-NL"/>
          </a:p>
        </p:txBody>
      </p:sp>
      <p:sp>
        <p:nvSpPr>
          <p:cNvPr id="8" name="Tijdelijke aanduiding voor inhoud 7"/>
          <p:cNvSpPr>
            <a:spLocks noGrp="1"/>
          </p:cNvSpPr>
          <p:nvPr>
            <p:ph sz="quarter" idx="1"/>
          </p:nvPr>
        </p:nvSpPr>
        <p:spPr>
          <a:xfrm>
            <a:off x="301752" y="1527048"/>
            <a:ext cx="850392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13" name="Rechthoek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hthoek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Tijdelijke aanduiding voor voettekst 4"/>
          <p:cNvSpPr>
            <a:spLocks noGrp="1"/>
          </p:cNvSpPr>
          <p:nvPr>
            <p:ph type="ftr" sz="quarter" idx="11"/>
          </p:nvPr>
        </p:nvSpPr>
        <p:spPr/>
        <p:txBody>
          <a:bodyPr/>
          <a:lstStyle/>
          <a:p>
            <a:endParaRPr lang="nl-NL"/>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19/01/18</a:t>
            </a:fld>
            <a:endParaRPr lang="nl-NL"/>
          </a:p>
        </p:txBody>
      </p:sp>
      <p:sp>
        <p:nvSpPr>
          <p:cNvPr id="8" name="Rechte verbindingslijn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a:t>
            </a:fld>
            <a:endParaRPr lang="nl-NL"/>
          </a:p>
        </p:txBody>
      </p:sp>
      <p:sp>
        <p:nvSpPr>
          <p:cNvPr id="2" name="Titel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301752" y="228600"/>
            <a:ext cx="8534400" cy="758952"/>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a:xfrm>
            <a:off x="5791200" y="6409944"/>
            <a:ext cx="3044952" cy="365760"/>
          </a:xfrm>
        </p:spPr>
        <p:txBody>
          <a:bodyPr/>
          <a:lstStyle/>
          <a:p>
            <a:fld id="{8638F0FA-503B-447F-A02E-6BF1D880434F}" type="datetimeFigureOut">
              <a:rPr lang="nl-NL" smtClean="0"/>
              <a:pPr/>
              <a:t>19/01/18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3EE7185-A582-4542-8FF0-969B3F80C0A5}" type="slidenum">
              <a:rPr lang="nl-NL" smtClean="0"/>
              <a:pPr/>
              <a:t>‹#›</a:t>
            </a:fld>
            <a:endParaRPr lang="nl-NL"/>
          </a:p>
        </p:txBody>
      </p:sp>
      <p:sp>
        <p:nvSpPr>
          <p:cNvPr id="8" name="Rechte verbindingslijn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Tijdelijke aanduiding voor inhoud 9"/>
          <p:cNvSpPr>
            <a:spLocks noGrp="1"/>
          </p:cNvSpPr>
          <p:nvPr>
            <p:ph sz="half" idx="1"/>
          </p:nvPr>
        </p:nvSpPr>
        <p:spPr>
          <a:xfrm>
            <a:off x="301752"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2" name="Tijdelijke aanduiding voor inhoud 11"/>
          <p:cNvSpPr>
            <a:spLocks noGrp="1"/>
          </p:cNvSpPr>
          <p:nvPr>
            <p:ph sz="half" idx="2"/>
          </p:nvPr>
        </p:nvSpPr>
        <p:spPr>
          <a:xfrm>
            <a:off x="4800600"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1">
        <a:schemeClr val="bg2"/>
      </p:bgRef>
    </p:bg>
    <p:spTree>
      <p:nvGrpSpPr>
        <p:cNvPr id="1" name=""/>
        <p:cNvGrpSpPr/>
        <p:nvPr/>
      </p:nvGrpSpPr>
      <p:grpSpPr>
        <a:xfrm>
          <a:off x="0" y="0"/>
          <a:ext cx="0" cy="0"/>
          <a:chOff x="0" y="0"/>
          <a:chExt cx="0" cy="0"/>
        </a:xfrm>
      </p:grpSpPr>
      <p:sp>
        <p:nvSpPr>
          <p:cNvPr id="10" name="Rechte verbindingslijn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hthoe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hthoe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hthoe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hoek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8638F0FA-503B-447F-A02E-6BF1D880434F}" type="datetimeFigureOut">
              <a:rPr lang="nl-NL" smtClean="0"/>
              <a:pPr/>
              <a:t>19/01/18</a:t>
            </a:fld>
            <a:endParaRPr lang="nl-NL"/>
          </a:p>
        </p:txBody>
      </p:sp>
      <p:sp>
        <p:nvSpPr>
          <p:cNvPr id="8" name="Tijdelijke aanduiding voor voettekst 7"/>
          <p:cNvSpPr>
            <a:spLocks noGrp="1"/>
          </p:cNvSpPr>
          <p:nvPr>
            <p:ph type="ftr" sz="quarter" idx="11"/>
          </p:nvPr>
        </p:nvSpPr>
        <p:spPr>
          <a:xfrm>
            <a:off x="304800" y="6409944"/>
            <a:ext cx="3581400" cy="365760"/>
          </a:xfrm>
        </p:spPr>
        <p:txBody>
          <a:bodyPr/>
          <a:lstStyle/>
          <a:p>
            <a:endParaRPr lang="nl-NL"/>
          </a:p>
        </p:txBody>
      </p:sp>
      <p:sp>
        <p:nvSpPr>
          <p:cNvPr id="15" name="Rechte verbindingslijn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Tijdelijke aanduiding voor inhoud 23"/>
          <p:cNvSpPr>
            <a:spLocks noGrp="1"/>
          </p:cNvSpPr>
          <p:nvPr>
            <p:ph sz="quarter" idx="2"/>
          </p:nvPr>
        </p:nvSpPr>
        <p:spPr>
          <a:xfrm>
            <a:off x="301752" y="2471383"/>
            <a:ext cx="4041648" cy="3818404"/>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6" name="Tijdelijke aanduiding voor inhoud 25"/>
          <p:cNvSpPr>
            <a:spLocks noGrp="1"/>
          </p:cNvSpPr>
          <p:nvPr>
            <p:ph sz="quarter" idx="4"/>
          </p:nvPr>
        </p:nvSpPr>
        <p:spPr>
          <a:xfrm>
            <a:off x="4800600" y="2471383"/>
            <a:ext cx="4038600" cy="3822192"/>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5" name="Ova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jdelijke aanduiding voor dianummer 8"/>
          <p:cNvSpPr>
            <a:spLocks noGrp="1"/>
          </p:cNvSpPr>
          <p:nvPr>
            <p:ph type="sldNum" sz="quarter" idx="12"/>
          </p:nvPr>
        </p:nvSpPr>
        <p:spPr>
          <a:xfrm>
            <a:off x="4343400" y="1042416"/>
            <a:ext cx="457200" cy="441325"/>
          </a:xfrm>
        </p:spPr>
        <p:txBody>
          <a:bodyPr/>
          <a:lstStyle>
            <a:lvl1pPr algn="ctr">
              <a:defRPr/>
            </a:lvl1pPr>
          </a:lstStyle>
          <a:p>
            <a:fld id="{C3EE7185-A582-4542-8FF0-969B3F80C0A5}" type="slidenum">
              <a:rPr lang="nl-NL" smtClean="0"/>
              <a:pPr/>
              <a:t>‹#›</a:t>
            </a:fld>
            <a:endParaRPr lang="nl-NL"/>
          </a:p>
        </p:txBody>
      </p:sp>
      <p:sp>
        <p:nvSpPr>
          <p:cNvPr id="23" name="Titel 22"/>
          <p:cNvSpPr>
            <a:spLocks noGrp="1"/>
          </p:cNvSpPr>
          <p:nvPr>
            <p:ph type="title"/>
          </p:nvPr>
        </p:nvSpPr>
        <p:spPr/>
        <p:txBody>
          <a:bodyPr rtlCol="0" anchor="b" anchorCtr="0"/>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8638F0FA-503B-447F-A02E-6BF1D880434F}" type="datetimeFigureOut">
              <a:rPr lang="nl-NL" smtClean="0"/>
              <a:pPr/>
              <a:t>19/01/18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a:xfrm>
            <a:off x="4343400" y="1036020"/>
            <a:ext cx="457200" cy="441325"/>
          </a:xfrm>
        </p:spPr>
        <p:txBody>
          <a:bodyPr/>
          <a:lstStyle/>
          <a:p>
            <a:fld id="{C3EE7185-A582-4542-8FF0-969B3F80C0A5}" type="slidenum">
              <a:rPr lang="nl-NL" smtClean="0"/>
              <a:pPr/>
              <a:t>‹#›</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hthoek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hthoek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Tijdelijke aanduiding voor datum 1"/>
          <p:cNvSpPr>
            <a:spLocks noGrp="1"/>
          </p:cNvSpPr>
          <p:nvPr>
            <p:ph type="dt" sz="half" idx="10"/>
          </p:nvPr>
        </p:nvSpPr>
        <p:spPr/>
        <p:txBody>
          <a:bodyPr/>
          <a:lstStyle/>
          <a:p>
            <a:fld id="{8638F0FA-503B-447F-A02E-6BF1D880434F}" type="datetimeFigureOut">
              <a:rPr lang="nl-NL" smtClean="0"/>
              <a:pPr/>
              <a:t>19/01/18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3EE7185-A582-4542-8FF0-969B3F80C0A5}" type="slidenum">
              <a:rPr lang="nl-NL" smtClean="0"/>
              <a:pPr/>
              <a:t>‹#›</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1"/>
      </p:bgRef>
    </p:bg>
    <p:spTree>
      <p:nvGrpSpPr>
        <p:cNvPr id="1" name=""/>
        <p:cNvGrpSpPr/>
        <p:nvPr/>
      </p:nvGrpSpPr>
      <p:grpSpPr>
        <a:xfrm>
          <a:off x="0" y="0"/>
          <a:ext cx="0" cy="0"/>
          <a:chOff x="0" y="0"/>
          <a:chExt cx="0" cy="0"/>
        </a:xfrm>
      </p:grpSpPr>
      <p:sp>
        <p:nvSpPr>
          <p:cNvPr id="19" name="Rechthoek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hthoe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8" name="Rechthoek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hte verbindingslijn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Tijdelijke aanduiding voor inhoud 19"/>
          <p:cNvSpPr>
            <a:spLocks noGrp="1"/>
          </p:cNvSpPr>
          <p:nvPr>
            <p:ph sz="quarter" idx="1"/>
          </p:nvPr>
        </p:nvSpPr>
        <p:spPr>
          <a:xfrm>
            <a:off x="3124200" y="685800"/>
            <a:ext cx="5638800" cy="5410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0" name="Ova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3EE7185-A582-4542-8FF0-969B3F80C0A5}" type="slidenum">
              <a:rPr lang="nl-NL" smtClean="0"/>
              <a:pPr/>
              <a:t>‹#›</a:t>
            </a:fld>
            <a:endParaRPr lang="nl-NL"/>
          </a:p>
        </p:txBody>
      </p:sp>
      <p:sp>
        <p:nvSpPr>
          <p:cNvPr id="21" name="Rechthoek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p:txBody>
          <a:bodyPr/>
          <a:lstStyle/>
          <a:p>
            <a:fld id="{8638F0FA-503B-447F-A02E-6BF1D880434F}" type="datetimeFigureOut">
              <a:rPr lang="nl-NL" smtClean="0"/>
              <a:pPr/>
              <a:t>19/01/18</a:t>
            </a:fld>
            <a:endParaRPr lang="nl-NL"/>
          </a:p>
        </p:txBody>
      </p:sp>
      <p:sp>
        <p:nvSpPr>
          <p:cNvPr id="6" name="Tijdelijke aanduiding voor voettekst 5"/>
          <p:cNvSpPr>
            <a:spLocks noGrp="1"/>
          </p:cNvSpPr>
          <p:nvPr>
            <p:ph type="ftr" sz="quarter" idx="11"/>
          </p:nvPr>
        </p:nvSpPr>
        <p:spPr>
          <a:xfrm>
            <a:off x="301752" y="6410848"/>
            <a:ext cx="3383280" cy="365760"/>
          </a:xfrm>
        </p:spPr>
        <p:txBody>
          <a:bodyPr/>
          <a:lstStyle/>
          <a:p>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1" name="Rechte verbindingslijn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hthoek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hthoek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p>
            <a:fld id="{C3EE7185-A582-4542-8FF0-969B3F80C0A5}" type="slidenum">
              <a:rPr lang="nl-NL" smtClean="0"/>
              <a:pPr/>
              <a:t>‹#›</a:t>
            </a:fld>
            <a:endParaRPr lang="nl-NL"/>
          </a:p>
        </p:txBody>
      </p:sp>
      <p:sp>
        <p:nvSpPr>
          <p:cNvPr id="2" name="Titel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3000375" y="609600"/>
            <a:ext cx="5867400" cy="4267200"/>
          </a:xfrm>
        </p:spPr>
        <p:txBody>
          <a:bodyPr/>
          <a:lstStyle>
            <a:lvl1pPr marL="0" indent="0">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22" name="Rechthoek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a:xfrm>
            <a:off x="5788152" y="6404984"/>
            <a:ext cx="3044952" cy="365760"/>
          </a:xfrm>
        </p:spPr>
        <p:txBody>
          <a:bodyPr/>
          <a:lstStyle/>
          <a:p>
            <a:fld id="{8638F0FA-503B-447F-A02E-6BF1D880434F}" type="datetimeFigureOut">
              <a:rPr lang="nl-NL" smtClean="0"/>
              <a:pPr/>
              <a:t>19/01/18</a:t>
            </a:fld>
            <a:endParaRPr lang="nl-NL"/>
          </a:p>
        </p:txBody>
      </p:sp>
      <p:sp>
        <p:nvSpPr>
          <p:cNvPr id="6" name="Tijdelijke aanduiding voor voettekst 5"/>
          <p:cNvSpPr>
            <a:spLocks noGrp="1"/>
          </p:cNvSpPr>
          <p:nvPr>
            <p:ph type="ftr" sz="quarter" idx="11"/>
          </p:nvPr>
        </p:nvSpPr>
        <p:spPr>
          <a:xfrm>
            <a:off x="301752" y="6410848"/>
            <a:ext cx="3584448" cy="365760"/>
          </a:xfrm>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Tijdelijke aanduiding voor datum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638F0FA-503B-447F-A02E-6BF1D880434F}" type="datetimeFigureOut">
              <a:rPr lang="nl-NL" smtClean="0"/>
              <a:pPr/>
              <a:t>19/01/18</a:t>
            </a:fld>
            <a:endParaRPr lang="nl-NL"/>
          </a:p>
        </p:txBody>
      </p:sp>
      <p:sp>
        <p:nvSpPr>
          <p:cNvPr id="3" name="Tijdelijke aanduiding voor voettekst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nl-NL"/>
          </a:p>
        </p:txBody>
      </p:sp>
      <p:sp>
        <p:nvSpPr>
          <p:cNvPr id="8" name="Rechthoek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hte verbindingslijn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Tijdelijke aanduiding voor dianumm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3EE7185-A582-4542-8FF0-969B3F80C0A5}" type="slidenum">
              <a:rPr lang="nl-NL" smtClean="0"/>
              <a:pPr/>
              <a:t>‹#›</a:t>
            </a:fld>
            <a:endParaRPr lang="nl-NL"/>
          </a:p>
        </p:txBody>
      </p:sp>
      <p:sp>
        <p:nvSpPr>
          <p:cNvPr id="22" name="Tijdelijke aanduiding voor titel 21"/>
          <p:cNvSpPr>
            <a:spLocks noGrp="1"/>
          </p:cNvSpPr>
          <p:nvPr>
            <p:ph type="title"/>
          </p:nvPr>
        </p:nvSpPr>
        <p:spPr>
          <a:xfrm>
            <a:off x="301752" y="228600"/>
            <a:ext cx="8534400" cy="758952"/>
          </a:xfrm>
          <a:prstGeom prst="rect">
            <a:avLst/>
          </a:prstGeom>
        </p:spPr>
        <p:txBody>
          <a:bodyPr vert="horz" anchor="b">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467544" y="2819400"/>
            <a:ext cx="8136904" cy="1752600"/>
          </a:xfrm>
        </p:spPr>
        <p:txBody>
          <a:bodyPr/>
          <a:lstStyle/>
          <a:p>
            <a:r>
              <a:rPr lang="nl-NL" dirty="0" smtClean="0"/>
              <a:t>Term 2, </a:t>
            </a:r>
            <a:r>
              <a:rPr lang="nl-NL" dirty="0" err="1" smtClean="0"/>
              <a:t>Lecture</a:t>
            </a:r>
            <a:r>
              <a:rPr lang="nl-NL" dirty="0" smtClean="0"/>
              <a:t> 2 </a:t>
            </a:r>
          </a:p>
          <a:p>
            <a:r>
              <a:rPr lang="nl-NL" dirty="0" err="1" smtClean="0"/>
              <a:t>Democracy</a:t>
            </a:r>
            <a:r>
              <a:rPr lang="nl-NL" dirty="0" smtClean="0"/>
              <a:t> in </a:t>
            </a:r>
            <a:r>
              <a:rPr lang="nl-NL" dirty="0" err="1" smtClean="0"/>
              <a:t>Fourth-Century</a:t>
            </a:r>
            <a:r>
              <a:rPr lang="nl-NL" dirty="0" smtClean="0"/>
              <a:t> </a:t>
            </a:r>
            <a:r>
              <a:rPr lang="nl-NL" dirty="0" err="1" smtClean="0"/>
              <a:t>Political</a:t>
            </a:r>
            <a:r>
              <a:rPr lang="nl-NL" dirty="0" smtClean="0"/>
              <a:t> </a:t>
            </a:r>
            <a:r>
              <a:rPr lang="nl-NL" dirty="0" err="1" smtClean="0"/>
              <a:t>Thought</a:t>
            </a:r>
            <a:endParaRPr lang="nl-NL" dirty="0"/>
          </a:p>
        </p:txBody>
      </p:sp>
      <p:sp>
        <p:nvSpPr>
          <p:cNvPr id="2" name="Titel 1"/>
          <p:cNvSpPr>
            <a:spLocks noGrp="1"/>
          </p:cNvSpPr>
          <p:nvPr>
            <p:ph type="ctrTitle"/>
          </p:nvPr>
        </p:nvSpPr>
        <p:spPr/>
        <p:txBody>
          <a:bodyPr/>
          <a:lstStyle/>
          <a:p>
            <a:r>
              <a:rPr lang="nl-NL" dirty="0" err="1" smtClean="0"/>
              <a:t>Democracy</a:t>
            </a:r>
            <a:r>
              <a:rPr lang="nl-NL" dirty="0" smtClean="0"/>
              <a:t> and </a:t>
            </a:r>
            <a:r>
              <a:rPr lang="nl-NL" dirty="0" err="1" smtClean="0"/>
              <a:t>Imperialism</a:t>
            </a:r>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benefits</a:t>
            </a:r>
            <a:r>
              <a:rPr lang="nl-NL" dirty="0" smtClean="0"/>
              <a:t> of </a:t>
            </a:r>
            <a:r>
              <a:rPr lang="nl-NL" dirty="0" err="1" smtClean="0"/>
              <a:t>democracy</a:t>
            </a:r>
            <a:endParaRPr lang="nl-NL" dirty="0"/>
          </a:p>
        </p:txBody>
      </p:sp>
      <p:sp>
        <p:nvSpPr>
          <p:cNvPr id="3" name="Tijdelijke aanduiding voor inhoud 2"/>
          <p:cNvSpPr>
            <a:spLocks noGrp="1"/>
          </p:cNvSpPr>
          <p:nvPr>
            <p:ph sz="quarter" idx="1"/>
          </p:nvPr>
        </p:nvSpPr>
        <p:spPr/>
        <p:txBody>
          <a:bodyPr/>
          <a:lstStyle/>
          <a:p>
            <a:r>
              <a:rPr lang="nl-NL" dirty="0" err="1" smtClean="0"/>
              <a:t>Laws</a:t>
            </a:r>
            <a:r>
              <a:rPr lang="nl-NL" dirty="0" smtClean="0"/>
              <a:t> </a:t>
            </a:r>
            <a:r>
              <a:rPr lang="nl-NL" dirty="0" err="1" smtClean="0"/>
              <a:t>guarantee</a:t>
            </a:r>
            <a:r>
              <a:rPr lang="nl-NL" dirty="0" smtClean="0"/>
              <a:t> </a:t>
            </a:r>
            <a:r>
              <a:rPr lang="nl-NL" dirty="0" err="1" smtClean="0"/>
              <a:t>equality</a:t>
            </a:r>
            <a:r>
              <a:rPr lang="nl-NL" dirty="0" smtClean="0"/>
              <a:t> &amp; free speech</a:t>
            </a:r>
          </a:p>
          <a:p>
            <a:endParaRPr lang="nl-NL" dirty="0" smtClean="0"/>
          </a:p>
          <a:p>
            <a:r>
              <a:rPr lang="nl-NL" dirty="0" err="1" smtClean="0"/>
              <a:t>Sortition</a:t>
            </a:r>
            <a:r>
              <a:rPr lang="nl-NL" dirty="0" smtClean="0"/>
              <a:t> </a:t>
            </a:r>
            <a:r>
              <a:rPr lang="nl-NL" dirty="0" err="1" smtClean="0"/>
              <a:t>guarantees</a:t>
            </a:r>
            <a:r>
              <a:rPr lang="nl-NL" dirty="0" smtClean="0"/>
              <a:t> </a:t>
            </a:r>
            <a:r>
              <a:rPr lang="nl-NL" dirty="0" err="1" smtClean="0"/>
              <a:t>access</a:t>
            </a:r>
            <a:r>
              <a:rPr lang="nl-NL" dirty="0" smtClean="0"/>
              <a:t> to power</a:t>
            </a:r>
          </a:p>
          <a:p>
            <a:endParaRPr lang="nl-NL" dirty="0" smtClean="0"/>
          </a:p>
          <a:p>
            <a:r>
              <a:rPr lang="nl-NL" dirty="0" err="1" smtClean="0"/>
              <a:t>Magistrates</a:t>
            </a:r>
            <a:r>
              <a:rPr lang="nl-NL" dirty="0" smtClean="0"/>
              <a:t> are </a:t>
            </a:r>
            <a:r>
              <a:rPr lang="nl-NL" dirty="0" err="1" smtClean="0"/>
              <a:t>accountable</a:t>
            </a:r>
            <a:endParaRPr lang="nl-NL" dirty="0" smtClean="0"/>
          </a:p>
          <a:p>
            <a:endParaRPr lang="nl-NL" dirty="0" smtClean="0"/>
          </a:p>
          <a:p>
            <a:r>
              <a:rPr lang="nl-NL" dirty="0" err="1" smtClean="0"/>
              <a:t>Mass</a:t>
            </a:r>
            <a:r>
              <a:rPr lang="nl-NL" dirty="0" smtClean="0"/>
              <a:t> </a:t>
            </a:r>
            <a:r>
              <a:rPr lang="nl-NL" dirty="0" err="1" smtClean="0"/>
              <a:t>deliberation</a:t>
            </a:r>
            <a:r>
              <a:rPr lang="nl-NL" dirty="0" smtClean="0"/>
              <a:t> </a:t>
            </a:r>
            <a:r>
              <a:rPr lang="nl-NL" dirty="0" err="1" smtClean="0"/>
              <a:t>guarantees</a:t>
            </a:r>
            <a:r>
              <a:rPr lang="nl-NL" dirty="0" smtClean="0"/>
              <a:t> superior </a:t>
            </a:r>
            <a:r>
              <a:rPr lang="nl-NL" dirty="0" err="1" smtClean="0"/>
              <a:t>judgment</a:t>
            </a:r>
            <a:endParaRPr lang="nl-NL" dirty="0" smtClean="0"/>
          </a:p>
          <a:p>
            <a:endParaRPr lang="nl-NL" dirty="0" smtClean="0"/>
          </a:p>
          <a:p>
            <a:r>
              <a:rPr lang="nl-NL" dirty="0" err="1" smtClean="0"/>
              <a:t>Citizens</a:t>
            </a:r>
            <a:r>
              <a:rPr lang="nl-NL" dirty="0" smtClean="0"/>
              <a:t> </a:t>
            </a:r>
            <a:r>
              <a:rPr lang="nl-NL" dirty="0" err="1" smtClean="0"/>
              <a:t>activated</a:t>
            </a:r>
            <a:r>
              <a:rPr lang="nl-NL" dirty="0" smtClean="0"/>
              <a:t> to </a:t>
            </a:r>
            <a:r>
              <a:rPr lang="nl-NL" dirty="0" err="1" smtClean="0"/>
              <a:t>work</a:t>
            </a:r>
            <a:r>
              <a:rPr lang="nl-NL" dirty="0" smtClean="0"/>
              <a:t> </a:t>
            </a:r>
            <a:r>
              <a:rPr lang="nl-NL" dirty="0" err="1" smtClean="0"/>
              <a:t>for</a:t>
            </a:r>
            <a:r>
              <a:rPr lang="nl-NL" dirty="0" smtClean="0"/>
              <a:t> </a:t>
            </a:r>
            <a:r>
              <a:rPr lang="nl-NL" dirty="0" err="1" smtClean="0"/>
              <a:t>their</a:t>
            </a:r>
            <a:r>
              <a:rPr lang="nl-NL" dirty="0" smtClean="0"/>
              <a:t> polis</a:t>
            </a:r>
            <a:endParaRPr lang="nl-N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only</a:t>
            </a:r>
            <a:r>
              <a:rPr lang="nl-NL" dirty="0" smtClean="0"/>
              <a:t> </a:t>
            </a:r>
            <a:r>
              <a:rPr lang="nl-NL" dirty="0" err="1" smtClean="0"/>
              <a:t>lawful</a:t>
            </a:r>
            <a:r>
              <a:rPr lang="nl-NL" dirty="0" smtClean="0"/>
              <a:t> </a:t>
            </a:r>
            <a:r>
              <a:rPr lang="nl-NL" dirty="0" err="1" smtClean="0"/>
              <a:t>form</a:t>
            </a:r>
            <a:r>
              <a:rPr lang="nl-NL" dirty="0" smtClean="0"/>
              <a:t> of </a:t>
            </a:r>
            <a:r>
              <a:rPr lang="nl-NL" dirty="0" err="1" smtClean="0"/>
              <a:t>government</a:t>
            </a:r>
            <a:endParaRPr lang="nl-NL" dirty="0"/>
          </a:p>
        </p:txBody>
      </p:sp>
      <p:sp>
        <p:nvSpPr>
          <p:cNvPr id="4" name="Tekstvak 3"/>
          <p:cNvSpPr txBox="1"/>
          <p:nvPr/>
        </p:nvSpPr>
        <p:spPr>
          <a:xfrm>
            <a:off x="395536" y="1700808"/>
            <a:ext cx="8352928" cy="3970318"/>
          </a:xfrm>
          <a:prstGeom prst="rect">
            <a:avLst/>
          </a:prstGeom>
          <a:noFill/>
        </p:spPr>
        <p:txBody>
          <a:bodyPr wrap="square" rtlCol="0">
            <a:spAutoFit/>
          </a:bodyPr>
          <a:lstStyle/>
          <a:p>
            <a:pPr algn="just"/>
            <a:r>
              <a:rPr lang="en-GB" dirty="0" smtClean="0"/>
              <a:t>There are in the world three forms of government: autocracy, oligarchy, and democracy. Autocracies and oligarchies are administered according to the tempers of their lords, but democratic states according to established laws.</a:t>
            </a:r>
          </a:p>
          <a:p>
            <a:pPr algn="just"/>
            <a:endParaRPr lang="en-GB" dirty="0" smtClean="0"/>
          </a:p>
          <a:p>
            <a:pPr algn="just"/>
            <a:r>
              <a:rPr lang="en-GB" dirty="0" smtClean="0"/>
              <a:t>And be assured, fellow citizens, that in a democracy it is the laws that guard the person of the citizen and the constitution of the state, whereas the tyrant and the oligarch find their protection in suspicion and in bodyguards.</a:t>
            </a:r>
          </a:p>
          <a:p>
            <a:pPr algn="r"/>
            <a:r>
              <a:rPr lang="en-GB" dirty="0" err="1" smtClean="0"/>
              <a:t>Aeschines</a:t>
            </a:r>
            <a:r>
              <a:rPr lang="en-GB" dirty="0" smtClean="0"/>
              <a:t> 1.4-5</a:t>
            </a:r>
          </a:p>
          <a:p>
            <a:pPr algn="r"/>
            <a:endParaRPr lang="en-GB" dirty="0" smtClean="0"/>
          </a:p>
          <a:p>
            <a:pPr algn="r"/>
            <a:endParaRPr lang="en-GB" dirty="0" smtClean="0"/>
          </a:p>
          <a:p>
            <a:pPr algn="just"/>
            <a:r>
              <a:rPr lang="en-GB" dirty="0" smtClean="0"/>
              <a:t>What is the real difference between government by law and oligarchy? Why do we regard those who prefer to live under laws as honest, sober-minded persons, and those who submit to oligarchic rule as cowards and slaves?</a:t>
            </a:r>
          </a:p>
          <a:p>
            <a:pPr algn="r"/>
            <a:r>
              <a:rPr lang="en-GB" dirty="0" smtClean="0"/>
              <a:t>Demosthenes 24.75</a:t>
            </a:r>
            <a:endParaRPr lang="nl-NL"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Against</a:t>
            </a:r>
            <a:r>
              <a:rPr lang="nl-NL" dirty="0" smtClean="0"/>
              <a:t> </a:t>
            </a:r>
            <a:r>
              <a:rPr lang="nl-NL" dirty="0" err="1" smtClean="0"/>
              <a:t>democracy</a:t>
            </a:r>
            <a:r>
              <a:rPr lang="nl-NL" dirty="0" smtClean="0"/>
              <a:t>: context</a:t>
            </a:r>
            <a:endParaRPr lang="nl-NL" dirty="0"/>
          </a:p>
        </p:txBody>
      </p:sp>
      <p:sp>
        <p:nvSpPr>
          <p:cNvPr id="3" name="Tijdelijke aanduiding voor inhoud 2"/>
          <p:cNvSpPr>
            <a:spLocks noGrp="1"/>
          </p:cNvSpPr>
          <p:nvPr>
            <p:ph sz="quarter" idx="1"/>
          </p:nvPr>
        </p:nvSpPr>
        <p:spPr>
          <a:xfrm>
            <a:off x="301752" y="1700808"/>
            <a:ext cx="8503920" cy="4398240"/>
          </a:xfrm>
        </p:spPr>
        <p:txBody>
          <a:bodyPr/>
          <a:lstStyle/>
          <a:p>
            <a:r>
              <a:rPr lang="nl-NL" dirty="0" err="1" smtClean="0"/>
              <a:t>Democracy</a:t>
            </a:r>
            <a:r>
              <a:rPr lang="nl-NL" dirty="0" smtClean="0"/>
              <a:t> </a:t>
            </a:r>
            <a:r>
              <a:rPr lang="nl-NL" dirty="0" err="1" smtClean="0"/>
              <a:t>discredited</a:t>
            </a:r>
            <a:r>
              <a:rPr lang="nl-NL" dirty="0" smtClean="0"/>
              <a:t> </a:t>
            </a:r>
            <a:r>
              <a:rPr lang="nl-NL" dirty="0" err="1" smtClean="0"/>
              <a:t>by</a:t>
            </a:r>
            <a:r>
              <a:rPr lang="nl-NL" dirty="0" smtClean="0"/>
              <a:t> bad </a:t>
            </a:r>
            <a:r>
              <a:rPr lang="nl-NL" dirty="0" err="1" smtClean="0"/>
              <a:t>decisions</a:t>
            </a:r>
            <a:r>
              <a:rPr lang="nl-NL" dirty="0" smtClean="0"/>
              <a:t>, lost war</a:t>
            </a:r>
          </a:p>
          <a:p>
            <a:endParaRPr lang="nl-NL" dirty="0"/>
          </a:p>
          <a:p>
            <a:r>
              <a:rPr lang="nl-NL" dirty="0" err="1" smtClean="0"/>
              <a:t>Decline</a:t>
            </a:r>
            <a:r>
              <a:rPr lang="nl-NL" dirty="0" smtClean="0"/>
              <a:t> in </a:t>
            </a:r>
            <a:r>
              <a:rPr lang="nl-NL" dirty="0" err="1" smtClean="0"/>
              <a:t>Athenian</a:t>
            </a:r>
            <a:r>
              <a:rPr lang="nl-NL" dirty="0" smtClean="0"/>
              <a:t> power, status &amp; </a:t>
            </a:r>
            <a:r>
              <a:rPr lang="nl-NL" dirty="0" err="1" smtClean="0"/>
              <a:t>moral</a:t>
            </a:r>
            <a:r>
              <a:rPr lang="nl-NL" dirty="0" smtClean="0"/>
              <a:t> </a:t>
            </a:r>
            <a:r>
              <a:rPr lang="nl-NL" dirty="0" err="1" smtClean="0"/>
              <a:t>authority</a:t>
            </a:r>
            <a:r>
              <a:rPr lang="nl-NL" dirty="0" smtClean="0"/>
              <a:t> </a:t>
            </a:r>
            <a:r>
              <a:rPr lang="nl-NL" dirty="0" err="1" smtClean="0"/>
              <a:t>after</a:t>
            </a:r>
            <a:r>
              <a:rPr lang="nl-NL" dirty="0" smtClean="0"/>
              <a:t> </a:t>
            </a:r>
            <a:r>
              <a:rPr lang="nl-NL" dirty="0" err="1" smtClean="0"/>
              <a:t>Peloponnesian</a:t>
            </a:r>
            <a:r>
              <a:rPr lang="nl-NL" dirty="0" smtClean="0"/>
              <a:t> War</a:t>
            </a:r>
          </a:p>
          <a:p>
            <a:endParaRPr lang="nl-NL" dirty="0"/>
          </a:p>
          <a:p>
            <a:r>
              <a:rPr lang="nl-NL" dirty="0" err="1" smtClean="0"/>
              <a:t>Structural</a:t>
            </a:r>
            <a:r>
              <a:rPr lang="nl-NL" dirty="0" smtClean="0"/>
              <a:t> </a:t>
            </a:r>
            <a:r>
              <a:rPr lang="nl-NL" dirty="0" err="1" smtClean="0"/>
              <a:t>leisure</a:t>
            </a:r>
            <a:r>
              <a:rPr lang="nl-NL" dirty="0" smtClean="0"/>
              <a:t>-class </a:t>
            </a:r>
            <a:r>
              <a:rPr lang="nl-NL" dirty="0" err="1" smtClean="0"/>
              <a:t>contempt</a:t>
            </a:r>
            <a:r>
              <a:rPr lang="nl-NL" dirty="0" smtClean="0"/>
              <a:t> </a:t>
            </a:r>
            <a:r>
              <a:rPr lang="nl-NL" dirty="0" err="1" smtClean="0"/>
              <a:t>for</a:t>
            </a:r>
            <a:r>
              <a:rPr lang="nl-NL" dirty="0" smtClean="0"/>
              <a:t> the </a:t>
            </a:r>
            <a:r>
              <a:rPr lang="nl-NL" dirty="0" err="1" smtClean="0"/>
              <a:t>poor</a:t>
            </a:r>
            <a:endParaRPr lang="nl-NL" dirty="0" smtClean="0"/>
          </a:p>
          <a:p>
            <a:endParaRPr lang="nl-NL" dirty="0"/>
          </a:p>
          <a:p>
            <a:r>
              <a:rPr lang="nl-NL" i="1" dirty="0" err="1" smtClean="0"/>
              <a:t>Nomos-physis</a:t>
            </a:r>
            <a:r>
              <a:rPr lang="nl-NL" i="1" dirty="0" smtClean="0"/>
              <a:t> </a:t>
            </a:r>
            <a:r>
              <a:rPr lang="nl-NL" dirty="0" err="1" smtClean="0"/>
              <a:t>debate</a:t>
            </a:r>
            <a:endParaRPr lang="nl-NL"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Against democracy</a:t>
            </a:r>
            <a:endParaRPr lang="en-US" dirty="0"/>
          </a:p>
        </p:txBody>
      </p:sp>
      <p:sp>
        <p:nvSpPr>
          <p:cNvPr id="3" name="Content Placeholder 2"/>
          <p:cNvSpPr>
            <a:spLocks noGrp="1"/>
          </p:cNvSpPr>
          <p:nvPr>
            <p:ph sz="quarter" idx="1"/>
          </p:nvPr>
        </p:nvSpPr>
        <p:spPr>
          <a:xfrm>
            <a:off x="301752" y="1628800"/>
            <a:ext cx="8503920" cy="4470248"/>
          </a:xfrm>
        </p:spPr>
        <p:txBody>
          <a:bodyPr/>
          <a:lstStyle/>
          <a:p>
            <a:r>
              <a:rPr lang="en-US" dirty="0"/>
              <a:t>A</a:t>
            </a:r>
            <a:r>
              <a:rPr lang="en-US" dirty="0" smtClean="0"/>
              <a:t>im: to show that the ‘regime of truth’ obscures/violates greater truths</a:t>
            </a:r>
          </a:p>
          <a:p>
            <a:endParaRPr lang="en-US" dirty="0"/>
          </a:p>
          <a:p>
            <a:r>
              <a:rPr lang="en-US" dirty="0" smtClean="0"/>
              <a:t>Target: not individual authors but hegemonic discourse</a:t>
            </a:r>
            <a:endParaRPr lang="en-US" dirty="0"/>
          </a:p>
        </p:txBody>
      </p:sp>
      <p:sp>
        <p:nvSpPr>
          <p:cNvPr id="4" name="TextBox 3"/>
          <p:cNvSpPr txBox="1"/>
          <p:nvPr/>
        </p:nvSpPr>
        <p:spPr>
          <a:xfrm>
            <a:off x="467544" y="4437112"/>
            <a:ext cx="8208912" cy="1200329"/>
          </a:xfrm>
          <a:prstGeom prst="rect">
            <a:avLst/>
          </a:prstGeom>
          <a:solidFill>
            <a:schemeClr val="bg1"/>
          </a:solidFill>
        </p:spPr>
        <p:txBody>
          <a:bodyPr wrap="square" rtlCol="0">
            <a:spAutoFit/>
          </a:bodyPr>
          <a:lstStyle/>
          <a:p>
            <a:pPr algn="just"/>
            <a:r>
              <a:rPr lang="en-US" dirty="0" smtClean="0"/>
              <a:t>‘As </a:t>
            </a:r>
            <a:r>
              <a:rPr lang="en-US" dirty="0"/>
              <a:t>for democracy, the men of sense among us knew what it was, and I perhaps as well as any, as I have the more cause to complain of it; but there is nothing new to be said of </a:t>
            </a:r>
            <a:r>
              <a:rPr lang="en-US" dirty="0" smtClean="0"/>
              <a:t>this acknowledged foolishness.’</a:t>
            </a:r>
          </a:p>
          <a:p>
            <a:pPr algn="r"/>
            <a:r>
              <a:rPr lang="en-US" dirty="0" err="1" smtClean="0"/>
              <a:t>Thuc</a:t>
            </a:r>
            <a:r>
              <a:rPr lang="en-US" dirty="0" smtClean="0"/>
              <a:t>. 6.89.6</a:t>
            </a:r>
            <a:endParaRPr lang="en-US" dirty="0"/>
          </a:p>
        </p:txBody>
      </p:sp>
    </p:spTree>
    <p:extLst>
      <p:ext uri="{BB962C8B-B14F-4D97-AF65-F5344CB8AC3E}">
        <p14:creationId xmlns:p14="http://schemas.microsoft.com/office/powerpoint/2010/main" val="8791599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Criticism of democratic practice</a:t>
            </a:r>
            <a:endParaRPr lang="en-US" dirty="0"/>
          </a:p>
        </p:txBody>
      </p:sp>
      <p:sp>
        <p:nvSpPr>
          <p:cNvPr id="3" name="Content Placeholder 2"/>
          <p:cNvSpPr>
            <a:spLocks noGrp="1"/>
          </p:cNvSpPr>
          <p:nvPr>
            <p:ph sz="quarter" idx="1"/>
          </p:nvPr>
        </p:nvSpPr>
        <p:spPr>
          <a:xfrm>
            <a:off x="301752" y="1628800"/>
            <a:ext cx="8503920" cy="4470248"/>
          </a:xfrm>
        </p:spPr>
        <p:txBody>
          <a:bodyPr/>
          <a:lstStyle/>
          <a:p>
            <a:r>
              <a:rPr lang="en-US" dirty="0" err="1" smtClean="0"/>
              <a:t>Sortition</a:t>
            </a:r>
            <a:r>
              <a:rPr lang="en-US" dirty="0" smtClean="0"/>
              <a:t> does not put best people in charge</a:t>
            </a:r>
          </a:p>
          <a:p>
            <a:endParaRPr lang="en-US" dirty="0"/>
          </a:p>
          <a:p>
            <a:r>
              <a:rPr lang="en-US" dirty="0" smtClean="0"/>
              <a:t>Democracy and consensus rule is inefficient in war</a:t>
            </a:r>
          </a:p>
          <a:p>
            <a:endParaRPr lang="en-US" dirty="0"/>
          </a:p>
          <a:p>
            <a:r>
              <a:rPr lang="en-US" dirty="0" smtClean="0"/>
              <a:t>Pay for office makes people worse citizens: idle, selfish, greedy, dependent</a:t>
            </a:r>
          </a:p>
          <a:p>
            <a:endParaRPr lang="en-US" dirty="0"/>
          </a:p>
          <a:p>
            <a:r>
              <a:rPr lang="en-US" dirty="0" smtClean="0"/>
              <a:t>Democracy is tyranny</a:t>
            </a:r>
            <a:endParaRPr lang="en-US" dirty="0"/>
          </a:p>
        </p:txBody>
      </p:sp>
    </p:spTree>
    <p:extLst>
      <p:ext uri="{BB962C8B-B14F-4D97-AF65-F5344CB8AC3E}">
        <p14:creationId xmlns:p14="http://schemas.microsoft.com/office/powerpoint/2010/main" val="12985029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Democracy as tyranny</a:t>
            </a:r>
            <a:endParaRPr lang="en-US" dirty="0"/>
          </a:p>
        </p:txBody>
      </p:sp>
      <p:sp>
        <p:nvSpPr>
          <p:cNvPr id="3" name="TextBox 2"/>
          <p:cNvSpPr txBox="1"/>
          <p:nvPr/>
        </p:nvSpPr>
        <p:spPr>
          <a:xfrm>
            <a:off x="395536" y="1484784"/>
            <a:ext cx="8352928" cy="4801315"/>
          </a:xfrm>
          <a:prstGeom prst="rect">
            <a:avLst/>
          </a:prstGeom>
          <a:noFill/>
        </p:spPr>
        <p:txBody>
          <a:bodyPr wrap="square" rtlCol="0">
            <a:spAutoFit/>
          </a:bodyPr>
          <a:lstStyle/>
          <a:p>
            <a:pPr algn="just"/>
            <a:r>
              <a:rPr lang="en-US" dirty="0" smtClean="0"/>
              <a:t>‘Everything</a:t>
            </a:r>
            <a:r>
              <a:rPr lang="en-US" dirty="0"/>
              <a:t>, I think, that men constrain others to do </a:t>
            </a:r>
            <a:r>
              <a:rPr lang="en-US" dirty="0" smtClean="0"/>
              <a:t>“without </a:t>
            </a:r>
            <a:r>
              <a:rPr lang="en-US" dirty="0"/>
              <a:t>persuasion</a:t>
            </a:r>
            <a:r>
              <a:rPr lang="en-US" dirty="0" smtClean="0"/>
              <a:t>,” </a:t>
            </a:r>
            <a:r>
              <a:rPr lang="en-US" dirty="0"/>
              <a:t>whether by enactment or not, is not law, but force</a:t>
            </a:r>
            <a:r>
              <a:rPr lang="en-US" dirty="0" smtClean="0"/>
              <a:t>.’</a:t>
            </a:r>
            <a:endParaRPr lang="en-US" dirty="0"/>
          </a:p>
          <a:p>
            <a:pPr algn="just"/>
            <a:endParaRPr lang="en-US" dirty="0"/>
          </a:p>
          <a:p>
            <a:pPr algn="just"/>
            <a:r>
              <a:rPr lang="en-US" dirty="0" smtClean="0"/>
              <a:t>‘It </a:t>
            </a:r>
            <a:r>
              <a:rPr lang="en-US" dirty="0"/>
              <a:t>follows then, that whatever the assembled majority, through using its power over the owners of property, enacts without persuasion is not law, but force</a:t>
            </a:r>
            <a:r>
              <a:rPr lang="en-US" dirty="0" smtClean="0"/>
              <a:t>?’</a:t>
            </a:r>
          </a:p>
          <a:p>
            <a:pPr algn="r"/>
            <a:r>
              <a:rPr lang="en-US" dirty="0" smtClean="0"/>
              <a:t>Xenophon, </a:t>
            </a:r>
            <a:r>
              <a:rPr lang="en-US" i="1" dirty="0" smtClean="0"/>
              <a:t>Memorabilia</a:t>
            </a:r>
            <a:r>
              <a:rPr lang="en-US" dirty="0" smtClean="0"/>
              <a:t> 1.2.45</a:t>
            </a:r>
          </a:p>
          <a:p>
            <a:pPr algn="r"/>
            <a:endParaRPr lang="en-US" dirty="0"/>
          </a:p>
          <a:p>
            <a:pPr algn="just"/>
            <a:r>
              <a:rPr lang="en-US" dirty="0"/>
              <a:t>Another kind of democracy is where all the other regulations are the same, but the </a:t>
            </a:r>
            <a:r>
              <a:rPr lang="en-US" dirty="0" smtClean="0"/>
              <a:t>masses are </a:t>
            </a:r>
            <a:r>
              <a:rPr lang="en-US" dirty="0"/>
              <a:t>sovereign and not the law; and this comes about when the decrees of the assembly </a:t>
            </a:r>
            <a:r>
              <a:rPr lang="en-US" dirty="0" smtClean="0"/>
              <a:t>override </a:t>
            </a:r>
            <a:r>
              <a:rPr lang="en-US" dirty="0"/>
              <a:t>the </a:t>
            </a:r>
            <a:r>
              <a:rPr lang="en-US" dirty="0" smtClean="0"/>
              <a:t>law. (</a:t>
            </a:r>
            <a:r>
              <a:rPr lang="mr-IN" dirty="0" smtClean="0"/>
              <a:t>…</a:t>
            </a:r>
            <a:r>
              <a:rPr lang="en-GB" dirty="0" smtClean="0"/>
              <a:t>) </a:t>
            </a:r>
            <a:r>
              <a:rPr lang="en-US" dirty="0" smtClean="0"/>
              <a:t>And </a:t>
            </a:r>
            <a:r>
              <a:rPr lang="en-US" dirty="0"/>
              <a:t>a democracy of this nature is comparable to the tyrannical form of monarchy, because their spirit is the same, and </a:t>
            </a:r>
            <a:r>
              <a:rPr lang="en-US" b="1" dirty="0"/>
              <a:t>both exercise despotic control over the better classes, </a:t>
            </a:r>
            <a:r>
              <a:rPr lang="en-US" dirty="0"/>
              <a:t>and the decrees voted by the assembly </a:t>
            </a:r>
            <a:r>
              <a:rPr lang="en-US" dirty="0" smtClean="0"/>
              <a:t>are </a:t>
            </a:r>
            <a:r>
              <a:rPr lang="en-US" dirty="0"/>
              <a:t>like the commands issued in a tyranny, and the demagogues and the flatterers are the same people or a corresponding class, and either set has the very strongest influence with the respective ruling power, the flatterers with the tyrants and the demagogues with democracies of this kind</a:t>
            </a:r>
            <a:r>
              <a:rPr lang="en-US" dirty="0" smtClean="0"/>
              <a:t>.</a:t>
            </a:r>
          </a:p>
          <a:p>
            <a:pPr algn="r"/>
            <a:r>
              <a:rPr lang="en-US" dirty="0" smtClean="0"/>
              <a:t>Aristotle, </a:t>
            </a:r>
            <a:r>
              <a:rPr lang="en-US" i="1" dirty="0" smtClean="0"/>
              <a:t>Politics</a:t>
            </a:r>
            <a:r>
              <a:rPr lang="en-US" dirty="0" smtClean="0"/>
              <a:t> 1292a</a:t>
            </a:r>
            <a:endParaRPr lang="en-US" dirty="0"/>
          </a:p>
        </p:txBody>
      </p:sp>
    </p:spTree>
    <p:extLst>
      <p:ext uri="{BB962C8B-B14F-4D97-AF65-F5344CB8AC3E}">
        <p14:creationId xmlns:p14="http://schemas.microsoft.com/office/powerpoint/2010/main" val="5891658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Democracy as class government</a:t>
            </a:r>
            <a:endParaRPr lang="en-US" dirty="0"/>
          </a:p>
        </p:txBody>
      </p:sp>
      <p:sp>
        <p:nvSpPr>
          <p:cNvPr id="3" name="Content Placeholder 2"/>
          <p:cNvSpPr>
            <a:spLocks noGrp="1"/>
          </p:cNvSpPr>
          <p:nvPr>
            <p:ph sz="quarter" idx="1"/>
          </p:nvPr>
        </p:nvSpPr>
        <p:spPr>
          <a:xfrm>
            <a:off x="301752" y="1628800"/>
            <a:ext cx="8503920" cy="4608512"/>
          </a:xfrm>
        </p:spPr>
        <p:txBody>
          <a:bodyPr>
            <a:normAutofit fontScale="92500" lnSpcReduction="10000"/>
          </a:bodyPr>
          <a:lstStyle/>
          <a:p>
            <a:r>
              <a:rPr lang="en-US" dirty="0" smtClean="0"/>
              <a:t>From Old Oligarch onwards: democracy not ‘people power’ but rule of the poor over the rich</a:t>
            </a:r>
          </a:p>
          <a:p>
            <a:endParaRPr lang="en-US" dirty="0"/>
          </a:p>
          <a:p>
            <a:r>
              <a:rPr lang="en-US" dirty="0" smtClean="0"/>
              <a:t>Government as zero-sum game: the many deliberately oppress the few</a:t>
            </a:r>
          </a:p>
          <a:p>
            <a:endParaRPr lang="en-US" dirty="0"/>
          </a:p>
          <a:p>
            <a:r>
              <a:rPr lang="en-US" dirty="0" smtClean="0"/>
              <a:t>Representation of ‘the few’ as moderate, even-handed, wise, incorruptible; ‘the many’ as licentious, desperate, ill-disciplined, uneducated, fickle, vindictive</a:t>
            </a:r>
          </a:p>
          <a:p>
            <a:endParaRPr lang="en-US" dirty="0"/>
          </a:p>
          <a:p>
            <a:r>
              <a:rPr lang="en-US" dirty="0" smtClean="0"/>
              <a:t>‘Equality’ as a partisan concept</a:t>
            </a:r>
            <a:endParaRPr lang="en-US" dirty="0"/>
          </a:p>
        </p:txBody>
      </p:sp>
    </p:spTree>
    <p:extLst>
      <p:ext uri="{BB962C8B-B14F-4D97-AF65-F5344CB8AC3E}">
        <p14:creationId xmlns:p14="http://schemas.microsoft.com/office/powerpoint/2010/main" val="17614779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Equality in anti-democratic thought</a:t>
            </a:r>
            <a:endParaRPr lang="en-US" dirty="0"/>
          </a:p>
        </p:txBody>
      </p:sp>
      <p:sp>
        <p:nvSpPr>
          <p:cNvPr id="3" name="Content Placeholder 2"/>
          <p:cNvSpPr>
            <a:spLocks noGrp="1"/>
          </p:cNvSpPr>
          <p:nvPr>
            <p:ph sz="quarter" idx="1"/>
          </p:nvPr>
        </p:nvSpPr>
        <p:spPr/>
        <p:txBody>
          <a:bodyPr/>
          <a:lstStyle/>
          <a:p>
            <a:r>
              <a:rPr lang="en-US" dirty="0" smtClean="0"/>
              <a:t>Fundamental point of all criticism of democracy: </a:t>
            </a:r>
            <a:r>
              <a:rPr lang="en-US" i="1" dirty="0" smtClean="0"/>
              <a:t>people are not equal. </a:t>
            </a:r>
            <a:r>
              <a:rPr lang="en-US" dirty="0" smtClean="0"/>
              <a:t>How can equality be just?</a:t>
            </a:r>
          </a:p>
          <a:p>
            <a:endParaRPr lang="en-US" dirty="0"/>
          </a:p>
          <a:p>
            <a:r>
              <a:rPr lang="en-US" dirty="0"/>
              <a:t>F</a:t>
            </a:r>
            <a:r>
              <a:rPr lang="en-US" dirty="0" smtClean="0"/>
              <a:t>ormal/numerical equality: people considered equal are treated equally (e.g. ‘one man, one vote’)</a:t>
            </a:r>
          </a:p>
          <a:p>
            <a:endParaRPr lang="en-US" dirty="0"/>
          </a:p>
          <a:p>
            <a:r>
              <a:rPr lang="en-US" dirty="0" smtClean="0"/>
              <a:t>Proportional equality: people considered unequal are treated according to merit (e.g. adults get bigger meal portions than children)</a:t>
            </a:r>
            <a:endParaRPr lang="en-US" dirty="0"/>
          </a:p>
        </p:txBody>
      </p:sp>
    </p:spTree>
    <p:extLst>
      <p:ext uri="{BB962C8B-B14F-4D97-AF65-F5344CB8AC3E}">
        <p14:creationId xmlns:p14="http://schemas.microsoft.com/office/powerpoint/2010/main" val="31398273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Plato and inequality</a:t>
            </a:r>
            <a:endParaRPr lang="en-US" dirty="0"/>
          </a:p>
        </p:txBody>
      </p:sp>
      <p:sp>
        <p:nvSpPr>
          <p:cNvPr id="3" name="Content Placeholder 2"/>
          <p:cNvSpPr>
            <a:spLocks noGrp="1"/>
          </p:cNvSpPr>
          <p:nvPr>
            <p:ph sz="quarter" idx="1"/>
          </p:nvPr>
        </p:nvSpPr>
        <p:spPr>
          <a:xfrm>
            <a:off x="301752" y="1527048"/>
            <a:ext cx="8503920" cy="4710264"/>
          </a:xfrm>
        </p:spPr>
        <p:txBody>
          <a:bodyPr>
            <a:normAutofit fontScale="92500" lnSpcReduction="10000"/>
          </a:bodyPr>
          <a:lstStyle/>
          <a:p>
            <a:r>
              <a:rPr lang="en-US" dirty="0" smtClean="0"/>
              <a:t>How can people make good decisions despite their ignorance? (</a:t>
            </a:r>
            <a:r>
              <a:rPr lang="en-US" i="1" dirty="0" err="1" smtClean="0"/>
              <a:t>Gorgias</a:t>
            </a:r>
            <a:r>
              <a:rPr lang="en-US" dirty="0" smtClean="0"/>
              <a:t>)</a:t>
            </a:r>
          </a:p>
          <a:p>
            <a:endParaRPr lang="en-US" dirty="0"/>
          </a:p>
          <a:p>
            <a:r>
              <a:rPr lang="en-US" dirty="0" smtClean="0"/>
              <a:t>If knowledge of political matters counts as an art, should we trust those who have not mastered it?</a:t>
            </a:r>
          </a:p>
          <a:p>
            <a:endParaRPr lang="en-US" dirty="0"/>
          </a:p>
          <a:p>
            <a:r>
              <a:rPr lang="en-US" dirty="0" smtClean="0"/>
              <a:t>Only those with the right natural talent can learn political matters; it is useless to teach the rest</a:t>
            </a:r>
          </a:p>
          <a:p>
            <a:endParaRPr lang="en-US" dirty="0"/>
          </a:p>
          <a:p>
            <a:r>
              <a:rPr lang="en-US" dirty="0" smtClean="0"/>
              <a:t>Democracy is inefficient because it demands that everyone understand political matters, even if their skills lie elsewhere (</a:t>
            </a:r>
            <a:r>
              <a:rPr lang="en-US" i="1" dirty="0" smtClean="0"/>
              <a:t>Republic</a:t>
            </a:r>
            <a:r>
              <a:rPr lang="en-US" dirty="0" smtClean="0"/>
              <a:t>)</a:t>
            </a:r>
            <a:endParaRPr lang="en-US" dirty="0"/>
          </a:p>
        </p:txBody>
      </p:sp>
    </p:spTree>
    <p:extLst>
      <p:ext uri="{BB962C8B-B14F-4D97-AF65-F5344CB8AC3E}">
        <p14:creationId xmlns:p14="http://schemas.microsoft.com/office/powerpoint/2010/main" val="1113725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Aristotle and inequality</a:t>
            </a:r>
            <a:endParaRPr lang="en-US" dirty="0"/>
          </a:p>
        </p:txBody>
      </p:sp>
      <p:sp>
        <p:nvSpPr>
          <p:cNvPr id="3" name="Content Placeholder 2"/>
          <p:cNvSpPr>
            <a:spLocks noGrp="1"/>
          </p:cNvSpPr>
          <p:nvPr>
            <p:ph sz="quarter" idx="1"/>
          </p:nvPr>
        </p:nvSpPr>
        <p:spPr>
          <a:xfrm>
            <a:off x="301752" y="1527048"/>
            <a:ext cx="8503920" cy="2550024"/>
          </a:xfrm>
        </p:spPr>
        <p:txBody>
          <a:bodyPr/>
          <a:lstStyle/>
          <a:p>
            <a:r>
              <a:rPr lang="en-US" dirty="0" smtClean="0"/>
              <a:t>Democracy violates natural hierarchy: masters over slaves, men over women, rulers over ruled</a:t>
            </a:r>
          </a:p>
          <a:p>
            <a:endParaRPr lang="en-US" dirty="0"/>
          </a:p>
          <a:p>
            <a:r>
              <a:rPr lang="en-US" dirty="0" smtClean="0"/>
              <a:t>The best democracy would exclude all those unfit to rule </a:t>
            </a:r>
            <a:r>
              <a:rPr lang="mr-IN" dirty="0" smtClean="0"/>
              <a:t>–</a:t>
            </a:r>
            <a:r>
              <a:rPr lang="en-US" dirty="0" smtClean="0"/>
              <a:t> workmen, the poor, self-sufficient farmers</a:t>
            </a:r>
            <a:r>
              <a:rPr lang="mr-IN" dirty="0" smtClean="0"/>
              <a:t>…</a:t>
            </a:r>
            <a:endParaRPr lang="en-US" dirty="0"/>
          </a:p>
        </p:txBody>
      </p:sp>
      <p:sp>
        <p:nvSpPr>
          <p:cNvPr id="4" name="TextBox 3"/>
          <p:cNvSpPr txBox="1"/>
          <p:nvPr/>
        </p:nvSpPr>
        <p:spPr>
          <a:xfrm>
            <a:off x="395536" y="4005064"/>
            <a:ext cx="8352928" cy="2308324"/>
          </a:xfrm>
          <a:prstGeom prst="rect">
            <a:avLst/>
          </a:prstGeom>
          <a:solidFill>
            <a:srgbClr val="FFFFFF"/>
          </a:solidFill>
        </p:spPr>
        <p:txBody>
          <a:bodyPr wrap="square" rtlCol="0">
            <a:spAutoFit/>
          </a:bodyPr>
          <a:lstStyle/>
          <a:p>
            <a:pPr algn="just"/>
            <a:r>
              <a:rPr lang="en-US" dirty="0" smtClean="0"/>
              <a:t>It </a:t>
            </a:r>
            <a:r>
              <a:rPr lang="en-US" dirty="0"/>
              <a:t>is therefore clear from these considerations that in the most nobly constituted state, and the one that possesses men that are absolutely just, not merely just relatively to the principle that is the basis of the constitution, the citizens must not live a mechanic or a mercantile life （for such a life is ignoble and inimical to virtue）, nor yet must those who are to be citizens in the best state be tillers of the soil </a:t>
            </a:r>
            <a:r>
              <a:rPr lang="en-US" dirty="0" smtClean="0"/>
              <a:t>(for </a:t>
            </a:r>
            <a:r>
              <a:rPr lang="en-US" dirty="0"/>
              <a:t>leisure is needed both for the development of virtue and for active participation in politics）</a:t>
            </a:r>
            <a:r>
              <a:rPr lang="en-US" dirty="0" smtClean="0"/>
              <a:t>.</a:t>
            </a:r>
          </a:p>
          <a:p>
            <a:pPr algn="r"/>
            <a:r>
              <a:rPr lang="en-US" dirty="0" smtClean="0"/>
              <a:t>Aristotle, </a:t>
            </a:r>
            <a:r>
              <a:rPr lang="en-US" i="1" dirty="0" smtClean="0"/>
              <a:t>Politics </a:t>
            </a:r>
            <a:r>
              <a:rPr lang="en-US" dirty="0" smtClean="0"/>
              <a:t>1328b-1329a</a:t>
            </a:r>
            <a:endParaRPr lang="en-US" dirty="0"/>
          </a:p>
        </p:txBody>
      </p:sp>
    </p:spTree>
    <p:extLst>
      <p:ext uri="{BB962C8B-B14F-4D97-AF65-F5344CB8AC3E}">
        <p14:creationId xmlns:p14="http://schemas.microsoft.com/office/powerpoint/2010/main" val="750669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Fourth-century</a:t>
            </a:r>
            <a:r>
              <a:rPr lang="nl-NL" dirty="0" smtClean="0"/>
              <a:t> </a:t>
            </a:r>
            <a:r>
              <a:rPr lang="nl-NL" dirty="0" err="1" smtClean="0"/>
              <a:t>democracy</a:t>
            </a:r>
            <a:endParaRPr lang="nl-NL" dirty="0"/>
          </a:p>
        </p:txBody>
      </p:sp>
      <p:sp>
        <p:nvSpPr>
          <p:cNvPr id="3" name="Tijdelijke aanduiding voor inhoud 2"/>
          <p:cNvSpPr>
            <a:spLocks noGrp="1"/>
          </p:cNvSpPr>
          <p:nvPr>
            <p:ph sz="quarter" idx="1"/>
          </p:nvPr>
        </p:nvSpPr>
        <p:spPr>
          <a:xfrm>
            <a:off x="301752" y="1628800"/>
            <a:ext cx="8503920" cy="4470248"/>
          </a:xfrm>
        </p:spPr>
        <p:txBody>
          <a:bodyPr/>
          <a:lstStyle/>
          <a:p>
            <a:r>
              <a:rPr lang="nl-NL" dirty="0" err="1" smtClean="0"/>
              <a:t>Memory</a:t>
            </a:r>
            <a:r>
              <a:rPr lang="nl-NL" dirty="0" smtClean="0"/>
              <a:t> of the </a:t>
            </a:r>
            <a:r>
              <a:rPr lang="nl-NL" dirty="0" err="1" smtClean="0"/>
              <a:t>Thirty</a:t>
            </a:r>
            <a:r>
              <a:rPr lang="nl-NL" dirty="0" smtClean="0"/>
              <a:t> </a:t>
            </a:r>
            <a:r>
              <a:rPr lang="nl-NL" dirty="0" err="1" smtClean="0"/>
              <a:t>entrenches</a:t>
            </a:r>
            <a:r>
              <a:rPr lang="nl-NL" dirty="0" smtClean="0"/>
              <a:t> </a:t>
            </a:r>
            <a:r>
              <a:rPr lang="nl-NL" dirty="0" err="1" smtClean="0"/>
              <a:t>democracy</a:t>
            </a:r>
            <a:endParaRPr lang="nl-NL" dirty="0" smtClean="0"/>
          </a:p>
          <a:p>
            <a:endParaRPr lang="nl-NL" dirty="0" smtClean="0"/>
          </a:p>
          <a:p>
            <a:r>
              <a:rPr lang="nl-NL" dirty="0" err="1" smtClean="0"/>
              <a:t>Democratic</a:t>
            </a:r>
            <a:r>
              <a:rPr lang="nl-NL" dirty="0" smtClean="0"/>
              <a:t> </a:t>
            </a:r>
            <a:r>
              <a:rPr lang="nl-NL" dirty="0" err="1" smtClean="0"/>
              <a:t>institutions</a:t>
            </a:r>
            <a:r>
              <a:rPr lang="nl-NL" dirty="0" smtClean="0"/>
              <a:t> </a:t>
            </a:r>
            <a:r>
              <a:rPr lang="nl-NL" dirty="0" err="1" smtClean="0"/>
              <a:t>redefined</a:t>
            </a:r>
            <a:r>
              <a:rPr lang="nl-NL" dirty="0" smtClean="0"/>
              <a:t>, </a:t>
            </a:r>
            <a:r>
              <a:rPr lang="nl-NL" dirty="0" err="1" smtClean="0"/>
              <a:t>powers</a:t>
            </a:r>
            <a:r>
              <a:rPr lang="nl-NL" dirty="0" smtClean="0"/>
              <a:t> </a:t>
            </a:r>
            <a:r>
              <a:rPr lang="nl-NL" dirty="0" err="1" smtClean="0"/>
              <a:t>shuffled</a:t>
            </a:r>
            <a:r>
              <a:rPr lang="nl-NL" dirty="0" smtClean="0"/>
              <a:t>, </a:t>
            </a:r>
            <a:r>
              <a:rPr lang="nl-NL" dirty="0" err="1" smtClean="0"/>
              <a:t>but</a:t>
            </a:r>
            <a:r>
              <a:rPr lang="nl-NL" dirty="0" smtClean="0"/>
              <a:t> system </a:t>
            </a:r>
            <a:r>
              <a:rPr lang="nl-NL" dirty="0" err="1" smtClean="0"/>
              <a:t>remains</a:t>
            </a:r>
            <a:r>
              <a:rPr lang="nl-NL" dirty="0" smtClean="0"/>
              <a:t> ‘</a:t>
            </a:r>
            <a:r>
              <a:rPr lang="nl-NL" dirty="0" err="1" smtClean="0"/>
              <a:t>radical</a:t>
            </a:r>
            <a:r>
              <a:rPr lang="nl-NL" dirty="0" smtClean="0"/>
              <a:t>’</a:t>
            </a:r>
          </a:p>
          <a:p>
            <a:endParaRPr lang="nl-NL" dirty="0" smtClean="0"/>
          </a:p>
          <a:p>
            <a:r>
              <a:rPr lang="nl-NL" dirty="0" err="1" smtClean="0"/>
              <a:t>Changes</a:t>
            </a:r>
            <a:r>
              <a:rPr lang="nl-NL" dirty="0" smtClean="0"/>
              <a:t> </a:t>
            </a:r>
            <a:r>
              <a:rPr lang="nl-NL" dirty="0" err="1" smtClean="0"/>
              <a:t>create</a:t>
            </a:r>
            <a:r>
              <a:rPr lang="nl-NL" dirty="0" smtClean="0"/>
              <a:t> </a:t>
            </a:r>
            <a:r>
              <a:rPr lang="nl-NL" dirty="0" err="1" smtClean="0"/>
              <a:t>largely</a:t>
            </a:r>
            <a:r>
              <a:rPr lang="nl-NL" dirty="0" smtClean="0"/>
              <a:t> </a:t>
            </a:r>
            <a:r>
              <a:rPr lang="nl-NL" dirty="0" err="1" smtClean="0"/>
              <a:t>stable</a:t>
            </a:r>
            <a:r>
              <a:rPr lang="nl-NL" dirty="0" smtClean="0"/>
              <a:t> &amp; </a:t>
            </a:r>
            <a:r>
              <a:rPr lang="nl-NL" dirty="0" err="1" smtClean="0"/>
              <a:t>efficient</a:t>
            </a:r>
            <a:r>
              <a:rPr lang="nl-NL" dirty="0" smtClean="0"/>
              <a:t> system of </a:t>
            </a:r>
            <a:r>
              <a:rPr lang="nl-NL" dirty="0" err="1" smtClean="0"/>
              <a:t>government</a:t>
            </a:r>
            <a:r>
              <a:rPr lang="nl-NL" dirty="0" smtClean="0"/>
              <a:t> </a:t>
            </a:r>
            <a:r>
              <a:rPr lang="nl-NL" dirty="0" err="1" smtClean="0"/>
              <a:t>controlled</a:t>
            </a:r>
            <a:r>
              <a:rPr lang="nl-NL" dirty="0" smtClean="0"/>
              <a:t> </a:t>
            </a:r>
            <a:r>
              <a:rPr lang="nl-NL" dirty="0" err="1" smtClean="0"/>
              <a:t>by</a:t>
            </a:r>
            <a:r>
              <a:rPr lang="nl-NL" dirty="0" smtClean="0"/>
              <a:t> the </a:t>
            </a:r>
            <a:r>
              <a:rPr lang="nl-NL" i="1" dirty="0" err="1" smtClean="0"/>
              <a:t>demos</a:t>
            </a:r>
            <a:endParaRPr lang="nl-NL" i="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Democracy as anarchy</a:t>
            </a:r>
            <a:endParaRPr lang="en-US" dirty="0"/>
          </a:p>
        </p:txBody>
      </p:sp>
      <p:sp>
        <p:nvSpPr>
          <p:cNvPr id="3" name="TextBox 2"/>
          <p:cNvSpPr txBox="1"/>
          <p:nvPr/>
        </p:nvSpPr>
        <p:spPr>
          <a:xfrm>
            <a:off x="395536" y="1628800"/>
            <a:ext cx="8424936" cy="4524316"/>
          </a:xfrm>
          <a:prstGeom prst="rect">
            <a:avLst/>
          </a:prstGeom>
          <a:noFill/>
        </p:spPr>
        <p:txBody>
          <a:bodyPr wrap="square" rtlCol="0">
            <a:spAutoFit/>
          </a:bodyPr>
          <a:lstStyle/>
          <a:p>
            <a:pPr algn="just"/>
            <a:r>
              <a:rPr lang="en-US" dirty="0" smtClean="0"/>
              <a:t>‘I am </a:t>
            </a:r>
            <a:r>
              <a:rPr lang="en-US" dirty="0"/>
              <a:t>forever at war with the men who do not think there could be a good democracy until the slaves and those who would sell the state for lack of </a:t>
            </a:r>
            <a:r>
              <a:rPr lang="en-US" dirty="0" smtClean="0"/>
              <a:t>a drachma should </a:t>
            </a:r>
            <a:r>
              <a:rPr lang="en-US" dirty="0"/>
              <a:t>share in the </a:t>
            </a:r>
            <a:r>
              <a:rPr lang="en-US" dirty="0" smtClean="0"/>
              <a:t>government.’</a:t>
            </a:r>
          </a:p>
          <a:p>
            <a:pPr algn="r"/>
            <a:r>
              <a:rPr lang="en-US" dirty="0" smtClean="0"/>
              <a:t>Xenophon, </a:t>
            </a:r>
            <a:r>
              <a:rPr lang="en-US" i="1" dirty="0" err="1" smtClean="0"/>
              <a:t>Hellenica</a:t>
            </a:r>
            <a:r>
              <a:rPr lang="en-US" dirty="0" smtClean="0"/>
              <a:t> 2.3.48</a:t>
            </a:r>
          </a:p>
          <a:p>
            <a:pPr algn="just"/>
            <a:endParaRPr lang="en-US" dirty="0"/>
          </a:p>
          <a:p>
            <a:pPr algn="just"/>
            <a:r>
              <a:rPr lang="en-US" dirty="0" smtClean="0"/>
              <a:t>‘The </a:t>
            </a:r>
            <a:r>
              <a:rPr lang="en-US" dirty="0"/>
              <a:t>father habitually tries to resemble the child and is afraid of his sons, and the son likens himself to the father and feels no awe or fear of his </a:t>
            </a:r>
            <a:r>
              <a:rPr lang="en-US" dirty="0" smtClean="0"/>
              <a:t>parents.</a:t>
            </a:r>
            <a:r>
              <a:rPr lang="en-US" baseline="30000" dirty="0" smtClean="0"/>
              <a:t> </a:t>
            </a:r>
            <a:r>
              <a:rPr lang="en-US" dirty="0" smtClean="0"/>
              <a:t>And </a:t>
            </a:r>
            <a:r>
              <a:rPr lang="en-US" dirty="0"/>
              <a:t>the </a:t>
            </a:r>
            <a:r>
              <a:rPr lang="en-US" dirty="0" err="1" smtClean="0"/>
              <a:t>metic</a:t>
            </a:r>
            <a:r>
              <a:rPr lang="en-US" dirty="0" smtClean="0"/>
              <a:t> </a:t>
            </a:r>
            <a:r>
              <a:rPr lang="en-US" dirty="0"/>
              <a:t>feels himself equal to the citizen and the citizen to </a:t>
            </a:r>
            <a:r>
              <a:rPr lang="en-US" dirty="0" smtClean="0"/>
              <a:t>him. (</a:t>
            </a:r>
            <a:r>
              <a:rPr lang="mr-IN" dirty="0" smtClean="0"/>
              <a:t>…</a:t>
            </a:r>
            <a:r>
              <a:rPr lang="en-GB" dirty="0" smtClean="0"/>
              <a:t>) </a:t>
            </a:r>
            <a:r>
              <a:rPr lang="en-US" dirty="0" smtClean="0"/>
              <a:t>And </a:t>
            </a:r>
            <a:r>
              <a:rPr lang="en-US" dirty="0"/>
              <a:t>the climax of popular liberty, my friend</a:t>
            </a:r>
            <a:r>
              <a:rPr lang="en-US" dirty="0" smtClean="0"/>
              <a:t>,</a:t>
            </a:r>
            <a:r>
              <a:rPr lang="en-US" dirty="0"/>
              <a:t> </a:t>
            </a:r>
            <a:r>
              <a:rPr lang="en-US" dirty="0" smtClean="0"/>
              <a:t>is </a:t>
            </a:r>
            <a:r>
              <a:rPr lang="en-US" dirty="0"/>
              <a:t>attained in such a city when the purchased slaves, male and female, are no less </a:t>
            </a:r>
            <a:r>
              <a:rPr lang="en-US" dirty="0" smtClean="0"/>
              <a:t>free </a:t>
            </a:r>
            <a:r>
              <a:rPr lang="en-US" dirty="0"/>
              <a:t>than the owners who paid for them. And I almost forgot to mention the spirit of freedom and equal rights in the relation of men to women and women to men</a:t>
            </a:r>
            <a:r>
              <a:rPr lang="en-US" dirty="0" smtClean="0"/>
              <a:t>. (</a:t>
            </a:r>
            <a:r>
              <a:rPr lang="mr-IN" dirty="0" smtClean="0"/>
              <a:t>…</a:t>
            </a:r>
            <a:r>
              <a:rPr lang="en-GB" dirty="0"/>
              <a:t>) </a:t>
            </a:r>
            <a:r>
              <a:rPr lang="en-GB" dirty="0" smtClean="0"/>
              <a:t>And </a:t>
            </a:r>
            <a:r>
              <a:rPr lang="en-GB" dirty="0"/>
              <a:t>likewise the horses and </a:t>
            </a:r>
            <a:r>
              <a:rPr lang="en-GB" dirty="0" smtClean="0"/>
              <a:t>donkeys </a:t>
            </a:r>
            <a:r>
              <a:rPr lang="en-GB" dirty="0"/>
              <a:t>are wont to hold on their way with the utmost freedom and dignity, bumping into everyone who meets them and who does not step aside</a:t>
            </a:r>
            <a:r>
              <a:rPr lang="en-GB" dirty="0" smtClean="0"/>
              <a:t>. </a:t>
            </a:r>
            <a:r>
              <a:rPr lang="en-GB" dirty="0"/>
              <a:t>And so all things everywhere are just bursting with the spirit of liberty</a:t>
            </a:r>
            <a:r>
              <a:rPr lang="en-GB" dirty="0" smtClean="0"/>
              <a:t>.’</a:t>
            </a:r>
          </a:p>
          <a:p>
            <a:pPr algn="r"/>
            <a:r>
              <a:rPr lang="en-GB" dirty="0" smtClean="0"/>
              <a:t>Plato, </a:t>
            </a:r>
            <a:r>
              <a:rPr lang="en-GB" i="1" dirty="0" smtClean="0"/>
              <a:t>Republic</a:t>
            </a:r>
            <a:r>
              <a:rPr lang="en-GB" dirty="0" smtClean="0"/>
              <a:t> 562-563 </a:t>
            </a:r>
            <a:r>
              <a:rPr lang="en-US" dirty="0" smtClean="0"/>
              <a:t> </a:t>
            </a:r>
            <a:endParaRPr lang="en-US" dirty="0"/>
          </a:p>
        </p:txBody>
      </p:sp>
    </p:spTree>
    <p:extLst>
      <p:ext uri="{BB962C8B-B14F-4D97-AF65-F5344CB8AC3E}">
        <p14:creationId xmlns:p14="http://schemas.microsoft.com/office/powerpoint/2010/main" val="41792647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Democracy in fourth-century thought</a:t>
            </a:r>
            <a:endParaRPr lang="en-US" dirty="0"/>
          </a:p>
        </p:txBody>
      </p:sp>
      <p:sp>
        <p:nvSpPr>
          <p:cNvPr id="3" name="Content Placeholder 2"/>
          <p:cNvSpPr>
            <a:spLocks noGrp="1"/>
          </p:cNvSpPr>
          <p:nvPr>
            <p:ph sz="quarter" idx="1"/>
          </p:nvPr>
        </p:nvSpPr>
        <p:spPr/>
        <p:txBody>
          <a:bodyPr/>
          <a:lstStyle/>
          <a:p>
            <a:r>
              <a:rPr lang="en-US" dirty="0" smtClean="0"/>
              <a:t>Case for democracy appeals to equality, fairness, lawfulness</a:t>
            </a:r>
          </a:p>
          <a:p>
            <a:endParaRPr lang="en-US" dirty="0"/>
          </a:p>
          <a:p>
            <a:r>
              <a:rPr lang="en-US" dirty="0" smtClean="0"/>
              <a:t>Case against democracy describes it as violation of truth and nature</a:t>
            </a:r>
          </a:p>
          <a:p>
            <a:endParaRPr lang="en-US" dirty="0"/>
          </a:p>
          <a:p>
            <a:r>
              <a:rPr lang="en-US" dirty="0" smtClean="0"/>
              <a:t>While elites resented and objected to democracy, system was popular enough to retain </a:t>
            </a:r>
            <a:r>
              <a:rPr lang="en-US" smtClean="0"/>
              <a:t>ideological dominance</a:t>
            </a:r>
            <a:endParaRPr lang="en-US" dirty="0"/>
          </a:p>
        </p:txBody>
      </p:sp>
    </p:spTree>
    <p:extLst>
      <p:ext uri="{BB962C8B-B14F-4D97-AF65-F5344CB8AC3E}">
        <p14:creationId xmlns:p14="http://schemas.microsoft.com/office/powerpoint/2010/main" val="3556215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Political</a:t>
            </a:r>
            <a:r>
              <a:rPr lang="nl-NL" dirty="0" smtClean="0"/>
              <a:t> </a:t>
            </a:r>
            <a:r>
              <a:rPr lang="nl-NL" dirty="0" err="1" smtClean="0"/>
              <a:t>thought</a:t>
            </a:r>
            <a:r>
              <a:rPr lang="nl-NL" dirty="0" smtClean="0"/>
              <a:t>: </a:t>
            </a:r>
            <a:r>
              <a:rPr lang="nl-NL" dirty="0" err="1" smtClean="0"/>
              <a:t>key</a:t>
            </a:r>
            <a:r>
              <a:rPr lang="nl-NL" dirty="0" smtClean="0"/>
              <a:t> </a:t>
            </a:r>
            <a:r>
              <a:rPr lang="nl-NL" dirty="0" err="1" smtClean="0"/>
              <a:t>questions</a:t>
            </a:r>
            <a:endParaRPr lang="nl-NL" dirty="0"/>
          </a:p>
        </p:txBody>
      </p:sp>
      <p:sp>
        <p:nvSpPr>
          <p:cNvPr id="3" name="Tijdelijke aanduiding voor inhoud 2"/>
          <p:cNvSpPr>
            <a:spLocks noGrp="1"/>
          </p:cNvSpPr>
          <p:nvPr>
            <p:ph sz="quarter" idx="1"/>
          </p:nvPr>
        </p:nvSpPr>
        <p:spPr>
          <a:xfrm>
            <a:off x="301752" y="1628800"/>
            <a:ext cx="5278360" cy="4470248"/>
          </a:xfrm>
        </p:spPr>
        <p:txBody>
          <a:bodyPr/>
          <a:lstStyle/>
          <a:p>
            <a:r>
              <a:rPr lang="nl-NL" dirty="0" err="1" smtClean="0"/>
              <a:t>What</a:t>
            </a:r>
            <a:r>
              <a:rPr lang="nl-NL" dirty="0" smtClean="0"/>
              <a:t> is the case </a:t>
            </a:r>
            <a:r>
              <a:rPr lang="nl-NL" dirty="0" err="1" smtClean="0"/>
              <a:t>for</a:t>
            </a:r>
            <a:r>
              <a:rPr lang="nl-NL" dirty="0" smtClean="0"/>
              <a:t> </a:t>
            </a:r>
            <a:r>
              <a:rPr lang="nl-NL" dirty="0" err="1" smtClean="0"/>
              <a:t>democracy</a:t>
            </a:r>
            <a:r>
              <a:rPr lang="nl-NL" dirty="0" smtClean="0"/>
              <a:t> in </a:t>
            </a:r>
            <a:r>
              <a:rPr lang="nl-NL" dirty="0" err="1" smtClean="0"/>
              <a:t>Greek</a:t>
            </a:r>
            <a:r>
              <a:rPr lang="nl-NL" dirty="0" smtClean="0"/>
              <a:t> </a:t>
            </a:r>
            <a:r>
              <a:rPr lang="nl-NL" dirty="0" err="1" smtClean="0"/>
              <a:t>writings</a:t>
            </a:r>
            <a:r>
              <a:rPr lang="nl-NL" dirty="0" smtClean="0"/>
              <a:t>?</a:t>
            </a:r>
          </a:p>
          <a:p>
            <a:endParaRPr lang="nl-NL" dirty="0" smtClean="0"/>
          </a:p>
          <a:p>
            <a:r>
              <a:rPr lang="nl-NL" dirty="0" err="1" smtClean="0"/>
              <a:t>How</a:t>
            </a:r>
            <a:r>
              <a:rPr lang="nl-NL" dirty="0" smtClean="0"/>
              <a:t> is </a:t>
            </a:r>
            <a:r>
              <a:rPr lang="nl-NL" dirty="0" err="1" smtClean="0"/>
              <a:t>democracy</a:t>
            </a:r>
            <a:r>
              <a:rPr lang="nl-NL" dirty="0" smtClean="0"/>
              <a:t> </a:t>
            </a:r>
            <a:r>
              <a:rPr lang="nl-NL" dirty="0" err="1" smtClean="0"/>
              <a:t>criticised</a:t>
            </a:r>
            <a:r>
              <a:rPr lang="nl-NL" dirty="0" smtClean="0"/>
              <a:t> in the </a:t>
            </a:r>
            <a:r>
              <a:rPr lang="nl-NL" dirty="0" err="1" smtClean="0"/>
              <a:t>fourth</a:t>
            </a:r>
            <a:r>
              <a:rPr lang="nl-NL" dirty="0" smtClean="0"/>
              <a:t> </a:t>
            </a:r>
            <a:r>
              <a:rPr lang="nl-NL" dirty="0" err="1" smtClean="0"/>
              <a:t>century</a:t>
            </a:r>
            <a:r>
              <a:rPr lang="nl-NL" dirty="0" smtClean="0"/>
              <a:t>?</a:t>
            </a:r>
          </a:p>
          <a:p>
            <a:endParaRPr lang="nl-NL" dirty="0" smtClean="0"/>
          </a:p>
          <a:p>
            <a:r>
              <a:rPr lang="nl-NL" dirty="0" err="1" smtClean="0"/>
              <a:t>Did</a:t>
            </a:r>
            <a:r>
              <a:rPr lang="nl-NL" dirty="0" smtClean="0"/>
              <a:t> ‘the </a:t>
            </a:r>
            <a:r>
              <a:rPr lang="nl-NL" dirty="0" err="1" smtClean="0"/>
              <a:t>Greeks</a:t>
            </a:r>
            <a:r>
              <a:rPr lang="nl-NL" dirty="0" smtClean="0"/>
              <a:t>’ </a:t>
            </a:r>
            <a:r>
              <a:rPr lang="nl-NL" dirty="0" err="1" smtClean="0"/>
              <a:t>think</a:t>
            </a:r>
            <a:r>
              <a:rPr lang="nl-NL" dirty="0" smtClean="0"/>
              <a:t> </a:t>
            </a:r>
            <a:r>
              <a:rPr lang="nl-NL" dirty="0" err="1" smtClean="0"/>
              <a:t>democracy</a:t>
            </a:r>
            <a:r>
              <a:rPr lang="nl-NL" dirty="0" smtClean="0"/>
              <a:t> was a </a:t>
            </a:r>
            <a:r>
              <a:rPr lang="nl-NL" dirty="0" err="1" smtClean="0"/>
              <a:t>good</a:t>
            </a:r>
            <a:r>
              <a:rPr lang="nl-NL" dirty="0" smtClean="0"/>
              <a:t> </a:t>
            </a:r>
            <a:r>
              <a:rPr lang="nl-NL" dirty="0" err="1" smtClean="0"/>
              <a:t>thing</a:t>
            </a:r>
            <a:r>
              <a:rPr lang="nl-NL" dirty="0" smtClean="0"/>
              <a:t>?</a:t>
            </a:r>
            <a:endParaRPr lang="nl-NL" dirty="0"/>
          </a:p>
        </p:txBody>
      </p:sp>
      <p:pic>
        <p:nvPicPr>
          <p:cNvPr id="4" name="Afbeelding 3" descr="Plato.jpg"/>
          <p:cNvPicPr>
            <a:picLocks noChangeAspect="1"/>
          </p:cNvPicPr>
          <p:nvPr/>
        </p:nvPicPr>
        <p:blipFill>
          <a:blip r:embed="rId2" cstate="print"/>
          <a:stretch>
            <a:fillRect/>
          </a:stretch>
        </p:blipFill>
        <p:spPr>
          <a:xfrm>
            <a:off x="5643119" y="1556792"/>
            <a:ext cx="3364124" cy="468052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 </a:t>
            </a:r>
            <a:r>
              <a:rPr lang="nl-NL" dirty="0" err="1" smtClean="0"/>
              <a:t>favour</a:t>
            </a:r>
            <a:r>
              <a:rPr lang="nl-NL" dirty="0" smtClean="0"/>
              <a:t> of </a:t>
            </a:r>
            <a:r>
              <a:rPr lang="nl-NL" dirty="0" err="1" smtClean="0"/>
              <a:t>democracy</a:t>
            </a:r>
            <a:endParaRPr lang="nl-NL" dirty="0"/>
          </a:p>
        </p:txBody>
      </p:sp>
      <p:sp>
        <p:nvSpPr>
          <p:cNvPr id="3" name="Tijdelijke aanduiding voor inhoud 2"/>
          <p:cNvSpPr>
            <a:spLocks noGrp="1"/>
          </p:cNvSpPr>
          <p:nvPr>
            <p:ph sz="quarter" idx="1"/>
          </p:nvPr>
        </p:nvSpPr>
        <p:spPr>
          <a:xfrm>
            <a:off x="301752" y="1628800"/>
            <a:ext cx="8503920" cy="4470248"/>
          </a:xfrm>
        </p:spPr>
        <p:txBody>
          <a:bodyPr/>
          <a:lstStyle/>
          <a:p>
            <a:r>
              <a:rPr lang="nl-NL" dirty="0" err="1" smtClean="0"/>
              <a:t>Democratic</a:t>
            </a:r>
            <a:r>
              <a:rPr lang="nl-NL" dirty="0" smtClean="0"/>
              <a:t> ‘regime of </a:t>
            </a:r>
            <a:r>
              <a:rPr lang="nl-NL" dirty="0" err="1" smtClean="0"/>
              <a:t>truth</a:t>
            </a:r>
            <a:r>
              <a:rPr lang="nl-NL" dirty="0" smtClean="0"/>
              <a:t>’ (Ober 1996): </a:t>
            </a:r>
            <a:r>
              <a:rPr lang="nl-NL" dirty="0" err="1" smtClean="0"/>
              <a:t>oratory</a:t>
            </a:r>
            <a:r>
              <a:rPr lang="nl-NL" dirty="0" smtClean="0"/>
              <a:t> </a:t>
            </a:r>
            <a:r>
              <a:rPr lang="nl-NL" dirty="0" err="1" smtClean="0"/>
              <a:t>could</a:t>
            </a:r>
            <a:r>
              <a:rPr lang="nl-NL" dirty="0" smtClean="0"/>
              <a:t> </a:t>
            </a:r>
            <a:r>
              <a:rPr lang="nl-NL" dirty="0" err="1" smtClean="0"/>
              <a:t>not</a:t>
            </a:r>
            <a:r>
              <a:rPr lang="nl-NL" dirty="0" smtClean="0"/>
              <a:t> </a:t>
            </a:r>
            <a:r>
              <a:rPr lang="nl-NL" dirty="0" err="1" smtClean="0"/>
              <a:t>be</a:t>
            </a:r>
            <a:r>
              <a:rPr lang="nl-NL" dirty="0" smtClean="0"/>
              <a:t> </a:t>
            </a:r>
            <a:r>
              <a:rPr lang="nl-NL" dirty="0" err="1" smtClean="0"/>
              <a:t>anti-democratic</a:t>
            </a:r>
            <a:endParaRPr lang="nl-NL" dirty="0" smtClean="0"/>
          </a:p>
          <a:p>
            <a:endParaRPr lang="nl-NL" dirty="0" smtClean="0"/>
          </a:p>
          <a:p>
            <a:r>
              <a:rPr lang="nl-NL" dirty="0" err="1" smtClean="0"/>
              <a:t>Result</a:t>
            </a:r>
            <a:r>
              <a:rPr lang="nl-NL" dirty="0" smtClean="0"/>
              <a:t>: </a:t>
            </a:r>
            <a:r>
              <a:rPr lang="nl-NL" i="1" dirty="0" err="1" smtClean="0"/>
              <a:t>pro</a:t>
            </a:r>
            <a:r>
              <a:rPr lang="nl-NL" dirty="0" err="1" smtClean="0"/>
              <a:t>-democratic</a:t>
            </a:r>
            <a:r>
              <a:rPr lang="nl-NL" dirty="0" smtClean="0"/>
              <a:t> </a:t>
            </a:r>
            <a:r>
              <a:rPr lang="nl-NL" dirty="0" err="1" smtClean="0"/>
              <a:t>writings</a:t>
            </a:r>
            <a:r>
              <a:rPr lang="nl-NL" dirty="0" smtClean="0"/>
              <a:t> do </a:t>
            </a:r>
            <a:r>
              <a:rPr lang="nl-NL" dirty="0" err="1" smtClean="0"/>
              <a:t>not</a:t>
            </a:r>
            <a:r>
              <a:rPr lang="nl-NL" dirty="0" smtClean="0"/>
              <a:t> </a:t>
            </a:r>
            <a:r>
              <a:rPr lang="nl-NL" dirty="0" err="1" smtClean="0"/>
              <a:t>survive</a:t>
            </a:r>
            <a:r>
              <a:rPr lang="nl-NL" dirty="0" smtClean="0"/>
              <a:t> (</a:t>
            </a:r>
            <a:r>
              <a:rPr lang="nl-NL" dirty="0" err="1" smtClean="0"/>
              <a:t>did</a:t>
            </a:r>
            <a:r>
              <a:rPr lang="nl-NL" dirty="0" smtClean="0"/>
              <a:t> </a:t>
            </a:r>
            <a:r>
              <a:rPr lang="nl-NL" dirty="0" err="1" smtClean="0"/>
              <a:t>they</a:t>
            </a:r>
            <a:r>
              <a:rPr lang="nl-NL" dirty="0" smtClean="0"/>
              <a:t> </a:t>
            </a:r>
            <a:r>
              <a:rPr lang="nl-NL" dirty="0" err="1" smtClean="0"/>
              <a:t>exist</a:t>
            </a:r>
            <a:r>
              <a:rPr lang="nl-NL" dirty="0" smtClean="0"/>
              <a:t>?)</a:t>
            </a:r>
          </a:p>
          <a:p>
            <a:endParaRPr lang="nl-NL" dirty="0" smtClean="0"/>
          </a:p>
          <a:p>
            <a:r>
              <a:rPr lang="nl-NL" dirty="0" smtClean="0"/>
              <a:t>Case </a:t>
            </a:r>
            <a:r>
              <a:rPr lang="nl-NL" dirty="0" err="1" smtClean="0"/>
              <a:t>for</a:t>
            </a:r>
            <a:r>
              <a:rPr lang="nl-NL" dirty="0" smtClean="0"/>
              <a:t> </a:t>
            </a:r>
            <a:r>
              <a:rPr lang="nl-NL" dirty="0" err="1" smtClean="0"/>
              <a:t>democracy</a:t>
            </a:r>
            <a:r>
              <a:rPr lang="nl-NL" dirty="0" smtClean="0"/>
              <a:t> is a patchwork of </a:t>
            </a:r>
            <a:r>
              <a:rPr lang="nl-NL" dirty="0" err="1" smtClean="0"/>
              <a:t>scattered</a:t>
            </a:r>
            <a:r>
              <a:rPr lang="nl-NL" dirty="0" smtClean="0"/>
              <a:t> passages</a:t>
            </a:r>
            <a:endParaRPr lang="nl-N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Herodotus’ </a:t>
            </a:r>
            <a:r>
              <a:rPr lang="nl-NL" dirty="0" err="1" smtClean="0"/>
              <a:t>constitutional</a:t>
            </a:r>
            <a:r>
              <a:rPr lang="nl-NL" dirty="0" smtClean="0"/>
              <a:t> </a:t>
            </a:r>
            <a:r>
              <a:rPr lang="nl-NL" dirty="0" err="1" smtClean="0"/>
              <a:t>debate</a:t>
            </a:r>
            <a:endParaRPr lang="nl-NL" dirty="0"/>
          </a:p>
        </p:txBody>
      </p:sp>
      <p:sp>
        <p:nvSpPr>
          <p:cNvPr id="3" name="Tekstvak 2"/>
          <p:cNvSpPr txBox="1"/>
          <p:nvPr/>
        </p:nvSpPr>
        <p:spPr>
          <a:xfrm>
            <a:off x="467544" y="2060848"/>
            <a:ext cx="8208912" cy="2031325"/>
          </a:xfrm>
          <a:prstGeom prst="rect">
            <a:avLst/>
          </a:prstGeom>
          <a:noFill/>
        </p:spPr>
        <p:txBody>
          <a:bodyPr wrap="square" rtlCol="0">
            <a:spAutoFit/>
          </a:bodyPr>
          <a:lstStyle/>
          <a:p>
            <a:pPr algn="just"/>
            <a:r>
              <a:rPr lang="en-GB" dirty="0" smtClean="0"/>
              <a:t>The rule of the multitude has in the first place the loveliest name of all: equal laws (</a:t>
            </a:r>
            <a:r>
              <a:rPr lang="en-GB" i="1" dirty="0" err="1" smtClean="0"/>
              <a:t>isonomia</a:t>
            </a:r>
            <a:r>
              <a:rPr lang="en-GB" dirty="0" smtClean="0"/>
              <a:t>). In the second place, the people do none of the evil things that monarchs do. Officials hold office by lot, and their conduct is subject to examination, and all measures are referred to the popular assembly. </a:t>
            </a:r>
          </a:p>
          <a:p>
            <a:pPr algn="just"/>
            <a:endParaRPr lang="en-GB" dirty="0" smtClean="0"/>
          </a:p>
          <a:p>
            <a:pPr algn="r"/>
            <a:r>
              <a:rPr lang="en-GB" dirty="0" smtClean="0"/>
              <a:t>Herodotus 3.80.6</a:t>
            </a:r>
          </a:p>
          <a:p>
            <a:endParaRPr lang="nl-N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Citizens</a:t>
            </a:r>
            <a:r>
              <a:rPr lang="nl-NL" dirty="0" smtClean="0"/>
              <a:t>, </a:t>
            </a:r>
            <a:r>
              <a:rPr lang="nl-NL" dirty="0" err="1" smtClean="0"/>
              <a:t>assemble</a:t>
            </a:r>
            <a:r>
              <a:rPr lang="nl-NL" dirty="0" smtClean="0"/>
              <a:t>!</a:t>
            </a:r>
            <a:endParaRPr lang="nl-NL" dirty="0"/>
          </a:p>
        </p:txBody>
      </p:sp>
      <p:sp>
        <p:nvSpPr>
          <p:cNvPr id="3" name="Tekstvak 2"/>
          <p:cNvSpPr txBox="1"/>
          <p:nvPr/>
        </p:nvSpPr>
        <p:spPr>
          <a:xfrm>
            <a:off x="323528" y="1628800"/>
            <a:ext cx="8496944" cy="5222329"/>
          </a:xfrm>
          <a:prstGeom prst="rect">
            <a:avLst/>
          </a:prstGeom>
          <a:noFill/>
        </p:spPr>
        <p:txBody>
          <a:bodyPr wrap="square" rtlCol="0">
            <a:spAutoFit/>
          </a:bodyPr>
          <a:lstStyle/>
          <a:p>
            <a:pPr algn="just"/>
            <a:r>
              <a:rPr lang="en-GB" dirty="0" smtClean="0"/>
              <a:t>While they were oppressed, they were, as men working for a master, cowardly, but when they were freed, each one was eager to achieve for himself. </a:t>
            </a:r>
          </a:p>
          <a:p>
            <a:pPr algn="r"/>
            <a:r>
              <a:rPr lang="en-GB" dirty="0" smtClean="0"/>
              <a:t>Herodotus 5.78</a:t>
            </a:r>
          </a:p>
          <a:p>
            <a:pPr algn="r"/>
            <a:endParaRPr lang="en-GB" dirty="0" smtClean="0"/>
          </a:p>
          <a:p>
            <a:pPr algn="just"/>
            <a:r>
              <a:rPr lang="en-GB" dirty="0" smtClean="0"/>
              <a:t>Our ordinary citizens, though occupied with the pursuits of industry, are still fair judges of public matters; for, unlike any other nation, regarding him who takes no part in these duties not as </a:t>
            </a:r>
            <a:r>
              <a:rPr lang="en-GB" dirty="0" err="1" smtClean="0"/>
              <a:t>unambitious</a:t>
            </a:r>
            <a:r>
              <a:rPr lang="en-GB" dirty="0" smtClean="0"/>
              <a:t> but as useless, we Athenians are able to judge at all events if we cannot originate, and instead of looking on discussion as a stumbling-block in the way of action, we think it an indispensable preliminary to any wise action at all.</a:t>
            </a:r>
          </a:p>
          <a:p>
            <a:pPr algn="r"/>
            <a:r>
              <a:rPr lang="en-GB" dirty="0" smtClean="0"/>
              <a:t>Thucydides 2.40.2-5</a:t>
            </a:r>
          </a:p>
          <a:p>
            <a:pPr algn="r"/>
            <a:endParaRPr lang="en-GB" dirty="0" smtClean="0"/>
          </a:p>
          <a:p>
            <a:pPr algn="just"/>
            <a:r>
              <a:rPr lang="en-GB" dirty="0" smtClean="0"/>
              <a:t>In an oligarchy, harmony is attained by the equality of those who control the state, but the freedom of a democracy is guarded by the rivalry with which good citizens compete for the rewards offered by the people. </a:t>
            </a:r>
          </a:p>
          <a:p>
            <a:pPr algn="r"/>
            <a:r>
              <a:rPr lang="en-GB" dirty="0" smtClean="0"/>
              <a:t>Demosthenes 20.108</a:t>
            </a:r>
          </a:p>
          <a:p>
            <a:pPr algn="r"/>
            <a:endParaRPr lang="en-GB" dirty="0" smtClean="0"/>
          </a:p>
          <a:p>
            <a:endParaRPr lang="nl-N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wisdom of the </a:t>
            </a:r>
            <a:r>
              <a:rPr lang="nl-NL" dirty="0" err="1" smtClean="0"/>
              <a:t>crowd</a:t>
            </a:r>
            <a:endParaRPr lang="nl-NL" dirty="0"/>
          </a:p>
        </p:txBody>
      </p:sp>
      <p:sp>
        <p:nvSpPr>
          <p:cNvPr id="3" name="Tekstvak 2"/>
          <p:cNvSpPr txBox="1"/>
          <p:nvPr/>
        </p:nvSpPr>
        <p:spPr>
          <a:xfrm>
            <a:off x="395536" y="1628800"/>
            <a:ext cx="8352928" cy="4524315"/>
          </a:xfrm>
          <a:prstGeom prst="rect">
            <a:avLst/>
          </a:prstGeom>
          <a:noFill/>
        </p:spPr>
        <p:txBody>
          <a:bodyPr wrap="square" rtlCol="0">
            <a:spAutoFit/>
          </a:bodyPr>
          <a:lstStyle/>
          <a:p>
            <a:pPr algn="just"/>
            <a:r>
              <a:rPr lang="en-GB" dirty="0" smtClean="0"/>
              <a:t>‘It will be said, perhaps, that democracy is neither wise nor equitable, but that the holders of property are also the best fitted to rule. I say, on the contrary, first, that the word “demos” includes the whole state, oligarchy only a part; next, that if the best guardians of property are the rich, and the best counsellors the wise, none can hear and decide so well as the many; and that all these talents, severally and collectively, have their just place in a democracy.’</a:t>
            </a:r>
          </a:p>
          <a:p>
            <a:pPr algn="r"/>
            <a:r>
              <a:rPr lang="en-GB" dirty="0" smtClean="0"/>
              <a:t>Thucydides 6.39.1</a:t>
            </a:r>
          </a:p>
          <a:p>
            <a:pPr algn="r"/>
            <a:endParaRPr lang="en-GB" dirty="0" smtClean="0"/>
          </a:p>
          <a:p>
            <a:pPr algn="just"/>
            <a:r>
              <a:rPr lang="en-GB" dirty="0" smtClean="0"/>
              <a:t>Each individual, it may be argued, has some portion of virtue and wisdom, and when they have come together, just as the multitude becomes a single man with many feet and many hands and many senses, so also it becomes one personality as regards the moral and intellectual faculties. This is why the general public is a better judge of the works of music and those of the poets, because different men can judge a different part of the performance, and all of them all of it.</a:t>
            </a:r>
          </a:p>
          <a:p>
            <a:pPr algn="r"/>
            <a:r>
              <a:rPr lang="en-GB" dirty="0" smtClean="0"/>
              <a:t>Aristotle, </a:t>
            </a:r>
            <a:r>
              <a:rPr lang="en-GB" i="1" dirty="0" smtClean="0"/>
              <a:t>Politics</a:t>
            </a:r>
            <a:r>
              <a:rPr lang="en-GB" dirty="0" smtClean="0"/>
              <a:t> 1281b.5-9</a:t>
            </a:r>
            <a:endParaRPr lang="nl-NL" dirty="0" smtClean="0"/>
          </a:p>
          <a:p>
            <a:endParaRPr lang="nl-N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Protagoras</a:t>
            </a:r>
            <a:r>
              <a:rPr lang="nl-NL" dirty="0" smtClean="0"/>
              <a:t> and the </a:t>
            </a:r>
            <a:r>
              <a:rPr lang="nl-NL" dirty="0" err="1" smtClean="0"/>
              <a:t>justice</a:t>
            </a:r>
            <a:r>
              <a:rPr lang="nl-NL" dirty="0" smtClean="0"/>
              <a:t> of </a:t>
            </a:r>
            <a:r>
              <a:rPr lang="nl-NL" dirty="0" err="1" smtClean="0"/>
              <a:t>democracy</a:t>
            </a:r>
            <a:endParaRPr lang="nl-NL" dirty="0"/>
          </a:p>
        </p:txBody>
      </p:sp>
      <p:sp>
        <p:nvSpPr>
          <p:cNvPr id="3" name="Tekstvak 2"/>
          <p:cNvSpPr txBox="1"/>
          <p:nvPr/>
        </p:nvSpPr>
        <p:spPr>
          <a:xfrm>
            <a:off x="395536" y="1484784"/>
            <a:ext cx="8352928" cy="5078313"/>
          </a:xfrm>
          <a:prstGeom prst="rect">
            <a:avLst/>
          </a:prstGeom>
          <a:noFill/>
        </p:spPr>
        <p:txBody>
          <a:bodyPr wrap="square" rtlCol="0">
            <a:spAutoFit/>
          </a:bodyPr>
          <a:lstStyle/>
          <a:p>
            <a:pPr algn="just"/>
            <a:r>
              <a:rPr lang="en-GB" dirty="0" smtClean="0"/>
              <a:t>‘Hermes asked Zeus in what manner then was he to give men justice (</a:t>
            </a:r>
            <a:r>
              <a:rPr lang="en-GB" i="1" dirty="0" err="1" smtClean="0"/>
              <a:t>dikê</a:t>
            </a:r>
            <a:r>
              <a:rPr lang="en-GB" dirty="0" smtClean="0"/>
              <a:t>) and shame (</a:t>
            </a:r>
            <a:r>
              <a:rPr lang="en-GB" i="1" dirty="0" err="1" smtClean="0"/>
              <a:t>aidos</a:t>
            </a:r>
            <a:r>
              <a:rPr lang="en-GB" dirty="0" smtClean="0"/>
              <a:t>): “Am I to deal them out like the arts? That dealing was done so that one man possessing medical art is able to treat many ordinary men, and so with the other craftsmen. Am I to place among men justice and shame in this way also, or deal them out to all?”</a:t>
            </a:r>
          </a:p>
          <a:p>
            <a:pPr algn="just"/>
            <a:endParaRPr lang="en-GB" dirty="0" smtClean="0"/>
          </a:p>
          <a:p>
            <a:pPr algn="just"/>
            <a:r>
              <a:rPr lang="en-GB" dirty="0" smtClean="0"/>
              <a:t>‘“To all,” replied Zeus; “let all have their share: for </a:t>
            </a:r>
            <a:r>
              <a:rPr lang="en-GB" i="1" dirty="0" smtClean="0"/>
              <a:t>poleis</a:t>
            </a:r>
            <a:r>
              <a:rPr lang="en-GB" dirty="0" smtClean="0"/>
              <a:t> cannot be formed if only a few have a share of these as of other arts (…).”</a:t>
            </a:r>
          </a:p>
          <a:p>
            <a:pPr algn="just"/>
            <a:endParaRPr lang="en-GB" dirty="0" smtClean="0"/>
          </a:p>
          <a:p>
            <a:pPr algn="just"/>
            <a:r>
              <a:rPr lang="en-GB" dirty="0" smtClean="0"/>
              <a:t>‘Hence it comes about, Socrates, that people in </a:t>
            </a:r>
            <a:r>
              <a:rPr lang="en-GB" i="1" dirty="0" smtClean="0"/>
              <a:t>poleis</a:t>
            </a:r>
            <a:r>
              <a:rPr lang="en-GB" dirty="0" smtClean="0"/>
              <a:t>, and especially in Athens, consider it the concern of a few to advise on cases of artistic excellence or good craftsmanship, and if anyone outside the few gives advice, they disallow it, as you say, and not without reason; but when they meet for a consultation on political matters, where they should be guided throughout by justice and good sense, they naturally allow advice from everybody, since it is held that everyone should partake of this excellence, or else that </a:t>
            </a:r>
            <a:r>
              <a:rPr lang="en-GB" i="1" dirty="0" smtClean="0"/>
              <a:t>poleis</a:t>
            </a:r>
            <a:r>
              <a:rPr lang="en-GB" dirty="0" smtClean="0"/>
              <a:t> cannot be.’</a:t>
            </a:r>
          </a:p>
          <a:p>
            <a:pPr algn="r"/>
            <a:r>
              <a:rPr lang="en-GB" dirty="0" smtClean="0"/>
              <a:t>Plato, </a:t>
            </a:r>
            <a:r>
              <a:rPr lang="en-GB" i="1" dirty="0" smtClean="0"/>
              <a:t>Protagoras</a:t>
            </a:r>
            <a:r>
              <a:rPr lang="en-GB" dirty="0" smtClean="0"/>
              <a:t> 322c-323a</a:t>
            </a:r>
          </a:p>
          <a:p>
            <a:r>
              <a:rPr lang="en-GB" dirty="0" smtClean="0"/>
              <a:t> </a:t>
            </a:r>
            <a:endParaRPr lang="nl-N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Freedom</a:t>
            </a:r>
            <a:r>
              <a:rPr lang="nl-NL" dirty="0" smtClean="0"/>
              <a:t> of speech</a:t>
            </a:r>
            <a:endParaRPr lang="nl-NL" dirty="0"/>
          </a:p>
        </p:txBody>
      </p:sp>
      <p:sp>
        <p:nvSpPr>
          <p:cNvPr id="3" name="Tekstvak 2"/>
          <p:cNvSpPr txBox="1"/>
          <p:nvPr/>
        </p:nvSpPr>
        <p:spPr>
          <a:xfrm>
            <a:off x="467544" y="1916832"/>
            <a:ext cx="8280920" cy="3139321"/>
          </a:xfrm>
          <a:prstGeom prst="rect">
            <a:avLst/>
          </a:prstGeom>
          <a:noFill/>
        </p:spPr>
        <p:txBody>
          <a:bodyPr wrap="square" rtlCol="0">
            <a:spAutoFit/>
          </a:bodyPr>
          <a:lstStyle/>
          <a:p>
            <a:pPr algn="just"/>
            <a:r>
              <a:rPr lang="en-US" dirty="0" smtClean="0"/>
              <a:t>‘To </a:t>
            </a:r>
            <a:r>
              <a:rPr lang="en-US" dirty="0"/>
              <a:t>begin with, are they not free? </a:t>
            </a:r>
            <a:r>
              <a:rPr lang="en-US" dirty="0" smtClean="0"/>
              <a:t>And </a:t>
            </a:r>
            <a:r>
              <a:rPr lang="en-US" dirty="0"/>
              <a:t>is not the city chock-full of liberty and freedom of speech? </a:t>
            </a:r>
            <a:r>
              <a:rPr lang="en-US" dirty="0" smtClean="0"/>
              <a:t>And </a:t>
            </a:r>
            <a:r>
              <a:rPr lang="en-US" dirty="0"/>
              <a:t>has not every man </a:t>
            </a:r>
            <a:r>
              <a:rPr lang="en-US" dirty="0" err="1" smtClean="0"/>
              <a:t>licence</a:t>
            </a:r>
            <a:r>
              <a:rPr lang="en-US" dirty="0" smtClean="0"/>
              <a:t> </a:t>
            </a:r>
            <a:r>
              <a:rPr lang="en-US" dirty="0"/>
              <a:t>to do as he likes</a:t>
            </a:r>
            <a:r>
              <a:rPr lang="en-US" dirty="0" smtClean="0"/>
              <a:t>?’</a:t>
            </a:r>
          </a:p>
          <a:p>
            <a:pPr algn="r"/>
            <a:r>
              <a:rPr lang="en-US" dirty="0" smtClean="0"/>
              <a:t>Plato, </a:t>
            </a:r>
            <a:r>
              <a:rPr lang="en-US" i="1" dirty="0" smtClean="0"/>
              <a:t>Republic</a:t>
            </a:r>
            <a:r>
              <a:rPr lang="en-US" dirty="0" smtClean="0"/>
              <a:t> 557b </a:t>
            </a:r>
            <a:endParaRPr lang="en-GB" dirty="0" smtClean="0"/>
          </a:p>
          <a:p>
            <a:pPr algn="just"/>
            <a:endParaRPr lang="en-GB" dirty="0"/>
          </a:p>
          <a:p>
            <a:pPr algn="just"/>
            <a:r>
              <a:rPr lang="en-GB" dirty="0" smtClean="0"/>
              <a:t>I am quite aware that the Thebans and the </a:t>
            </a:r>
            <a:r>
              <a:rPr lang="en-GB" dirty="0" err="1" smtClean="0"/>
              <a:t>Lacedaemonians</a:t>
            </a:r>
            <a:r>
              <a:rPr lang="en-GB" dirty="0" smtClean="0"/>
              <a:t> and ourselves do not observe the same laws and customs, nor the same form of government. For in the first place, if this is their argument, they are about to do exactly what a man cannot do at Sparta—praise the laws of Athens, or of any other state; no, so far from that, he is obliged to praise, as well as do, whatever his constitution tells him. </a:t>
            </a:r>
          </a:p>
          <a:p>
            <a:pPr algn="r"/>
            <a:r>
              <a:rPr lang="en-GB" dirty="0" smtClean="0"/>
              <a:t>Demosthenes 20.105-106</a:t>
            </a:r>
            <a:endParaRPr lang="nl-NL"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el">
  <a:themeElements>
    <a:clrScheme name="Civie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e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e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221</TotalTime>
  <Words>2129</Words>
  <Application>Microsoft Macintosh PowerPoint</Application>
  <PresentationFormat>On-screen Show (4:3)</PresentationFormat>
  <Paragraphs>143</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Civiel</vt:lpstr>
      <vt:lpstr>Democracy and Imperialism</vt:lpstr>
      <vt:lpstr>Fourth-century democracy</vt:lpstr>
      <vt:lpstr>Political thought: key questions</vt:lpstr>
      <vt:lpstr>In favour of democracy</vt:lpstr>
      <vt:lpstr>Herodotus’ constitutional debate</vt:lpstr>
      <vt:lpstr>Citizens, assemble!</vt:lpstr>
      <vt:lpstr>The wisdom of the crowd</vt:lpstr>
      <vt:lpstr>Protagoras and the justice of democracy</vt:lpstr>
      <vt:lpstr>Freedom of speech</vt:lpstr>
      <vt:lpstr>The benefits of democracy</vt:lpstr>
      <vt:lpstr>The only lawful form of government</vt:lpstr>
      <vt:lpstr>Against democracy: context</vt:lpstr>
      <vt:lpstr>Against democracy</vt:lpstr>
      <vt:lpstr>Criticism of democratic practice</vt:lpstr>
      <vt:lpstr>Democracy as tyranny</vt:lpstr>
      <vt:lpstr>Democracy as class government</vt:lpstr>
      <vt:lpstr>Equality in anti-democratic thought</vt:lpstr>
      <vt:lpstr>Plato and inequality</vt:lpstr>
      <vt:lpstr>Aristotle and inequality</vt:lpstr>
      <vt:lpstr>Democracy as anarchy</vt:lpstr>
      <vt:lpstr>Democracy in fourth-century thought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Democracy and Imperialism</dc:title>
  <dc:creator>Roel</dc:creator>
  <cp:lastModifiedBy>Michael Scott</cp:lastModifiedBy>
  <cp:revision>20</cp:revision>
  <dcterms:created xsi:type="dcterms:W3CDTF">2018-01-18T21:58:39Z</dcterms:created>
  <dcterms:modified xsi:type="dcterms:W3CDTF">2018-01-19T15:00:51Z</dcterms:modified>
</cp:coreProperties>
</file>