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4" r:id="rId9"/>
    <p:sldId id="265" r:id="rId10"/>
    <p:sldId id="263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4" d="100"/>
          <a:sy n="194" d="100"/>
        </p:scale>
        <p:origin x="-2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26/01/18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2819400"/>
            <a:ext cx="7560840" cy="1752600"/>
          </a:xfrm>
        </p:spPr>
        <p:txBody>
          <a:bodyPr/>
          <a:lstStyle/>
          <a:p>
            <a:r>
              <a:rPr lang="nl-NL" dirty="0" smtClean="0"/>
              <a:t>Term 2, </a:t>
            </a:r>
            <a:r>
              <a:rPr lang="nl-NL" dirty="0" err="1" smtClean="0"/>
              <a:t>Lecture</a:t>
            </a:r>
            <a:r>
              <a:rPr lang="nl-NL" dirty="0" smtClean="0"/>
              <a:t> 3</a:t>
            </a:r>
          </a:p>
          <a:p>
            <a:r>
              <a:rPr lang="nl-NL" dirty="0" err="1" smtClean="0"/>
              <a:t>Democracy</a:t>
            </a:r>
            <a:r>
              <a:rPr lang="nl-NL" dirty="0" smtClean="0"/>
              <a:t> set in </a:t>
            </a:r>
            <a:r>
              <a:rPr lang="nl-NL" dirty="0" err="1" smtClean="0"/>
              <a:t>stone</a:t>
            </a:r>
            <a:r>
              <a:rPr lang="nl-NL" dirty="0" smtClean="0"/>
              <a:t>: </a:t>
            </a:r>
            <a:r>
              <a:rPr lang="nl-NL" dirty="0" err="1" smtClean="0"/>
              <a:t>epigraphic</a:t>
            </a:r>
            <a:r>
              <a:rPr lang="nl-NL" dirty="0" smtClean="0"/>
              <a:t> </a:t>
            </a:r>
            <a:r>
              <a:rPr lang="nl-NL" dirty="0" err="1" smtClean="0"/>
              <a:t>evidence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Imperialism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importance</a:t>
            </a:r>
            <a:r>
              <a:rPr lang="nl-NL" dirty="0" smtClean="0"/>
              <a:t> of </a:t>
            </a:r>
            <a:r>
              <a:rPr lang="nl-NL" dirty="0" err="1" smtClean="0"/>
              <a:t>keeping</a:t>
            </a:r>
            <a:r>
              <a:rPr lang="nl-NL" dirty="0" smtClean="0"/>
              <a:t> records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155679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They also appoint by lot the officer called Clerk for the </a:t>
            </a:r>
            <a:r>
              <a:rPr lang="en-GB" dirty="0" err="1" smtClean="0"/>
              <a:t>Prytany</a:t>
            </a:r>
            <a:r>
              <a:rPr lang="en-GB" dirty="0" smtClean="0"/>
              <a:t>, who is responsible for documents, is keeper of the decrees that are passed and supervises the transcription of all other documents, and who attends the sittings of the Council. </a:t>
            </a:r>
          </a:p>
          <a:p>
            <a:pPr algn="r"/>
            <a:r>
              <a:rPr lang="en-GB" dirty="0" smtClean="0"/>
              <a:t>[</a:t>
            </a:r>
            <a:r>
              <a:rPr lang="en-GB" dirty="0" err="1" smtClean="0"/>
              <a:t>Arist</a:t>
            </a:r>
            <a:r>
              <a:rPr lang="en-GB" dirty="0" smtClean="0"/>
              <a:t>.] </a:t>
            </a:r>
            <a:r>
              <a:rPr lang="en-GB" i="1" dirty="0" err="1" smtClean="0"/>
              <a:t>Ath</a:t>
            </a:r>
            <a:r>
              <a:rPr lang="en-GB" i="1" dirty="0" smtClean="0"/>
              <a:t>. Pol. </a:t>
            </a:r>
            <a:r>
              <a:rPr lang="en-GB" dirty="0" smtClean="0"/>
              <a:t>54.3</a:t>
            </a:r>
          </a:p>
          <a:p>
            <a:endParaRPr lang="en-GB" dirty="0" smtClean="0"/>
          </a:p>
          <a:p>
            <a:pPr algn="just"/>
            <a:r>
              <a:rPr lang="en-GB" dirty="0" smtClean="0"/>
              <a:t>Suppose someone had entered the </a:t>
            </a:r>
            <a:r>
              <a:rPr lang="en-GB" dirty="0" err="1" smtClean="0"/>
              <a:t>Metroon</a:t>
            </a:r>
            <a:r>
              <a:rPr lang="en-GB" dirty="0" smtClean="0"/>
              <a:t> and erased one law and then excused himself on the grounds that the city was not endangered by the loss of just this one. Would you not have killed him? I think you would have been justified in doing so, at least if you intended to save the other laws.</a:t>
            </a:r>
          </a:p>
          <a:p>
            <a:pPr algn="r"/>
            <a:r>
              <a:rPr lang="en-GB" dirty="0" err="1" smtClean="0"/>
              <a:t>Lysias</a:t>
            </a:r>
            <a:r>
              <a:rPr lang="en-GB" dirty="0" smtClean="0"/>
              <a:t> 1.66</a:t>
            </a:r>
          </a:p>
          <a:p>
            <a:pPr algn="r"/>
            <a:endParaRPr lang="en-GB" dirty="0" smtClean="0"/>
          </a:p>
          <a:p>
            <a:pPr algn="just"/>
            <a:r>
              <a:rPr lang="en-GB" dirty="0" smtClean="0"/>
              <a:t>He made an agreement with the people and proposed the decree against himself, to be kept by the mother of the gods, who is the city's guardian of all written contracts.</a:t>
            </a:r>
          </a:p>
          <a:p>
            <a:pPr algn="r"/>
            <a:r>
              <a:rPr lang="en-GB" dirty="0" err="1" smtClean="0"/>
              <a:t>Dinarchus</a:t>
            </a:r>
            <a:r>
              <a:rPr lang="en-GB" dirty="0" smtClean="0"/>
              <a:t> 1.87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Case </a:t>
            </a:r>
            <a:r>
              <a:rPr lang="nl-NL" dirty="0" err="1" smtClean="0"/>
              <a:t>closed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80520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/>
              <a:t>Valued</a:t>
            </a:r>
            <a:r>
              <a:rPr lang="nl-NL" dirty="0" smtClean="0"/>
              <a:t> records </a:t>
            </a:r>
            <a:r>
              <a:rPr lang="nl-NL" dirty="0" err="1" smtClean="0"/>
              <a:t>were</a:t>
            </a:r>
            <a:r>
              <a:rPr lang="nl-NL" dirty="0" smtClean="0"/>
              <a:t> in the </a:t>
            </a:r>
            <a:r>
              <a:rPr lang="nl-NL" dirty="0" err="1" smtClean="0"/>
              <a:t>archive</a:t>
            </a:r>
            <a:r>
              <a:rPr lang="nl-NL" dirty="0" smtClean="0"/>
              <a:t>,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stone</a:t>
            </a:r>
            <a:r>
              <a:rPr lang="nl-NL" dirty="0" smtClean="0"/>
              <a:t>; </a:t>
            </a:r>
            <a:r>
              <a:rPr lang="nl-NL" dirty="0" err="1" smtClean="0"/>
              <a:t>inscriptions</a:t>
            </a:r>
            <a:r>
              <a:rPr lang="nl-NL" dirty="0" smtClean="0"/>
              <a:t> are </a:t>
            </a:r>
            <a:r>
              <a:rPr lang="nl-NL" dirty="0" err="1" smtClean="0"/>
              <a:t>monuments</a:t>
            </a:r>
            <a:r>
              <a:rPr lang="nl-NL" dirty="0" smtClean="0"/>
              <a:t>,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archives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inscriptions</a:t>
            </a:r>
            <a:r>
              <a:rPr lang="nl-NL" dirty="0" smtClean="0"/>
              <a:t> are </a:t>
            </a:r>
            <a:r>
              <a:rPr lang="nl-NL" dirty="0" err="1" smtClean="0"/>
              <a:t>meant</a:t>
            </a:r>
            <a:r>
              <a:rPr lang="nl-NL" dirty="0" smtClean="0"/>
              <a:t> to </a:t>
            </a:r>
            <a:r>
              <a:rPr lang="nl-NL" dirty="0" err="1" smtClean="0"/>
              <a:t>inform</a:t>
            </a:r>
            <a:r>
              <a:rPr lang="nl-NL" dirty="0" smtClean="0"/>
              <a:t>, </a:t>
            </a:r>
            <a:r>
              <a:rPr lang="nl-NL" dirty="0" err="1" smtClean="0"/>
              <a:t>why</a:t>
            </a:r>
            <a:r>
              <a:rPr lang="nl-NL" dirty="0" smtClean="0"/>
              <a:t> are 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lacking</a:t>
            </a:r>
            <a:r>
              <a:rPr lang="nl-NL" dirty="0" smtClean="0"/>
              <a:t> in </a:t>
            </a:r>
            <a:r>
              <a:rPr lang="nl-NL" dirty="0" err="1" smtClean="0"/>
              <a:t>critical</a:t>
            </a:r>
            <a:r>
              <a:rPr lang="nl-NL" dirty="0" smtClean="0"/>
              <a:t> data?</a:t>
            </a:r>
          </a:p>
          <a:p>
            <a:endParaRPr lang="nl-NL" dirty="0" smtClean="0"/>
          </a:p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inscriptions</a:t>
            </a:r>
            <a:r>
              <a:rPr lang="nl-NL" dirty="0" smtClean="0"/>
              <a:t> are </a:t>
            </a:r>
            <a:r>
              <a:rPr lang="nl-NL" dirty="0" err="1" smtClean="0"/>
              <a:t>meant</a:t>
            </a:r>
            <a:r>
              <a:rPr lang="nl-NL" dirty="0" smtClean="0"/>
              <a:t> to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seen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all, </a:t>
            </a:r>
            <a:r>
              <a:rPr lang="nl-NL" dirty="0" err="1" smtClean="0"/>
              <a:t>why</a:t>
            </a:r>
            <a:r>
              <a:rPr lang="nl-NL" dirty="0" smtClean="0"/>
              <a:t> are 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placed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the </a:t>
            </a:r>
            <a:r>
              <a:rPr lang="nl-NL" dirty="0" err="1" smtClean="0"/>
              <a:t>Acropolis</a:t>
            </a:r>
            <a:r>
              <a:rPr lang="nl-NL" dirty="0" smtClean="0"/>
              <a:t>/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sacred</a:t>
            </a:r>
            <a:r>
              <a:rPr lang="nl-NL" dirty="0" smtClean="0"/>
              <a:t> </a:t>
            </a:r>
            <a:r>
              <a:rPr lang="nl-NL" dirty="0" err="1" smtClean="0"/>
              <a:t>spaces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err="1" smtClean="0"/>
              <a:t>Connection</a:t>
            </a:r>
            <a:r>
              <a:rPr lang="nl-NL" dirty="0" smtClean="0"/>
              <a:t> </a:t>
            </a:r>
            <a:r>
              <a:rPr lang="nl-NL" dirty="0" err="1" smtClean="0"/>
              <a:t>democracy-epigraphy</a:t>
            </a:r>
            <a:r>
              <a:rPr lang="nl-NL" dirty="0" smtClean="0"/>
              <a:t> </a:t>
            </a:r>
            <a:r>
              <a:rPr lang="nl-NL" dirty="0" err="1" smtClean="0"/>
              <a:t>clear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4th </a:t>
            </a:r>
            <a:r>
              <a:rPr lang="nl-NL" dirty="0" err="1" smtClean="0"/>
              <a:t>century</a:t>
            </a:r>
            <a:r>
              <a:rPr lang="nl-NL" dirty="0" smtClean="0"/>
              <a:t> </a:t>
            </a:r>
            <a:r>
              <a:rPr lang="nl-NL" dirty="0" err="1" smtClean="0"/>
              <a:t>but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5th (</a:t>
            </a:r>
            <a:r>
              <a:rPr lang="nl-NL" dirty="0" err="1" smtClean="0"/>
              <a:t>or</a:t>
            </a:r>
            <a:r>
              <a:rPr lang="nl-NL" dirty="0" smtClean="0"/>
              <a:t> 6th)</a:t>
            </a:r>
          </a:p>
          <a:p>
            <a:endParaRPr lang="nl-NL" dirty="0" smtClean="0"/>
          </a:p>
          <a:p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literacy</a:t>
            </a:r>
            <a:r>
              <a:rPr lang="nl-NL" dirty="0" smtClean="0"/>
              <a:t> </a:t>
            </a:r>
            <a:r>
              <a:rPr lang="nl-NL" dirty="0" err="1" smtClean="0"/>
              <a:t>rates</a:t>
            </a:r>
            <a:r>
              <a:rPr lang="nl-NL" dirty="0" smtClean="0"/>
              <a:t> </a:t>
            </a:r>
            <a:r>
              <a:rPr lang="nl-NL" dirty="0" err="1" smtClean="0"/>
              <a:t>unknown</a:t>
            </a:r>
            <a:endParaRPr lang="nl-NL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Imperialism</a:t>
            </a:r>
            <a:r>
              <a:rPr lang="nl-NL" dirty="0" smtClean="0"/>
              <a:t> and </a:t>
            </a:r>
            <a:r>
              <a:rPr lang="nl-NL" dirty="0" err="1" smtClean="0"/>
              <a:t>epigraphy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18720" cy="4572000"/>
          </a:xfrm>
        </p:spPr>
        <p:txBody>
          <a:bodyPr/>
          <a:lstStyle/>
          <a:p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Tribute</a:t>
            </a:r>
            <a:r>
              <a:rPr lang="nl-NL" dirty="0" smtClean="0"/>
              <a:t> </a:t>
            </a:r>
            <a:r>
              <a:rPr lang="nl-NL" dirty="0" err="1" smtClean="0"/>
              <a:t>Lists</a:t>
            </a:r>
            <a:r>
              <a:rPr lang="nl-NL" dirty="0" smtClean="0"/>
              <a:t>: records of the 1/60th </a:t>
            </a:r>
            <a:r>
              <a:rPr lang="nl-NL" dirty="0" err="1" smtClean="0"/>
              <a:t>share</a:t>
            </a:r>
            <a:r>
              <a:rPr lang="nl-NL" dirty="0" smtClean="0"/>
              <a:t> </a:t>
            </a:r>
            <a:r>
              <a:rPr lang="nl-NL" dirty="0" err="1" smtClean="0"/>
              <a:t>dedicated</a:t>
            </a:r>
            <a:r>
              <a:rPr lang="nl-NL" dirty="0" smtClean="0"/>
              <a:t> to </a:t>
            </a:r>
            <a:r>
              <a:rPr lang="nl-NL" dirty="0" err="1" smtClean="0"/>
              <a:t>Athena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‘</a:t>
            </a:r>
            <a:r>
              <a:rPr lang="nl-NL" dirty="0" err="1" smtClean="0"/>
              <a:t>Allies</a:t>
            </a:r>
            <a:r>
              <a:rPr lang="nl-NL" dirty="0" smtClean="0"/>
              <a:t>’ to ‘</a:t>
            </a:r>
            <a:r>
              <a:rPr lang="nl-NL" dirty="0" err="1" smtClean="0"/>
              <a:t>subjects</a:t>
            </a:r>
            <a:r>
              <a:rPr lang="nl-NL" dirty="0" smtClean="0"/>
              <a:t>’: </a:t>
            </a:r>
          </a:p>
          <a:p>
            <a:pPr>
              <a:buNone/>
            </a:pPr>
            <a:r>
              <a:rPr lang="nl-NL" dirty="0" smtClean="0"/>
              <a:t>    open </a:t>
            </a:r>
            <a:r>
              <a:rPr lang="nl-NL" dirty="0" err="1" smtClean="0"/>
              <a:t>imperialism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" name="Afbeelding 3" descr="AT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8606" y="2564904"/>
            <a:ext cx="4981294" cy="38171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Decree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the </a:t>
            </a:r>
            <a:r>
              <a:rPr lang="nl-NL" dirty="0" err="1" smtClean="0"/>
              <a:t>settlers</a:t>
            </a:r>
            <a:r>
              <a:rPr lang="nl-NL" dirty="0" smtClean="0"/>
              <a:t> of </a:t>
            </a:r>
            <a:r>
              <a:rPr lang="nl-NL" dirty="0" err="1" smtClean="0"/>
              <a:t>Salamis</a:t>
            </a:r>
            <a:r>
              <a:rPr lang="nl-NL" dirty="0" smtClean="0"/>
              <a:t> (c. 501)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3068960"/>
            <a:ext cx="84249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Decided by the </a:t>
            </a:r>
            <a:r>
              <a:rPr lang="en-GB" i="1" dirty="0" smtClean="0"/>
              <a:t>demos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Those in Salamis who are </a:t>
            </a:r>
            <a:r>
              <a:rPr lang="en-GB" dirty="0" err="1" smtClean="0"/>
              <a:t>cleruchs</a:t>
            </a:r>
            <a:r>
              <a:rPr lang="en-GB" dirty="0" smtClean="0"/>
              <a:t> shall be allowed to reside on Salamis (…) to the Athenians to pay taxes and provide military service. </a:t>
            </a:r>
          </a:p>
          <a:p>
            <a:r>
              <a:rPr lang="en-GB" dirty="0" smtClean="0"/>
              <a:t>But what is theirs on Salamis shall not be leased, unless a kinsman is the </a:t>
            </a:r>
            <a:r>
              <a:rPr lang="en-GB" dirty="0" err="1" smtClean="0"/>
              <a:t>lessor</a:t>
            </a:r>
            <a:r>
              <a:rPr lang="en-GB" dirty="0" smtClean="0"/>
              <a:t>. </a:t>
            </a:r>
            <a:br>
              <a:rPr lang="en-GB" dirty="0" smtClean="0"/>
            </a:br>
            <a:r>
              <a:rPr lang="en-GB" dirty="0" smtClean="0"/>
              <a:t>If someone should lease it, the lessee and the </a:t>
            </a:r>
            <a:r>
              <a:rPr lang="en-GB" dirty="0" err="1" smtClean="0"/>
              <a:t>lessor</a:t>
            </a:r>
            <a:r>
              <a:rPr lang="en-GB" dirty="0" smtClean="0"/>
              <a:t> shall pay a penalty, each of them (…) to the public treasury. </a:t>
            </a:r>
          </a:p>
          <a:p>
            <a:r>
              <a:rPr lang="en-GB" dirty="0" smtClean="0"/>
              <a:t>And the transaction shall be handled by the </a:t>
            </a:r>
            <a:r>
              <a:rPr lang="en-GB" i="1" dirty="0" smtClean="0"/>
              <a:t>archon</a:t>
            </a:r>
            <a:r>
              <a:rPr lang="en-GB" dirty="0" smtClean="0"/>
              <a:t>, if not, he shall be held accountable at his </a:t>
            </a:r>
            <a:r>
              <a:rPr lang="en-GB" i="1" dirty="0" err="1" smtClean="0"/>
              <a:t>euthyna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Their weapons they shall furnish themselves; the cost is thirty drachmas.</a:t>
            </a:r>
          </a:p>
          <a:p>
            <a:r>
              <a:rPr lang="en-GB" dirty="0" smtClean="0"/>
              <a:t>Having been armed the </a:t>
            </a:r>
            <a:r>
              <a:rPr lang="en-GB" i="1" dirty="0" smtClean="0"/>
              <a:t>archon</a:t>
            </a:r>
            <a:r>
              <a:rPr lang="en-GB" dirty="0" smtClean="0"/>
              <a:t> shall review their weapons.</a:t>
            </a:r>
            <a:br>
              <a:rPr lang="en-GB" dirty="0" smtClean="0"/>
            </a:br>
            <a:r>
              <a:rPr lang="en-GB" dirty="0" smtClean="0"/>
              <a:t>The Council, in the year (…)</a:t>
            </a:r>
            <a:endParaRPr lang="nl-NL" dirty="0"/>
          </a:p>
        </p:txBody>
      </p:sp>
      <p:pic>
        <p:nvPicPr>
          <p:cNvPr id="4" name="Picture 3" descr="Decreto_Ateniese_Salamina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200800" cy="12241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Decrees</a:t>
            </a:r>
            <a:r>
              <a:rPr lang="nl-NL" dirty="0" smtClean="0"/>
              <a:t> of the </a:t>
            </a:r>
            <a:r>
              <a:rPr lang="nl-NL" dirty="0" err="1" smtClean="0"/>
              <a:t>democracy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Heading</a:t>
            </a:r>
            <a:r>
              <a:rPr lang="nl-NL" dirty="0" smtClean="0"/>
              <a:t>: </a:t>
            </a:r>
            <a:r>
              <a:rPr lang="nl-NL" dirty="0" err="1" smtClean="0"/>
              <a:t>invoking</a:t>
            </a:r>
            <a:r>
              <a:rPr lang="nl-NL" dirty="0" smtClean="0"/>
              <a:t> </a:t>
            </a:r>
            <a:r>
              <a:rPr lang="nl-NL" dirty="0" err="1" smtClean="0"/>
              <a:t>gods</a:t>
            </a:r>
            <a:r>
              <a:rPr lang="nl-NL" dirty="0" smtClean="0"/>
              <a:t>/</a:t>
            </a:r>
            <a:r>
              <a:rPr lang="nl-NL" dirty="0" err="1" smtClean="0"/>
              <a:t>audience</a:t>
            </a:r>
            <a:r>
              <a:rPr lang="nl-NL" dirty="0" smtClean="0"/>
              <a:t>/</a:t>
            </a:r>
            <a:r>
              <a:rPr lang="nl-NL" dirty="0" err="1" smtClean="0"/>
              <a:t>fortune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2. Prescript: ‘</a:t>
            </a:r>
            <a:r>
              <a:rPr lang="nl-NL" dirty="0" err="1" smtClean="0"/>
              <a:t>resolved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the </a:t>
            </a:r>
            <a:r>
              <a:rPr lang="nl-NL" dirty="0" err="1" smtClean="0"/>
              <a:t>people</a:t>
            </a:r>
            <a:r>
              <a:rPr lang="nl-NL" dirty="0" smtClean="0"/>
              <a:t>’, </a:t>
            </a:r>
            <a:r>
              <a:rPr lang="nl-NL" dirty="0" err="1" smtClean="0"/>
              <a:t>dating</a:t>
            </a:r>
            <a:r>
              <a:rPr lang="nl-NL" dirty="0" smtClean="0"/>
              <a:t> </a:t>
            </a:r>
            <a:r>
              <a:rPr lang="nl-NL" dirty="0" err="1" smtClean="0"/>
              <a:t>through</a:t>
            </a:r>
            <a:r>
              <a:rPr lang="nl-NL" dirty="0" smtClean="0"/>
              <a:t> </a:t>
            </a:r>
            <a:r>
              <a:rPr lang="nl-NL" dirty="0" err="1" smtClean="0"/>
              <a:t>magistrates</a:t>
            </a:r>
            <a:r>
              <a:rPr lang="nl-NL" dirty="0" smtClean="0"/>
              <a:t> in office</a:t>
            </a:r>
          </a:p>
          <a:p>
            <a:endParaRPr lang="nl-NL" dirty="0" smtClean="0"/>
          </a:p>
          <a:p>
            <a:r>
              <a:rPr lang="nl-NL" dirty="0" smtClean="0"/>
              <a:t>3. </a:t>
            </a:r>
            <a:r>
              <a:rPr lang="nl-NL" dirty="0" err="1" smtClean="0"/>
              <a:t>Proposal</a:t>
            </a:r>
            <a:r>
              <a:rPr lang="nl-NL" dirty="0" smtClean="0"/>
              <a:t>, </a:t>
            </a:r>
            <a:r>
              <a:rPr lang="nl-NL" dirty="0" err="1" smtClean="0"/>
              <a:t>typically</a:t>
            </a:r>
            <a:r>
              <a:rPr lang="nl-NL" dirty="0" smtClean="0"/>
              <a:t> </a:t>
            </a:r>
            <a:r>
              <a:rPr lang="nl-NL" dirty="0" err="1" smtClean="0"/>
              <a:t>verbatim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</a:t>
            </a:r>
            <a:r>
              <a:rPr lang="nl-NL" dirty="0" err="1" smtClean="0"/>
              <a:t>Amendments</a:t>
            </a:r>
            <a:r>
              <a:rPr lang="nl-NL" dirty="0" smtClean="0"/>
              <a:t> (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any</a:t>
            </a:r>
            <a:r>
              <a:rPr lang="nl-NL" dirty="0" smtClean="0"/>
              <a:t>)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decrees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standard </a:t>
            </a:r>
            <a:r>
              <a:rPr lang="nl-NL" dirty="0" err="1" smtClean="0"/>
              <a:t>elements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decree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institutions</a:t>
            </a:r>
            <a:r>
              <a:rPr lang="nl-NL" dirty="0" smtClean="0"/>
              <a:t>/</a:t>
            </a:r>
            <a:r>
              <a:rPr lang="nl-NL" dirty="0" err="1" smtClean="0"/>
              <a:t>magistrates</a:t>
            </a:r>
            <a:r>
              <a:rPr lang="nl-NL" dirty="0" smtClean="0"/>
              <a:t> are </a:t>
            </a:r>
            <a:r>
              <a:rPr lang="nl-NL" dirty="0" err="1" smtClean="0"/>
              <a:t>involved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How does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reflect</a:t>
            </a:r>
            <a:r>
              <a:rPr lang="nl-NL" dirty="0" smtClean="0"/>
              <a:t> the </a:t>
            </a:r>
            <a:r>
              <a:rPr lang="nl-NL" dirty="0" err="1" smtClean="0"/>
              <a:t>functioning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How does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reflect</a:t>
            </a:r>
            <a:r>
              <a:rPr lang="nl-NL" dirty="0" smtClean="0"/>
              <a:t> the </a:t>
            </a:r>
            <a:r>
              <a:rPr lang="nl-NL" dirty="0" err="1" smtClean="0"/>
              <a:t>values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Athens</a:t>
            </a:r>
            <a:r>
              <a:rPr lang="nl-NL" dirty="0" smtClean="0"/>
              <a:t>, </a:t>
            </a:r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epigraphy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/>
          <a:lstStyle/>
          <a:p>
            <a:r>
              <a:rPr lang="nl-NL" dirty="0" err="1" smtClean="0"/>
              <a:t>Classical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r>
              <a:rPr lang="nl-NL" dirty="0" smtClean="0"/>
              <a:t> </a:t>
            </a:r>
            <a:r>
              <a:rPr lang="nl-NL" dirty="0" err="1" smtClean="0"/>
              <a:t>coincides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explosion</a:t>
            </a:r>
            <a:r>
              <a:rPr lang="nl-NL" dirty="0" smtClean="0"/>
              <a:t> in </a:t>
            </a:r>
            <a:r>
              <a:rPr lang="nl-NL" dirty="0" err="1" smtClean="0"/>
              <a:t>number</a:t>
            </a:r>
            <a:r>
              <a:rPr lang="nl-NL" dirty="0" smtClean="0"/>
              <a:t> of </a:t>
            </a:r>
            <a:r>
              <a:rPr lang="nl-NL" dirty="0" err="1" smtClean="0"/>
              <a:t>inscriptions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Democracy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public </a:t>
            </a:r>
            <a:r>
              <a:rPr lang="nl-NL" dirty="0" err="1" smtClean="0"/>
              <a:t>monuments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commemorate</a:t>
            </a:r>
            <a:r>
              <a:rPr lang="nl-NL" dirty="0" smtClean="0"/>
              <a:t> Assembly </a:t>
            </a:r>
            <a:r>
              <a:rPr lang="nl-NL" dirty="0" err="1" smtClean="0"/>
              <a:t>decisions</a:t>
            </a:r>
            <a:r>
              <a:rPr lang="nl-NL" dirty="0" smtClean="0"/>
              <a:t> on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matters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‘</a:t>
            </a:r>
            <a:r>
              <a:rPr lang="nl-NL" dirty="0" err="1" smtClean="0"/>
              <a:t>Epigraphic</a:t>
            </a:r>
            <a:r>
              <a:rPr lang="nl-NL" dirty="0" smtClean="0"/>
              <a:t> </a:t>
            </a:r>
            <a:r>
              <a:rPr lang="nl-NL" dirty="0" err="1" smtClean="0"/>
              <a:t>habit</a:t>
            </a:r>
            <a:r>
              <a:rPr lang="nl-NL" dirty="0" smtClean="0"/>
              <a:t>’ is </a:t>
            </a:r>
            <a:r>
              <a:rPr lang="nl-NL" dirty="0" err="1" smtClean="0"/>
              <a:t>certainly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, but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necessarily</a:t>
            </a:r>
            <a:r>
              <a:rPr lang="nl-NL" dirty="0" smtClean="0"/>
              <a:t> </a:t>
            </a:r>
            <a:r>
              <a:rPr lang="nl-NL" dirty="0" err="1" smtClean="0"/>
              <a:t>democratic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voidEyeConta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918"/>
            <a:ext cx="9144000" cy="64561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Democracy in political thought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Scattered arguments for democracy focus on equality, fairness, engagement of citizens, rule of law</a:t>
            </a:r>
          </a:p>
          <a:p>
            <a:endParaRPr lang="en-GB" dirty="0" smtClean="0"/>
          </a:p>
          <a:p>
            <a:r>
              <a:rPr lang="en-GB" dirty="0" smtClean="0"/>
              <a:t>Anti-democratic thought built around inequality as natural and just</a:t>
            </a:r>
          </a:p>
          <a:p>
            <a:endParaRPr lang="en-GB" dirty="0" smtClean="0"/>
          </a:p>
          <a:p>
            <a:r>
              <a:rPr lang="en-GB" dirty="0" smtClean="0"/>
              <a:t>Literature suggests general anti-democratic sentiment, but persistence of democracy proves its popularity</a:t>
            </a:r>
          </a:p>
          <a:p>
            <a:endParaRPr lang="en-GB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pinak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5301208"/>
            <a:ext cx="4201272" cy="1706767"/>
          </a:xfrm>
          <a:prstGeom prst="rect">
            <a:avLst/>
          </a:prstGeom>
        </p:spPr>
      </p:pic>
      <p:pic>
        <p:nvPicPr>
          <p:cNvPr id="8" name="Afbeelding 7" descr="statue ba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05064"/>
            <a:ext cx="5184576" cy="26935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Epigraphy</a:t>
            </a:r>
            <a:r>
              <a:rPr lang="nl-NL" dirty="0" smtClean="0"/>
              <a:t> </a:t>
            </a:r>
            <a:r>
              <a:rPr lang="nl-NL" dirty="0" smtClean="0"/>
              <a:t>(</a:t>
            </a:r>
            <a:r>
              <a:rPr lang="nl-NL" dirty="0" err="1" smtClean="0"/>
              <a:t>scribbling</a:t>
            </a:r>
            <a:r>
              <a:rPr lang="nl-NL" dirty="0" smtClean="0"/>
              <a:t> </a:t>
            </a:r>
            <a:r>
              <a:rPr lang="nl-NL" dirty="0" smtClean="0"/>
              <a:t>on stuff)</a:t>
            </a:r>
            <a:endParaRPr lang="nl-NL" dirty="0"/>
          </a:p>
        </p:txBody>
      </p:sp>
      <p:pic>
        <p:nvPicPr>
          <p:cNvPr id="4" name="Tijdelijke aanduiding voor inhoud 3" descr="helmet_etruria_syracuse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5364088" y="1556792"/>
            <a:ext cx="3615279" cy="3846041"/>
          </a:xfrm>
        </p:spPr>
      </p:pic>
      <p:pic>
        <p:nvPicPr>
          <p:cNvPr id="6" name="Afbeelding 5" descr="Nestor's cu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1113" y="1556792"/>
            <a:ext cx="5232974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Epigraphic</a:t>
            </a:r>
            <a:r>
              <a:rPr lang="nl-NL" dirty="0" smtClean="0"/>
              <a:t> </a:t>
            </a:r>
            <a:r>
              <a:rPr lang="nl-NL" dirty="0" err="1" smtClean="0"/>
              <a:t>evidence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640960" cy="4470248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Greeks</a:t>
            </a:r>
            <a:r>
              <a:rPr lang="nl-NL" dirty="0" smtClean="0"/>
              <a:t> </a:t>
            </a:r>
            <a:r>
              <a:rPr lang="nl-NL" dirty="0" err="1" smtClean="0"/>
              <a:t>wrote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stone</a:t>
            </a:r>
            <a:r>
              <a:rPr lang="nl-NL" dirty="0" smtClean="0"/>
              <a:t>, </a:t>
            </a:r>
            <a:r>
              <a:rPr lang="nl-NL" dirty="0" err="1" smtClean="0"/>
              <a:t>bronze</a:t>
            </a:r>
            <a:r>
              <a:rPr lang="nl-NL" dirty="0" smtClean="0"/>
              <a:t>, </a:t>
            </a:r>
            <a:r>
              <a:rPr lang="nl-NL" dirty="0" err="1" smtClean="0"/>
              <a:t>lead</a:t>
            </a:r>
            <a:r>
              <a:rPr lang="nl-NL" dirty="0" smtClean="0"/>
              <a:t>, tin, </a:t>
            </a:r>
            <a:r>
              <a:rPr lang="nl-NL" dirty="0" err="1" smtClean="0"/>
              <a:t>wood</a:t>
            </a:r>
            <a:r>
              <a:rPr lang="nl-NL" dirty="0" smtClean="0"/>
              <a:t>, </a:t>
            </a:r>
            <a:r>
              <a:rPr lang="nl-NL" dirty="0" err="1" smtClean="0"/>
              <a:t>pottery</a:t>
            </a:r>
            <a:r>
              <a:rPr lang="nl-NL" dirty="0" smtClean="0"/>
              <a:t>, papyrus</a:t>
            </a:r>
          </a:p>
          <a:p>
            <a:endParaRPr lang="nl-NL" dirty="0" smtClean="0"/>
          </a:p>
          <a:p>
            <a:r>
              <a:rPr lang="nl-NL" dirty="0" smtClean="0"/>
              <a:t>c. 100,000 </a:t>
            </a:r>
            <a:r>
              <a:rPr lang="nl-NL" dirty="0" err="1" smtClean="0"/>
              <a:t>Greek</a:t>
            </a:r>
            <a:r>
              <a:rPr lang="nl-NL" dirty="0" smtClean="0"/>
              <a:t> </a:t>
            </a:r>
            <a:r>
              <a:rPr lang="nl-NL" dirty="0" err="1" smtClean="0"/>
              <a:t>inscriptions</a:t>
            </a:r>
            <a:r>
              <a:rPr lang="nl-NL" dirty="0" smtClean="0"/>
              <a:t> </a:t>
            </a:r>
            <a:r>
              <a:rPr lang="nl-NL" dirty="0" err="1" smtClean="0"/>
              <a:t>preserved</a:t>
            </a:r>
            <a:r>
              <a:rPr lang="nl-NL" dirty="0" smtClean="0"/>
              <a:t>, vast </a:t>
            </a:r>
            <a:r>
              <a:rPr lang="nl-NL" dirty="0" err="1" smtClean="0"/>
              <a:t>majority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stone</a:t>
            </a:r>
            <a:r>
              <a:rPr lang="nl-NL" dirty="0" smtClean="0"/>
              <a:t> (</a:t>
            </a:r>
            <a:r>
              <a:rPr lang="nl-NL" dirty="0" err="1" smtClean="0"/>
              <a:t>walls</a:t>
            </a:r>
            <a:r>
              <a:rPr lang="nl-NL" dirty="0" smtClean="0"/>
              <a:t>, </a:t>
            </a:r>
            <a:r>
              <a:rPr lang="nl-NL" dirty="0" err="1" smtClean="0"/>
              <a:t>statue</a:t>
            </a:r>
            <a:r>
              <a:rPr lang="nl-NL" dirty="0" smtClean="0"/>
              <a:t> bases, </a:t>
            </a:r>
            <a:r>
              <a:rPr lang="nl-NL" dirty="0" err="1" smtClean="0"/>
              <a:t>stelai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err="1" smtClean="0"/>
              <a:t>Majority</a:t>
            </a:r>
            <a:r>
              <a:rPr lang="nl-NL" dirty="0" smtClean="0"/>
              <a:t> are </a:t>
            </a:r>
            <a:r>
              <a:rPr lang="nl-NL" dirty="0" err="1" smtClean="0"/>
              <a:t>epitaphs</a:t>
            </a:r>
            <a:r>
              <a:rPr lang="nl-NL" dirty="0" smtClean="0"/>
              <a:t> &amp; </a:t>
            </a:r>
            <a:r>
              <a:rPr lang="nl-NL" dirty="0" err="1" smtClean="0"/>
              <a:t>dedications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State </a:t>
            </a:r>
            <a:r>
              <a:rPr lang="nl-NL" dirty="0" err="1" smtClean="0"/>
              <a:t>inscriptions</a:t>
            </a:r>
            <a:r>
              <a:rPr lang="nl-NL" dirty="0" smtClean="0"/>
              <a:t> </a:t>
            </a:r>
            <a:r>
              <a:rPr lang="nl-NL" dirty="0" err="1" smtClean="0"/>
              <a:t>include</a:t>
            </a:r>
            <a:r>
              <a:rPr lang="nl-NL" dirty="0" smtClean="0"/>
              <a:t> </a:t>
            </a:r>
            <a:r>
              <a:rPr lang="nl-NL" dirty="0" err="1" smtClean="0"/>
              <a:t>laws</a:t>
            </a:r>
            <a:r>
              <a:rPr lang="nl-NL" dirty="0" smtClean="0"/>
              <a:t>, </a:t>
            </a:r>
            <a:r>
              <a:rPr lang="nl-NL" dirty="0" err="1" smtClean="0"/>
              <a:t>treaties</a:t>
            </a:r>
            <a:r>
              <a:rPr lang="nl-NL" dirty="0" smtClean="0"/>
              <a:t>, </a:t>
            </a:r>
            <a:r>
              <a:rPr lang="nl-NL" dirty="0" err="1" smtClean="0"/>
              <a:t>decrees</a:t>
            </a:r>
            <a:r>
              <a:rPr lang="nl-NL" dirty="0" smtClean="0"/>
              <a:t>, </a:t>
            </a:r>
            <a:r>
              <a:rPr lang="nl-NL" dirty="0" err="1" smtClean="0"/>
              <a:t>inventories</a:t>
            </a:r>
            <a:r>
              <a:rPr lang="nl-NL" dirty="0" smtClean="0"/>
              <a:t>, accounts, </a:t>
            </a:r>
            <a:r>
              <a:rPr lang="nl-NL" dirty="0" err="1" smtClean="0"/>
              <a:t>lists</a:t>
            </a:r>
            <a:r>
              <a:rPr lang="nl-NL" dirty="0" smtClean="0"/>
              <a:t> of </a:t>
            </a:r>
            <a:r>
              <a:rPr lang="nl-NL" dirty="0" err="1" smtClean="0"/>
              <a:t>magistrates</a:t>
            </a:r>
            <a:r>
              <a:rPr lang="nl-NL" dirty="0" smtClean="0"/>
              <a:t>, </a:t>
            </a:r>
            <a:r>
              <a:rPr lang="nl-NL" dirty="0" err="1" smtClean="0"/>
              <a:t>ephebes</a:t>
            </a:r>
            <a:r>
              <a:rPr lang="nl-NL" dirty="0" smtClean="0"/>
              <a:t>, </a:t>
            </a:r>
            <a:r>
              <a:rPr lang="nl-NL" dirty="0" err="1" smtClean="0"/>
              <a:t>debtors</a:t>
            </a:r>
            <a:r>
              <a:rPr lang="nl-NL" dirty="0" smtClean="0"/>
              <a:t>, </a:t>
            </a:r>
            <a:r>
              <a:rPr lang="nl-NL" dirty="0" err="1" smtClean="0"/>
              <a:t>those</a:t>
            </a:r>
            <a:r>
              <a:rPr lang="nl-NL" dirty="0" smtClean="0"/>
              <a:t> </a:t>
            </a:r>
            <a:r>
              <a:rPr lang="nl-NL" dirty="0" err="1" smtClean="0"/>
              <a:t>eligible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military service…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questions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How did the Athenian democracy use official inscriptions?</a:t>
            </a:r>
          </a:p>
          <a:p>
            <a:endParaRPr lang="en-GB" dirty="0" smtClean="0"/>
          </a:p>
          <a:p>
            <a:r>
              <a:rPr lang="en-GB" dirty="0" smtClean="0"/>
              <a:t>How are Athenian democracy and imperialism reflected in these inscriptions?</a:t>
            </a:r>
          </a:p>
          <a:p>
            <a:endParaRPr lang="en-GB" dirty="0" smtClean="0"/>
          </a:p>
          <a:p>
            <a:r>
              <a:rPr lang="en-GB" dirty="0" smtClean="0"/>
              <a:t>Are these inscriptions a typically ‘democratic’ phenomenon?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epigraphy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/>
          <a:lstStyle/>
          <a:p>
            <a:r>
              <a:rPr lang="nl-NL" dirty="0" err="1" smtClean="0"/>
              <a:t>About</a:t>
            </a:r>
            <a:r>
              <a:rPr lang="nl-NL" dirty="0" smtClean="0"/>
              <a:t> 1/5 of  </a:t>
            </a:r>
            <a:r>
              <a:rPr lang="nl-NL" dirty="0" err="1" smtClean="0"/>
              <a:t>surviving</a:t>
            </a:r>
            <a:r>
              <a:rPr lang="nl-NL" dirty="0" smtClean="0"/>
              <a:t> </a:t>
            </a:r>
            <a:r>
              <a:rPr lang="nl-NL" dirty="0" err="1" smtClean="0"/>
              <a:t>inscriptions</a:t>
            </a:r>
            <a:r>
              <a:rPr lang="nl-NL" dirty="0" smtClean="0"/>
              <a:t> are </a:t>
            </a:r>
            <a:r>
              <a:rPr lang="nl-NL" dirty="0" err="1" smtClean="0"/>
              <a:t>Athenian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Nearly</a:t>
            </a:r>
            <a:r>
              <a:rPr lang="nl-NL" dirty="0" smtClean="0"/>
              <a:t> 500 </a:t>
            </a:r>
            <a:r>
              <a:rPr lang="nl-NL" dirty="0" err="1" smtClean="0"/>
              <a:t>decrees</a:t>
            </a:r>
            <a:r>
              <a:rPr lang="nl-NL" dirty="0" smtClean="0"/>
              <a:t> </a:t>
            </a:r>
            <a:r>
              <a:rPr lang="nl-NL" dirty="0" err="1" smtClean="0"/>
              <a:t>survive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4th-century </a:t>
            </a:r>
            <a:r>
              <a:rPr lang="nl-NL" dirty="0" err="1" smtClean="0"/>
              <a:t>Athens</a:t>
            </a:r>
            <a:r>
              <a:rPr lang="nl-NL" dirty="0" smtClean="0"/>
              <a:t>; M.H. </a:t>
            </a:r>
            <a:r>
              <a:rPr lang="nl-NL" dirty="0" err="1" smtClean="0"/>
              <a:t>Hansen</a:t>
            </a:r>
            <a:r>
              <a:rPr lang="nl-NL" dirty="0" smtClean="0"/>
              <a:t> (1991) </a:t>
            </a:r>
            <a:r>
              <a:rPr lang="nl-NL" dirty="0" err="1" smtClean="0"/>
              <a:t>estimates</a:t>
            </a:r>
            <a:r>
              <a:rPr lang="nl-NL" dirty="0" smtClean="0"/>
              <a:t> c. 30,000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passed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Inscriptions</a:t>
            </a:r>
            <a:r>
              <a:rPr lang="nl-NL" dirty="0" smtClean="0"/>
              <a:t> </a:t>
            </a:r>
            <a:r>
              <a:rPr lang="nl-NL" dirty="0" err="1" smtClean="0"/>
              <a:t>often</a:t>
            </a:r>
            <a:r>
              <a:rPr lang="nl-NL" dirty="0" smtClean="0"/>
              <a:t> </a:t>
            </a:r>
            <a:r>
              <a:rPr lang="nl-NL" dirty="0" err="1" smtClean="0"/>
              <a:t>contain</a:t>
            </a:r>
            <a:r>
              <a:rPr lang="nl-NL" dirty="0" smtClean="0"/>
              <a:t> </a:t>
            </a:r>
            <a:r>
              <a:rPr lang="nl-NL" dirty="0" err="1" smtClean="0"/>
              <a:t>formulae</a:t>
            </a:r>
            <a:r>
              <a:rPr lang="nl-NL" dirty="0" smtClean="0"/>
              <a:t> </a:t>
            </a:r>
            <a:r>
              <a:rPr lang="nl-NL" dirty="0" err="1" smtClean="0"/>
              <a:t>appealing</a:t>
            </a:r>
            <a:r>
              <a:rPr lang="nl-NL" dirty="0" smtClean="0"/>
              <a:t> to </a:t>
            </a:r>
            <a:r>
              <a:rPr lang="nl-NL" dirty="0" err="1" smtClean="0"/>
              <a:t>democratic</a:t>
            </a:r>
            <a:r>
              <a:rPr lang="nl-NL" dirty="0" smtClean="0"/>
              <a:t> </a:t>
            </a:r>
            <a:r>
              <a:rPr lang="nl-NL" dirty="0" err="1" smtClean="0"/>
              <a:t>ideology</a:t>
            </a:r>
            <a:r>
              <a:rPr lang="nl-NL" dirty="0" smtClean="0"/>
              <a:t> (i.e. ‘</a:t>
            </a:r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anyone</a:t>
            </a:r>
            <a:r>
              <a:rPr lang="nl-NL" dirty="0" smtClean="0"/>
              <a:t> </a:t>
            </a:r>
            <a:r>
              <a:rPr lang="nl-NL" dirty="0" err="1" smtClean="0"/>
              <a:t>who</a:t>
            </a:r>
            <a:r>
              <a:rPr lang="nl-NL" dirty="0" smtClean="0"/>
              <a:t> wishes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’)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tticInscrip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8712968" cy="415050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259632" y="5301208"/>
            <a:ext cx="72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Source</a:t>
            </a:r>
            <a:r>
              <a:rPr lang="nl-NL" sz="1200" dirty="0" smtClean="0"/>
              <a:t>: C.W. </a:t>
            </a:r>
            <a:r>
              <a:rPr lang="nl-NL" sz="1200" dirty="0" err="1" smtClean="0"/>
              <a:t>Hedrick</a:t>
            </a:r>
            <a:r>
              <a:rPr lang="nl-NL" sz="1200" dirty="0" smtClean="0"/>
              <a:t>, ‘</a:t>
            </a:r>
            <a:r>
              <a:rPr lang="nl-NL" sz="1200" dirty="0" err="1" smtClean="0"/>
              <a:t>Democracy</a:t>
            </a:r>
            <a:r>
              <a:rPr lang="nl-NL" sz="1200" dirty="0" smtClean="0"/>
              <a:t> and the </a:t>
            </a:r>
            <a:r>
              <a:rPr lang="nl-NL" sz="1200" dirty="0" err="1" smtClean="0"/>
              <a:t>Athenian</a:t>
            </a:r>
            <a:r>
              <a:rPr lang="nl-NL" sz="1200" dirty="0" smtClean="0"/>
              <a:t> </a:t>
            </a:r>
            <a:r>
              <a:rPr lang="nl-NL" sz="1200" dirty="0" err="1" smtClean="0"/>
              <a:t>epigraphical</a:t>
            </a:r>
            <a:r>
              <a:rPr lang="nl-NL" sz="1200" dirty="0" smtClean="0"/>
              <a:t> </a:t>
            </a:r>
            <a:r>
              <a:rPr lang="nl-NL" sz="1200" dirty="0" err="1" smtClean="0"/>
              <a:t>habit</a:t>
            </a:r>
            <a:r>
              <a:rPr lang="nl-NL" sz="1200" dirty="0" smtClean="0"/>
              <a:t>’, </a:t>
            </a:r>
            <a:r>
              <a:rPr lang="nl-NL" sz="1200" i="1" dirty="0" err="1" smtClean="0"/>
              <a:t>Hesperia</a:t>
            </a:r>
            <a:r>
              <a:rPr lang="nl-NL" sz="1200" dirty="0" smtClean="0"/>
              <a:t> 68.3 (1999), 392</a:t>
            </a:r>
            <a:endParaRPr lang="nl-NL" sz="1200" dirty="0"/>
          </a:p>
        </p:txBody>
      </p:sp>
      <p:sp>
        <p:nvSpPr>
          <p:cNvPr id="4" name="Rechthoek 3"/>
          <p:cNvSpPr/>
          <p:nvPr/>
        </p:nvSpPr>
        <p:spPr>
          <a:xfrm>
            <a:off x="2915816" y="764704"/>
            <a:ext cx="1368152" cy="4104456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Inscriptions</a:t>
            </a:r>
            <a:r>
              <a:rPr lang="nl-NL" dirty="0" smtClean="0"/>
              <a:t> as a </a:t>
            </a:r>
            <a:r>
              <a:rPr lang="nl-NL" dirty="0" err="1" smtClean="0"/>
              <a:t>pillar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96944" cy="4542256"/>
          </a:xfrm>
        </p:spPr>
        <p:txBody>
          <a:bodyPr/>
          <a:lstStyle/>
          <a:p>
            <a:r>
              <a:rPr lang="nl-NL" dirty="0" err="1" smtClean="0"/>
              <a:t>Transparency</a:t>
            </a:r>
            <a:r>
              <a:rPr lang="nl-NL" dirty="0" smtClean="0"/>
              <a:t> &amp; </a:t>
            </a:r>
            <a:r>
              <a:rPr lang="nl-NL" dirty="0" err="1" smtClean="0"/>
              <a:t>accountability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Equal</a:t>
            </a:r>
            <a:r>
              <a:rPr lang="nl-NL" dirty="0" smtClean="0"/>
              <a:t> </a:t>
            </a:r>
            <a:r>
              <a:rPr lang="nl-NL" dirty="0" err="1" smtClean="0"/>
              <a:t>access</a:t>
            </a:r>
            <a:r>
              <a:rPr lang="nl-NL" dirty="0" smtClean="0"/>
              <a:t> to </a:t>
            </a:r>
            <a:r>
              <a:rPr lang="nl-NL" dirty="0" err="1" smtClean="0"/>
              <a:t>information</a:t>
            </a:r>
            <a:r>
              <a:rPr lang="nl-NL" dirty="0" smtClean="0"/>
              <a:t> relevant to state </a:t>
            </a:r>
            <a:r>
              <a:rPr lang="nl-NL" dirty="0" err="1" smtClean="0"/>
              <a:t>policy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Monumentality</a:t>
            </a:r>
            <a:r>
              <a:rPr lang="nl-NL" dirty="0" smtClean="0"/>
              <a:t> &amp; </a:t>
            </a:r>
            <a:r>
              <a:rPr lang="nl-NL" dirty="0" err="1" smtClean="0"/>
              <a:t>permanence</a:t>
            </a:r>
            <a:r>
              <a:rPr lang="nl-NL" dirty="0" smtClean="0"/>
              <a:t> of </a:t>
            </a:r>
            <a:r>
              <a:rPr lang="nl-NL" dirty="0" err="1" smtClean="0"/>
              <a:t>decisions</a:t>
            </a:r>
            <a:r>
              <a:rPr lang="nl-NL" dirty="0" smtClean="0"/>
              <a:t> of the </a:t>
            </a:r>
            <a:r>
              <a:rPr lang="nl-NL" i="1" dirty="0" err="1" smtClean="0"/>
              <a:t>demos</a:t>
            </a:r>
            <a:endParaRPr lang="nl-NL" i="1" dirty="0" smtClean="0"/>
          </a:p>
          <a:p>
            <a:endParaRPr lang="nl-NL" i="1" dirty="0" smtClean="0"/>
          </a:p>
          <a:p>
            <a:r>
              <a:rPr lang="nl-NL" dirty="0" err="1" smtClean="0"/>
              <a:t>Honorific</a:t>
            </a:r>
            <a:r>
              <a:rPr lang="nl-NL" dirty="0" smtClean="0"/>
              <a:t> </a:t>
            </a:r>
            <a:r>
              <a:rPr lang="nl-NL" dirty="0" err="1" smtClean="0"/>
              <a:t>decrees</a:t>
            </a:r>
            <a:r>
              <a:rPr lang="nl-NL" dirty="0" smtClean="0"/>
              <a:t> </a:t>
            </a:r>
            <a:r>
              <a:rPr lang="nl-NL" dirty="0" err="1" smtClean="0"/>
              <a:t>invoke</a:t>
            </a:r>
            <a:r>
              <a:rPr lang="nl-NL" dirty="0" smtClean="0"/>
              <a:t> </a:t>
            </a:r>
            <a:r>
              <a:rPr lang="nl-NL" dirty="0" err="1" smtClean="0"/>
              <a:t>competitive</a:t>
            </a:r>
            <a:r>
              <a:rPr lang="nl-NL" dirty="0" smtClean="0"/>
              <a:t> service to the polis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137</TotalTime>
  <Words>726</Words>
  <Application>Microsoft Macintosh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Civiel</vt:lpstr>
      <vt:lpstr>Democracy and Imperialism</vt:lpstr>
      <vt:lpstr>PowerPoint Presentation</vt:lpstr>
      <vt:lpstr>Democracy in political thought</vt:lpstr>
      <vt:lpstr>Epigraphy (scribbling on stuff)</vt:lpstr>
      <vt:lpstr>Epigraphic evidence</vt:lpstr>
      <vt:lpstr>Key questions</vt:lpstr>
      <vt:lpstr>Democracy and epigraphy</vt:lpstr>
      <vt:lpstr>PowerPoint Presentation</vt:lpstr>
      <vt:lpstr>Inscriptions as a pillar of democracy</vt:lpstr>
      <vt:lpstr>The importance of keeping records</vt:lpstr>
      <vt:lpstr>Case closed?</vt:lpstr>
      <vt:lpstr>Imperialism and epigraphy</vt:lpstr>
      <vt:lpstr>Decree on the settlers of Salamis (c. 501)</vt:lpstr>
      <vt:lpstr>Decrees of the democracy</vt:lpstr>
      <vt:lpstr>Athenian decrees</vt:lpstr>
      <vt:lpstr>Athens, democracy and epigraphy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Imperialism</dc:title>
  <dc:creator>Roel</dc:creator>
  <cp:lastModifiedBy>Michael Scott</cp:lastModifiedBy>
  <cp:revision>19</cp:revision>
  <dcterms:created xsi:type="dcterms:W3CDTF">2018-01-26T00:04:59Z</dcterms:created>
  <dcterms:modified xsi:type="dcterms:W3CDTF">2018-01-26T13:13:21Z</dcterms:modified>
</cp:coreProperties>
</file>