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1" r:id="rId5"/>
    <p:sldId id="263" r:id="rId6"/>
    <p:sldId id="262" r:id="rId7"/>
    <p:sldId id="264" r:id="rId8"/>
    <p:sldId id="260" r:id="rId9"/>
    <p:sldId id="265" r:id="rId10"/>
    <p:sldId id="266" r:id="rId11"/>
    <p:sldId id="267" r:id="rId12"/>
    <p:sldId id="269" r:id="rId13"/>
    <p:sldId id="268" r:id="rId14"/>
    <p:sldId id="257" r:id="rId15"/>
    <p:sldId id="270" r:id="rId16"/>
    <p:sldId id="271" r:id="rId17"/>
    <p:sldId id="272" r:id="rId18"/>
    <p:sldId id="273" r:id="rId19"/>
    <p:sldId id="274" r:id="rId2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8638F0FA-503B-447F-A02E-6BF1D880434F}" type="datetimeFigureOut">
              <a:rPr lang="nl-NL" smtClean="0"/>
              <a:pPr/>
              <a:t>9-3-2018</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9-3-2018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3EE7185-A582-4542-8FF0-969B3F80C0A5}" type="slidenum">
              <a:rPr lang="nl-NL" smtClean="0"/>
              <a:pPr/>
              <a:t>‹nr.›</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9-3-2018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9-3-2018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3EE7185-A582-4542-8FF0-969B3F80C0A5}" type="slidenum">
              <a:rPr lang="nl-NL" smtClean="0"/>
              <a:pPr/>
              <a:t>‹nr.›</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9-3-2018</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8638F0FA-503B-447F-A02E-6BF1D880434F}" type="datetimeFigureOut">
              <a:rPr lang="nl-NL" smtClean="0"/>
              <a:pPr/>
              <a:t>9-3-2018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9-3-2018</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3EE7185-A582-4542-8FF0-969B3F80C0A5}" type="slidenum">
              <a:rPr lang="nl-NL" smtClean="0"/>
              <a:pPr/>
              <a:t>‹nr.›</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9-3-2018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3EE7185-A582-4542-8FF0-969B3F80C0A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8638F0FA-503B-447F-A02E-6BF1D880434F}" type="datetimeFigureOut">
              <a:rPr lang="nl-NL" smtClean="0"/>
              <a:pPr/>
              <a:t>9-3-2018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EE7185-A582-4542-8FF0-969B3F80C0A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EE7185-A582-4542-8FF0-969B3F80C0A5}" type="slidenum">
              <a:rPr lang="nl-NL" smtClean="0"/>
              <a:pPr/>
              <a:t>‹nr.›</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9-3-2018</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3EE7185-A582-4542-8FF0-969B3F80C0A5}" type="slidenum">
              <a:rPr lang="nl-NL" smtClean="0"/>
              <a:pPr/>
              <a:t>‹nr.›</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8638F0FA-503B-447F-A02E-6BF1D880434F}" type="datetimeFigureOut">
              <a:rPr lang="nl-NL" smtClean="0"/>
              <a:pPr/>
              <a:t>9-3-2018</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638F0FA-503B-447F-A02E-6BF1D880434F}" type="datetimeFigureOut">
              <a:rPr lang="nl-NL" smtClean="0"/>
              <a:pPr/>
              <a:t>9-3-2018</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EE7185-A582-4542-8FF0-969B3F80C0A5}" type="slidenum">
              <a:rPr lang="nl-NL" smtClean="0"/>
              <a:pPr/>
              <a:t>‹nr.›</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r>
              <a:rPr lang="nl-NL" dirty="0" smtClean="0"/>
              <a:t>Term 2, </a:t>
            </a:r>
            <a:r>
              <a:rPr lang="nl-NL" dirty="0" err="1" smtClean="0"/>
              <a:t>Lecture</a:t>
            </a:r>
            <a:r>
              <a:rPr lang="nl-NL" dirty="0" smtClean="0"/>
              <a:t> 8</a:t>
            </a:r>
          </a:p>
          <a:p>
            <a:r>
              <a:rPr lang="nl-NL" dirty="0" smtClean="0"/>
              <a:t>Rome, </a:t>
            </a:r>
            <a:r>
              <a:rPr lang="nl-NL" dirty="0" err="1" smtClean="0"/>
              <a:t>Democracy</a:t>
            </a:r>
            <a:r>
              <a:rPr lang="nl-NL" dirty="0" smtClean="0"/>
              <a:t> and </a:t>
            </a:r>
            <a:r>
              <a:rPr lang="nl-NL" dirty="0" err="1" smtClean="0"/>
              <a:t>Imperialism</a:t>
            </a:r>
            <a:endParaRPr lang="nl-NL" dirty="0"/>
          </a:p>
        </p:txBody>
      </p:sp>
      <p:sp>
        <p:nvSpPr>
          <p:cNvPr id="2" name="Titel 1"/>
          <p:cNvSpPr>
            <a:spLocks noGrp="1"/>
          </p:cNvSpPr>
          <p:nvPr>
            <p:ph type="ctrTitle"/>
          </p:nvPr>
        </p:nvSpPr>
        <p:spPr/>
        <p:txBody>
          <a:bodyPr/>
          <a:lstStyle/>
          <a:p>
            <a:r>
              <a:rPr lang="nl-NL" dirty="0" err="1" smtClean="0"/>
              <a:t>Democracy</a:t>
            </a:r>
            <a:r>
              <a:rPr lang="nl-NL" dirty="0" smtClean="0"/>
              <a:t> and </a:t>
            </a:r>
            <a:r>
              <a:rPr lang="nl-NL" dirty="0" err="1" smtClean="0"/>
              <a:t>Imperialism</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Differences</a:t>
            </a:r>
            <a:endParaRPr lang="nl-NL" dirty="0"/>
          </a:p>
        </p:txBody>
      </p:sp>
      <p:sp>
        <p:nvSpPr>
          <p:cNvPr id="3" name="Tijdelijke aanduiding voor inhoud 2"/>
          <p:cNvSpPr>
            <a:spLocks noGrp="1"/>
          </p:cNvSpPr>
          <p:nvPr>
            <p:ph sz="quarter" idx="1"/>
          </p:nvPr>
        </p:nvSpPr>
        <p:spPr>
          <a:xfrm>
            <a:off x="301752" y="1700808"/>
            <a:ext cx="8503920" cy="4398240"/>
          </a:xfrm>
        </p:spPr>
        <p:txBody>
          <a:bodyPr>
            <a:normAutofit lnSpcReduction="10000"/>
          </a:bodyPr>
          <a:lstStyle/>
          <a:p>
            <a:r>
              <a:rPr lang="nl-NL" dirty="0" smtClean="0"/>
              <a:t>Roman </a:t>
            </a:r>
            <a:r>
              <a:rPr lang="nl-NL" dirty="0" err="1" smtClean="0"/>
              <a:t>assemblies</a:t>
            </a:r>
            <a:r>
              <a:rPr lang="nl-NL" dirty="0" smtClean="0"/>
              <a:t> </a:t>
            </a:r>
            <a:r>
              <a:rPr lang="nl-NL" dirty="0" err="1" smtClean="0"/>
              <a:t>traditionally</a:t>
            </a:r>
            <a:r>
              <a:rPr lang="nl-NL" dirty="0" smtClean="0"/>
              <a:t> </a:t>
            </a:r>
            <a:r>
              <a:rPr lang="nl-NL" dirty="0" err="1" smtClean="0"/>
              <a:t>rigged</a:t>
            </a:r>
            <a:r>
              <a:rPr lang="nl-NL" dirty="0" smtClean="0"/>
              <a:t> to </a:t>
            </a:r>
            <a:r>
              <a:rPr lang="nl-NL" dirty="0" err="1" smtClean="0"/>
              <a:t>favour</a:t>
            </a:r>
            <a:r>
              <a:rPr lang="nl-NL" dirty="0" smtClean="0"/>
              <a:t> elite</a:t>
            </a:r>
          </a:p>
          <a:p>
            <a:endParaRPr lang="nl-NL" dirty="0" smtClean="0"/>
          </a:p>
          <a:p>
            <a:r>
              <a:rPr lang="nl-NL" dirty="0" smtClean="0"/>
              <a:t>Leisure </a:t>
            </a:r>
            <a:r>
              <a:rPr lang="nl-NL" dirty="0" err="1" smtClean="0"/>
              <a:t>class</a:t>
            </a:r>
            <a:r>
              <a:rPr lang="nl-NL" dirty="0" smtClean="0"/>
              <a:t> </a:t>
            </a:r>
            <a:r>
              <a:rPr lang="nl-NL" dirty="0" err="1" smtClean="0"/>
              <a:t>retains</a:t>
            </a:r>
            <a:r>
              <a:rPr lang="nl-NL" dirty="0" smtClean="0"/>
              <a:t> dominant </a:t>
            </a:r>
            <a:r>
              <a:rPr lang="nl-NL" dirty="0" err="1" smtClean="0"/>
              <a:t>position</a:t>
            </a:r>
            <a:r>
              <a:rPr lang="nl-NL" dirty="0" smtClean="0"/>
              <a:t> as </a:t>
            </a:r>
            <a:r>
              <a:rPr lang="nl-NL" dirty="0" err="1" smtClean="0"/>
              <a:t>Senate</a:t>
            </a:r>
            <a:r>
              <a:rPr lang="nl-NL" dirty="0" smtClean="0"/>
              <a:t> and </a:t>
            </a:r>
            <a:r>
              <a:rPr lang="nl-NL" dirty="0" err="1" smtClean="0"/>
              <a:t>through</a:t>
            </a:r>
            <a:r>
              <a:rPr lang="nl-NL" dirty="0" smtClean="0"/>
              <a:t> </a:t>
            </a:r>
            <a:r>
              <a:rPr lang="nl-NL" dirty="0" err="1" smtClean="0"/>
              <a:t>magistracies</a:t>
            </a:r>
            <a:endParaRPr lang="nl-NL" dirty="0" smtClean="0"/>
          </a:p>
          <a:p>
            <a:endParaRPr lang="nl-NL" dirty="0" smtClean="0"/>
          </a:p>
          <a:p>
            <a:r>
              <a:rPr lang="nl-NL" dirty="0" smtClean="0"/>
              <a:t>Romans </a:t>
            </a:r>
            <a:r>
              <a:rPr lang="nl-NL" dirty="0" err="1" smtClean="0"/>
              <a:t>allow</a:t>
            </a:r>
            <a:r>
              <a:rPr lang="nl-NL" dirty="0" smtClean="0"/>
              <a:t> </a:t>
            </a:r>
            <a:r>
              <a:rPr lang="nl-NL" dirty="0" err="1" smtClean="0"/>
              <a:t>outside</a:t>
            </a:r>
            <a:r>
              <a:rPr lang="nl-NL" dirty="0" smtClean="0"/>
              <a:t> </a:t>
            </a:r>
            <a:r>
              <a:rPr lang="nl-NL" dirty="0" err="1" smtClean="0"/>
              <a:t>groups</a:t>
            </a:r>
            <a:r>
              <a:rPr lang="nl-NL" dirty="0" smtClean="0"/>
              <a:t> to </a:t>
            </a:r>
            <a:r>
              <a:rPr lang="nl-NL" dirty="0" err="1" smtClean="0"/>
              <a:t>integrate</a:t>
            </a:r>
            <a:r>
              <a:rPr lang="nl-NL" dirty="0" smtClean="0"/>
              <a:t> </a:t>
            </a:r>
            <a:r>
              <a:rPr lang="nl-NL" dirty="0" err="1" smtClean="0"/>
              <a:t>into</a:t>
            </a:r>
            <a:r>
              <a:rPr lang="nl-NL" dirty="0" smtClean="0"/>
              <a:t> </a:t>
            </a:r>
            <a:r>
              <a:rPr lang="nl-NL" dirty="0" err="1" smtClean="0"/>
              <a:t>citizen</a:t>
            </a:r>
            <a:r>
              <a:rPr lang="nl-NL" dirty="0" smtClean="0"/>
              <a:t> body</a:t>
            </a:r>
          </a:p>
          <a:p>
            <a:endParaRPr lang="nl-NL" dirty="0" smtClean="0"/>
          </a:p>
          <a:p>
            <a:r>
              <a:rPr lang="nl-NL" dirty="0" err="1" smtClean="0"/>
              <a:t>Conflicts</a:t>
            </a:r>
            <a:r>
              <a:rPr lang="nl-NL" dirty="0" smtClean="0"/>
              <a:t> </a:t>
            </a:r>
            <a:r>
              <a:rPr lang="nl-NL" dirty="0" err="1" smtClean="0"/>
              <a:t>between</a:t>
            </a:r>
            <a:r>
              <a:rPr lang="nl-NL" dirty="0" smtClean="0"/>
              <a:t> </a:t>
            </a:r>
            <a:r>
              <a:rPr lang="nl-NL" dirty="0" err="1" smtClean="0"/>
              <a:t>rich</a:t>
            </a:r>
            <a:r>
              <a:rPr lang="nl-NL" dirty="0" smtClean="0"/>
              <a:t> &amp; </a:t>
            </a:r>
            <a:r>
              <a:rPr lang="nl-NL" dirty="0" err="1" smtClean="0"/>
              <a:t>poor</a:t>
            </a:r>
            <a:r>
              <a:rPr lang="nl-NL" dirty="0" smtClean="0"/>
              <a:t> </a:t>
            </a:r>
            <a:r>
              <a:rPr lang="nl-NL" dirty="0" err="1" smtClean="0"/>
              <a:t>resolved</a:t>
            </a:r>
            <a:r>
              <a:rPr lang="nl-NL" dirty="0" smtClean="0"/>
              <a:t> </a:t>
            </a:r>
            <a:r>
              <a:rPr lang="nl-NL" dirty="0" err="1" smtClean="0"/>
              <a:t>through</a:t>
            </a:r>
            <a:r>
              <a:rPr lang="nl-NL" dirty="0" smtClean="0"/>
              <a:t> </a:t>
            </a:r>
            <a:r>
              <a:rPr lang="nl-NL" dirty="0" err="1" smtClean="0"/>
              <a:t>conquest</a:t>
            </a:r>
            <a:r>
              <a:rPr lang="nl-NL" dirty="0" smtClean="0"/>
              <a:t> &amp; </a:t>
            </a:r>
            <a:r>
              <a:rPr lang="nl-NL" dirty="0" err="1" smtClean="0"/>
              <a:t>gradual</a:t>
            </a:r>
            <a:r>
              <a:rPr lang="nl-NL" dirty="0" smtClean="0"/>
              <a:t> elite </a:t>
            </a:r>
            <a:r>
              <a:rPr lang="nl-NL" dirty="0" err="1" smtClean="0"/>
              <a:t>concessions</a:t>
            </a:r>
            <a:endParaRPr lang="nl-NL" dirty="0" smtClean="0"/>
          </a:p>
          <a:p>
            <a:endParaRPr lang="nl-NL" dirty="0" smtClean="0"/>
          </a:p>
          <a:p>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Republican</a:t>
            </a:r>
            <a:r>
              <a:rPr lang="nl-NL" dirty="0" smtClean="0"/>
              <a:t> Rome is </a:t>
            </a:r>
            <a:r>
              <a:rPr lang="nl-NL" dirty="0" err="1" smtClean="0"/>
              <a:t>what</a:t>
            </a:r>
            <a:r>
              <a:rPr lang="nl-NL" dirty="0" smtClean="0"/>
              <a:t> </a:t>
            </a:r>
            <a:r>
              <a:rPr lang="nl-NL" dirty="0" err="1" smtClean="0"/>
              <a:t>it</a:t>
            </a:r>
            <a:r>
              <a:rPr lang="nl-NL" dirty="0" smtClean="0"/>
              <a:t> </a:t>
            </a:r>
            <a:r>
              <a:rPr lang="nl-NL" dirty="0" err="1" smtClean="0"/>
              <a:t>says</a:t>
            </a:r>
            <a:r>
              <a:rPr lang="nl-NL" dirty="0" smtClean="0"/>
              <a:t> </a:t>
            </a:r>
            <a:r>
              <a:rPr lang="nl-NL" dirty="0" err="1" smtClean="0"/>
              <a:t>on</a:t>
            </a:r>
            <a:r>
              <a:rPr lang="nl-NL" dirty="0" smtClean="0"/>
              <a:t> the tin</a:t>
            </a:r>
            <a:endParaRPr lang="nl-NL" dirty="0"/>
          </a:p>
        </p:txBody>
      </p:sp>
      <p:sp>
        <p:nvSpPr>
          <p:cNvPr id="3" name="Tijdelijke aanduiding voor inhoud 2"/>
          <p:cNvSpPr>
            <a:spLocks noGrp="1"/>
          </p:cNvSpPr>
          <p:nvPr>
            <p:ph sz="quarter" idx="1"/>
          </p:nvPr>
        </p:nvSpPr>
        <p:spPr>
          <a:xfrm>
            <a:off x="251520" y="1527048"/>
            <a:ext cx="5184576" cy="4782272"/>
          </a:xfrm>
        </p:spPr>
        <p:txBody>
          <a:bodyPr>
            <a:normAutofit fontScale="92500"/>
          </a:bodyPr>
          <a:lstStyle/>
          <a:p>
            <a:r>
              <a:rPr lang="nl-NL" dirty="0" smtClean="0"/>
              <a:t>Power of elites + </a:t>
            </a:r>
            <a:r>
              <a:rPr lang="nl-NL" dirty="0" err="1" smtClean="0"/>
              <a:t>alternative</a:t>
            </a:r>
            <a:r>
              <a:rPr lang="nl-NL" dirty="0" smtClean="0"/>
              <a:t> escape </a:t>
            </a:r>
            <a:r>
              <a:rPr lang="nl-NL" dirty="0" err="1" smtClean="0"/>
              <a:t>valves</a:t>
            </a:r>
            <a:r>
              <a:rPr lang="nl-NL" dirty="0" smtClean="0"/>
              <a:t> </a:t>
            </a:r>
            <a:r>
              <a:rPr lang="nl-NL" dirty="0" err="1" smtClean="0"/>
              <a:t>preclude</a:t>
            </a:r>
            <a:r>
              <a:rPr lang="nl-NL" dirty="0" smtClean="0"/>
              <a:t>/prevent/ </a:t>
            </a:r>
            <a:r>
              <a:rPr lang="nl-NL" dirty="0" err="1" smtClean="0"/>
              <a:t>obviate</a:t>
            </a:r>
            <a:r>
              <a:rPr lang="nl-NL" dirty="0" smtClean="0"/>
              <a:t> </a:t>
            </a:r>
            <a:r>
              <a:rPr lang="nl-NL" dirty="0" err="1" smtClean="0"/>
              <a:t>need</a:t>
            </a:r>
            <a:r>
              <a:rPr lang="nl-NL" dirty="0" smtClean="0"/>
              <a:t> to </a:t>
            </a:r>
            <a:r>
              <a:rPr lang="nl-NL" dirty="0" err="1" smtClean="0"/>
              <a:t>develop</a:t>
            </a:r>
            <a:r>
              <a:rPr lang="nl-NL" dirty="0" smtClean="0"/>
              <a:t> </a:t>
            </a:r>
            <a:r>
              <a:rPr lang="nl-NL" dirty="0" err="1" smtClean="0"/>
              <a:t>democracy</a:t>
            </a:r>
            <a:endParaRPr lang="nl-NL" dirty="0" smtClean="0"/>
          </a:p>
          <a:p>
            <a:endParaRPr lang="nl-NL" dirty="0" smtClean="0"/>
          </a:p>
          <a:p>
            <a:r>
              <a:rPr lang="nl-NL" dirty="0" smtClean="0"/>
              <a:t>Roman system </a:t>
            </a:r>
            <a:r>
              <a:rPr lang="nl-NL" dirty="0" err="1" smtClean="0"/>
              <a:t>geared</a:t>
            </a:r>
            <a:r>
              <a:rPr lang="nl-NL" dirty="0" smtClean="0"/>
              <a:t> </a:t>
            </a:r>
            <a:r>
              <a:rPr lang="nl-NL" dirty="0" err="1" smtClean="0"/>
              <a:t>towards</a:t>
            </a:r>
            <a:r>
              <a:rPr lang="nl-NL" dirty="0" smtClean="0"/>
              <a:t> </a:t>
            </a:r>
            <a:r>
              <a:rPr lang="nl-NL" dirty="0" err="1" smtClean="0"/>
              <a:t>minimising</a:t>
            </a:r>
            <a:r>
              <a:rPr lang="nl-NL" dirty="0" smtClean="0"/>
              <a:t> power of the </a:t>
            </a:r>
            <a:r>
              <a:rPr lang="nl-NL" dirty="0" err="1" smtClean="0"/>
              <a:t>masses</a:t>
            </a:r>
            <a:endParaRPr lang="nl-NL" dirty="0" smtClean="0"/>
          </a:p>
          <a:p>
            <a:endParaRPr lang="nl-NL" dirty="0" smtClean="0"/>
          </a:p>
          <a:p>
            <a:r>
              <a:rPr lang="nl-NL" dirty="0" err="1" smtClean="0"/>
              <a:t>Concessions</a:t>
            </a:r>
            <a:r>
              <a:rPr lang="nl-NL" dirty="0" smtClean="0"/>
              <a:t> to the </a:t>
            </a:r>
            <a:r>
              <a:rPr lang="nl-NL" i="1" dirty="0" smtClean="0"/>
              <a:t>plebs </a:t>
            </a:r>
            <a:r>
              <a:rPr lang="nl-NL" dirty="0" smtClean="0"/>
              <a:t>are </a:t>
            </a:r>
            <a:r>
              <a:rPr lang="nl-NL" dirty="0" err="1" smtClean="0"/>
              <a:t>really</a:t>
            </a:r>
            <a:r>
              <a:rPr lang="nl-NL" dirty="0" smtClean="0"/>
              <a:t> </a:t>
            </a:r>
            <a:r>
              <a:rPr lang="nl-NL" dirty="0" err="1" smtClean="0"/>
              <a:t>concessions</a:t>
            </a:r>
            <a:r>
              <a:rPr lang="nl-NL" dirty="0" smtClean="0"/>
              <a:t> to </a:t>
            </a:r>
            <a:r>
              <a:rPr lang="nl-NL" dirty="0" err="1" smtClean="0"/>
              <a:t>wealthy</a:t>
            </a:r>
            <a:r>
              <a:rPr lang="nl-NL" dirty="0" smtClean="0"/>
              <a:t> </a:t>
            </a:r>
            <a:r>
              <a:rPr lang="nl-NL" dirty="0" err="1" smtClean="0"/>
              <a:t>sub-elite</a:t>
            </a:r>
            <a:endParaRPr lang="nl-NL" i="1" dirty="0" smtClean="0"/>
          </a:p>
          <a:p>
            <a:endParaRPr lang="nl-NL" dirty="0" smtClean="0"/>
          </a:p>
          <a:p>
            <a:endParaRPr lang="nl-NL" dirty="0"/>
          </a:p>
        </p:txBody>
      </p:sp>
      <p:pic>
        <p:nvPicPr>
          <p:cNvPr id="5" name="Afbeelding 4" descr="Cato.jpg"/>
          <p:cNvPicPr>
            <a:picLocks noChangeAspect="1"/>
          </p:cNvPicPr>
          <p:nvPr/>
        </p:nvPicPr>
        <p:blipFill>
          <a:blip r:embed="rId2" cstate="print"/>
          <a:stretch>
            <a:fillRect/>
          </a:stretch>
        </p:blipFill>
        <p:spPr>
          <a:xfrm>
            <a:off x="5580112" y="1412776"/>
            <a:ext cx="3563887" cy="497286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An</a:t>
            </a:r>
            <a:r>
              <a:rPr lang="nl-NL" dirty="0" smtClean="0"/>
              <a:t> Imperial </a:t>
            </a:r>
            <a:r>
              <a:rPr lang="nl-NL" dirty="0" err="1" smtClean="0"/>
              <a:t>destiny</a:t>
            </a:r>
            <a:endParaRPr lang="nl-NL" dirty="0"/>
          </a:p>
        </p:txBody>
      </p:sp>
      <p:sp>
        <p:nvSpPr>
          <p:cNvPr id="3" name="Tekstvak 2"/>
          <p:cNvSpPr txBox="1"/>
          <p:nvPr/>
        </p:nvSpPr>
        <p:spPr>
          <a:xfrm>
            <a:off x="755576" y="1988840"/>
            <a:ext cx="7632848" cy="3416320"/>
          </a:xfrm>
          <a:prstGeom prst="rect">
            <a:avLst/>
          </a:prstGeom>
          <a:noFill/>
        </p:spPr>
        <p:txBody>
          <a:bodyPr wrap="square" rtlCol="0">
            <a:spAutoFit/>
          </a:bodyPr>
          <a:lstStyle/>
          <a:p>
            <a:r>
              <a:rPr lang="en-GB" dirty="0" smtClean="0"/>
              <a:t>Let others better </a:t>
            </a:r>
            <a:r>
              <a:rPr lang="en-GB" dirty="0" err="1" smtClean="0"/>
              <a:t>mold</a:t>
            </a:r>
            <a:r>
              <a:rPr lang="en-GB" dirty="0" smtClean="0"/>
              <a:t> the running mass</a:t>
            </a:r>
            <a:br>
              <a:rPr lang="en-GB" dirty="0" smtClean="0"/>
            </a:br>
            <a:r>
              <a:rPr lang="en-GB" dirty="0" smtClean="0"/>
              <a:t>Of metals, and inform the breathing brass,</a:t>
            </a:r>
            <a:br>
              <a:rPr lang="en-GB" dirty="0" smtClean="0"/>
            </a:br>
            <a:r>
              <a:rPr lang="en-GB" dirty="0" smtClean="0"/>
              <a:t>And soften into flesh a marble face;</a:t>
            </a:r>
            <a:br>
              <a:rPr lang="en-GB" dirty="0" smtClean="0"/>
            </a:br>
            <a:r>
              <a:rPr lang="en-GB" dirty="0" smtClean="0"/>
              <a:t>Plead better at the bar; describe the skies,</a:t>
            </a:r>
            <a:br>
              <a:rPr lang="en-GB" dirty="0" smtClean="0"/>
            </a:br>
            <a:r>
              <a:rPr lang="en-GB" dirty="0" smtClean="0"/>
              <a:t>And when the stars descend, and when they rise.</a:t>
            </a:r>
            <a:br>
              <a:rPr lang="en-GB" dirty="0" smtClean="0"/>
            </a:br>
            <a:r>
              <a:rPr lang="en-GB" dirty="0" smtClean="0"/>
              <a:t>But, Rome, 't is </a:t>
            </a:r>
            <a:r>
              <a:rPr lang="en-GB" dirty="0" err="1" smtClean="0"/>
              <a:t>thine</a:t>
            </a:r>
            <a:r>
              <a:rPr lang="en-GB" dirty="0" smtClean="0"/>
              <a:t> alone, with awful sway,</a:t>
            </a:r>
            <a:br>
              <a:rPr lang="en-GB" dirty="0" smtClean="0"/>
            </a:br>
            <a:r>
              <a:rPr lang="en-GB" dirty="0" smtClean="0"/>
              <a:t>To rule mankind, and make the world obey,</a:t>
            </a:r>
            <a:br>
              <a:rPr lang="en-GB" dirty="0" smtClean="0"/>
            </a:br>
            <a:r>
              <a:rPr lang="en-GB" dirty="0" smtClean="0"/>
              <a:t>Disposing peace and war by thy own majestic way;</a:t>
            </a:r>
            <a:br>
              <a:rPr lang="en-GB" dirty="0" smtClean="0"/>
            </a:br>
            <a:r>
              <a:rPr lang="en-GB" dirty="0" smtClean="0"/>
              <a:t>To tame the proud, the </a:t>
            </a:r>
            <a:r>
              <a:rPr lang="en-GB" dirty="0" err="1" smtClean="0"/>
              <a:t>fetter'd</a:t>
            </a:r>
            <a:r>
              <a:rPr lang="en-GB" dirty="0" smtClean="0"/>
              <a:t> slave to free:</a:t>
            </a:r>
            <a:br>
              <a:rPr lang="en-GB" dirty="0" smtClean="0"/>
            </a:br>
            <a:r>
              <a:rPr lang="en-GB" dirty="0" smtClean="0"/>
              <a:t>These are imperial arts, and worthy thee.</a:t>
            </a:r>
          </a:p>
          <a:p>
            <a:endParaRPr lang="en-GB" dirty="0" smtClean="0"/>
          </a:p>
          <a:p>
            <a:pPr algn="r"/>
            <a:r>
              <a:rPr lang="nl-NL" dirty="0" smtClean="0"/>
              <a:t>Vergil, </a:t>
            </a:r>
            <a:r>
              <a:rPr lang="nl-NL" i="1" dirty="0" err="1" smtClean="0"/>
              <a:t>Aeneid</a:t>
            </a:r>
            <a:r>
              <a:rPr lang="nl-NL" dirty="0" smtClean="0"/>
              <a:t> 6.847-853</a:t>
            </a:r>
            <a:endParaRPr lang="nl-N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How</a:t>
            </a:r>
            <a:r>
              <a:rPr lang="nl-NL" dirty="0" smtClean="0"/>
              <a:t> Rome killed </a:t>
            </a:r>
            <a:r>
              <a:rPr lang="nl-NL" dirty="0" err="1" smtClean="0"/>
              <a:t>democracy</a:t>
            </a:r>
            <a:endParaRPr lang="nl-NL" dirty="0"/>
          </a:p>
        </p:txBody>
      </p:sp>
      <p:sp>
        <p:nvSpPr>
          <p:cNvPr id="3" name="Tijdelijke aanduiding voor inhoud 2"/>
          <p:cNvSpPr>
            <a:spLocks noGrp="1"/>
          </p:cNvSpPr>
          <p:nvPr>
            <p:ph sz="quarter" idx="1"/>
          </p:nvPr>
        </p:nvSpPr>
        <p:spPr>
          <a:xfrm>
            <a:off x="301752" y="1700808"/>
            <a:ext cx="8503920" cy="4398240"/>
          </a:xfrm>
        </p:spPr>
        <p:txBody>
          <a:bodyPr/>
          <a:lstStyle/>
          <a:p>
            <a:r>
              <a:rPr lang="nl-NL" dirty="0" smtClean="0"/>
              <a:t>Roman </a:t>
            </a:r>
            <a:r>
              <a:rPr lang="nl-NL" dirty="0" err="1" smtClean="0"/>
              <a:t>imperialism</a:t>
            </a:r>
            <a:r>
              <a:rPr lang="nl-NL" dirty="0" smtClean="0"/>
              <a:t>: </a:t>
            </a:r>
            <a:r>
              <a:rPr lang="nl-NL" dirty="0" err="1" smtClean="0"/>
              <a:t>replacement</a:t>
            </a:r>
            <a:r>
              <a:rPr lang="nl-NL" dirty="0" smtClean="0"/>
              <a:t> of </a:t>
            </a:r>
            <a:r>
              <a:rPr lang="nl-NL" dirty="0" err="1" smtClean="0"/>
              <a:t>hostile</a:t>
            </a:r>
            <a:r>
              <a:rPr lang="nl-NL" dirty="0" smtClean="0"/>
              <a:t> regimes </a:t>
            </a:r>
            <a:r>
              <a:rPr lang="nl-NL" dirty="0" err="1" smtClean="0"/>
              <a:t>with</a:t>
            </a:r>
            <a:r>
              <a:rPr lang="nl-NL" dirty="0" smtClean="0"/>
              <a:t> </a:t>
            </a:r>
            <a:r>
              <a:rPr lang="nl-NL" dirty="0" err="1" smtClean="0"/>
              <a:t>favourable</a:t>
            </a:r>
            <a:r>
              <a:rPr lang="nl-NL" dirty="0" smtClean="0"/>
              <a:t> </a:t>
            </a:r>
            <a:r>
              <a:rPr lang="nl-NL" dirty="0" err="1" smtClean="0"/>
              <a:t>oligarchies</a:t>
            </a:r>
            <a:r>
              <a:rPr lang="nl-NL" dirty="0" smtClean="0"/>
              <a:t> (</a:t>
            </a:r>
            <a:r>
              <a:rPr lang="nl-NL" dirty="0" err="1" smtClean="0"/>
              <a:t>Achaea</a:t>
            </a:r>
            <a:r>
              <a:rPr lang="nl-NL" dirty="0" smtClean="0"/>
              <a:t>, Sparta)</a:t>
            </a:r>
          </a:p>
          <a:p>
            <a:endParaRPr lang="nl-NL" dirty="0" smtClean="0"/>
          </a:p>
          <a:p>
            <a:r>
              <a:rPr lang="nl-NL" dirty="0" smtClean="0"/>
              <a:t>Rome </a:t>
            </a:r>
            <a:r>
              <a:rPr lang="nl-NL" dirty="0" err="1" smtClean="0"/>
              <a:t>favours</a:t>
            </a:r>
            <a:r>
              <a:rPr lang="nl-NL" dirty="0" smtClean="0"/>
              <a:t> elite </a:t>
            </a:r>
            <a:r>
              <a:rPr lang="nl-NL" dirty="0" err="1" smtClean="0"/>
              <a:t>representatives</a:t>
            </a:r>
            <a:r>
              <a:rPr lang="nl-NL" dirty="0" smtClean="0"/>
              <a:t> in diplomatic </a:t>
            </a:r>
            <a:r>
              <a:rPr lang="nl-NL" dirty="0" err="1" smtClean="0"/>
              <a:t>dealings</a:t>
            </a:r>
            <a:endParaRPr lang="nl-NL" dirty="0" smtClean="0"/>
          </a:p>
          <a:p>
            <a:endParaRPr lang="nl-NL" dirty="0" smtClean="0"/>
          </a:p>
          <a:p>
            <a:r>
              <a:rPr lang="nl-NL" dirty="0" smtClean="0"/>
              <a:t>The </a:t>
            </a:r>
            <a:r>
              <a:rPr lang="nl-NL" dirty="0" err="1" smtClean="0"/>
              <a:t>masses</a:t>
            </a:r>
            <a:r>
              <a:rPr lang="nl-NL" dirty="0" smtClean="0"/>
              <a:t>: </a:t>
            </a:r>
            <a:r>
              <a:rPr lang="nl-NL" dirty="0" err="1" smtClean="0"/>
              <a:t>tuned</a:t>
            </a:r>
            <a:r>
              <a:rPr lang="nl-NL" dirty="0" smtClean="0"/>
              <a:t> out, </a:t>
            </a:r>
            <a:r>
              <a:rPr lang="nl-NL" dirty="0" err="1" smtClean="0"/>
              <a:t>locked</a:t>
            </a:r>
            <a:r>
              <a:rPr lang="nl-NL" dirty="0" smtClean="0"/>
              <a:t> out, </a:t>
            </a:r>
            <a:r>
              <a:rPr lang="nl-NL" dirty="0" err="1" smtClean="0"/>
              <a:t>or</a:t>
            </a:r>
            <a:r>
              <a:rPr lang="nl-NL" dirty="0" smtClean="0"/>
              <a:t> </a:t>
            </a:r>
            <a:r>
              <a:rPr lang="nl-NL" dirty="0" err="1" smtClean="0"/>
              <a:t>nudged</a:t>
            </a:r>
            <a:r>
              <a:rPr lang="nl-NL" dirty="0" smtClean="0"/>
              <a:t> out?</a:t>
            </a:r>
            <a:endParaRPr lang="nl-N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end of politics</a:t>
            </a:r>
            <a:endParaRPr lang="nl-NL" dirty="0"/>
          </a:p>
        </p:txBody>
      </p:sp>
      <p:sp>
        <p:nvSpPr>
          <p:cNvPr id="3" name="Tekstvak 2"/>
          <p:cNvSpPr txBox="1"/>
          <p:nvPr/>
        </p:nvSpPr>
        <p:spPr>
          <a:xfrm>
            <a:off x="539552" y="1844824"/>
            <a:ext cx="8136904" cy="3693319"/>
          </a:xfrm>
          <a:prstGeom prst="rect">
            <a:avLst/>
          </a:prstGeom>
          <a:noFill/>
        </p:spPr>
        <p:txBody>
          <a:bodyPr wrap="square" rtlCol="0">
            <a:spAutoFit/>
          </a:bodyPr>
          <a:lstStyle/>
          <a:p>
            <a:pPr algn="just"/>
            <a:r>
              <a:rPr lang="en-GB" dirty="0" smtClean="0"/>
              <a:t>There has been established throughout the world alike a democracy – under one man, namely the best ruler and moderator. </a:t>
            </a:r>
          </a:p>
          <a:p>
            <a:pPr algn="r"/>
            <a:r>
              <a:rPr lang="en-GB" dirty="0" err="1" smtClean="0"/>
              <a:t>Aelius</a:t>
            </a:r>
            <a:r>
              <a:rPr lang="en-GB" dirty="0" smtClean="0"/>
              <a:t> Aristides, </a:t>
            </a:r>
            <a:r>
              <a:rPr lang="en-GB" i="1" dirty="0" smtClean="0"/>
              <a:t>To Rome</a:t>
            </a:r>
            <a:r>
              <a:rPr lang="en-GB" dirty="0" smtClean="0"/>
              <a:t> 60</a:t>
            </a:r>
          </a:p>
          <a:p>
            <a:pPr algn="just"/>
            <a:endParaRPr lang="en-GB" dirty="0" smtClean="0"/>
          </a:p>
          <a:p>
            <a:pPr algn="just"/>
            <a:r>
              <a:rPr lang="en-GB" dirty="0" smtClean="0"/>
              <a:t>Nowadays, then, when the affairs of the cities no longer include leadership in wars, nor the overthrowing of tyrannies, nor acts of alliances, what opening for a conspicuous and brilliant public career could a young man find? There remain the public lawsuits and embassies to the emperor, which demand a man of ardent temperament and one who possesses both courage and intellect. But there are many excellent lines of endeavour that are neglected in our cities which a man may take up…</a:t>
            </a:r>
          </a:p>
          <a:p>
            <a:pPr algn="r"/>
            <a:r>
              <a:rPr lang="en-GB" dirty="0" smtClean="0"/>
              <a:t>Plutarch, </a:t>
            </a:r>
            <a:r>
              <a:rPr lang="en-GB" i="1" dirty="0" err="1" smtClean="0"/>
              <a:t>Moralia</a:t>
            </a:r>
            <a:r>
              <a:rPr lang="en-GB" dirty="0" smtClean="0"/>
              <a:t> 805a-b</a:t>
            </a:r>
          </a:p>
          <a:p>
            <a:endParaRPr lang="nl-N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Rome and the </a:t>
            </a:r>
            <a:r>
              <a:rPr lang="nl-NL" dirty="0" err="1" smtClean="0"/>
              <a:t>Greeks</a:t>
            </a:r>
            <a:endParaRPr lang="nl-NL" dirty="0"/>
          </a:p>
        </p:txBody>
      </p:sp>
      <p:sp>
        <p:nvSpPr>
          <p:cNvPr id="3" name="Tijdelijke aanduiding voor inhoud 2"/>
          <p:cNvSpPr>
            <a:spLocks noGrp="1"/>
          </p:cNvSpPr>
          <p:nvPr>
            <p:ph sz="quarter" idx="1"/>
          </p:nvPr>
        </p:nvSpPr>
        <p:spPr>
          <a:xfrm>
            <a:off x="301752" y="1700808"/>
            <a:ext cx="8503920" cy="4398240"/>
          </a:xfrm>
        </p:spPr>
        <p:txBody>
          <a:bodyPr/>
          <a:lstStyle/>
          <a:p>
            <a:r>
              <a:rPr lang="nl-NL" dirty="0" err="1" smtClean="0"/>
              <a:t>Interaction</a:t>
            </a:r>
            <a:r>
              <a:rPr lang="nl-NL" dirty="0" smtClean="0"/>
              <a:t> </a:t>
            </a:r>
            <a:r>
              <a:rPr lang="nl-NL" dirty="0" err="1" smtClean="0"/>
              <a:t>goes</a:t>
            </a:r>
            <a:r>
              <a:rPr lang="nl-NL" dirty="0" smtClean="0"/>
              <a:t> back to </a:t>
            </a:r>
            <a:r>
              <a:rPr lang="nl-NL" dirty="0" err="1" smtClean="0"/>
              <a:t>Archaic</a:t>
            </a:r>
            <a:r>
              <a:rPr lang="nl-NL" dirty="0" smtClean="0"/>
              <a:t> </a:t>
            </a:r>
            <a:r>
              <a:rPr lang="nl-NL" dirty="0" err="1" smtClean="0"/>
              <a:t>period</a:t>
            </a:r>
            <a:endParaRPr lang="nl-NL" dirty="0" smtClean="0"/>
          </a:p>
          <a:p>
            <a:endParaRPr lang="nl-NL" dirty="0" smtClean="0"/>
          </a:p>
          <a:p>
            <a:r>
              <a:rPr lang="nl-NL" dirty="0" err="1" smtClean="0"/>
              <a:t>Greek</a:t>
            </a:r>
            <a:r>
              <a:rPr lang="nl-NL" dirty="0" smtClean="0"/>
              <a:t> </a:t>
            </a:r>
            <a:r>
              <a:rPr lang="nl-NL" dirty="0" err="1" smtClean="0"/>
              <a:t>cultural</a:t>
            </a:r>
            <a:r>
              <a:rPr lang="nl-NL" dirty="0" smtClean="0"/>
              <a:t> </a:t>
            </a:r>
            <a:r>
              <a:rPr lang="nl-NL" dirty="0" err="1" smtClean="0"/>
              <a:t>influence</a:t>
            </a:r>
            <a:r>
              <a:rPr lang="nl-NL" dirty="0" smtClean="0"/>
              <a:t> </a:t>
            </a:r>
            <a:r>
              <a:rPr lang="nl-NL" dirty="0" err="1" smtClean="0"/>
              <a:t>pervasive</a:t>
            </a:r>
            <a:endParaRPr lang="nl-NL" dirty="0" smtClean="0"/>
          </a:p>
          <a:p>
            <a:endParaRPr lang="nl-NL" dirty="0" smtClean="0"/>
          </a:p>
          <a:p>
            <a:r>
              <a:rPr lang="nl-NL" dirty="0" err="1" smtClean="0"/>
              <a:t>Greeks</a:t>
            </a:r>
            <a:r>
              <a:rPr lang="nl-NL" dirty="0" smtClean="0"/>
              <a:t> </a:t>
            </a:r>
            <a:r>
              <a:rPr lang="nl-NL" dirty="0" err="1" smtClean="0"/>
              <a:t>militarily</a:t>
            </a:r>
            <a:r>
              <a:rPr lang="nl-NL" dirty="0" smtClean="0"/>
              <a:t> </a:t>
            </a:r>
            <a:r>
              <a:rPr lang="nl-NL" dirty="0" err="1" smtClean="0"/>
              <a:t>powerless</a:t>
            </a:r>
            <a:r>
              <a:rPr lang="nl-NL" dirty="0" smtClean="0"/>
              <a:t> in </a:t>
            </a:r>
            <a:r>
              <a:rPr lang="nl-NL" dirty="0" err="1" smtClean="0"/>
              <a:t>Hellenistic</a:t>
            </a:r>
            <a:r>
              <a:rPr lang="nl-NL" dirty="0" smtClean="0"/>
              <a:t> </a:t>
            </a:r>
            <a:r>
              <a:rPr lang="nl-NL" dirty="0" err="1" smtClean="0"/>
              <a:t>world</a:t>
            </a:r>
            <a:endParaRPr lang="nl-NL" dirty="0" smtClean="0"/>
          </a:p>
          <a:p>
            <a:endParaRPr lang="nl-NL" dirty="0" smtClean="0"/>
          </a:p>
          <a:p>
            <a:pPr>
              <a:buNone/>
            </a:pPr>
            <a:r>
              <a:rPr lang="nl-NL" dirty="0" err="1" smtClean="0"/>
              <a:t>Development</a:t>
            </a:r>
            <a:r>
              <a:rPr lang="nl-NL" dirty="0" smtClean="0"/>
              <a:t> of </a:t>
            </a:r>
            <a:r>
              <a:rPr lang="nl-NL" dirty="0" err="1" smtClean="0"/>
              <a:t>contradictory</a:t>
            </a:r>
            <a:r>
              <a:rPr lang="nl-NL" dirty="0" smtClean="0"/>
              <a:t> stereotypes</a:t>
            </a:r>
            <a:endParaRPr lang="nl-N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Licentious</a:t>
            </a:r>
            <a:r>
              <a:rPr lang="nl-NL" dirty="0" smtClean="0"/>
              <a:t>, corrupt, </a:t>
            </a:r>
            <a:r>
              <a:rPr lang="nl-NL" dirty="0" err="1" smtClean="0"/>
              <a:t>untrustworthy</a:t>
            </a:r>
            <a:r>
              <a:rPr lang="nl-NL" dirty="0" smtClean="0"/>
              <a:t> </a:t>
            </a:r>
            <a:r>
              <a:rPr lang="nl-NL" dirty="0" err="1" smtClean="0"/>
              <a:t>Greeks</a:t>
            </a:r>
            <a:endParaRPr lang="nl-NL" dirty="0"/>
          </a:p>
        </p:txBody>
      </p:sp>
      <p:sp>
        <p:nvSpPr>
          <p:cNvPr id="3" name="Tekstvak 2"/>
          <p:cNvSpPr txBox="1"/>
          <p:nvPr/>
        </p:nvSpPr>
        <p:spPr>
          <a:xfrm>
            <a:off x="467544" y="1916832"/>
            <a:ext cx="8208912" cy="3416320"/>
          </a:xfrm>
          <a:prstGeom prst="rect">
            <a:avLst/>
          </a:prstGeom>
          <a:noFill/>
        </p:spPr>
        <p:txBody>
          <a:bodyPr wrap="square" rtlCol="0">
            <a:spAutoFit/>
          </a:bodyPr>
          <a:lstStyle/>
          <a:p>
            <a:pPr algn="just"/>
            <a:r>
              <a:rPr lang="en-GB" dirty="0" smtClean="0"/>
              <a:t>[to the audience] And </a:t>
            </a:r>
            <a:r>
              <a:rPr lang="en-GB" dirty="0" smtClean="0"/>
              <a:t>don't you be </a:t>
            </a:r>
            <a:r>
              <a:rPr lang="en-GB" dirty="0" smtClean="0"/>
              <a:t>surprised that </a:t>
            </a:r>
            <a:r>
              <a:rPr lang="en-GB" dirty="0" smtClean="0"/>
              <a:t>men, who are slaves, drink, court, and give invitations to </a:t>
            </a:r>
            <a:r>
              <a:rPr lang="en-GB" dirty="0" smtClean="0"/>
              <a:t>dinner. </a:t>
            </a:r>
            <a:r>
              <a:rPr lang="en-GB" dirty="0" smtClean="0"/>
              <a:t>This is allowed us at Athens. </a:t>
            </a:r>
            <a:endParaRPr lang="en-GB" dirty="0" smtClean="0"/>
          </a:p>
          <a:p>
            <a:pPr algn="r"/>
            <a:r>
              <a:rPr lang="en-GB" dirty="0" smtClean="0"/>
              <a:t>Plautus, </a:t>
            </a:r>
            <a:r>
              <a:rPr lang="en-GB" i="1" dirty="0" err="1" smtClean="0"/>
              <a:t>Stichus</a:t>
            </a:r>
            <a:r>
              <a:rPr lang="en-GB" dirty="0" smtClean="0"/>
              <a:t> 446-448</a:t>
            </a:r>
          </a:p>
          <a:p>
            <a:pPr algn="r"/>
            <a:endParaRPr lang="en-GB" dirty="0" smtClean="0"/>
          </a:p>
          <a:p>
            <a:pPr algn="just"/>
            <a:r>
              <a:rPr lang="en-GB" dirty="0" smtClean="0"/>
              <a:t>‘The </a:t>
            </a:r>
            <a:r>
              <a:rPr lang="en-GB" dirty="0" smtClean="0"/>
              <a:t>better knowledge they had of Greeks, the more worthless were their respective characters</a:t>
            </a:r>
            <a:r>
              <a:rPr lang="en-GB" dirty="0" smtClean="0"/>
              <a:t>.’</a:t>
            </a:r>
          </a:p>
          <a:p>
            <a:pPr algn="r"/>
            <a:r>
              <a:rPr lang="en-GB" dirty="0" smtClean="0"/>
              <a:t>Cicero, </a:t>
            </a:r>
            <a:r>
              <a:rPr lang="en-GB" i="1" dirty="0" smtClean="0"/>
              <a:t>De </a:t>
            </a:r>
            <a:r>
              <a:rPr lang="en-GB" i="1" dirty="0" err="1" smtClean="0"/>
              <a:t>Oratore</a:t>
            </a:r>
            <a:r>
              <a:rPr lang="en-GB" i="1" dirty="0" smtClean="0"/>
              <a:t> </a:t>
            </a:r>
            <a:r>
              <a:rPr lang="en-GB" dirty="0" smtClean="0"/>
              <a:t>2.265</a:t>
            </a:r>
          </a:p>
          <a:p>
            <a:pPr algn="r"/>
            <a:endParaRPr lang="en-GB" dirty="0" smtClean="0"/>
          </a:p>
          <a:p>
            <a:pPr algn="just"/>
            <a:r>
              <a:rPr lang="en-GB" dirty="0" smtClean="0"/>
              <a:t>[Greeks] </a:t>
            </a:r>
            <a:r>
              <a:rPr lang="en-GB" dirty="0" smtClean="0"/>
              <a:t>to whom an oath is a joke, evidence a plaything, your opinion of them a shadow, men who place all their credit and profit and reputation, and triumph telling the most impudent lies. </a:t>
            </a:r>
            <a:endParaRPr lang="en-GB" dirty="0" smtClean="0"/>
          </a:p>
          <a:p>
            <a:pPr algn="r"/>
            <a:r>
              <a:rPr lang="en-GB" dirty="0" smtClean="0"/>
              <a:t>Cicero, </a:t>
            </a:r>
            <a:r>
              <a:rPr lang="en-GB" i="1" dirty="0" smtClean="0"/>
              <a:t>For </a:t>
            </a:r>
            <a:r>
              <a:rPr lang="en-GB" i="1" dirty="0" err="1" smtClean="0"/>
              <a:t>Flaccus</a:t>
            </a:r>
            <a:r>
              <a:rPr lang="en-GB" dirty="0" smtClean="0"/>
              <a:t> 12</a:t>
            </a:r>
            <a:endParaRPr lang="nl-N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Athens</a:t>
            </a:r>
            <a:r>
              <a:rPr lang="nl-NL" dirty="0" smtClean="0"/>
              <a:t> as </a:t>
            </a:r>
            <a:r>
              <a:rPr lang="nl-NL" dirty="0" err="1" smtClean="0"/>
              <a:t>centre</a:t>
            </a:r>
            <a:r>
              <a:rPr lang="nl-NL" dirty="0" smtClean="0"/>
              <a:t> of </a:t>
            </a:r>
            <a:r>
              <a:rPr lang="nl-NL" dirty="0" err="1" smtClean="0"/>
              <a:t>learning</a:t>
            </a:r>
            <a:endParaRPr lang="nl-NL" dirty="0"/>
          </a:p>
        </p:txBody>
      </p:sp>
      <p:sp>
        <p:nvSpPr>
          <p:cNvPr id="3" name="Tekstvak 2"/>
          <p:cNvSpPr txBox="1"/>
          <p:nvPr/>
        </p:nvSpPr>
        <p:spPr>
          <a:xfrm>
            <a:off x="467544" y="1988840"/>
            <a:ext cx="8280920" cy="3416320"/>
          </a:xfrm>
          <a:prstGeom prst="rect">
            <a:avLst/>
          </a:prstGeom>
          <a:noFill/>
        </p:spPr>
        <p:txBody>
          <a:bodyPr wrap="square" rtlCol="0">
            <a:spAutoFit/>
          </a:bodyPr>
          <a:lstStyle/>
          <a:p>
            <a:pPr algn="just"/>
            <a:r>
              <a:rPr lang="en-GB" dirty="0" smtClean="0"/>
              <a:t>To </a:t>
            </a:r>
            <a:r>
              <a:rPr lang="en-GB" dirty="0" smtClean="0"/>
              <a:t>say nothing of Greece, which has ever claimed the leading part in eloquence, and of Athens, that discoverer of all learning, where the supreme power of oratory was both invented and perfected, in this city of our own assuredly no studies have ever had a more vigorous life than those having to do with the art of speaking</a:t>
            </a:r>
            <a:r>
              <a:rPr lang="en-GB" dirty="0" smtClean="0"/>
              <a:t>.</a:t>
            </a:r>
          </a:p>
          <a:p>
            <a:pPr algn="r"/>
            <a:r>
              <a:rPr lang="en-GB" dirty="0" smtClean="0"/>
              <a:t>Cicero, </a:t>
            </a:r>
            <a:r>
              <a:rPr lang="en-GB" i="1" dirty="0" smtClean="0"/>
              <a:t>De </a:t>
            </a:r>
            <a:r>
              <a:rPr lang="en-GB" i="1" dirty="0" err="1" smtClean="0"/>
              <a:t>Oratore</a:t>
            </a:r>
            <a:r>
              <a:rPr lang="en-GB" i="1" dirty="0" smtClean="0"/>
              <a:t> </a:t>
            </a:r>
            <a:r>
              <a:rPr lang="en-GB" dirty="0" smtClean="0"/>
              <a:t>1.13</a:t>
            </a:r>
          </a:p>
          <a:p>
            <a:pPr algn="r"/>
            <a:endParaRPr lang="en-GB" dirty="0" smtClean="0"/>
          </a:p>
          <a:p>
            <a:pPr algn="just"/>
            <a:r>
              <a:rPr lang="en-GB" dirty="0" smtClean="0"/>
              <a:t>The </a:t>
            </a:r>
            <a:r>
              <a:rPr lang="en-GB" dirty="0" smtClean="0"/>
              <a:t>distinction of the Attic orators in their style is well known, but their essential characteristics are unknown. Many see one side—that there was nothing in them with which to find fault—but few see the other side—that there was much to praise</a:t>
            </a:r>
            <a:r>
              <a:rPr lang="en-GB" dirty="0" smtClean="0"/>
              <a:t>.</a:t>
            </a:r>
          </a:p>
          <a:p>
            <a:pPr algn="r"/>
            <a:r>
              <a:rPr lang="en-GB" dirty="0" smtClean="0"/>
              <a:t>Cicero, </a:t>
            </a:r>
            <a:r>
              <a:rPr lang="en-GB" i="1" dirty="0" smtClean="0"/>
              <a:t>De </a:t>
            </a:r>
            <a:r>
              <a:rPr lang="en-GB" i="1" dirty="0" err="1" smtClean="0"/>
              <a:t>Optimo</a:t>
            </a:r>
            <a:r>
              <a:rPr lang="en-GB" i="1" dirty="0" smtClean="0"/>
              <a:t> </a:t>
            </a:r>
            <a:r>
              <a:rPr lang="en-GB" i="1" dirty="0" err="1" smtClean="0"/>
              <a:t>Genere</a:t>
            </a:r>
            <a:r>
              <a:rPr lang="en-GB" i="1" dirty="0" smtClean="0"/>
              <a:t> </a:t>
            </a:r>
            <a:r>
              <a:rPr lang="en-GB" i="1" dirty="0" err="1" smtClean="0"/>
              <a:t>Oratorum</a:t>
            </a:r>
            <a:r>
              <a:rPr lang="en-GB" dirty="0" smtClean="0"/>
              <a:t> 7</a:t>
            </a:r>
            <a:endParaRPr lang="nl-N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Sources</a:t>
            </a:r>
            <a:endParaRPr lang="nl-NL" dirty="0"/>
          </a:p>
        </p:txBody>
      </p:sp>
      <p:sp>
        <p:nvSpPr>
          <p:cNvPr id="3" name="Tijdelijke aanduiding voor inhoud 2"/>
          <p:cNvSpPr>
            <a:spLocks noGrp="1"/>
          </p:cNvSpPr>
          <p:nvPr>
            <p:ph sz="quarter" idx="1"/>
          </p:nvPr>
        </p:nvSpPr>
        <p:spPr>
          <a:xfrm>
            <a:off x="301752" y="1772816"/>
            <a:ext cx="8503920" cy="4326232"/>
          </a:xfrm>
        </p:spPr>
        <p:txBody>
          <a:bodyPr/>
          <a:lstStyle/>
          <a:p>
            <a:r>
              <a:rPr lang="nl-NL" dirty="0" err="1" smtClean="0"/>
              <a:t>What</a:t>
            </a:r>
            <a:r>
              <a:rPr lang="nl-NL" dirty="0" smtClean="0"/>
              <a:t> </a:t>
            </a:r>
            <a:r>
              <a:rPr lang="nl-NL" dirty="0" err="1" smtClean="0"/>
              <a:t>sort</a:t>
            </a:r>
            <a:r>
              <a:rPr lang="nl-NL" dirty="0" smtClean="0"/>
              <a:t> of </a:t>
            </a:r>
            <a:r>
              <a:rPr lang="nl-NL" dirty="0" err="1" smtClean="0"/>
              <a:t>text</a:t>
            </a:r>
            <a:r>
              <a:rPr lang="nl-NL" dirty="0" smtClean="0"/>
              <a:t> is </a:t>
            </a:r>
            <a:r>
              <a:rPr lang="nl-NL" dirty="0" err="1" smtClean="0"/>
              <a:t>your</a:t>
            </a:r>
            <a:r>
              <a:rPr lang="nl-NL" dirty="0" smtClean="0"/>
              <a:t> </a:t>
            </a:r>
            <a:r>
              <a:rPr lang="nl-NL" dirty="0" err="1" smtClean="0"/>
              <a:t>source</a:t>
            </a:r>
            <a:r>
              <a:rPr lang="nl-NL" dirty="0" smtClean="0"/>
              <a:t>?</a:t>
            </a:r>
          </a:p>
          <a:p>
            <a:endParaRPr lang="nl-NL" dirty="0" smtClean="0"/>
          </a:p>
          <a:p>
            <a:r>
              <a:rPr lang="nl-NL" dirty="0" err="1" smtClean="0"/>
              <a:t>Which</a:t>
            </a:r>
            <a:r>
              <a:rPr lang="nl-NL" dirty="0" smtClean="0"/>
              <a:t> aspect of </a:t>
            </a:r>
            <a:r>
              <a:rPr lang="nl-NL" dirty="0" err="1" smtClean="0"/>
              <a:t>Athenian</a:t>
            </a:r>
            <a:r>
              <a:rPr lang="nl-NL" dirty="0" smtClean="0"/>
              <a:t> </a:t>
            </a:r>
            <a:r>
              <a:rPr lang="nl-NL" dirty="0" err="1" smtClean="0"/>
              <a:t>democracy</a:t>
            </a:r>
            <a:r>
              <a:rPr lang="nl-NL" dirty="0" smtClean="0"/>
              <a:t> is </a:t>
            </a:r>
            <a:r>
              <a:rPr lang="nl-NL" dirty="0" err="1" smtClean="0"/>
              <a:t>discussed</a:t>
            </a:r>
            <a:r>
              <a:rPr lang="nl-NL" dirty="0" smtClean="0"/>
              <a:t>?</a:t>
            </a:r>
          </a:p>
          <a:p>
            <a:endParaRPr lang="nl-NL" dirty="0" smtClean="0"/>
          </a:p>
          <a:p>
            <a:r>
              <a:rPr lang="nl-NL" dirty="0" err="1" smtClean="0"/>
              <a:t>What</a:t>
            </a:r>
            <a:r>
              <a:rPr lang="nl-NL" dirty="0" smtClean="0"/>
              <a:t> is the </a:t>
            </a:r>
            <a:r>
              <a:rPr lang="nl-NL" dirty="0" err="1" smtClean="0"/>
              <a:t>judgment</a:t>
            </a:r>
            <a:r>
              <a:rPr lang="nl-NL" dirty="0" smtClean="0"/>
              <a:t>, and </a:t>
            </a:r>
            <a:r>
              <a:rPr lang="nl-NL" dirty="0" err="1" smtClean="0"/>
              <a:t>why</a:t>
            </a:r>
            <a:r>
              <a:rPr lang="nl-NL" dirty="0" smtClean="0"/>
              <a:t> is </a:t>
            </a:r>
            <a:r>
              <a:rPr lang="nl-NL" dirty="0" err="1" smtClean="0"/>
              <a:t>it</a:t>
            </a:r>
            <a:r>
              <a:rPr lang="nl-NL" dirty="0" smtClean="0"/>
              <a:t> </a:t>
            </a:r>
            <a:r>
              <a:rPr lang="nl-NL" dirty="0" err="1" smtClean="0"/>
              <a:t>negative</a:t>
            </a:r>
            <a:r>
              <a:rPr lang="nl-NL" dirty="0" smtClean="0"/>
              <a:t>?</a:t>
            </a:r>
          </a:p>
          <a:p>
            <a:endParaRPr lang="nl-NL" dirty="0" smtClean="0"/>
          </a:p>
          <a:p>
            <a:r>
              <a:rPr lang="nl-NL" dirty="0" err="1" smtClean="0"/>
              <a:t>Can</a:t>
            </a:r>
            <a:r>
              <a:rPr lang="nl-NL" dirty="0" smtClean="0"/>
              <a:t> we </a:t>
            </a:r>
            <a:r>
              <a:rPr lang="nl-NL" dirty="0" err="1" smtClean="0"/>
              <a:t>see</a:t>
            </a:r>
            <a:r>
              <a:rPr lang="nl-NL" dirty="0" smtClean="0"/>
              <a:t> a </a:t>
            </a:r>
            <a:r>
              <a:rPr lang="nl-NL" dirty="0" err="1" smtClean="0"/>
              <a:t>historical</a:t>
            </a:r>
            <a:r>
              <a:rPr lang="nl-NL" dirty="0" smtClean="0"/>
              <a:t> </a:t>
            </a:r>
            <a:r>
              <a:rPr lang="nl-NL" dirty="0" err="1" smtClean="0"/>
              <a:t>grounding</a:t>
            </a:r>
            <a:r>
              <a:rPr lang="nl-NL" dirty="0" smtClean="0"/>
              <a:t> </a:t>
            </a:r>
            <a:r>
              <a:rPr lang="nl-NL" dirty="0" err="1" smtClean="0"/>
              <a:t>for</a:t>
            </a:r>
            <a:r>
              <a:rPr lang="nl-NL" dirty="0" smtClean="0"/>
              <a:t> the passage?</a:t>
            </a:r>
            <a:endParaRPr lang="nl-N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Rome and </a:t>
            </a:r>
            <a:r>
              <a:rPr lang="nl-NL" dirty="0" err="1" smtClean="0"/>
              <a:t>Athenian</a:t>
            </a:r>
            <a:r>
              <a:rPr lang="nl-NL" dirty="0" smtClean="0"/>
              <a:t> </a:t>
            </a:r>
            <a:r>
              <a:rPr lang="nl-NL" dirty="0" err="1" smtClean="0"/>
              <a:t>democracy</a:t>
            </a:r>
            <a:endParaRPr lang="nl-NL" dirty="0"/>
          </a:p>
        </p:txBody>
      </p:sp>
      <p:sp>
        <p:nvSpPr>
          <p:cNvPr id="3" name="Tijdelijke aanduiding voor inhoud 2"/>
          <p:cNvSpPr>
            <a:spLocks noGrp="1"/>
          </p:cNvSpPr>
          <p:nvPr>
            <p:ph sz="quarter" idx="1"/>
          </p:nvPr>
        </p:nvSpPr>
        <p:spPr/>
        <p:txBody>
          <a:bodyPr/>
          <a:lstStyle/>
          <a:p>
            <a:r>
              <a:rPr lang="nl-NL" dirty="0" err="1" smtClean="0"/>
              <a:t>Democracy</a:t>
            </a:r>
            <a:r>
              <a:rPr lang="nl-NL" dirty="0" smtClean="0"/>
              <a:t> </a:t>
            </a:r>
            <a:r>
              <a:rPr lang="nl-NL" dirty="0" err="1" smtClean="0"/>
              <a:t>persists</a:t>
            </a:r>
            <a:r>
              <a:rPr lang="nl-NL" dirty="0" smtClean="0"/>
              <a:t> </a:t>
            </a:r>
            <a:r>
              <a:rPr lang="nl-NL" dirty="0" err="1" smtClean="0"/>
              <a:t>until</a:t>
            </a:r>
            <a:r>
              <a:rPr lang="nl-NL" dirty="0" smtClean="0"/>
              <a:t> </a:t>
            </a:r>
            <a:r>
              <a:rPr lang="nl-NL" dirty="0" err="1" smtClean="0"/>
              <a:t>rise</a:t>
            </a:r>
            <a:r>
              <a:rPr lang="nl-NL" dirty="0" smtClean="0"/>
              <a:t> of Rome chokes </a:t>
            </a:r>
            <a:r>
              <a:rPr lang="nl-NL" dirty="0" err="1" smtClean="0"/>
              <a:t>it</a:t>
            </a:r>
            <a:endParaRPr lang="nl-NL" dirty="0" smtClean="0"/>
          </a:p>
          <a:p>
            <a:endParaRPr lang="nl-NL" dirty="0" smtClean="0"/>
          </a:p>
          <a:p>
            <a:r>
              <a:rPr lang="nl-NL" dirty="0" err="1" smtClean="0"/>
              <a:t>Roman-era</a:t>
            </a:r>
            <a:r>
              <a:rPr lang="nl-NL" dirty="0" smtClean="0"/>
              <a:t> </a:t>
            </a:r>
            <a:r>
              <a:rPr lang="nl-NL" dirty="0" err="1" smtClean="0"/>
              <a:t>thinkers</a:t>
            </a:r>
            <a:r>
              <a:rPr lang="nl-NL" dirty="0" smtClean="0"/>
              <a:t> </a:t>
            </a:r>
            <a:r>
              <a:rPr lang="nl-NL" dirty="0" err="1" smtClean="0"/>
              <a:t>recognise</a:t>
            </a:r>
            <a:r>
              <a:rPr lang="nl-NL" dirty="0" smtClean="0"/>
              <a:t> past </a:t>
            </a:r>
            <a:r>
              <a:rPr lang="nl-NL" dirty="0" err="1" smtClean="0"/>
              <a:t>Athenian</a:t>
            </a:r>
            <a:r>
              <a:rPr lang="nl-NL" dirty="0" smtClean="0"/>
              <a:t> </a:t>
            </a:r>
            <a:r>
              <a:rPr lang="nl-NL" dirty="0" err="1" smtClean="0"/>
              <a:t>glory</a:t>
            </a:r>
            <a:r>
              <a:rPr lang="nl-NL" dirty="0" smtClean="0"/>
              <a:t>, </a:t>
            </a:r>
            <a:r>
              <a:rPr lang="nl-NL" dirty="0" err="1" smtClean="0"/>
              <a:t>but</a:t>
            </a:r>
            <a:r>
              <a:rPr lang="nl-NL" dirty="0" smtClean="0"/>
              <a:t> </a:t>
            </a:r>
            <a:r>
              <a:rPr lang="nl-NL" dirty="0" err="1" smtClean="0"/>
              <a:t>regard</a:t>
            </a:r>
            <a:r>
              <a:rPr lang="nl-NL" dirty="0" smtClean="0"/>
              <a:t> </a:t>
            </a:r>
            <a:r>
              <a:rPr lang="nl-NL" dirty="0" err="1" smtClean="0"/>
              <a:t>democracy</a:t>
            </a:r>
            <a:r>
              <a:rPr lang="nl-NL" dirty="0" smtClean="0"/>
              <a:t> as </a:t>
            </a:r>
            <a:r>
              <a:rPr lang="nl-NL" dirty="0" err="1" smtClean="0"/>
              <a:t>flawed</a:t>
            </a:r>
            <a:r>
              <a:rPr lang="nl-NL" dirty="0" smtClean="0"/>
              <a:t> &amp; </a:t>
            </a:r>
            <a:r>
              <a:rPr lang="nl-NL" dirty="0" err="1" smtClean="0"/>
              <a:t>doomed</a:t>
            </a:r>
            <a:r>
              <a:rPr lang="nl-NL" dirty="0" smtClean="0"/>
              <a:t> to </a:t>
            </a:r>
            <a:r>
              <a:rPr lang="nl-NL" dirty="0" err="1" smtClean="0"/>
              <a:t>fail</a:t>
            </a:r>
            <a:endParaRPr lang="nl-NL" dirty="0" smtClean="0"/>
          </a:p>
          <a:p>
            <a:endParaRPr lang="nl-NL" dirty="0" smtClean="0"/>
          </a:p>
          <a:p>
            <a:r>
              <a:rPr lang="nl-NL" dirty="0" smtClean="0"/>
              <a:t>Roman </a:t>
            </a:r>
            <a:r>
              <a:rPr lang="nl-NL" dirty="0" err="1" smtClean="0"/>
              <a:t>institutions</a:t>
            </a:r>
            <a:r>
              <a:rPr lang="nl-NL" dirty="0" smtClean="0"/>
              <a:t> </a:t>
            </a:r>
            <a:r>
              <a:rPr lang="nl-NL" dirty="0" err="1" smtClean="0"/>
              <a:t>developed</a:t>
            </a:r>
            <a:r>
              <a:rPr lang="nl-NL" dirty="0" smtClean="0"/>
              <a:t> </a:t>
            </a:r>
            <a:r>
              <a:rPr lang="nl-NL" dirty="0" err="1" smtClean="0"/>
              <a:t>independently</a:t>
            </a:r>
            <a:r>
              <a:rPr lang="nl-NL" dirty="0" smtClean="0"/>
              <a:t>; </a:t>
            </a:r>
            <a:r>
              <a:rPr lang="nl-NL" dirty="0" err="1" smtClean="0"/>
              <a:t>never</a:t>
            </a:r>
            <a:r>
              <a:rPr lang="nl-NL" dirty="0" smtClean="0"/>
              <a:t> </a:t>
            </a:r>
            <a:r>
              <a:rPr lang="nl-NL" dirty="0" err="1" smtClean="0"/>
              <a:t>aimed</a:t>
            </a:r>
            <a:r>
              <a:rPr lang="nl-NL" dirty="0" smtClean="0"/>
              <a:t> </a:t>
            </a:r>
            <a:r>
              <a:rPr lang="nl-NL" dirty="0" err="1" smtClean="0"/>
              <a:t>for</a:t>
            </a:r>
            <a:r>
              <a:rPr lang="nl-NL" dirty="0" smtClean="0"/>
              <a:t> </a:t>
            </a:r>
            <a:r>
              <a:rPr lang="nl-NL" dirty="0" err="1" smtClean="0"/>
              <a:t>or</a:t>
            </a:r>
            <a:r>
              <a:rPr lang="nl-NL" dirty="0" smtClean="0"/>
              <a:t> </a:t>
            </a:r>
            <a:r>
              <a:rPr lang="nl-NL" dirty="0" err="1" smtClean="0"/>
              <a:t>became</a:t>
            </a:r>
            <a:r>
              <a:rPr lang="nl-NL" dirty="0" smtClean="0"/>
              <a:t> </a:t>
            </a:r>
            <a:r>
              <a:rPr lang="nl-NL" dirty="0" err="1" smtClean="0"/>
              <a:t>democratic</a:t>
            </a:r>
            <a:endParaRPr lang="nl-NL" dirty="0" smtClean="0"/>
          </a:p>
          <a:p>
            <a:endParaRPr lang="nl-NL" dirty="0" smtClean="0"/>
          </a:p>
          <a:p>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early</a:t>
            </a:r>
            <a:r>
              <a:rPr lang="nl-NL" dirty="0" smtClean="0"/>
              <a:t> </a:t>
            </a:r>
            <a:r>
              <a:rPr lang="nl-NL" dirty="0" err="1" smtClean="0"/>
              <a:t>reception</a:t>
            </a:r>
            <a:r>
              <a:rPr lang="nl-NL" dirty="0" smtClean="0"/>
              <a:t> of </a:t>
            </a:r>
            <a:r>
              <a:rPr lang="nl-NL" dirty="0" err="1" smtClean="0"/>
              <a:t>democracy</a:t>
            </a:r>
            <a:r>
              <a:rPr lang="nl-NL" dirty="0" smtClean="0"/>
              <a:t>: topics</a:t>
            </a:r>
            <a:endParaRPr lang="nl-NL" dirty="0"/>
          </a:p>
        </p:txBody>
      </p:sp>
      <p:sp>
        <p:nvSpPr>
          <p:cNvPr id="3" name="Tijdelijke aanduiding voor inhoud 2"/>
          <p:cNvSpPr>
            <a:spLocks noGrp="1"/>
          </p:cNvSpPr>
          <p:nvPr>
            <p:ph sz="quarter" idx="1"/>
          </p:nvPr>
        </p:nvSpPr>
        <p:spPr/>
        <p:txBody>
          <a:bodyPr/>
          <a:lstStyle/>
          <a:p>
            <a:r>
              <a:rPr lang="nl-NL" dirty="0" err="1" smtClean="0"/>
              <a:t>Democracy</a:t>
            </a:r>
            <a:r>
              <a:rPr lang="nl-NL" dirty="0" smtClean="0"/>
              <a:t> in the </a:t>
            </a:r>
            <a:r>
              <a:rPr lang="nl-NL" dirty="0" err="1" smtClean="0"/>
              <a:t>Hellenistic</a:t>
            </a:r>
            <a:r>
              <a:rPr lang="nl-NL" dirty="0" smtClean="0"/>
              <a:t> </a:t>
            </a:r>
            <a:r>
              <a:rPr lang="nl-NL" dirty="0" err="1" smtClean="0"/>
              <a:t>world</a:t>
            </a:r>
            <a:endParaRPr lang="nl-NL" dirty="0" smtClean="0"/>
          </a:p>
          <a:p>
            <a:endParaRPr lang="nl-NL" dirty="0" smtClean="0"/>
          </a:p>
          <a:p>
            <a:r>
              <a:rPr lang="nl-NL" dirty="0" smtClean="0"/>
              <a:t>Rome and </a:t>
            </a:r>
            <a:r>
              <a:rPr lang="nl-NL" dirty="0" err="1" smtClean="0"/>
              <a:t>its</a:t>
            </a:r>
            <a:r>
              <a:rPr lang="nl-NL" dirty="0" smtClean="0"/>
              <a:t> </a:t>
            </a:r>
            <a:r>
              <a:rPr lang="nl-NL" dirty="0" err="1" smtClean="0"/>
              <a:t>political</a:t>
            </a:r>
            <a:r>
              <a:rPr lang="nl-NL" dirty="0" smtClean="0"/>
              <a:t> system</a:t>
            </a:r>
          </a:p>
          <a:p>
            <a:endParaRPr lang="nl-NL" dirty="0" smtClean="0"/>
          </a:p>
          <a:p>
            <a:r>
              <a:rPr lang="nl-NL" dirty="0" err="1" smtClean="0"/>
              <a:t>Rome’s</a:t>
            </a:r>
            <a:r>
              <a:rPr lang="nl-NL" dirty="0" smtClean="0"/>
              <a:t> effect </a:t>
            </a:r>
            <a:r>
              <a:rPr lang="nl-NL" dirty="0" err="1" smtClean="0"/>
              <a:t>on</a:t>
            </a:r>
            <a:r>
              <a:rPr lang="nl-NL" dirty="0" smtClean="0"/>
              <a:t> </a:t>
            </a:r>
            <a:r>
              <a:rPr lang="nl-NL" dirty="0" err="1" smtClean="0"/>
              <a:t>democracy</a:t>
            </a:r>
            <a:endParaRPr lang="nl-NL" dirty="0" smtClean="0"/>
          </a:p>
          <a:p>
            <a:endParaRPr lang="nl-NL" dirty="0" smtClean="0"/>
          </a:p>
          <a:p>
            <a:r>
              <a:rPr lang="nl-NL" dirty="0" smtClean="0"/>
              <a:t>Roman attitudes to the </a:t>
            </a:r>
            <a:r>
              <a:rPr lang="nl-NL" dirty="0" err="1" smtClean="0"/>
              <a:t>Greeks</a:t>
            </a:r>
            <a:endParaRPr lang="nl-NL" dirty="0" smtClean="0"/>
          </a:p>
          <a:p>
            <a:endParaRPr lang="nl-NL" dirty="0" smtClean="0"/>
          </a:p>
          <a:p>
            <a:r>
              <a:rPr lang="nl-NL" dirty="0" smtClean="0"/>
              <a:t>Views </a:t>
            </a:r>
            <a:r>
              <a:rPr lang="nl-NL" dirty="0" err="1" smtClean="0"/>
              <a:t>on</a:t>
            </a:r>
            <a:r>
              <a:rPr lang="nl-NL" dirty="0" smtClean="0"/>
              <a:t> </a:t>
            </a:r>
            <a:r>
              <a:rPr lang="nl-NL" dirty="0" err="1" smtClean="0"/>
              <a:t>Athenian</a:t>
            </a:r>
            <a:r>
              <a:rPr lang="nl-NL" dirty="0" smtClean="0"/>
              <a:t> </a:t>
            </a:r>
            <a:r>
              <a:rPr lang="nl-NL" dirty="0" err="1" smtClean="0"/>
              <a:t>democracy</a:t>
            </a:r>
            <a:r>
              <a:rPr lang="nl-NL" dirty="0" smtClean="0"/>
              <a:t> in the Roman </a:t>
            </a:r>
            <a:r>
              <a:rPr lang="nl-NL" dirty="0" err="1" smtClean="0"/>
              <a:t>period</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Key</a:t>
            </a:r>
            <a:r>
              <a:rPr lang="nl-NL" dirty="0" smtClean="0"/>
              <a:t> </a:t>
            </a:r>
            <a:r>
              <a:rPr lang="nl-NL" dirty="0" err="1" smtClean="0"/>
              <a:t>questions</a:t>
            </a:r>
            <a:endParaRPr lang="nl-NL" dirty="0"/>
          </a:p>
        </p:txBody>
      </p:sp>
      <p:sp>
        <p:nvSpPr>
          <p:cNvPr id="3" name="Tijdelijke aanduiding voor inhoud 2"/>
          <p:cNvSpPr>
            <a:spLocks noGrp="1"/>
          </p:cNvSpPr>
          <p:nvPr>
            <p:ph sz="quarter" idx="1"/>
          </p:nvPr>
        </p:nvSpPr>
        <p:spPr>
          <a:xfrm>
            <a:off x="301752" y="1700808"/>
            <a:ext cx="8503920" cy="4398240"/>
          </a:xfrm>
        </p:spPr>
        <p:txBody>
          <a:bodyPr/>
          <a:lstStyle/>
          <a:p>
            <a:r>
              <a:rPr lang="nl-NL" dirty="0" err="1" smtClean="0"/>
              <a:t>What</a:t>
            </a:r>
            <a:r>
              <a:rPr lang="nl-NL" dirty="0" smtClean="0"/>
              <a:t> </a:t>
            </a:r>
            <a:r>
              <a:rPr lang="nl-NL" dirty="0" err="1" smtClean="0"/>
              <a:t>did</a:t>
            </a:r>
            <a:r>
              <a:rPr lang="nl-NL" dirty="0" smtClean="0"/>
              <a:t> the </a:t>
            </a:r>
            <a:r>
              <a:rPr lang="nl-NL" dirty="0" err="1" smtClean="0"/>
              <a:t>rise</a:t>
            </a:r>
            <a:r>
              <a:rPr lang="nl-NL" dirty="0" smtClean="0"/>
              <a:t> of Rome </a:t>
            </a:r>
            <a:r>
              <a:rPr lang="nl-NL" dirty="0" err="1" smtClean="0"/>
              <a:t>mean</a:t>
            </a:r>
            <a:r>
              <a:rPr lang="nl-NL" dirty="0" smtClean="0"/>
              <a:t> </a:t>
            </a:r>
            <a:r>
              <a:rPr lang="nl-NL" dirty="0" err="1" smtClean="0"/>
              <a:t>for</a:t>
            </a:r>
            <a:r>
              <a:rPr lang="nl-NL" dirty="0" smtClean="0"/>
              <a:t> </a:t>
            </a:r>
            <a:r>
              <a:rPr lang="nl-NL" dirty="0" err="1" smtClean="0"/>
              <a:t>democracy</a:t>
            </a:r>
            <a:r>
              <a:rPr lang="nl-NL" dirty="0" smtClean="0"/>
              <a:t>?</a:t>
            </a:r>
          </a:p>
          <a:p>
            <a:endParaRPr lang="nl-NL" dirty="0" smtClean="0"/>
          </a:p>
          <a:p>
            <a:r>
              <a:rPr lang="nl-NL" dirty="0" err="1" smtClean="0"/>
              <a:t>How</a:t>
            </a:r>
            <a:r>
              <a:rPr lang="nl-NL" dirty="0" smtClean="0"/>
              <a:t> </a:t>
            </a:r>
            <a:r>
              <a:rPr lang="nl-NL" dirty="0" err="1" smtClean="0"/>
              <a:t>did</a:t>
            </a:r>
            <a:r>
              <a:rPr lang="nl-NL" dirty="0" smtClean="0"/>
              <a:t> the Romans view </a:t>
            </a:r>
            <a:r>
              <a:rPr lang="nl-NL" dirty="0" err="1" smtClean="0"/>
              <a:t>Athenian</a:t>
            </a:r>
            <a:r>
              <a:rPr lang="nl-NL" dirty="0" smtClean="0"/>
              <a:t> </a:t>
            </a:r>
            <a:r>
              <a:rPr lang="nl-NL" dirty="0" err="1" smtClean="0"/>
              <a:t>history</a:t>
            </a:r>
            <a:r>
              <a:rPr lang="nl-NL" dirty="0" smtClean="0"/>
              <a:t>?</a:t>
            </a:r>
          </a:p>
          <a:p>
            <a:endParaRPr lang="nl-NL" dirty="0" smtClean="0"/>
          </a:p>
          <a:p>
            <a:r>
              <a:rPr lang="nl-NL" dirty="0" err="1" smtClean="0"/>
              <a:t>Can</a:t>
            </a:r>
            <a:r>
              <a:rPr lang="nl-NL" dirty="0" smtClean="0"/>
              <a:t> Rome </a:t>
            </a:r>
            <a:r>
              <a:rPr lang="nl-NL" dirty="0" err="1" smtClean="0"/>
              <a:t>be</a:t>
            </a:r>
            <a:r>
              <a:rPr lang="nl-NL" dirty="0" smtClean="0"/>
              <a:t> </a:t>
            </a:r>
            <a:r>
              <a:rPr lang="nl-NL" dirty="0" err="1" smtClean="0"/>
              <a:t>regarded</a:t>
            </a:r>
            <a:r>
              <a:rPr lang="nl-NL" dirty="0" smtClean="0"/>
              <a:t> as a </a:t>
            </a:r>
            <a:r>
              <a:rPr lang="nl-NL" dirty="0" err="1" smtClean="0"/>
              <a:t>successor</a:t>
            </a:r>
            <a:r>
              <a:rPr lang="nl-NL" dirty="0" smtClean="0"/>
              <a:t> to </a:t>
            </a:r>
            <a:r>
              <a:rPr lang="nl-NL" dirty="0" err="1" smtClean="0"/>
              <a:t>Athens</a:t>
            </a:r>
            <a:r>
              <a:rPr lang="nl-NL" dirty="0" smtClean="0"/>
              <a:t> in the </a:t>
            </a:r>
            <a:r>
              <a:rPr lang="nl-NL" dirty="0" err="1" smtClean="0"/>
              <a:t>development</a:t>
            </a:r>
            <a:r>
              <a:rPr lang="nl-NL" dirty="0" smtClean="0"/>
              <a:t> of </a:t>
            </a:r>
            <a:r>
              <a:rPr lang="nl-NL" dirty="0" err="1" smtClean="0"/>
              <a:t>democracy</a:t>
            </a:r>
            <a:r>
              <a:rPr lang="nl-NL" dirty="0" smtClean="0"/>
              <a:t>?</a:t>
            </a:r>
          </a:p>
          <a:p>
            <a:endParaRPr lang="nl-NL"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Recap</a:t>
            </a:r>
            <a:r>
              <a:rPr lang="nl-NL" dirty="0" smtClean="0"/>
              <a:t>: the end (and return) of </a:t>
            </a:r>
            <a:r>
              <a:rPr lang="nl-NL" dirty="0" err="1" smtClean="0"/>
              <a:t>democracy</a:t>
            </a:r>
            <a:endParaRPr lang="nl-NL" dirty="0"/>
          </a:p>
        </p:txBody>
      </p:sp>
      <p:sp>
        <p:nvSpPr>
          <p:cNvPr id="3" name="Tijdelijke aanduiding voor inhoud 2"/>
          <p:cNvSpPr>
            <a:spLocks noGrp="1"/>
          </p:cNvSpPr>
          <p:nvPr>
            <p:ph sz="quarter" idx="1"/>
          </p:nvPr>
        </p:nvSpPr>
        <p:spPr/>
        <p:txBody>
          <a:bodyPr/>
          <a:lstStyle/>
          <a:p>
            <a:r>
              <a:rPr lang="nl-NL" dirty="0" smtClean="0"/>
              <a:t>322: </a:t>
            </a:r>
            <a:r>
              <a:rPr lang="nl-NL" dirty="0" err="1" smtClean="0"/>
              <a:t>Athens</a:t>
            </a:r>
            <a:r>
              <a:rPr lang="nl-NL" dirty="0" smtClean="0"/>
              <a:t> </a:t>
            </a:r>
            <a:r>
              <a:rPr lang="nl-NL" dirty="0" err="1" smtClean="0"/>
              <a:t>defeated</a:t>
            </a:r>
            <a:r>
              <a:rPr lang="nl-NL" dirty="0" smtClean="0"/>
              <a:t>; </a:t>
            </a:r>
            <a:r>
              <a:rPr lang="nl-NL" dirty="0" err="1" smtClean="0"/>
              <a:t>democracy</a:t>
            </a:r>
            <a:r>
              <a:rPr lang="nl-NL" dirty="0" smtClean="0"/>
              <a:t> </a:t>
            </a:r>
            <a:r>
              <a:rPr lang="nl-NL" dirty="0" err="1" smtClean="0"/>
              <a:t>abolished</a:t>
            </a:r>
            <a:endParaRPr lang="nl-NL" dirty="0" smtClean="0"/>
          </a:p>
          <a:p>
            <a:r>
              <a:rPr lang="nl-NL" dirty="0" smtClean="0"/>
              <a:t>318/7: </a:t>
            </a:r>
            <a:r>
              <a:rPr lang="nl-NL" dirty="0" err="1" smtClean="0"/>
              <a:t>democracy</a:t>
            </a:r>
            <a:r>
              <a:rPr lang="nl-NL" dirty="0" smtClean="0"/>
              <a:t> </a:t>
            </a:r>
            <a:r>
              <a:rPr lang="nl-NL" dirty="0" err="1" smtClean="0"/>
              <a:t>restored</a:t>
            </a:r>
            <a:endParaRPr lang="nl-NL" dirty="0" smtClean="0"/>
          </a:p>
          <a:p>
            <a:r>
              <a:rPr lang="nl-NL" dirty="0" smtClean="0"/>
              <a:t>317: </a:t>
            </a:r>
            <a:r>
              <a:rPr lang="nl-NL" dirty="0" err="1" smtClean="0"/>
              <a:t>democracy</a:t>
            </a:r>
            <a:r>
              <a:rPr lang="nl-NL" dirty="0" smtClean="0"/>
              <a:t> </a:t>
            </a:r>
            <a:r>
              <a:rPr lang="nl-NL" dirty="0" err="1" smtClean="0"/>
              <a:t>abolished</a:t>
            </a:r>
            <a:r>
              <a:rPr lang="nl-NL" dirty="0" smtClean="0"/>
              <a:t>; </a:t>
            </a:r>
            <a:r>
              <a:rPr lang="nl-NL" dirty="0" err="1" smtClean="0"/>
              <a:t>Demetrius</a:t>
            </a:r>
            <a:r>
              <a:rPr lang="nl-NL" dirty="0" smtClean="0"/>
              <a:t> of </a:t>
            </a:r>
            <a:r>
              <a:rPr lang="nl-NL" dirty="0" err="1" smtClean="0"/>
              <a:t>Phaleron</a:t>
            </a:r>
            <a:endParaRPr lang="nl-NL" dirty="0" smtClean="0"/>
          </a:p>
          <a:p>
            <a:r>
              <a:rPr lang="nl-NL" dirty="0" smtClean="0"/>
              <a:t>307: </a:t>
            </a:r>
            <a:r>
              <a:rPr lang="nl-NL" dirty="0" err="1" smtClean="0"/>
              <a:t>Demetrius</a:t>
            </a:r>
            <a:r>
              <a:rPr lang="nl-NL" dirty="0" smtClean="0"/>
              <a:t> </a:t>
            </a:r>
            <a:r>
              <a:rPr lang="nl-NL" dirty="0" err="1" smtClean="0"/>
              <a:t>ousted</a:t>
            </a:r>
            <a:r>
              <a:rPr lang="nl-NL" dirty="0" smtClean="0"/>
              <a:t>; </a:t>
            </a:r>
            <a:r>
              <a:rPr lang="nl-NL" dirty="0" err="1" smtClean="0"/>
              <a:t>democracy</a:t>
            </a:r>
            <a:r>
              <a:rPr lang="nl-NL" dirty="0" smtClean="0"/>
              <a:t> </a:t>
            </a:r>
            <a:r>
              <a:rPr lang="nl-NL" dirty="0" err="1" smtClean="0"/>
              <a:t>restored</a:t>
            </a:r>
            <a:endParaRPr lang="nl-NL" dirty="0" smtClean="0"/>
          </a:p>
          <a:p>
            <a:r>
              <a:rPr lang="nl-NL" dirty="0" smtClean="0"/>
              <a:t>c.300: </a:t>
            </a:r>
            <a:r>
              <a:rPr lang="nl-NL" dirty="0" err="1" smtClean="0"/>
              <a:t>Lachares</a:t>
            </a:r>
            <a:r>
              <a:rPr lang="nl-NL" dirty="0" smtClean="0"/>
              <a:t> </a:t>
            </a:r>
            <a:r>
              <a:rPr lang="nl-NL" dirty="0" err="1" smtClean="0"/>
              <a:t>seizes</a:t>
            </a:r>
            <a:r>
              <a:rPr lang="nl-NL" dirty="0" smtClean="0"/>
              <a:t> </a:t>
            </a:r>
            <a:r>
              <a:rPr lang="nl-NL" dirty="0" err="1" smtClean="0"/>
              <a:t>tyranny</a:t>
            </a:r>
            <a:endParaRPr lang="nl-NL" dirty="0" smtClean="0"/>
          </a:p>
          <a:p>
            <a:r>
              <a:rPr lang="nl-NL" dirty="0" smtClean="0"/>
              <a:t>c.287/6: </a:t>
            </a:r>
            <a:r>
              <a:rPr lang="nl-NL" dirty="0" err="1" smtClean="0"/>
              <a:t>democracy</a:t>
            </a:r>
            <a:r>
              <a:rPr lang="nl-NL" dirty="0" smtClean="0"/>
              <a:t> </a:t>
            </a:r>
            <a:r>
              <a:rPr lang="nl-NL" dirty="0" err="1" smtClean="0"/>
              <a:t>restored</a:t>
            </a:r>
            <a:endParaRPr lang="nl-NL" dirty="0" smtClean="0"/>
          </a:p>
          <a:p>
            <a:r>
              <a:rPr lang="nl-NL" dirty="0" smtClean="0"/>
              <a:t>262: </a:t>
            </a:r>
            <a:r>
              <a:rPr lang="nl-NL" dirty="0" err="1" smtClean="0"/>
              <a:t>Athens</a:t>
            </a:r>
            <a:r>
              <a:rPr lang="nl-NL" dirty="0" smtClean="0"/>
              <a:t> </a:t>
            </a:r>
            <a:r>
              <a:rPr lang="nl-NL" dirty="0" err="1" smtClean="0"/>
              <a:t>defeated</a:t>
            </a:r>
            <a:r>
              <a:rPr lang="nl-NL" dirty="0" smtClean="0"/>
              <a:t>; </a:t>
            </a:r>
            <a:r>
              <a:rPr lang="nl-NL" dirty="0" err="1" smtClean="0"/>
              <a:t>democracy</a:t>
            </a:r>
            <a:r>
              <a:rPr lang="nl-NL" dirty="0" smtClean="0"/>
              <a:t> </a:t>
            </a:r>
            <a:r>
              <a:rPr lang="nl-NL" dirty="0" err="1" smtClean="0"/>
              <a:t>abolished</a:t>
            </a:r>
            <a:endParaRPr lang="nl-NL" dirty="0" smtClean="0"/>
          </a:p>
          <a:p>
            <a:r>
              <a:rPr lang="nl-NL" dirty="0" smtClean="0"/>
              <a:t>229: </a:t>
            </a:r>
            <a:r>
              <a:rPr lang="nl-NL" dirty="0" err="1" smtClean="0"/>
              <a:t>democracy</a:t>
            </a:r>
            <a:r>
              <a:rPr lang="nl-NL" dirty="0" smtClean="0"/>
              <a:t> </a:t>
            </a:r>
            <a:r>
              <a:rPr lang="nl-NL" dirty="0" err="1" smtClean="0"/>
              <a:t>restored</a:t>
            </a:r>
            <a:endParaRPr lang="nl-NL" dirty="0" smtClean="0"/>
          </a:p>
          <a:p>
            <a:r>
              <a:rPr lang="nl-NL" dirty="0" smtClean="0"/>
              <a:t>229-88: </a:t>
            </a:r>
            <a:r>
              <a:rPr lang="nl-NL" dirty="0" err="1" smtClean="0"/>
              <a:t>Athens</a:t>
            </a:r>
            <a:r>
              <a:rPr lang="nl-NL" dirty="0" smtClean="0"/>
              <a:t> preserves </a:t>
            </a:r>
            <a:r>
              <a:rPr lang="nl-NL" dirty="0" err="1" smtClean="0"/>
              <a:t>neutrality</a:t>
            </a:r>
            <a:r>
              <a:rPr lang="nl-NL" dirty="0" smtClean="0"/>
              <a:t> &amp; </a:t>
            </a:r>
            <a:r>
              <a:rPr lang="nl-NL" dirty="0" err="1" smtClean="0"/>
              <a:t>democracy</a:t>
            </a:r>
            <a:endParaRPr lang="nl-NL" dirty="0" smtClean="0"/>
          </a:p>
          <a:p>
            <a:endParaRPr lang="nl-NL"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a:t>
            </a:r>
            <a:r>
              <a:rPr lang="nl-NL" dirty="0" err="1" smtClean="0"/>
              <a:t>heyday</a:t>
            </a:r>
            <a:r>
              <a:rPr lang="nl-NL" dirty="0" smtClean="0"/>
              <a:t> of </a:t>
            </a:r>
            <a:r>
              <a:rPr lang="nl-NL" dirty="0" err="1" smtClean="0"/>
              <a:t>democracy</a:t>
            </a:r>
            <a:r>
              <a:rPr lang="nl-NL" dirty="0" smtClean="0"/>
              <a:t>?</a:t>
            </a:r>
            <a:endParaRPr lang="nl-NL" dirty="0"/>
          </a:p>
        </p:txBody>
      </p:sp>
      <p:sp>
        <p:nvSpPr>
          <p:cNvPr id="3" name="Tijdelijke aanduiding voor inhoud 2"/>
          <p:cNvSpPr>
            <a:spLocks noGrp="1"/>
          </p:cNvSpPr>
          <p:nvPr>
            <p:ph sz="quarter" idx="1"/>
          </p:nvPr>
        </p:nvSpPr>
        <p:spPr>
          <a:xfrm>
            <a:off x="301752" y="1844824"/>
            <a:ext cx="4414264" cy="4254224"/>
          </a:xfrm>
        </p:spPr>
        <p:txBody>
          <a:bodyPr/>
          <a:lstStyle/>
          <a:p>
            <a:r>
              <a:rPr lang="nl-NL" dirty="0" smtClean="0"/>
              <a:t>New </a:t>
            </a:r>
            <a:r>
              <a:rPr lang="nl-NL" dirty="0" err="1" smtClean="0"/>
              <a:t>Greek</a:t>
            </a:r>
            <a:r>
              <a:rPr lang="nl-NL" dirty="0" smtClean="0"/>
              <a:t> </a:t>
            </a:r>
            <a:r>
              <a:rPr lang="nl-NL" dirty="0" err="1" smtClean="0"/>
              <a:t>cities</a:t>
            </a:r>
            <a:r>
              <a:rPr lang="nl-NL" dirty="0" smtClean="0"/>
              <a:t> model </a:t>
            </a:r>
            <a:r>
              <a:rPr lang="nl-NL" dirty="0" err="1" smtClean="0"/>
              <a:t>institutions</a:t>
            </a:r>
            <a:r>
              <a:rPr lang="nl-NL" dirty="0" smtClean="0"/>
              <a:t> </a:t>
            </a:r>
            <a:r>
              <a:rPr lang="nl-NL" dirty="0" err="1" smtClean="0"/>
              <a:t>after</a:t>
            </a:r>
            <a:r>
              <a:rPr lang="nl-NL" dirty="0" smtClean="0"/>
              <a:t> </a:t>
            </a:r>
            <a:r>
              <a:rPr lang="nl-NL" dirty="0" err="1" smtClean="0"/>
              <a:t>Athens</a:t>
            </a:r>
            <a:endParaRPr lang="nl-NL" dirty="0" smtClean="0"/>
          </a:p>
          <a:p>
            <a:endParaRPr lang="nl-NL" dirty="0" smtClean="0"/>
          </a:p>
          <a:p>
            <a:r>
              <a:rPr lang="nl-NL" dirty="0" err="1" smtClean="0"/>
              <a:t>Evidence</a:t>
            </a:r>
            <a:r>
              <a:rPr lang="nl-NL" dirty="0" smtClean="0"/>
              <a:t> of </a:t>
            </a:r>
            <a:r>
              <a:rPr lang="nl-NL" dirty="0" err="1" smtClean="0"/>
              <a:t>other</a:t>
            </a:r>
            <a:r>
              <a:rPr lang="nl-NL" dirty="0" smtClean="0"/>
              <a:t> </a:t>
            </a:r>
            <a:r>
              <a:rPr lang="nl-NL" dirty="0" err="1" smtClean="0"/>
              <a:t>forms</a:t>
            </a:r>
            <a:r>
              <a:rPr lang="nl-NL" dirty="0" smtClean="0"/>
              <a:t> of </a:t>
            </a:r>
            <a:r>
              <a:rPr lang="nl-NL" dirty="0" err="1" smtClean="0"/>
              <a:t>government</a:t>
            </a:r>
            <a:r>
              <a:rPr lang="nl-NL" dirty="0" smtClean="0"/>
              <a:t> </a:t>
            </a:r>
            <a:r>
              <a:rPr lang="nl-NL" dirty="0" err="1" smtClean="0"/>
              <a:t>disappears</a:t>
            </a:r>
            <a:endParaRPr lang="nl-NL" dirty="0" smtClean="0"/>
          </a:p>
          <a:p>
            <a:endParaRPr lang="nl-NL" dirty="0" smtClean="0"/>
          </a:p>
          <a:p>
            <a:r>
              <a:rPr lang="nl-NL" dirty="0" err="1" smtClean="0"/>
              <a:t>When</a:t>
            </a:r>
            <a:r>
              <a:rPr lang="nl-NL" dirty="0" smtClean="0"/>
              <a:t> all </a:t>
            </a:r>
            <a:r>
              <a:rPr lang="nl-NL" dirty="0" err="1" smtClean="0"/>
              <a:t>cities</a:t>
            </a:r>
            <a:r>
              <a:rPr lang="nl-NL" dirty="0" smtClean="0"/>
              <a:t> are </a:t>
            </a:r>
            <a:r>
              <a:rPr lang="nl-NL" dirty="0" err="1" smtClean="0"/>
              <a:t>democracies</a:t>
            </a:r>
            <a:r>
              <a:rPr lang="nl-NL" dirty="0" smtClean="0"/>
              <a:t>, are </a:t>
            </a:r>
            <a:r>
              <a:rPr lang="nl-NL" dirty="0" err="1" smtClean="0"/>
              <a:t>any</a:t>
            </a:r>
            <a:r>
              <a:rPr lang="nl-NL" dirty="0" smtClean="0"/>
              <a:t> of </a:t>
            </a:r>
            <a:r>
              <a:rPr lang="nl-NL" dirty="0" err="1" smtClean="0"/>
              <a:t>them</a:t>
            </a:r>
            <a:r>
              <a:rPr lang="nl-NL" dirty="0" smtClean="0"/>
              <a:t> </a:t>
            </a:r>
            <a:r>
              <a:rPr lang="nl-NL" dirty="0" err="1" smtClean="0"/>
              <a:t>democracies</a:t>
            </a:r>
            <a:r>
              <a:rPr lang="nl-NL" dirty="0" smtClean="0"/>
              <a:t>?</a:t>
            </a:r>
          </a:p>
          <a:p>
            <a:endParaRPr lang="nl-NL" dirty="0" smtClean="0"/>
          </a:p>
          <a:p>
            <a:endParaRPr lang="nl-NL" dirty="0"/>
          </a:p>
        </p:txBody>
      </p:sp>
      <p:pic>
        <p:nvPicPr>
          <p:cNvPr id="4" name="Afbeelding 3" descr="1024px-Lindos_Rhodian_trireme_relief.jpg"/>
          <p:cNvPicPr>
            <a:picLocks noChangeAspect="1"/>
          </p:cNvPicPr>
          <p:nvPr/>
        </p:nvPicPr>
        <p:blipFill>
          <a:blip r:embed="rId2" cstate="print"/>
          <a:srcRect l="13843" r="12330"/>
          <a:stretch>
            <a:fillRect/>
          </a:stretch>
        </p:blipFill>
        <p:spPr>
          <a:xfrm>
            <a:off x="4907323" y="2060848"/>
            <a:ext cx="4236677" cy="381642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Democracy</a:t>
            </a:r>
            <a:r>
              <a:rPr lang="nl-NL" dirty="0" smtClean="0"/>
              <a:t> </a:t>
            </a:r>
            <a:r>
              <a:rPr lang="nl-NL" dirty="0" err="1" smtClean="0"/>
              <a:t>or</a:t>
            </a:r>
            <a:r>
              <a:rPr lang="nl-NL" dirty="0" smtClean="0"/>
              <a:t> ‘</a:t>
            </a:r>
            <a:r>
              <a:rPr lang="nl-NL" dirty="0" err="1" smtClean="0"/>
              <a:t>democracy</a:t>
            </a:r>
            <a:r>
              <a:rPr lang="nl-NL" dirty="0" smtClean="0"/>
              <a:t>’?</a:t>
            </a:r>
            <a:endParaRPr lang="nl-NL" dirty="0"/>
          </a:p>
        </p:txBody>
      </p:sp>
      <p:sp>
        <p:nvSpPr>
          <p:cNvPr id="3" name="Tijdelijke aanduiding voor inhoud 2"/>
          <p:cNvSpPr>
            <a:spLocks noGrp="1"/>
          </p:cNvSpPr>
          <p:nvPr>
            <p:ph sz="quarter" idx="1"/>
          </p:nvPr>
        </p:nvSpPr>
        <p:spPr>
          <a:xfrm>
            <a:off x="301752" y="3140968"/>
            <a:ext cx="8503920" cy="2958080"/>
          </a:xfrm>
        </p:spPr>
        <p:txBody>
          <a:bodyPr>
            <a:normAutofit fontScale="85000" lnSpcReduction="10000"/>
          </a:bodyPr>
          <a:lstStyle/>
          <a:p>
            <a:r>
              <a:rPr lang="nl-NL" i="1" dirty="0" err="1" smtClean="0"/>
              <a:t>Demokratia</a:t>
            </a:r>
            <a:r>
              <a:rPr lang="nl-NL" dirty="0" smtClean="0"/>
              <a:t> (</a:t>
            </a:r>
            <a:r>
              <a:rPr lang="nl-NL" dirty="0" err="1" smtClean="0"/>
              <a:t>though</a:t>
            </a:r>
            <a:r>
              <a:rPr lang="nl-NL" dirty="0" smtClean="0"/>
              <a:t> </a:t>
            </a:r>
            <a:r>
              <a:rPr lang="nl-NL" dirty="0" err="1" smtClean="0"/>
              <a:t>varied</a:t>
            </a:r>
            <a:r>
              <a:rPr lang="nl-NL" dirty="0" smtClean="0"/>
              <a:t> in </a:t>
            </a:r>
            <a:r>
              <a:rPr lang="nl-NL" dirty="0" err="1" smtClean="0"/>
              <a:t>meaning</a:t>
            </a:r>
            <a:r>
              <a:rPr lang="nl-NL" dirty="0" smtClean="0"/>
              <a:t>) </a:t>
            </a:r>
            <a:r>
              <a:rPr lang="nl-NL" dirty="0" err="1" smtClean="0"/>
              <a:t>still</a:t>
            </a:r>
            <a:r>
              <a:rPr lang="nl-NL" dirty="0" smtClean="0"/>
              <a:t> </a:t>
            </a:r>
            <a:r>
              <a:rPr lang="nl-NL" dirty="0" err="1" smtClean="0"/>
              <a:t>used</a:t>
            </a:r>
            <a:r>
              <a:rPr lang="nl-NL" dirty="0" smtClean="0"/>
              <a:t> to </a:t>
            </a:r>
            <a:r>
              <a:rPr lang="nl-NL" dirty="0" err="1" smtClean="0"/>
              <a:t>distinguish</a:t>
            </a:r>
            <a:r>
              <a:rPr lang="nl-NL" dirty="0" smtClean="0"/>
              <a:t> ‘</a:t>
            </a:r>
            <a:r>
              <a:rPr lang="nl-NL" dirty="0" err="1" smtClean="0"/>
              <a:t>people</a:t>
            </a:r>
            <a:r>
              <a:rPr lang="nl-NL" dirty="0" smtClean="0"/>
              <a:t> power’ </a:t>
            </a:r>
            <a:r>
              <a:rPr lang="nl-NL" dirty="0" err="1" smtClean="0"/>
              <a:t>from</a:t>
            </a:r>
            <a:r>
              <a:rPr lang="nl-NL" dirty="0" smtClean="0"/>
              <a:t> </a:t>
            </a:r>
            <a:r>
              <a:rPr lang="nl-NL" dirty="0" err="1" smtClean="0"/>
              <a:t>other</a:t>
            </a:r>
            <a:r>
              <a:rPr lang="nl-NL" dirty="0" smtClean="0"/>
              <a:t> </a:t>
            </a:r>
            <a:r>
              <a:rPr lang="nl-NL" dirty="0" err="1" smtClean="0"/>
              <a:t>forms</a:t>
            </a:r>
            <a:r>
              <a:rPr lang="nl-NL" dirty="0" smtClean="0"/>
              <a:t> of </a:t>
            </a:r>
            <a:r>
              <a:rPr lang="nl-NL" dirty="0" err="1" smtClean="0"/>
              <a:t>government</a:t>
            </a:r>
            <a:endParaRPr lang="nl-NL" dirty="0" smtClean="0"/>
          </a:p>
          <a:p>
            <a:endParaRPr lang="nl-NL" dirty="0" smtClean="0"/>
          </a:p>
          <a:p>
            <a:r>
              <a:rPr lang="nl-NL" dirty="0" err="1" smtClean="0"/>
              <a:t>Democracies</a:t>
            </a:r>
            <a:r>
              <a:rPr lang="nl-NL" dirty="0" smtClean="0"/>
              <a:t> </a:t>
            </a:r>
            <a:r>
              <a:rPr lang="nl-NL" dirty="0" err="1" smtClean="0"/>
              <a:t>defined</a:t>
            </a:r>
            <a:r>
              <a:rPr lang="nl-NL" dirty="0" smtClean="0"/>
              <a:t> </a:t>
            </a:r>
            <a:r>
              <a:rPr lang="nl-NL" dirty="0" err="1" smtClean="0"/>
              <a:t>by</a:t>
            </a:r>
            <a:r>
              <a:rPr lang="nl-NL" dirty="0" smtClean="0"/>
              <a:t> </a:t>
            </a:r>
            <a:r>
              <a:rPr lang="nl-NL" dirty="0" err="1" smtClean="0"/>
              <a:t>equal</a:t>
            </a:r>
            <a:r>
              <a:rPr lang="nl-NL" dirty="0" smtClean="0"/>
              <a:t> </a:t>
            </a:r>
            <a:r>
              <a:rPr lang="nl-NL" dirty="0" err="1" smtClean="0"/>
              <a:t>citizen</a:t>
            </a:r>
            <a:r>
              <a:rPr lang="nl-NL" dirty="0" smtClean="0"/>
              <a:t> </a:t>
            </a:r>
            <a:r>
              <a:rPr lang="nl-NL" dirty="0" err="1" smtClean="0"/>
              <a:t>rights</a:t>
            </a:r>
            <a:r>
              <a:rPr lang="nl-NL" dirty="0" smtClean="0"/>
              <a:t> &amp; </a:t>
            </a:r>
            <a:r>
              <a:rPr lang="nl-NL" dirty="0" err="1" smtClean="0"/>
              <a:t>sovereign</a:t>
            </a:r>
            <a:r>
              <a:rPr lang="nl-NL" dirty="0" smtClean="0"/>
              <a:t> </a:t>
            </a:r>
            <a:r>
              <a:rPr lang="nl-NL" dirty="0" err="1" smtClean="0"/>
              <a:t>assemblies</a:t>
            </a:r>
            <a:endParaRPr lang="nl-NL" dirty="0" smtClean="0"/>
          </a:p>
          <a:p>
            <a:endParaRPr lang="nl-NL" dirty="0" smtClean="0"/>
          </a:p>
          <a:p>
            <a:r>
              <a:rPr lang="nl-NL" dirty="0" err="1" smtClean="0"/>
              <a:t>Epigraphy</a:t>
            </a:r>
            <a:r>
              <a:rPr lang="nl-NL" dirty="0" smtClean="0"/>
              <a:t> shows </a:t>
            </a:r>
            <a:r>
              <a:rPr lang="nl-NL" dirty="0" err="1" smtClean="0"/>
              <a:t>functioning</a:t>
            </a:r>
            <a:r>
              <a:rPr lang="nl-NL" dirty="0" smtClean="0"/>
              <a:t> </a:t>
            </a:r>
            <a:r>
              <a:rPr lang="nl-NL" dirty="0" err="1" smtClean="0"/>
              <a:t>assemblies</a:t>
            </a:r>
            <a:r>
              <a:rPr lang="nl-NL" dirty="0" smtClean="0"/>
              <a:t>, </a:t>
            </a:r>
            <a:r>
              <a:rPr lang="nl-NL" dirty="0" err="1" smtClean="0"/>
              <a:t>councils</a:t>
            </a:r>
            <a:r>
              <a:rPr lang="nl-NL" dirty="0" smtClean="0"/>
              <a:t>, jury </a:t>
            </a:r>
            <a:r>
              <a:rPr lang="nl-NL" dirty="0" err="1" smtClean="0"/>
              <a:t>courts</a:t>
            </a:r>
            <a:endParaRPr lang="nl-NL" dirty="0" smtClean="0"/>
          </a:p>
          <a:p>
            <a:endParaRPr lang="nl-NL" dirty="0" smtClean="0"/>
          </a:p>
        </p:txBody>
      </p:sp>
      <p:sp>
        <p:nvSpPr>
          <p:cNvPr id="4" name="Tekstvak 3"/>
          <p:cNvSpPr txBox="1"/>
          <p:nvPr/>
        </p:nvSpPr>
        <p:spPr>
          <a:xfrm>
            <a:off x="467544" y="1916832"/>
            <a:ext cx="8208912" cy="646331"/>
          </a:xfrm>
          <a:prstGeom prst="rect">
            <a:avLst/>
          </a:prstGeom>
          <a:solidFill>
            <a:schemeClr val="bg1"/>
          </a:solidFill>
        </p:spPr>
        <p:txBody>
          <a:bodyPr wrap="square" rtlCol="0">
            <a:spAutoFit/>
          </a:bodyPr>
          <a:lstStyle/>
          <a:p>
            <a:r>
              <a:rPr lang="nl-NL" dirty="0" smtClean="0"/>
              <a:t>The </a:t>
            </a:r>
            <a:r>
              <a:rPr lang="nl-NL" dirty="0" err="1" smtClean="0"/>
              <a:t>demos</a:t>
            </a:r>
            <a:r>
              <a:rPr lang="nl-NL" dirty="0" smtClean="0"/>
              <a:t> has </a:t>
            </a:r>
            <a:r>
              <a:rPr lang="nl-NL" dirty="0" err="1" smtClean="0"/>
              <a:t>come</a:t>
            </a:r>
            <a:r>
              <a:rPr lang="nl-NL" dirty="0" smtClean="0"/>
              <a:t> back and taken back </a:t>
            </a:r>
            <a:r>
              <a:rPr lang="nl-NL" dirty="0" err="1" smtClean="0"/>
              <a:t>its</a:t>
            </a:r>
            <a:r>
              <a:rPr lang="nl-NL" dirty="0" smtClean="0"/>
              <a:t> </a:t>
            </a:r>
            <a:r>
              <a:rPr lang="nl-NL" dirty="0" err="1" smtClean="0"/>
              <a:t>laws</a:t>
            </a:r>
            <a:r>
              <a:rPr lang="nl-NL" dirty="0" smtClean="0"/>
              <a:t> and the </a:t>
            </a:r>
            <a:r>
              <a:rPr lang="nl-NL" dirty="0" err="1" smtClean="0"/>
              <a:t>democracy</a:t>
            </a:r>
            <a:r>
              <a:rPr lang="nl-NL" dirty="0" smtClean="0"/>
              <a:t>.</a:t>
            </a:r>
          </a:p>
          <a:p>
            <a:pPr algn="r"/>
            <a:r>
              <a:rPr lang="nl-NL" dirty="0" smtClean="0"/>
              <a:t>IG II2 448 (</a:t>
            </a:r>
            <a:r>
              <a:rPr lang="nl-NL" dirty="0" err="1" smtClean="0"/>
              <a:t>Athens</a:t>
            </a:r>
            <a:r>
              <a:rPr lang="nl-NL" dirty="0" smtClean="0"/>
              <a:t>, 318/7)</a:t>
            </a: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end of </a:t>
            </a:r>
            <a:r>
              <a:rPr lang="nl-NL" dirty="0" err="1" smtClean="0"/>
              <a:t>democracy</a:t>
            </a:r>
            <a:r>
              <a:rPr lang="nl-NL" dirty="0" smtClean="0"/>
              <a:t> (</a:t>
            </a:r>
            <a:r>
              <a:rPr lang="nl-NL" dirty="0" err="1" smtClean="0"/>
              <a:t>for</a:t>
            </a:r>
            <a:r>
              <a:rPr lang="nl-NL" dirty="0" smtClean="0"/>
              <a:t> </a:t>
            </a:r>
            <a:r>
              <a:rPr lang="nl-NL" dirty="0" err="1" smtClean="0"/>
              <a:t>real</a:t>
            </a:r>
            <a:r>
              <a:rPr lang="nl-NL" dirty="0" smtClean="0"/>
              <a:t> </a:t>
            </a:r>
            <a:r>
              <a:rPr lang="nl-NL" dirty="0" err="1" smtClean="0"/>
              <a:t>this</a:t>
            </a:r>
            <a:r>
              <a:rPr lang="nl-NL" dirty="0" smtClean="0"/>
              <a:t> time)</a:t>
            </a:r>
            <a:endParaRPr lang="nl-NL" dirty="0"/>
          </a:p>
        </p:txBody>
      </p:sp>
      <p:sp>
        <p:nvSpPr>
          <p:cNvPr id="3" name="Tijdelijke aanduiding voor inhoud 2"/>
          <p:cNvSpPr>
            <a:spLocks noGrp="1"/>
          </p:cNvSpPr>
          <p:nvPr>
            <p:ph sz="quarter" idx="1"/>
          </p:nvPr>
        </p:nvSpPr>
        <p:spPr>
          <a:xfrm>
            <a:off x="301752" y="1628800"/>
            <a:ext cx="8503920" cy="4470248"/>
          </a:xfrm>
        </p:spPr>
        <p:txBody>
          <a:bodyPr/>
          <a:lstStyle/>
          <a:p>
            <a:r>
              <a:rPr lang="nl-NL" dirty="0" err="1" smtClean="0"/>
              <a:t>After</a:t>
            </a:r>
            <a:r>
              <a:rPr lang="nl-NL" dirty="0" smtClean="0"/>
              <a:t> mid-2nd </a:t>
            </a:r>
            <a:r>
              <a:rPr lang="nl-NL" dirty="0" err="1" smtClean="0"/>
              <a:t>century</a:t>
            </a:r>
            <a:r>
              <a:rPr lang="nl-NL" dirty="0" smtClean="0"/>
              <a:t>, </a:t>
            </a:r>
            <a:r>
              <a:rPr lang="nl-NL" dirty="0" err="1" smtClean="0"/>
              <a:t>democratic</a:t>
            </a:r>
            <a:r>
              <a:rPr lang="nl-NL" dirty="0" smtClean="0"/>
              <a:t> </a:t>
            </a:r>
            <a:r>
              <a:rPr lang="nl-NL" dirty="0" err="1" smtClean="0"/>
              <a:t>habits</a:t>
            </a:r>
            <a:r>
              <a:rPr lang="nl-NL" dirty="0" smtClean="0"/>
              <a:t> &amp; </a:t>
            </a:r>
            <a:r>
              <a:rPr lang="nl-NL" dirty="0" err="1" smtClean="0"/>
              <a:t>institutions</a:t>
            </a:r>
            <a:r>
              <a:rPr lang="nl-NL" dirty="0" smtClean="0"/>
              <a:t> fade </a:t>
            </a:r>
            <a:r>
              <a:rPr lang="nl-NL" dirty="0" err="1" smtClean="0"/>
              <a:t>throughout</a:t>
            </a:r>
            <a:r>
              <a:rPr lang="nl-NL" dirty="0" smtClean="0"/>
              <a:t> </a:t>
            </a:r>
            <a:r>
              <a:rPr lang="nl-NL" dirty="0" err="1" smtClean="0"/>
              <a:t>Greek</a:t>
            </a:r>
            <a:r>
              <a:rPr lang="nl-NL" dirty="0" smtClean="0"/>
              <a:t> </a:t>
            </a:r>
            <a:r>
              <a:rPr lang="nl-NL" dirty="0" err="1" smtClean="0"/>
              <a:t>world</a:t>
            </a:r>
            <a:endParaRPr lang="nl-NL" dirty="0" smtClean="0"/>
          </a:p>
          <a:p>
            <a:endParaRPr lang="nl-NL" dirty="0" smtClean="0"/>
          </a:p>
          <a:p>
            <a:r>
              <a:rPr lang="nl-NL" dirty="0" smtClean="0"/>
              <a:t>1st </a:t>
            </a:r>
            <a:r>
              <a:rPr lang="nl-NL" dirty="0" err="1" smtClean="0"/>
              <a:t>century</a:t>
            </a:r>
            <a:r>
              <a:rPr lang="nl-NL" dirty="0" smtClean="0"/>
              <a:t>: </a:t>
            </a:r>
            <a:r>
              <a:rPr lang="nl-NL" dirty="0" err="1" smtClean="0"/>
              <a:t>Greek</a:t>
            </a:r>
            <a:r>
              <a:rPr lang="nl-NL" dirty="0" smtClean="0"/>
              <a:t> </a:t>
            </a:r>
            <a:r>
              <a:rPr lang="nl-NL" dirty="0" err="1" smtClean="0"/>
              <a:t>states</a:t>
            </a:r>
            <a:r>
              <a:rPr lang="nl-NL" dirty="0" smtClean="0"/>
              <a:t> </a:t>
            </a:r>
            <a:r>
              <a:rPr lang="nl-NL" dirty="0" err="1" smtClean="0"/>
              <a:t>controlled</a:t>
            </a:r>
            <a:r>
              <a:rPr lang="nl-NL" dirty="0" smtClean="0"/>
              <a:t> </a:t>
            </a:r>
            <a:r>
              <a:rPr lang="nl-NL" dirty="0" err="1" smtClean="0"/>
              <a:t>by</a:t>
            </a:r>
            <a:r>
              <a:rPr lang="nl-NL" dirty="0" smtClean="0"/>
              <a:t> </a:t>
            </a:r>
            <a:r>
              <a:rPr lang="nl-NL" dirty="0" err="1" smtClean="0"/>
              <a:t>small</a:t>
            </a:r>
            <a:r>
              <a:rPr lang="nl-NL" dirty="0" smtClean="0"/>
              <a:t> </a:t>
            </a:r>
            <a:r>
              <a:rPr lang="nl-NL" dirty="0" err="1" smtClean="0"/>
              <a:t>councils</a:t>
            </a:r>
            <a:r>
              <a:rPr lang="nl-NL" dirty="0" smtClean="0"/>
              <a:t> of </a:t>
            </a:r>
            <a:r>
              <a:rPr lang="nl-NL" dirty="0" err="1" smtClean="0"/>
              <a:t>wealthy</a:t>
            </a:r>
            <a:r>
              <a:rPr lang="nl-NL" dirty="0" smtClean="0"/>
              <a:t> </a:t>
            </a:r>
            <a:r>
              <a:rPr lang="nl-NL" dirty="0" err="1" smtClean="0"/>
              <a:t>citizens</a:t>
            </a:r>
            <a:endParaRPr lang="nl-NL" dirty="0" smtClean="0"/>
          </a:p>
          <a:p>
            <a:endParaRPr lang="nl-NL" dirty="0" smtClean="0"/>
          </a:p>
          <a:p>
            <a:r>
              <a:rPr lang="nl-NL" dirty="0" smtClean="0"/>
              <a:t>Late </a:t>
            </a:r>
            <a:r>
              <a:rPr lang="nl-NL" dirty="0" err="1" smtClean="0"/>
              <a:t>Hellenistic</a:t>
            </a:r>
            <a:r>
              <a:rPr lang="nl-NL" dirty="0" smtClean="0"/>
              <a:t>/Roman </a:t>
            </a:r>
            <a:r>
              <a:rPr lang="nl-NL" dirty="0" err="1" smtClean="0"/>
              <a:t>period</a:t>
            </a:r>
            <a:r>
              <a:rPr lang="nl-NL" dirty="0" smtClean="0"/>
              <a:t>: politics of </a:t>
            </a:r>
            <a:r>
              <a:rPr lang="nl-NL" dirty="0" err="1" smtClean="0"/>
              <a:t>benefaction</a:t>
            </a:r>
            <a:r>
              <a:rPr lang="nl-NL" dirty="0" smtClean="0"/>
              <a:t> &amp; </a:t>
            </a:r>
            <a:r>
              <a:rPr lang="nl-NL" dirty="0" err="1" smtClean="0"/>
              <a:t>honours</a:t>
            </a:r>
            <a:endParaRPr lang="nl-N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Roman_Empire_Trajan_117AD.png"/>
          <p:cNvPicPr>
            <a:picLocks noChangeAspect="1"/>
          </p:cNvPicPr>
          <p:nvPr/>
        </p:nvPicPr>
        <p:blipFill>
          <a:blip r:embed="rId2" cstate="print"/>
          <a:stretch>
            <a:fillRect/>
          </a:stretch>
        </p:blipFill>
        <p:spPr>
          <a:xfrm>
            <a:off x="0" y="650436"/>
            <a:ext cx="9144000" cy="555712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 Roman system: </a:t>
            </a:r>
            <a:r>
              <a:rPr lang="nl-NL" dirty="0" err="1" smtClean="0"/>
              <a:t>similarities</a:t>
            </a:r>
            <a:r>
              <a:rPr lang="nl-NL" dirty="0" smtClean="0"/>
              <a:t> to </a:t>
            </a:r>
            <a:r>
              <a:rPr lang="nl-NL" dirty="0" err="1" smtClean="0"/>
              <a:t>Athens</a:t>
            </a:r>
            <a:endParaRPr lang="nl-NL" dirty="0"/>
          </a:p>
        </p:txBody>
      </p:sp>
      <p:sp>
        <p:nvSpPr>
          <p:cNvPr id="3" name="Tijdelijke aanduiding voor inhoud 2"/>
          <p:cNvSpPr>
            <a:spLocks noGrp="1"/>
          </p:cNvSpPr>
          <p:nvPr>
            <p:ph sz="quarter" idx="1"/>
          </p:nvPr>
        </p:nvSpPr>
        <p:spPr>
          <a:xfrm>
            <a:off x="301752" y="1527048"/>
            <a:ext cx="8503920" cy="4854280"/>
          </a:xfrm>
        </p:spPr>
        <p:txBody>
          <a:bodyPr>
            <a:normAutofit lnSpcReduction="10000"/>
          </a:bodyPr>
          <a:lstStyle/>
          <a:p>
            <a:r>
              <a:rPr lang="nl-NL" dirty="0" err="1" smtClean="0"/>
              <a:t>Constitution</a:t>
            </a:r>
            <a:r>
              <a:rPr lang="nl-NL" dirty="0" smtClean="0"/>
              <a:t> </a:t>
            </a:r>
            <a:r>
              <a:rPr lang="nl-NL" dirty="0" err="1" smtClean="0"/>
              <a:t>described</a:t>
            </a:r>
            <a:r>
              <a:rPr lang="nl-NL" dirty="0" smtClean="0"/>
              <a:t> </a:t>
            </a:r>
            <a:r>
              <a:rPr lang="nl-NL" dirty="0" err="1" smtClean="0"/>
              <a:t>by</a:t>
            </a:r>
            <a:r>
              <a:rPr lang="nl-NL" dirty="0" smtClean="0"/>
              <a:t> a </a:t>
            </a:r>
            <a:r>
              <a:rPr lang="nl-NL" dirty="0" err="1" smtClean="0"/>
              <a:t>Greek</a:t>
            </a:r>
            <a:r>
              <a:rPr lang="nl-NL" dirty="0" smtClean="0"/>
              <a:t> (</a:t>
            </a:r>
            <a:r>
              <a:rPr lang="nl-NL" dirty="0" err="1" smtClean="0"/>
              <a:t>Polybius</a:t>
            </a:r>
            <a:r>
              <a:rPr lang="nl-NL" dirty="0" smtClean="0"/>
              <a:t> 6)</a:t>
            </a:r>
          </a:p>
          <a:p>
            <a:endParaRPr lang="nl-NL" dirty="0" smtClean="0"/>
          </a:p>
          <a:p>
            <a:r>
              <a:rPr lang="nl-NL" dirty="0" smtClean="0"/>
              <a:t>Rome </a:t>
            </a:r>
            <a:r>
              <a:rPr lang="nl-NL" dirty="0" err="1" smtClean="0"/>
              <a:t>grows</a:t>
            </a:r>
            <a:r>
              <a:rPr lang="nl-NL" dirty="0" smtClean="0"/>
              <a:t> as </a:t>
            </a:r>
            <a:r>
              <a:rPr lang="nl-NL" dirty="0" err="1" smtClean="0"/>
              <a:t>city-state</a:t>
            </a:r>
            <a:r>
              <a:rPr lang="nl-NL" dirty="0" smtClean="0"/>
              <a:t> in </a:t>
            </a:r>
            <a:r>
              <a:rPr lang="nl-NL" dirty="0" err="1" smtClean="0"/>
              <a:t>city-state</a:t>
            </a:r>
            <a:r>
              <a:rPr lang="nl-NL" dirty="0" smtClean="0"/>
              <a:t> system</a:t>
            </a:r>
          </a:p>
          <a:p>
            <a:endParaRPr lang="nl-NL" dirty="0" smtClean="0"/>
          </a:p>
          <a:p>
            <a:r>
              <a:rPr lang="nl-NL" dirty="0" err="1" smtClean="0"/>
              <a:t>Notions</a:t>
            </a:r>
            <a:r>
              <a:rPr lang="nl-NL" dirty="0" smtClean="0"/>
              <a:t> of </a:t>
            </a:r>
            <a:r>
              <a:rPr lang="nl-NL" dirty="0" err="1" smtClean="0"/>
              <a:t>citizenship</a:t>
            </a:r>
            <a:r>
              <a:rPr lang="nl-NL" dirty="0" smtClean="0"/>
              <a:t>, </a:t>
            </a:r>
            <a:r>
              <a:rPr lang="nl-NL" dirty="0" err="1" smtClean="0"/>
              <a:t>voting</a:t>
            </a:r>
            <a:r>
              <a:rPr lang="nl-NL" dirty="0" smtClean="0"/>
              <a:t> </a:t>
            </a:r>
            <a:r>
              <a:rPr lang="nl-NL" dirty="0" err="1" smtClean="0"/>
              <a:t>rights</a:t>
            </a:r>
            <a:r>
              <a:rPr lang="nl-NL" dirty="0" smtClean="0"/>
              <a:t>, </a:t>
            </a:r>
            <a:r>
              <a:rPr lang="nl-NL" dirty="0" err="1" smtClean="0"/>
              <a:t>resistance</a:t>
            </a:r>
            <a:r>
              <a:rPr lang="nl-NL" dirty="0" smtClean="0"/>
              <a:t> to </a:t>
            </a:r>
            <a:r>
              <a:rPr lang="nl-NL" dirty="0" err="1" smtClean="0"/>
              <a:t>tyranny</a:t>
            </a:r>
            <a:r>
              <a:rPr lang="nl-NL" dirty="0" smtClean="0"/>
              <a:t> </a:t>
            </a:r>
            <a:r>
              <a:rPr lang="nl-NL" dirty="0" err="1" smtClean="0"/>
              <a:t>develop</a:t>
            </a:r>
            <a:r>
              <a:rPr lang="nl-NL" dirty="0" smtClean="0"/>
              <a:t> </a:t>
            </a:r>
            <a:r>
              <a:rPr lang="nl-NL" dirty="0" err="1" smtClean="0"/>
              <a:t>early</a:t>
            </a:r>
            <a:endParaRPr lang="nl-NL" dirty="0" smtClean="0"/>
          </a:p>
          <a:p>
            <a:endParaRPr lang="nl-NL" dirty="0" smtClean="0"/>
          </a:p>
          <a:p>
            <a:r>
              <a:rPr lang="nl-NL" dirty="0" err="1" smtClean="0"/>
              <a:t>People</a:t>
            </a:r>
            <a:r>
              <a:rPr lang="nl-NL" dirty="0" smtClean="0"/>
              <a:t> </a:t>
            </a:r>
            <a:r>
              <a:rPr lang="nl-NL" dirty="0" err="1" smtClean="0"/>
              <a:t>divided</a:t>
            </a:r>
            <a:r>
              <a:rPr lang="nl-NL" dirty="0" smtClean="0"/>
              <a:t> </a:t>
            </a:r>
            <a:r>
              <a:rPr lang="nl-NL" dirty="0" err="1" smtClean="0"/>
              <a:t>into</a:t>
            </a:r>
            <a:r>
              <a:rPr lang="nl-NL" dirty="0" smtClean="0"/>
              <a:t> tribes &amp; </a:t>
            </a:r>
            <a:r>
              <a:rPr lang="nl-NL" dirty="0" err="1" smtClean="0"/>
              <a:t>property</a:t>
            </a:r>
            <a:r>
              <a:rPr lang="nl-NL" dirty="0" smtClean="0"/>
              <a:t> classes</a:t>
            </a:r>
          </a:p>
          <a:p>
            <a:endParaRPr lang="nl-NL" dirty="0" smtClean="0"/>
          </a:p>
          <a:p>
            <a:r>
              <a:rPr lang="nl-NL" dirty="0" smtClean="0"/>
              <a:t>Military </a:t>
            </a:r>
            <a:r>
              <a:rPr lang="nl-NL" dirty="0" err="1" smtClean="0"/>
              <a:t>importance</a:t>
            </a:r>
            <a:r>
              <a:rPr lang="nl-NL" dirty="0" smtClean="0"/>
              <a:t> </a:t>
            </a:r>
            <a:r>
              <a:rPr lang="nl-NL" dirty="0" err="1" smtClean="0"/>
              <a:t>gives</a:t>
            </a:r>
            <a:r>
              <a:rPr lang="nl-NL" dirty="0" smtClean="0"/>
              <a:t> </a:t>
            </a:r>
            <a:r>
              <a:rPr lang="nl-NL" dirty="0" smtClean="0"/>
              <a:t>the </a:t>
            </a:r>
            <a:r>
              <a:rPr lang="nl-NL" dirty="0" err="1" smtClean="0"/>
              <a:t>poor</a:t>
            </a:r>
            <a:r>
              <a:rPr lang="nl-NL" dirty="0" smtClean="0"/>
              <a:t> </a:t>
            </a:r>
            <a:r>
              <a:rPr lang="nl-NL" dirty="0" err="1" smtClean="0"/>
              <a:t>political</a:t>
            </a:r>
            <a:r>
              <a:rPr lang="nl-NL" dirty="0" smtClean="0"/>
              <a:t> </a:t>
            </a:r>
            <a:r>
              <a:rPr lang="nl-NL" dirty="0" err="1" smtClean="0"/>
              <a:t>leverage</a:t>
            </a:r>
            <a:endParaRPr lang="nl-NL" dirty="0" smtClean="0"/>
          </a:p>
          <a:p>
            <a:pPr>
              <a:buNone/>
            </a:pPr>
            <a:endParaRPr lang="nl-NL" dirty="0" smtClean="0"/>
          </a:p>
          <a:p>
            <a:endParaRPr lang="nl-NL"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277</TotalTime>
  <Words>916</Words>
  <Application>Microsoft Office PowerPoint</Application>
  <PresentationFormat>Diavoorstelling (4:3)</PresentationFormat>
  <Paragraphs>126</Paragraphs>
  <Slides>19</Slides>
  <Notes>0</Notes>
  <HiddenSlides>0</HiddenSlides>
  <MMClips>0</MMClips>
  <ScaleCrop>false</ScaleCrop>
  <HeadingPairs>
    <vt:vector size="4" baseType="variant">
      <vt:variant>
        <vt:lpstr>Thema</vt:lpstr>
      </vt:variant>
      <vt:variant>
        <vt:i4>1</vt:i4>
      </vt:variant>
      <vt:variant>
        <vt:lpstr>Diatitels</vt:lpstr>
      </vt:variant>
      <vt:variant>
        <vt:i4>19</vt:i4>
      </vt:variant>
    </vt:vector>
  </HeadingPairs>
  <TitlesOfParts>
    <vt:vector size="20" baseType="lpstr">
      <vt:lpstr>Civiel</vt:lpstr>
      <vt:lpstr>Democracy and Imperialism</vt:lpstr>
      <vt:lpstr>The early reception of democracy: topics</vt:lpstr>
      <vt:lpstr>Key questions</vt:lpstr>
      <vt:lpstr>Recap: the end (and return) of democracy</vt:lpstr>
      <vt:lpstr>The heyday of democracy?</vt:lpstr>
      <vt:lpstr>Democracy or ‘democracy’?</vt:lpstr>
      <vt:lpstr>The end of democracy (for real this time)</vt:lpstr>
      <vt:lpstr>Dia 8</vt:lpstr>
      <vt:lpstr>The Roman system: similarities to Athens</vt:lpstr>
      <vt:lpstr>Differences</vt:lpstr>
      <vt:lpstr>Republican Rome is what it says on the tin</vt:lpstr>
      <vt:lpstr>An Imperial destiny</vt:lpstr>
      <vt:lpstr>How Rome killed democracy</vt:lpstr>
      <vt:lpstr>The end of politics</vt:lpstr>
      <vt:lpstr>Rome and the Greeks</vt:lpstr>
      <vt:lpstr>Licentious, corrupt, untrustworthy Greeks</vt:lpstr>
      <vt:lpstr>Athens as centre of learning</vt:lpstr>
      <vt:lpstr>Sources</vt:lpstr>
      <vt:lpstr>Rome and Athenian democracy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Democracy and Imperialism</dc:title>
  <dc:creator>Roel</dc:creator>
  <cp:lastModifiedBy>Roel</cp:lastModifiedBy>
  <cp:revision>26</cp:revision>
  <dcterms:created xsi:type="dcterms:W3CDTF">2018-03-08T20:55:13Z</dcterms:created>
  <dcterms:modified xsi:type="dcterms:W3CDTF">2018-03-09T10:29:13Z</dcterms:modified>
</cp:coreProperties>
</file>