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2" r:id="rId7"/>
    <p:sldId id="263" r:id="rId8"/>
    <p:sldId id="264" r:id="rId9"/>
    <p:sldId id="260" r:id="rId10"/>
    <p:sldId id="265" r:id="rId11"/>
    <p:sldId id="266" r:id="rId12"/>
    <p:sldId id="268" r:id="rId13"/>
    <p:sldId id="267"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92" d="100"/>
          <a:sy n="192" d="100"/>
        </p:scale>
        <p:origin x="-2912"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1">
        <a:schemeClr val="bg2"/>
      </p:bgRef>
    </p:bg>
    <p:spTree>
      <p:nvGrpSpPr>
        <p:cNvPr id="1" name=""/>
        <p:cNvGrpSpPr/>
        <p:nvPr/>
      </p:nvGrpSpPr>
      <p:grpSpPr>
        <a:xfrm>
          <a:off x="0" y="0"/>
          <a:ext cx="0" cy="0"/>
          <a:chOff x="0" y="0"/>
          <a:chExt cx="0" cy="0"/>
        </a:xfrm>
      </p:grpSpPr>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Ondertitel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het opmaakprofiel van de modelondertitel te bewerken</a:t>
            </a:r>
            <a:endParaRPr kumimoji="0" lang="en-US"/>
          </a:p>
        </p:txBody>
      </p:sp>
      <p:sp>
        <p:nvSpPr>
          <p:cNvPr id="28" name="Tijdelijke aanduiding voor datum 27"/>
          <p:cNvSpPr>
            <a:spLocks noGrp="1"/>
          </p:cNvSpPr>
          <p:nvPr>
            <p:ph type="dt" sz="half" idx="10"/>
          </p:nvPr>
        </p:nvSpPr>
        <p:spPr/>
        <p:txBody>
          <a:bodyPr/>
          <a:lstStyle/>
          <a:p>
            <a:fld id="{8638F0FA-503B-447F-A02E-6BF1D880434F}" type="datetimeFigureOut">
              <a:rPr lang="nl-NL" smtClean="0"/>
              <a:pPr/>
              <a:t>16/03/18</a:t>
            </a:fld>
            <a:endParaRPr lang="nl-NL"/>
          </a:p>
        </p:txBody>
      </p:sp>
      <p:sp>
        <p:nvSpPr>
          <p:cNvPr id="17" name="Tijdelijke aanduiding voor voettekst 16"/>
          <p:cNvSpPr>
            <a:spLocks noGrp="1"/>
          </p:cNvSpPr>
          <p:nvPr>
            <p:ph type="ftr" sz="quarter" idx="11"/>
          </p:nvPr>
        </p:nvSpPr>
        <p:spPr/>
        <p:txBody>
          <a:bodyPr/>
          <a:lstStyle/>
          <a:p>
            <a:endParaRPr lang="nl-NL"/>
          </a:p>
        </p:txBody>
      </p:sp>
      <p:sp>
        <p:nvSpPr>
          <p:cNvPr id="7" name="Rechte verbindingslijn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Tijdelijke aanduiding voor dianumm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EE7185-A582-4542-8FF0-969B3F80C0A5}" type="slidenum">
              <a:rPr lang="nl-NL" smtClean="0"/>
              <a:pPr/>
              <a:t>‹#›</a:t>
            </a:fld>
            <a:endParaRPr lang="nl-NL"/>
          </a:p>
        </p:txBody>
      </p:sp>
      <p:sp>
        <p:nvSpPr>
          <p:cNvPr id="8" name="Titel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16/03/18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3EE7185-A582-4542-8FF0-969B3F80C0A5}" type="slidenum">
              <a:rPr lang="nl-NL" smtClean="0"/>
              <a:pPr/>
              <a:t>‹#›</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bg>
      <p:bgRef idx="1001">
        <a:schemeClr val="bg2"/>
      </p:bgRef>
    </p:b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hte verbindingslijn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6915912" y="3009901"/>
            <a:ext cx="457200" cy="441325"/>
          </a:xfrm>
        </p:spPr>
        <p:txBody>
          <a:bodyPr/>
          <a:lstStyle/>
          <a:p>
            <a:fld id="{C3EE7185-A582-4542-8FF0-969B3F80C0A5}" type="slidenum">
              <a:rPr lang="nl-NL" smtClean="0"/>
              <a:pPr/>
              <a:t>‹#›</a:t>
            </a:fld>
            <a:endParaRPr lang="nl-NL"/>
          </a:p>
        </p:txBody>
      </p:sp>
      <p:sp>
        <p:nvSpPr>
          <p:cNvPr id="3" name="Tijdelijke aanduiding voor verticale tekst 2"/>
          <p:cNvSpPr>
            <a:spLocks noGrp="1"/>
          </p:cNvSpPr>
          <p:nvPr>
            <p:ph type="body" orient="vert" idx="1"/>
          </p:nvPr>
        </p:nvSpPr>
        <p:spPr>
          <a:xfrm>
            <a:off x="304800" y="304800"/>
            <a:ext cx="6553200" cy="5821366"/>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16/03/18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2" name="Verticale titel 1"/>
          <p:cNvSpPr>
            <a:spLocks noGrp="1"/>
          </p:cNvSpPr>
          <p:nvPr>
            <p:ph type="title" orient="vert"/>
          </p:nvPr>
        </p:nvSpPr>
        <p:spPr>
          <a:xfrm>
            <a:off x="7391400" y="304801"/>
            <a:ext cx="1447800" cy="5851525"/>
          </a:xfrm>
        </p:spPr>
        <p:txBody>
          <a:bodyPr vert="eaVert"/>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accent3">
                    <a:shade val="75000"/>
                  </a:schemeClr>
                </a:solidFill>
              </a:defRPr>
            </a:lvl1pPr>
          </a:lstStyle>
          <a:p>
            <a:r>
              <a:rPr kumimoji="0" lang="nl-NL" smtClean="0"/>
              <a:t>Klik om de stijl te bewerken</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16/03/18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a:xfrm>
            <a:off x="4361688" y="1026372"/>
            <a:ext cx="457200" cy="441325"/>
          </a:xfrm>
        </p:spPr>
        <p:txBody>
          <a:bodyPr/>
          <a:lstStyle/>
          <a:p>
            <a:fld id="{C3EE7185-A582-4542-8FF0-969B3F80C0A5}" type="slidenum">
              <a:rPr lang="nl-NL" smtClean="0"/>
              <a:pPr/>
              <a:t>‹#›</a:t>
            </a:fld>
            <a:endParaRPr lang="nl-NL"/>
          </a:p>
        </p:txBody>
      </p:sp>
      <p:sp>
        <p:nvSpPr>
          <p:cNvPr id="8" name="Tijdelijke aanduiding voor inhoud 7"/>
          <p:cNvSpPr>
            <a:spLocks noGrp="1"/>
          </p:cNvSpPr>
          <p:nvPr>
            <p:ph sz="quarter" idx="1"/>
          </p:nvPr>
        </p:nvSpPr>
        <p:spPr>
          <a:xfrm>
            <a:off x="301752" y="1527048"/>
            <a:ext cx="8503920" cy="4572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13" name="Rechthoek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hthoek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Tijdelijke aanduiding voor voettekst 4"/>
          <p:cNvSpPr>
            <a:spLocks noGrp="1"/>
          </p:cNvSpPr>
          <p:nvPr>
            <p:ph type="ftr" sz="quarter" idx="11"/>
          </p:nvPr>
        </p:nvSpPr>
        <p:spPr/>
        <p:txBody>
          <a:bodyPr/>
          <a:lstStyle/>
          <a:p>
            <a:endParaRPr lang="nl-NL"/>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16/03/18</a:t>
            </a:fld>
            <a:endParaRPr lang="nl-NL"/>
          </a:p>
        </p:txBody>
      </p:sp>
      <p:sp>
        <p:nvSpPr>
          <p:cNvPr id="8" name="Rechte verbindingslijn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EE7185-A582-4542-8FF0-969B3F80C0A5}" type="slidenum">
              <a:rPr lang="nl-NL" smtClean="0"/>
              <a:pPr/>
              <a:t>‹#›</a:t>
            </a:fld>
            <a:endParaRPr lang="nl-NL"/>
          </a:p>
        </p:txBody>
      </p:sp>
      <p:sp>
        <p:nvSpPr>
          <p:cNvPr id="2" name="Titel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301752" y="228600"/>
            <a:ext cx="8534400" cy="758952"/>
          </a:xfrm>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a:xfrm>
            <a:off x="5791200" y="6409944"/>
            <a:ext cx="3044952" cy="365760"/>
          </a:xfrm>
        </p:spPr>
        <p:txBody>
          <a:bodyPr/>
          <a:lstStyle/>
          <a:p>
            <a:fld id="{8638F0FA-503B-447F-A02E-6BF1D880434F}" type="datetimeFigureOut">
              <a:rPr lang="nl-NL" smtClean="0"/>
              <a:pPr/>
              <a:t>16/03/18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3EE7185-A582-4542-8FF0-969B3F80C0A5}" type="slidenum">
              <a:rPr lang="nl-NL" smtClean="0"/>
              <a:pPr/>
              <a:t>‹#›</a:t>
            </a:fld>
            <a:endParaRPr lang="nl-NL"/>
          </a:p>
        </p:txBody>
      </p:sp>
      <p:sp>
        <p:nvSpPr>
          <p:cNvPr id="8" name="Rechte verbindingslijn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Tijdelijke aanduiding voor inhoud 9"/>
          <p:cNvSpPr>
            <a:spLocks noGrp="1"/>
          </p:cNvSpPr>
          <p:nvPr>
            <p:ph sz="half" idx="1"/>
          </p:nvPr>
        </p:nvSpPr>
        <p:spPr>
          <a:xfrm>
            <a:off x="301752"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2" name="Tijdelijke aanduiding voor inhoud 11"/>
          <p:cNvSpPr>
            <a:spLocks noGrp="1"/>
          </p:cNvSpPr>
          <p:nvPr>
            <p:ph sz="half" idx="2"/>
          </p:nvPr>
        </p:nvSpPr>
        <p:spPr>
          <a:xfrm>
            <a:off x="4800600"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bg>
      <p:bgRef idx="1001">
        <a:schemeClr val="bg2"/>
      </p:bgRef>
    </p:bg>
    <p:spTree>
      <p:nvGrpSpPr>
        <p:cNvPr id="1" name=""/>
        <p:cNvGrpSpPr/>
        <p:nvPr/>
      </p:nvGrpSpPr>
      <p:grpSpPr>
        <a:xfrm>
          <a:off x="0" y="0"/>
          <a:ext cx="0" cy="0"/>
          <a:chOff x="0" y="0"/>
          <a:chExt cx="0" cy="0"/>
        </a:xfrm>
      </p:grpSpPr>
      <p:sp>
        <p:nvSpPr>
          <p:cNvPr id="10" name="Rechte verbindingslijn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hthoek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hthoek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hthoek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hoek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7" name="Tijdelijke aanduiding voor datum 6"/>
          <p:cNvSpPr>
            <a:spLocks noGrp="1"/>
          </p:cNvSpPr>
          <p:nvPr>
            <p:ph type="dt" sz="half" idx="10"/>
          </p:nvPr>
        </p:nvSpPr>
        <p:spPr/>
        <p:txBody>
          <a:bodyPr/>
          <a:lstStyle/>
          <a:p>
            <a:fld id="{8638F0FA-503B-447F-A02E-6BF1D880434F}" type="datetimeFigureOut">
              <a:rPr lang="nl-NL" smtClean="0"/>
              <a:pPr/>
              <a:t>16/03/18</a:t>
            </a:fld>
            <a:endParaRPr lang="nl-NL"/>
          </a:p>
        </p:txBody>
      </p:sp>
      <p:sp>
        <p:nvSpPr>
          <p:cNvPr id="8" name="Tijdelijke aanduiding voor voettekst 7"/>
          <p:cNvSpPr>
            <a:spLocks noGrp="1"/>
          </p:cNvSpPr>
          <p:nvPr>
            <p:ph type="ftr" sz="quarter" idx="11"/>
          </p:nvPr>
        </p:nvSpPr>
        <p:spPr>
          <a:xfrm>
            <a:off x="304800" y="6409944"/>
            <a:ext cx="3581400" cy="365760"/>
          </a:xfrm>
        </p:spPr>
        <p:txBody>
          <a:bodyPr/>
          <a:lstStyle/>
          <a:p>
            <a:endParaRPr lang="nl-NL"/>
          </a:p>
        </p:txBody>
      </p:sp>
      <p:sp>
        <p:nvSpPr>
          <p:cNvPr id="15" name="Rechte verbindingslijn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Tijdelijke aanduiding voor inhoud 23"/>
          <p:cNvSpPr>
            <a:spLocks noGrp="1"/>
          </p:cNvSpPr>
          <p:nvPr>
            <p:ph sz="quarter" idx="2"/>
          </p:nvPr>
        </p:nvSpPr>
        <p:spPr>
          <a:xfrm>
            <a:off x="301752" y="2471383"/>
            <a:ext cx="4041648" cy="3818404"/>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6" name="Tijdelijke aanduiding voor inhoud 25"/>
          <p:cNvSpPr>
            <a:spLocks noGrp="1"/>
          </p:cNvSpPr>
          <p:nvPr>
            <p:ph sz="quarter" idx="4"/>
          </p:nvPr>
        </p:nvSpPr>
        <p:spPr>
          <a:xfrm>
            <a:off x="4800600" y="2471383"/>
            <a:ext cx="4038600" cy="3822192"/>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5" name="Ova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jdelijke aanduiding voor dianummer 8"/>
          <p:cNvSpPr>
            <a:spLocks noGrp="1"/>
          </p:cNvSpPr>
          <p:nvPr>
            <p:ph type="sldNum" sz="quarter" idx="12"/>
          </p:nvPr>
        </p:nvSpPr>
        <p:spPr>
          <a:xfrm>
            <a:off x="4343400" y="1042416"/>
            <a:ext cx="457200" cy="441325"/>
          </a:xfrm>
        </p:spPr>
        <p:txBody>
          <a:bodyPr/>
          <a:lstStyle>
            <a:lvl1pPr algn="ctr">
              <a:defRPr/>
            </a:lvl1pPr>
          </a:lstStyle>
          <a:p>
            <a:fld id="{C3EE7185-A582-4542-8FF0-969B3F80C0A5}" type="slidenum">
              <a:rPr lang="nl-NL" smtClean="0"/>
              <a:pPr/>
              <a:t>‹#›</a:t>
            </a:fld>
            <a:endParaRPr lang="nl-NL"/>
          </a:p>
        </p:txBody>
      </p:sp>
      <p:sp>
        <p:nvSpPr>
          <p:cNvPr id="23" name="Titel 22"/>
          <p:cNvSpPr>
            <a:spLocks noGrp="1"/>
          </p:cNvSpPr>
          <p:nvPr>
            <p:ph type="title"/>
          </p:nvPr>
        </p:nvSpPr>
        <p:spPr/>
        <p:txBody>
          <a:bodyPr rtlCol="0" anchor="b" anchorCtr="0"/>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p>
            <a:fld id="{8638F0FA-503B-447F-A02E-6BF1D880434F}" type="datetimeFigureOut">
              <a:rPr lang="nl-NL" smtClean="0"/>
              <a:pPr/>
              <a:t>16/03/18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a:xfrm>
            <a:off x="4343400" y="1036020"/>
            <a:ext cx="457200" cy="441325"/>
          </a:xfrm>
        </p:spPr>
        <p:txBody>
          <a:bodyPr/>
          <a:lstStyle/>
          <a:p>
            <a:fld id="{C3EE7185-A582-4542-8FF0-969B3F80C0A5}" type="slidenum">
              <a:rPr lang="nl-NL" smtClean="0"/>
              <a:pPr/>
              <a:t>‹#›</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hthoek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hthoek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Tijdelijke aanduiding voor datum 1"/>
          <p:cNvSpPr>
            <a:spLocks noGrp="1"/>
          </p:cNvSpPr>
          <p:nvPr>
            <p:ph type="dt" sz="half" idx="10"/>
          </p:nvPr>
        </p:nvSpPr>
        <p:spPr/>
        <p:txBody>
          <a:bodyPr/>
          <a:lstStyle/>
          <a:p>
            <a:fld id="{8638F0FA-503B-447F-A02E-6BF1D880434F}" type="datetimeFigureOut">
              <a:rPr lang="nl-NL" smtClean="0"/>
              <a:pPr/>
              <a:t>16/03/18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3EE7185-A582-4542-8FF0-969B3F80C0A5}" type="slidenum">
              <a:rPr lang="nl-NL" smtClean="0"/>
              <a:pPr/>
              <a:t>‹#›</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1"/>
      </p:bgRef>
    </p:bg>
    <p:spTree>
      <p:nvGrpSpPr>
        <p:cNvPr id="1" name=""/>
        <p:cNvGrpSpPr/>
        <p:nvPr/>
      </p:nvGrpSpPr>
      <p:grpSpPr>
        <a:xfrm>
          <a:off x="0" y="0"/>
          <a:ext cx="0" cy="0"/>
          <a:chOff x="0" y="0"/>
          <a:chExt cx="0" cy="0"/>
        </a:xfrm>
      </p:grpSpPr>
      <p:sp>
        <p:nvSpPr>
          <p:cNvPr id="19" name="Rechthoek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hthoek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8" name="Rechthoek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hte verbindingslijn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Tijdelijke aanduiding voor inhoud 19"/>
          <p:cNvSpPr>
            <a:spLocks noGrp="1"/>
          </p:cNvSpPr>
          <p:nvPr>
            <p:ph sz="quarter" idx="1"/>
          </p:nvPr>
        </p:nvSpPr>
        <p:spPr>
          <a:xfrm>
            <a:off x="3124200" y="685800"/>
            <a:ext cx="5638800" cy="54102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0" name="Ova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3EE7185-A582-4542-8FF0-969B3F80C0A5}" type="slidenum">
              <a:rPr lang="nl-NL" smtClean="0"/>
              <a:pPr/>
              <a:t>‹#›</a:t>
            </a:fld>
            <a:endParaRPr lang="nl-NL"/>
          </a:p>
        </p:txBody>
      </p:sp>
      <p:sp>
        <p:nvSpPr>
          <p:cNvPr id="21" name="Rechthoek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p:txBody>
          <a:bodyPr/>
          <a:lstStyle/>
          <a:p>
            <a:fld id="{8638F0FA-503B-447F-A02E-6BF1D880434F}" type="datetimeFigureOut">
              <a:rPr lang="nl-NL" smtClean="0"/>
              <a:pPr/>
              <a:t>16/03/18</a:t>
            </a:fld>
            <a:endParaRPr lang="nl-NL"/>
          </a:p>
        </p:txBody>
      </p:sp>
      <p:sp>
        <p:nvSpPr>
          <p:cNvPr id="6" name="Tijdelijke aanduiding voor voettekst 5"/>
          <p:cNvSpPr>
            <a:spLocks noGrp="1"/>
          </p:cNvSpPr>
          <p:nvPr>
            <p:ph type="ftr" sz="quarter" idx="11"/>
          </p:nvPr>
        </p:nvSpPr>
        <p:spPr>
          <a:xfrm>
            <a:off x="301752" y="6410848"/>
            <a:ext cx="3383280" cy="365760"/>
          </a:xfrm>
        </p:spPr>
        <p:txBody>
          <a:bodyPr/>
          <a:lstStyle/>
          <a:p>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1" name="Rechte verbindingslijn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hthoek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hthoek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p>
            <a:fld id="{C3EE7185-A582-4542-8FF0-969B3F80C0A5}" type="slidenum">
              <a:rPr lang="nl-NL" smtClean="0"/>
              <a:pPr/>
              <a:t>‹#›</a:t>
            </a:fld>
            <a:endParaRPr lang="nl-NL"/>
          </a:p>
        </p:txBody>
      </p:sp>
      <p:sp>
        <p:nvSpPr>
          <p:cNvPr id="2" name="Titel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nl-NL" smtClean="0"/>
              <a:t>Klik om de stijl te bewerken</a:t>
            </a:r>
            <a:endParaRPr kumimoji="0" lang="en-US"/>
          </a:p>
        </p:txBody>
      </p:sp>
      <p:sp>
        <p:nvSpPr>
          <p:cNvPr id="3" name="Tijdelijke aanduiding voor afbeelding 2"/>
          <p:cNvSpPr>
            <a:spLocks noGrp="1"/>
          </p:cNvSpPr>
          <p:nvPr>
            <p:ph type="pic" idx="1"/>
          </p:nvPr>
        </p:nvSpPr>
        <p:spPr>
          <a:xfrm>
            <a:off x="3000375" y="609600"/>
            <a:ext cx="5867400" cy="4267200"/>
          </a:xfrm>
        </p:spPr>
        <p:txBody>
          <a:bodyPr/>
          <a:lstStyle>
            <a:lvl1pPr marL="0" indent="0">
              <a:buNone/>
              <a:defRPr sz="3200"/>
            </a:lvl1pPr>
          </a:lstStyle>
          <a:p>
            <a:r>
              <a:rPr kumimoji="0" lang="nl-NL" smtClean="0"/>
              <a:t>Klik op het pictogram als u een afbeelding wilt toevoegen</a:t>
            </a:r>
            <a:endParaRPr kumimoji="0" lang="en-US" dirty="0"/>
          </a:p>
        </p:txBody>
      </p:sp>
      <p:sp>
        <p:nvSpPr>
          <p:cNvPr id="4" name="Tijdelijke aanduiding voor tekst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22" name="Rechthoek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a:xfrm>
            <a:off x="5788152" y="6404984"/>
            <a:ext cx="3044952" cy="365760"/>
          </a:xfrm>
        </p:spPr>
        <p:txBody>
          <a:bodyPr/>
          <a:lstStyle/>
          <a:p>
            <a:fld id="{8638F0FA-503B-447F-A02E-6BF1D880434F}" type="datetimeFigureOut">
              <a:rPr lang="nl-NL" smtClean="0"/>
              <a:pPr/>
              <a:t>16/03/18</a:t>
            </a:fld>
            <a:endParaRPr lang="nl-NL"/>
          </a:p>
        </p:txBody>
      </p:sp>
      <p:sp>
        <p:nvSpPr>
          <p:cNvPr id="6" name="Tijdelijke aanduiding voor voettekst 5"/>
          <p:cNvSpPr>
            <a:spLocks noGrp="1"/>
          </p:cNvSpPr>
          <p:nvPr>
            <p:ph type="ftr" sz="quarter" idx="11"/>
          </p:nvPr>
        </p:nvSpPr>
        <p:spPr>
          <a:xfrm>
            <a:off x="301752" y="6410848"/>
            <a:ext cx="3584448" cy="365760"/>
          </a:xfrm>
        </p:spPr>
        <p:txBody>
          <a:bodyPr/>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Tijdelijke aanduiding voor datum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638F0FA-503B-447F-A02E-6BF1D880434F}" type="datetimeFigureOut">
              <a:rPr lang="nl-NL" smtClean="0"/>
              <a:pPr/>
              <a:t>16/03/18</a:t>
            </a:fld>
            <a:endParaRPr lang="nl-NL"/>
          </a:p>
        </p:txBody>
      </p:sp>
      <p:sp>
        <p:nvSpPr>
          <p:cNvPr id="3" name="Tijdelijke aanduiding voor voettekst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nl-NL"/>
          </a:p>
        </p:txBody>
      </p:sp>
      <p:sp>
        <p:nvSpPr>
          <p:cNvPr id="8" name="Rechthoek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hte verbindingslijn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Tijdelijke aanduiding voor dianumm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3EE7185-A582-4542-8FF0-969B3F80C0A5}" type="slidenum">
              <a:rPr lang="nl-NL" smtClean="0"/>
              <a:pPr/>
              <a:t>‹#›</a:t>
            </a:fld>
            <a:endParaRPr lang="nl-NL"/>
          </a:p>
        </p:txBody>
      </p:sp>
      <p:sp>
        <p:nvSpPr>
          <p:cNvPr id="22" name="Tijdelijke aanduiding voor titel 21"/>
          <p:cNvSpPr>
            <a:spLocks noGrp="1"/>
          </p:cNvSpPr>
          <p:nvPr>
            <p:ph type="title"/>
          </p:nvPr>
        </p:nvSpPr>
        <p:spPr>
          <a:xfrm>
            <a:off x="301752" y="228600"/>
            <a:ext cx="8534400" cy="758952"/>
          </a:xfrm>
          <a:prstGeom prst="rect">
            <a:avLst/>
          </a:prstGeom>
        </p:spPr>
        <p:txBody>
          <a:bodyPr vert="horz" anchor="b">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p:txBody>
          <a:bodyPr/>
          <a:lstStyle/>
          <a:p>
            <a:r>
              <a:rPr lang="nl-NL" dirty="0" smtClean="0"/>
              <a:t>Term 2, </a:t>
            </a:r>
            <a:r>
              <a:rPr lang="nl-NL" dirty="0" err="1" smtClean="0"/>
              <a:t>lecture</a:t>
            </a:r>
            <a:r>
              <a:rPr lang="nl-NL" dirty="0" smtClean="0"/>
              <a:t> 9</a:t>
            </a:r>
          </a:p>
          <a:p>
            <a:r>
              <a:rPr lang="nl-NL" dirty="0" err="1" smtClean="0"/>
              <a:t>Classical</a:t>
            </a:r>
            <a:r>
              <a:rPr lang="nl-NL" dirty="0" smtClean="0"/>
              <a:t> </a:t>
            </a:r>
            <a:r>
              <a:rPr lang="nl-NL" dirty="0" err="1" smtClean="0"/>
              <a:t>Athens</a:t>
            </a:r>
            <a:r>
              <a:rPr lang="nl-NL" dirty="0" smtClean="0"/>
              <a:t> in Modern </a:t>
            </a:r>
            <a:r>
              <a:rPr lang="nl-NL" dirty="0" err="1" smtClean="0"/>
              <a:t>Thought</a:t>
            </a:r>
            <a:endParaRPr lang="nl-NL" dirty="0"/>
          </a:p>
        </p:txBody>
      </p:sp>
      <p:sp>
        <p:nvSpPr>
          <p:cNvPr id="2" name="Titel 1"/>
          <p:cNvSpPr>
            <a:spLocks noGrp="1"/>
          </p:cNvSpPr>
          <p:nvPr>
            <p:ph type="ctrTitle"/>
          </p:nvPr>
        </p:nvSpPr>
        <p:spPr/>
        <p:txBody>
          <a:bodyPr/>
          <a:lstStyle/>
          <a:p>
            <a:r>
              <a:rPr lang="nl-NL" dirty="0" err="1" smtClean="0"/>
              <a:t>Democracy</a:t>
            </a:r>
            <a:r>
              <a:rPr lang="nl-NL" dirty="0" smtClean="0"/>
              <a:t> and </a:t>
            </a:r>
            <a:r>
              <a:rPr lang="nl-NL" dirty="0" err="1" smtClean="0"/>
              <a:t>Imperialism</a:t>
            </a:r>
            <a:endParaRPr lang="nl-N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Democracy</a:t>
            </a:r>
            <a:r>
              <a:rPr lang="nl-NL" dirty="0" smtClean="0"/>
              <a:t> in </a:t>
            </a:r>
            <a:r>
              <a:rPr lang="nl-NL" dirty="0" err="1" smtClean="0"/>
              <a:t>Early</a:t>
            </a:r>
            <a:r>
              <a:rPr lang="nl-NL" dirty="0" smtClean="0"/>
              <a:t> Modern </a:t>
            </a:r>
            <a:r>
              <a:rPr lang="nl-NL" dirty="0" err="1" smtClean="0"/>
              <a:t>thought</a:t>
            </a:r>
            <a:endParaRPr lang="nl-NL" dirty="0"/>
          </a:p>
        </p:txBody>
      </p:sp>
      <p:sp>
        <p:nvSpPr>
          <p:cNvPr id="3" name="Tijdelijke aanduiding voor inhoud 2"/>
          <p:cNvSpPr>
            <a:spLocks noGrp="1"/>
          </p:cNvSpPr>
          <p:nvPr>
            <p:ph sz="quarter" idx="1"/>
          </p:nvPr>
        </p:nvSpPr>
        <p:spPr>
          <a:xfrm>
            <a:off x="301752" y="1772816"/>
            <a:ext cx="8503920" cy="4326232"/>
          </a:xfrm>
        </p:spPr>
        <p:txBody>
          <a:bodyPr/>
          <a:lstStyle/>
          <a:p>
            <a:r>
              <a:rPr lang="nl-NL" dirty="0" err="1" smtClean="0"/>
              <a:t>Democracy</a:t>
            </a:r>
            <a:r>
              <a:rPr lang="nl-NL" dirty="0" smtClean="0"/>
              <a:t> </a:t>
            </a:r>
            <a:r>
              <a:rPr lang="nl-NL" dirty="0" err="1" smtClean="0"/>
              <a:t>only</a:t>
            </a:r>
            <a:r>
              <a:rPr lang="nl-NL" dirty="0" smtClean="0"/>
              <a:t> </a:t>
            </a:r>
            <a:r>
              <a:rPr lang="nl-NL" dirty="0" err="1" smtClean="0"/>
              <a:t>studied</a:t>
            </a:r>
            <a:r>
              <a:rPr lang="nl-NL" dirty="0" smtClean="0"/>
              <a:t> as a </a:t>
            </a:r>
            <a:r>
              <a:rPr lang="nl-NL" i="1" dirty="0" smtClean="0"/>
              <a:t>type</a:t>
            </a:r>
            <a:r>
              <a:rPr lang="nl-NL" dirty="0" smtClean="0"/>
              <a:t> of </a:t>
            </a:r>
            <a:r>
              <a:rPr lang="nl-NL" dirty="0" err="1" smtClean="0"/>
              <a:t>government</a:t>
            </a:r>
            <a:r>
              <a:rPr lang="nl-NL" dirty="0" smtClean="0"/>
              <a:t> (</a:t>
            </a:r>
            <a:r>
              <a:rPr lang="nl-NL" dirty="0" err="1" smtClean="0"/>
              <a:t>one</a:t>
            </a:r>
            <a:r>
              <a:rPr lang="nl-NL" dirty="0" smtClean="0"/>
              <a:t> of </a:t>
            </a:r>
            <a:r>
              <a:rPr lang="nl-NL" dirty="0" err="1" smtClean="0"/>
              <a:t>Aristotle’s</a:t>
            </a:r>
            <a:r>
              <a:rPr lang="nl-NL" dirty="0" smtClean="0"/>
              <a:t> 6 or 7), </a:t>
            </a:r>
            <a:r>
              <a:rPr lang="nl-NL" dirty="0" err="1" smtClean="0"/>
              <a:t>not</a:t>
            </a:r>
            <a:r>
              <a:rPr lang="nl-NL" dirty="0" smtClean="0"/>
              <a:t> as </a:t>
            </a:r>
            <a:r>
              <a:rPr lang="nl-NL" dirty="0" err="1" smtClean="0"/>
              <a:t>historical</a:t>
            </a:r>
            <a:r>
              <a:rPr lang="nl-NL" dirty="0" smtClean="0"/>
              <a:t> </a:t>
            </a:r>
            <a:r>
              <a:rPr lang="nl-NL" dirty="0" err="1" smtClean="0"/>
              <a:t>reality</a:t>
            </a:r>
            <a:endParaRPr lang="nl-NL" dirty="0" smtClean="0"/>
          </a:p>
          <a:p>
            <a:endParaRPr lang="nl-NL" dirty="0"/>
          </a:p>
          <a:p>
            <a:r>
              <a:rPr lang="nl-NL" dirty="0" err="1" smtClean="0"/>
              <a:t>Athenian</a:t>
            </a:r>
            <a:r>
              <a:rPr lang="nl-NL" dirty="0" smtClean="0"/>
              <a:t> </a:t>
            </a:r>
            <a:r>
              <a:rPr lang="nl-NL" dirty="0" err="1" smtClean="0"/>
              <a:t>democracy</a:t>
            </a:r>
            <a:r>
              <a:rPr lang="nl-NL" dirty="0" smtClean="0"/>
              <a:t> </a:t>
            </a:r>
            <a:r>
              <a:rPr lang="nl-NL" dirty="0" err="1" smtClean="0"/>
              <a:t>characterised</a:t>
            </a:r>
            <a:r>
              <a:rPr lang="nl-NL" dirty="0" smtClean="0"/>
              <a:t> as </a:t>
            </a:r>
            <a:r>
              <a:rPr lang="nl-NL" dirty="0" err="1" smtClean="0"/>
              <a:t>ochlocracy</a:t>
            </a:r>
            <a:r>
              <a:rPr lang="nl-NL" dirty="0" smtClean="0"/>
              <a:t> </a:t>
            </a:r>
            <a:r>
              <a:rPr lang="mr-IN" dirty="0" smtClean="0"/>
              <a:t>–</a:t>
            </a:r>
            <a:r>
              <a:rPr lang="nl-NL" dirty="0" smtClean="0"/>
              <a:t> </a:t>
            </a:r>
            <a:r>
              <a:rPr lang="nl-NL" dirty="0" err="1" smtClean="0"/>
              <a:t>fickle</a:t>
            </a:r>
            <a:r>
              <a:rPr lang="nl-NL" dirty="0" smtClean="0"/>
              <a:t>, </a:t>
            </a:r>
            <a:r>
              <a:rPr lang="nl-NL" dirty="0" err="1" smtClean="0"/>
              <a:t>unruly</a:t>
            </a:r>
            <a:r>
              <a:rPr lang="nl-NL" dirty="0" smtClean="0"/>
              <a:t>, </a:t>
            </a:r>
            <a:r>
              <a:rPr lang="nl-NL" dirty="0" err="1" smtClean="0"/>
              <a:t>ungrateful</a:t>
            </a:r>
            <a:r>
              <a:rPr lang="nl-NL" dirty="0" smtClean="0"/>
              <a:t>, </a:t>
            </a:r>
            <a:r>
              <a:rPr lang="nl-NL" dirty="0" err="1" smtClean="0"/>
              <a:t>uncontrollable</a:t>
            </a:r>
            <a:endParaRPr lang="nl-NL" dirty="0" smtClean="0"/>
          </a:p>
          <a:p>
            <a:endParaRPr lang="nl-NL" dirty="0"/>
          </a:p>
          <a:p>
            <a:r>
              <a:rPr lang="nl-NL" dirty="0" err="1" smtClean="0"/>
              <a:t>Praise</a:t>
            </a:r>
            <a:r>
              <a:rPr lang="nl-NL" dirty="0" smtClean="0"/>
              <a:t> </a:t>
            </a:r>
            <a:r>
              <a:rPr lang="nl-NL" dirty="0" err="1" smtClean="0"/>
              <a:t>only</a:t>
            </a:r>
            <a:r>
              <a:rPr lang="nl-NL" dirty="0" smtClean="0"/>
              <a:t> </a:t>
            </a:r>
            <a:r>
              <a:rPr lang="nl-NL" dirty="0" err="1" smtClean="0"/>
              <a:t>for</a:t>
            </a:r>
            <a:r>
              <a:rPr lang="nl-NL" dirty="0" smtClean="0"/>
              <a:t> </a:t>
            </a:r>
            <a:r>
              <a:rPr lang="nl-NL" dirty="0" err="1" smtClean="0"/>
              <a:t>Solon’s</a:t>
            </a:r>
            <a:r>
              <a:rPr lang="nl-NL" dirty="0" smtClean="0"/>
              <a:t> Athens</a:t>
            </a:r>
          </a:p>
          <a:p>
            <a:endParaRPr lang="nl-NL" dirty="0"/>
          </a:p>
          <a:p>
            <a:r>
              <a:rPr lang="nl-NL" dirty="0" err="1" smtClean="0"/>
              <a:t>Examples</a:t>
            </a:r>
            <a:r>
              <a:rPr lang="nl-NL" dirty="0" smtClean="0"/>
              <a:t> of </a:t>
            </a:r>
            <a:r>
              <a:rPr lang="nl-NL" dirty="0" err="1" smtClean="0"/>
              <a:t>good</a:t>
            </a:r>
            <a:r>
              <a:rPr lang="nl-NL" dirty="0" smtClean="0"/>
              <a:t> </a:t>
            </a:r>
            <a:r>
              <a:rPr lang="nl-NL" dirty="0" err="1" smtClean="0"/>
              <a:t>constitutions</a:t>
            </a:r>
            <a:r>
              <a:rPr lang="nl-NL" dirty="0" smtClean="0"/>
              <a:t>: Sparta, Rome</a:t>
            </a:r>
            <a:endParaRPr lang="nl-N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Athens and Sparta in Enlightenment thought</a:t>
            </a:r>
            <a:endParaRPr lang="en-US" dirty="0"/>
          </a:p>
        </p:txBody>
      </p:sp>
      <p:sp>
        <p:nvSpPr>
          <p:cNvPr id="3" name="TextBox 2"/>
          <p:cNvSpPr txBox="1"/>
          <p:nvPr/>
        </p:nvSpPr>
        <p:spPr>
          <a:xfrm>
            <a:off x="395536" y="1988840"/>
            <a:ext cx="8208912" cy="3477875"/>
          </a:xfrm>
          <a:prstGeom prst="rect">
            <a:avLst/>
          </a:prstGeom>
          <a:noFill/>
        </p:spPr>
        <p:txBody>
          <a:bodyPr wrap="square" rtlCol="0">
            <a:spAutoFit/>
          </a:bodyPr>
          <a:lstStyle/>
          <a:p>
            <a:pPr algn="just"/>
            <a:r>
              <a:rPr lang="en-US" sz="2000" dirty="0" smtClean="0"/>
              <a:t>It was in the very bosom of Greece that there was seen to arise that city as famous for her happy ignorance as for the wisdom of her laws, that republic of demigods rather than men, so superior to humanity did their virtues seem! O Sparta! Eternal shame to a vain doctrine!</a:t>
            </a:r>
          </a:p>
          <a:p>
            <a:pPr algn="r"/>
            <a:r>
              <a:rPr lang="en-US" sz="2000" dirty="0" smtClean="0"/>
              <a:t>Jean-Jacques Rousseau</a:t>
            </a:r>
          </a:p>
          <a:p>
            <a:pPr algn="r"/>
            <a:endParaRPr lang="en-US" sz="2000" dirty="0" smtClean="0"/>
          </a:p>
          <a:p>
            <a:pPr algn="r"/>
            <a:endParaRPr lang="en-US" sz="2000" dirty="0"/>
          </a:p>
          <a:p>
            <a:pPr algn="just"/>
            <a:r>
              <a:rPr lang="en-US" sz="2000" dirty="0"/>
              <a:t>What benefit did Sparta do to Greece? Had she ever a Demosthenes, a Sophocles, an Apelles, or a Phidias? The luxury of Athens formed great men of every description</a:t>
            </a:r>
            <a:r>
              <a:rPr lang="en-US" sz="2000" dirty="0" smtClean="0"/>
              <a:t>.</a:t>
            </a:r>
          </a:p>
          <a:p>
            <a:pPr algn="r"/>
            <a:r>
              <a:rPr lang="en-US" sz="2000" dirty="0" smtClean="0"/>
              <a:t>Voltaire</a:t>
            </a:r>
            <a:endParaRPr lang="en-US" sz="2000" dirty="0"/>
          </a:p>
        </p:txBody>
      </p:sp>
    </p:spTree>
    <p:extLst>
      <p:ext uri="{BB962C8B-B14F-4D97-AF65-F5344CB8AC3E}">
        <p14:creationId xmlns:p14="http://schemas.microsoft.com/office/powerpoint/2010/main" val="40628986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Classics in the Age of Revolution</a:t>
            </a:r>
            <a:endParaRPr lang="en-US" dirty="0"/>
          </a:p>
        </p:txBody>
      </p:sp>
      <p:sp>
        <p:nvSpPr>
          <p:cNvPr id="3" name="Content Placeholder 2"/>
          <p:cNvSpPr>
            <a:spLocks noGrp="1"/>
          </p:cNvSpPr>
          <p:nvPr>
            <p:ph sz="quarter" idx="1"/>
          </p:nvPr>
        </p:nvSpPr>
        <p:spPr>
          <a:xfrm>
            <a:off x="301752" y="1700808"/>
            <a:ext cx="8503920" cy="4398240"/>
          </a:xfrm>
        </p:spPr>
        <p:txBody>
          <a:bodyPr/>
          <a:lstStyle/>
          <a:p>
            <a:r>
              <a:rPr lang="en-US" dirty="0" smtClean="0"/>
              <a:t>Greek history largely derived from Plutarch: anecdotal, hostile to democracy, focus on great men</a:t>
            </a:r>
          </a:p>
          <a:p>
            <a:endParaRPr lang="en-US" dirty="0"/>
          </a:p>
          <a:p>
            <a:r>
              <a:rPr lang="en-US" dirty="0" smtClean="0"/>
              <a:t>Greeks admired only as educators; Athens serves as warning against mob rule</a:t>
            </a:r>
          </a:p>
          <a:p>
            <a:pPr marL="0" indent="0">
              <a:buNone/>
            </a:pPr>
            <a:endParaRPr lang="en-US" dirty="0"/>
          </a:p>
          <a:p>
            <a:r>
              <a:rPr lang="en-US" dirty="0" smtClean="0"/>
              <a:t>Reformers admire Rome, republics and mixed constitutions</a:t>
            </a:r>
          </a:p>
        </p:txBody>
      </p:sp>
    </p:spTree>
    <p:extLst>
      <p:ext uri="{BB962C8B-B14F-4D97-AF65-F5344CB8AC3E}">
        <p14:creationId xmlns:p14="http://schemas.microsoft.com/office/powerpoint/2010/main" val="4882063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Founding Fathers</a:t>
            </a:r>
            <a:endParaRPr lang="en-US" dirty="0"/>
          </a:p>
        </p:txBody>
      </p:sp>
      <p:sp>
        <p:nvSpPr>
          <p:cNvPr id="3" name="TextBox 2"/>
          <p:cNvSpPr txBox="1"/>
          <p:nvPr/>
        </p:nvSpPr>
        <p:spPr>
          <a:xfrm>
            <a:off x="467544" y="1916832"/>
            <a:ext cx="8208912" cy="3170099"/>
          </a:xfrm>
          <a:prstGeom prst="rect">
            <a:avLst/>
          </a:prstGeom>
          <a:noFill/>
        </p:spPr>
        <p:txBody>
          <a:bodyPr wrap="square" rtlCol="0">
            <a:spAutoFit/>
          </a:bodyPr>
          <a:lstStyle/>
          <a:p>
            <a:pPr algn="just"/>
            <a:r>
              <a:rPr lang="en-US" sz="2000" dirty="0" smtClean="0"/>
              <a:t>Levity, gayety, inconstancy, dissipation, intemperance, debauchery, and a dissolution of manners, were the prevailing character of the whole nation [of democratic Athens].</a:t>
            </a:r>
          </a:p>
          <a:p>
            <a:pPr algn="just"/>
            <a:endParaRPr lang="en-US" sz="2000" dirty="0"/>
          </a:p>
          <a:p>
            <a:pPr algn="just"/>
            <a:r>
              <a:rPr lang="en-US" sz="2000" dirty="0" smtClean="0"/>
              <a:t>-</a:t>
            </a:r>
          </a:p>
          <a:p>
            <a:pPr algn="r"/>
            <a:endParaRPr lang="en-US" sz="2000" dirty="0"/>
          </a:p>
          <a:p>
            <a:pPr algn="just"/>
            <a:r>
              <a:rPr lang="en-US" sz="2000" dirty="0" smtClean="0"/>
              <a:t>The astonishment ought to be that there is one sensible man left in the world who can still entertain an esteem, or any other sentiment than abhorrence, for a government in a single assembly.</a:t>
            </a:r>
          </a:p>
          <a:p>
            <a:pPr algn="r"/>
            <a:r>
              <a:rPr lang="en-US" sz="2000" dirty="0" smtClean="0"/>
              <a:t>John Adams</a:t>
            </a:r>
            <a:endParaRPr lang="en-US" sz="2000" dirty="0"/>
          </a:p>
        </p:txBody>
      </p:sp>
    </p:spTree>
    <p:extLst>
      <p:ext uri="{BB962C8B-B14F-4D97-AF65-F5344CB8AC3E}">
        <p14:creationId xmlns:p14="http://schemas.microsoft.com/office/powerpoint/2010/main" val="19011380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age, new politics</a:t>
            </a:r>
            <a:endParaRPr lang="en-US" dirty="0"/>
          </a:p>
        </p:txBody>
      </p:sp>
      <p:sp>
        <p:nvSpPr>
          <p:cNvPr id="3" name="Content Placeholder 2"/>
          <p:cNvSpPr>
            <a:spLocks noGrp="1"/>
          </p:cNvSpPr>
          <p:nvPr>
            <p:ph sz="quarter" idx="1"/>
          </p:nvPr>
        </p:nvSpPr>
        <p:spPr>
          <a:xfrm>
            <a:off x="301752" y="1700808"/>
            <a:ext cx="4918320" cy="4536504"/>
          </a:xfrm>
        </p:spPr>
        <p:txBody>
          <a:bodyPr>
            <a:normAutofit/>
          </a:bodyPr>
          <a:lstStyle/>
          <a:p>
            <a:r>
              <a:rPr lang="en-US" sz="2400" dirty="0" smtClean="0"/>
              <a:t>Locke, Paine: resistance to monarchy, importance of individual rights (especially property rights)</a:t>
            </a:r>
          </a:p>
          <a:p>
            <a:endParaRPr lang="en-US" sz="2400" dirty="0"/>
          </a:p>
          <a:p>
            <a:r>
              <a:rPr lang="en-US" sz="2400" dirty="0" smtClean="0"/>
              <a:t>Montesquieu: separation of powers</a:t>
            </a:r>
          </a:p>
          <a:p>
            <a:endParaRPr lang="en-US" sz="2400" dirty="0"/>
          </a:p>
          <a:p>
            <a:r>
              <a:rPr lang="en-US" sz="2400" dirty="0" smtClean="0"/>
              <a:t>Hamilton, J.S. Mill: representation as a moderating principle</a:t>
            </a:r>
            <a:endParaRPr lang="en-US" sz="2400" dirty="0"/>
          </a:p>
        </p:txBody>
      </p:sp>
      <p:pic>
        <p:nvPicPr>
          <p:cNvPr id="4" name="Picture 3" descr="hamilton-logo.jpeg"/>
          <p:cNvPicPr>
            <a:picLocks noChangeAspect="1"/>
          </p:cNvPicPr>
          <p:nvPr/>
        </p:nvPicPr>
        <p:blipFill rotWithShape="1">
          <a:blip r:embed="rId2">
            <a:extLst>
              <a:ext uri="{28A0092B-C50C-407E-A947-70E740481C1C}">
                <a14:useLocalDpi xmlns:a14="http://schemas.microsoft.com/office/drawing/2010/main" val="0"/>
              </a:ext>
            </a:extLst>
          </a:blip>
          <a:srcRect l="18937" r="20621"/>
          <a:stretch/>
        </p:blipFill>
        <p:spPr>
          <a:xfrm>
            <a:off x="5178618" y="1412776"/>
            <a:ext cx="3785905" cy="4968552"/>
          </a:xfrm>
          <a:prstGeom prst="rect">
            <a:avLst/>
          </a:prstGeom>
        </p:spPr>
      </p:pic>
    </p:spTree>
    <p:extLst>
      <p:ext uri="{BB962C8B-B14F-4D97-AF65-F5344CB8AC3E}">
        <p14:creationId xmlns:p14="http://schemas.microsoft.com/office/powerpoint/2010/main" val="10551462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Great Switch (1)</a:t>
            </a:r>
            <a:endParaRPr lang="en-US" dirty="0"/>
          </a:p>
        </p:txBody>
      </p:sp>
      <p:sp>
        <p:nvSpPr>
          <p:cNvPr id="3" name="Content Placeholder 2"/>
          <p:cNvSpPr>
            <a:spLocks noGrp="1"/>
          </p:cNvSpPr>
          <p:nvPr>
            <p:ph sz="quarter" idx="1"/>
          </p:nvPr>
        </p:nvSpPr>
        <p:spPr/>
        <p:txBody>
          <a:bodyPr/>
          <a:lstStyle/>
          <a:p>
            <a:r>
              <a:rPr lang="en-US" dirty="0" smtClean="0"/>
              <a:t>Late 18</a:t>
            </a:r>
            <a:r>
              <a:rPr lang="en-US" baseline="30000" dirty="0" smtClean="0"/>
              <a:t>th</a:t>
            </a:r>
            <a:r>
              <a:rPr lang="en-US" dirty="0" smtClean="0"/>
              <a:t> century: Founding Fathers terrified of democracy. US not called democracy</a:t>
            </a:r>
          </a:p>
          <a:p>
            <a:endParaRPr lang="en-US" dirty="0"/>
          </a:p>
          <a:p>
            <a:r>
              <a:rPr lang="en-US" dirty="0" smtClean="0"/>
              <a:t>Early 19</a:t>
            </a:r>
            <a:r>
              <a:rPr lang="en-US" baseline="30000" dirty="0" smtClean="0"/>
              <a:t>th</a:t>
            </a:r>
            <a:r>
              <a:rPr lang="en-US" dirty="0" smtClean="0"/>
              <a:t> century: democracy begins to be used to describe the US</a:t>
            </a:r>
          </a:p>
          <a:p>
            <a:endParaRPr lang="en-US" dirty="0"/>
          </a:p>
          <a:p>
            <a:r>
              <a:rPr lang="en-US" dirty="0" smtClean="0"/>
              <a:t>Late 19</a:t>
            </a:r>
            <a:r>
              <a:rPr lang="en-US" baseline="30000" dirty="0" smtClean="0"/>
              <a:t>th</a:t>
            </a:r>
            <a:r>
              <a:rPr lang="en-US" dirty="0" smtClean="0"/>
              <a:t> century: democracy regarded as ideal government throughout Western world</a:t>
            </a:r>
            <a:endParaRPr lang="en-US" dirty="0"/>
          </a:p>
        </p:txBody>
      </p:sp>
    </p:spTree>
    <p:extLst>
      <p:ext uri="{BB962C8B-B14F-4D97-AF65-F5344CB8AC3E}">
        <p14:creationId xmlns:p14="http://schemas.microsoft.com/office/powerpoint/2010/main" val="25294817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Great Switch (2)</a:t>
            </a:r>
            <a:endParaRPr lang="en-US" dirty="0"/>
          </a:p>
        </p:txBody>
      </p:sp>
      <p:sp>
        <p:nvSpPr>
          <p:cNvPr id="3" name="Content Placeholder 2"/>
          <p:cNvSpPr>
            <a:spLocks noGrp="1"/>
          </p:cNvSpPr>
          <p:nvPr>
            <p:ph sz="quarter" idx="1"/>
          </p:nvPr>
        </p:nvSpPr>
        <p:spPr/>
        <p:txBody>
          <a:bodyPr/>
          <a:lstStyle/>
          <a:p>
            <a:r>
              <a:rPr lang="en-US" dirty="0" smtClean="0"/>
              <a:t>Late 18</a:t>
            </a:r>
            <a:r>
              <a:rPr lang="en-US" baseline="30000" dirty="0" smtClean="0"/>
              <a:t>th</a:t>
            </a:r>
            <a:r>
              <a:rPr lang="en-US" dirty="0" smtClean="0"/>
              <a:t> century: democracy defined as mob rule</a:t>
            </a:r>
          </a:p>
          <a:p>
            <a:endParaRPr lang="en-US" dirty="0"/>
          </a:p>
          <a:p>
            <a:r>
              <a:rPr lang="en-US" dirty="0" smtClean="0"/>
              <a:t>Early 19</a:t>
            </a:r>
            <a:r>
              <a:rPr lang="en-US" baseline="30000" dirty="0" smtClean="0"/>
              <a:t>th</a:t>
            </a:r>
            <a:r>
              <a:rPr lang="en-US" dirty="0" smtClean="0"/>
              <a:t> century: de Tocqueville defines ‘Democracy in America’ as ‘the largest possible amount of liberty accorded to each citizen’ </a:t>
            </a:r>
          </a:p>
          <a:p>
            <a:endParaRPr lang="en-US" dirty="0"/>
          </a:p>
          <a:p>
            <a:r>
              <a:rPr lang="en-US" dirty="0" smtClean="0"/>
              <a:t>Late 19</a:t>
            </a:r>
            <a:r>
              <a:rPr lang="en-US" baseline="30000" dirty="0" smtClean="0"/>
              <a:t>th</a:t>
            </a:r>
            <a:r>
              <a:rPr lang="en-US" dirty="0" smtClean="0"/>
              <a:t> century: democracy defined as representative government guaranteeing individual liberty, property rights, freedom of speech</a:t>
            </a:r>
            <a:endParaRPr lang="en-US" dirty="0"/>
          </a:p>
        </p:txBody>
      </p:sp>
    </p:spTree>
    <p:extLst>
      <p:ext uri="{BB962C8B-B14F-4D97-AF65-F5344CB8AC3E}">
        <p14:creationId xmlns:p14="http://schemas.microsoft.com/office/powerpoint/2010/main" val="41782000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Great Switch: why?</a:t>
            </a:r>
            <a:endParaRPr lang="en-US" dirty="0"/>
          </a:p>
        </p:txBody>
      </p:sp>
      <p:sp>
        <p:nvSpPr>
          <p:cNvPr id="3" name="Content Placeholder 2"/>
          <p:cNvSpPr>
            <a:spLocks noGrp="1"/>
          </p:cNvSpPr>
          <p:nvPr>
            <p:ph sz="quarter" idx="1"/>
          </p:nvPr>
        </p:nvSpPr>
        <p:spPr/>
        <p:txBody>
          <a:bodyPr>
            <a:normAutofit/>
          </a:bodyPr>
          <a:lstStyle/>
          <a:p>
            <a:r>
              <a:rPr lang="en-US" dirty="0" smtClean="0"/>
              <a:t>American experiment, surprisingly, turns out to work</a:t>
            </a:r>
          </a:p>
          <a:p>
            <a:endParaRPr lang="en-US" dirty="0"/>
          </a:p>
          <a:p>
            <a:r>
              <a:rPr lang="en-US" dirty="0" smtClean="0"/>
              <a:t>Modern representative system allows redefinition of terms</a:t>
            </a:r>
          </a:p>
          <a:p>
            <a:pPr marL="0" indent="0">
              <a:buNone/>
            </a:pPr>
            <a:endParaRPr lang="en-US" dirty="0"/>
          </a:p>
          <a:p>
            <a:r>
              <a:rPr lang="en-US" dirty="0" smtClean="0"/>
              <a:t>Liberal philosopher-politicians embrace widening franchise for representative government (including, in UK, pay for MPs &amp; secret ballot)</a:t>
            </a:r>
            <a:endParaRPr lang="en-US" dirty="0"/>
          </a:p>
        </p:txBody>
      </p:sp>
    </p:spTree>
    <p:extLst>
      <p:ext uri="{BB962C8B-B14F-4D97-AF65-F5344CB8AC3E}">
        <p14:creationId xmlns:p14="http://schemas.microsoft.com/office/powerpoint/2010/main" val="16915771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Classics and the Great Switch</a:t>
            </a:r>
            <a:endParaRPr lang="en-US" dirty="0"/>
          </a:p>
        </p:txBody>
      </p:sp>
      <p:sp>
        <p:nvSpPr>
          <p:cNvPr id="3" name="Content Placeholder 2"/>
          <p:cNvSpPr>
            <a:spLocks noGrp="1"/>
          </p:cNvSpPr>
          <p:nvPr>
            <p:ph sz="quarter" idx="1"/>
          </p:nvPr>
        </p:nvSpPr>
        <p:spPr>
          <a:xfrm>
            <a:off x="301752" y="1628800"/>
            <a:ext cx="8503920" cy="4470248"/>
          </a:xfrm>
        </p:spPr>
        <p:txBody>
          <a:bodyPr/>
          <a:lstStyle/>
          <a:p>
            <a:r>
              <a:rPr lang="en-US" dirty="0"/>
              <a:t>Rise of academic scholarship redefines Athenian democracy: </a:t>
            </a:r>
            <a:r>
              <a:rPr lang="en-US" dirty="0" smtClean="0"/>
              <a:t>Grote </a:t>
            </a:r>
            <a:r>
              <a:rPr lang="en-US" dirty="0"/>
              <a:t>reads Herodotus, Thucydides, </a:t>
            </a:r>
            <a:r>
              <a:rPr lang="en-US" dirty="0" smtClean="0"/>
              <a:t>Demosthenes</a:t>
            </a:r>
          </a:p>
          <a:p>
            <a:endParaRPr lang="en-US" dirty="0"/>
          </a:p>
          <a:p>
            <a:r>
              <a:rPr lang="en-US" dirty="0" smtClean="0"/>
              <a:t>Greek War of Independence focuses West on Greece</a:t>
            </a:r>
          </a:p>
          <a:p>
            <a:endParaRPr lang="en-US" dirty="0"/>
          </a:p>
          <a:p>
            <a:r>
              <a:rPr lang="en-US" dirty="0" smtClean="0"/>
              <a:t>Increasing Western claim to Greece as ‘European’ heritage</a:t>
            </a:r>
            <a:endParaRPr lang="en-US" dirty="0"/>
          </a:p>
          <a:p>
            <a:endParaRPr lang="en-US" dirty="0"/>
          </a:p>
        </p:txBody>
      </p:sp>
    </p:spTree>
    <p:extLst>
      <p:ext uri="{BB962C8B-B14F-4D97-AF65-F5344CB8AC3E}">
        <p14:creationId xmlns:p14="http://schemas.microsoft.com/office/powerpoint/2010/main" val="10365463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democracy?</a:t>
            </a:r>
            <a:endParaRPr lang="en-US" dirty="0"/>
          </a:p>
        </p:txBody>
      </p:sp>
      <p:sp>
        <p:nvSpPr>
          <p:cNvPr id="3" name="Content Placeholder 2"/>
          <p:cNvSpPr>
            <a:spLocks noGrp="1"/>
          </p:cNvSpPr>
          <p:nvPr>
            <p:ph sz="quarter" idx="1"/>
          </p:nvPr>
        </p:nvSpPr>
        <p:spPr>
          <a:xfrm>
            <a:off x="301752" y="1628800"/>
            <a:ext cx="8503920" cy="4680520"/>
          </a:xfrm>
        </p:spPr>
        <p:txBody>
          <a:bodyPr>
            <a:normAutofit/>
          </a:bodyPr>
          <a:lstStyle/>
          <a:p>
            <a:r>
              <a:rPr lang="en-US" dirty="0" smtClean="0"/>
              <a:t>Equality of all citizens</a:t>
            </a:r>
          </a:p>
          <a:p>
            <a:endParaRPr lang="en-US" dirty="0"/>
          </a:p>
          <a:p>
            <a:r>
              <a:rPr lang="en-US" dirty="0" smtClean="0"/>
              <a:t>Representative bodies filled by fair elections</a:t>
            </a:r>
          </a:p>
          <a:p>
            <a:endParaRPr lang="en-US" dirty="0"/>
          </a:p>
          <a:p>
            <a:r>
              <a:rPr lang="en-US" dirty="0" smtClean="0"/>
              <a:t>Politicians accountable to voters</a:t>
            </a:r>
          </a:p>
          <a:p>
            <a:endParaRPr lang="en-US" dirty="0"/>
          </a:p>
          <a:p>
            <a:r>
              <a:rPr lang="en-US" dirty="0" smtClean="0"/>
              <a:t>Culture of equality, liberty, civil rights</a:t>
            </a:r>
          </a:p>
          <a:p>
            <a:endParaRPr lang="en-US" dirty="0"/>
          </a:p>
          <a:p>
            <a:r>
              <a:rPr lang="en-US" dirty="0" smtClean="0"/>
              <a:t>Democracy as unquestionably positive</a:t>
            </a:r>
            <a:endParaRPr lang="en-US" dirty="0"/>
          </a:p>
        </p:txBody>
      </p:sp>
    </p:spTree>
    <p:extLst>
      <p:ext uri="{BB962C8B-B14F-4D97-AF65-F5344CB8AC3E}">
        <p14:creationId xmlns:p14="http://schemas.microsoft.com/office/powerpoint/2010/main" val="3350759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 </a:t>
            </a:r>
            <a:r>
              <a:rPr lang="nl-NL" dirty="0" err="1" smtClean="0"/>
              <a:t>Tale</a:t>
            </a:r>
            <a:r>
              <a:rPr lang="nl-NL" dirty="0" smtClean="0"/>
              <a:t> of </a:t>
            </a:r>
            <a:r>
              <a:rPr lang="nl-NL" dirty="0" err="1" smtClean="0"/>
              <a:t>Two</a:t>
            </a:r>
            <a:r>
              <a:rPr lang="nl-NL" dirty="0" smtClean="0"/>
              <a:t> </a:t>
            </a:r>
            <a:r>
              <a:rPr lang="nl-NL" dirty="0" err="1" smtClean="0"/>
              <a:t>Cities</a:t>
            </a:r>
            <a:endParaRPr lang="nl-NL" dirty="0"/>
          </a:p>
        </p:txBody>
      </p:sp>
      <p:sp>
        <p:nvSpPr>
          <p:cNvPr id="3" name="Tijdelijke aanduiding voor inhoud 2"/>
          <p:cNvSpPr>
            <a:spLocks noGrp="1"/>
          </p:cNvSpPr>
          <p:nvPr>
            <p:ph sz="quarter" idx="1"/>
          </p:nvPr>
        </p:nvSpPr>
        <p:spPr>
          <a:xfrm>
            <a:off x="301752" y="1628800"/>
            <a:ext cx="8503920" cy="4470248"/>
          </a:xfrm>
        </p:spPr>
        <p:txBody>
          <a:bodyPr/>
          <a:lstStyle/>
          <a:p>
            <a:r>
              <a:rPr lang="nl-NL" dirty="0" smtClean="0"/>
              <a:t>Roman </a:t>
            </a:r>
            <a:r>
              <a:rPr lang="nl-NL" dirty="0" err="1" smtClean="0"/>
              <a:t>institutions</a:t>
            </a:r>
            <a:r>
              <a:rPr lang="nl-NL" dirty="0" smtClean="0"/>
              <a:t> </a:t>
            </a:r>
            <a:r>
              <a:rPr lang="nl-NL" dirty="0" err="1" smtClean="0"/>
              <a:t>developed</a:t>
            </a:r>
            <a:r>
              <a:rPr lang="nl-NL" dirty="0" smtClean="0"/>
              <a:t> </a:t>
            </a:r>
            <a:r>
              <a:rPr lang="nl-NL" dirty="0" err="1" smtClean="0"/>
              <a:t>independently</a:t>
            </a:r>
            <a:r>
              <a:rPr lang="nl-NL" dirty="0" smtClean="0"/>
              <a:t> as a </a:t>
            </a:r>
            <a:r>
              <a:rPr lang="nl-NL" dirty="0" err="1" smtClean="0"/>
              <a:t>republic</a:t>
            </a:r>
            <a:r>
              <a:rPr lang="nl-NL" dirty="0" smtClean="0"/>
              <a:t>, </a:t>
            </a:r>
            <a:r>
              <a:rPr lang="nl-NL" dirty="0" err="1" smtClean="0"/>
              <a:t>not</a:t>
            </a:r>
            <a:r>
              <a:rPr lang="nl-NL" dirty="0" smtClean="0"/>
              <a:t> a </a:t>
            </a:r>
            <a:r>
              <a:rPr lang="nl-NL" dirty="0" err="1" smtClean="0"/>
              <a:t>democracy</a:t>
            </a:r>
            <a:endParaRPr lang="nl-NL" dirty="0" smtClean="0"/>
          </a:p>
          <a:p>
            <a:endParaRPr lang="nl-NL" dirty="0" smtClean="0"/>
          </a:p>
          <a:p>
            <a:r>
              <a:rPr lang="nl-NL" dirty="0" smtClean="0"/>
              <a:t>Roman </a:t>
            </a:r>
            <a:r>
              <a:rPr lang="nl-NL" dirty="0" err="1" smtClean="0"/>
              <a:t>expansion</a:t>
            </a:r>
            <a:r>
              <a:rPr lang="nl-NL" dirty="0" smtClean="0"/>
              <a:t> </a:t>
            </a:r>
            <a:r>
              <a:rPr lang="nl-NL" dirty="0" err="1" smtClean="0"/>
              <a:t>coincides</a:t>
            </a:r>
            <a:r>
              <a:rPr lang="nl-NL" dirty="0" smtClean="0"/>
              <a:t> </a:t>
            </a:r>
            <a:r>
              <a:rPr lang="nl-NL" dirty="0" err="1" smtClean="0"/>
              <a:t>with</a:t>
            </a:r>
            <a:r>
              <a:rPr lang="nl-NL" dirty="0" smtClean="0"/>
              <a:t> </a:t>
            </a:r>
            <a:r>
              <a:rPr lang="nl-NL" dirty="0" err="1" smtClean="0"/>
              <a:t>disappearance</a:t>
            </a:r>
            <a:r>
              <a:rPr lang="nl-NL" dirty="0" smtClean="0"/>
              <a:t> of </a:t>
            </a:r>
            <a:r>
              <a:rPr lang="nl-NL" dirty="0" err="1" smtClean="0"/>
              <a:t>democracies</a:t>
            </a:r>
            <a:r>
              <a:rPr lang="nl-NL" dirty="0" smtClean="0"/>
              <a:t> in the </a:t>
            </a:r>
            <a:r>
              <a:rPr lang="nl-NL" dirty="0" err="1" smtClean="0"/>
              <a:t>Greek</a:t>
            </a:r>
            <a:r>
              <a:rPr lang="nl-NL" dirty="0" smtClean="0"/>
              <a:t> </a:t>
            </a:r>
            <a:r>
              <a:rPr lang="nl-NL" dirty="0" err="1" smtClean="0"/>
              <a:t>world</a:t>
            </a:r>
            <a:endParaRPr lang="nl-NL" dirty="0" smtClean="0"/>
          </a:p>
          <a:p>
            <a:endParaRPr lang="nl-NL" dirty="0" smtClean="0"/>
          </a:p>
          <a:p>
            <a:r>
              <a:rPr lang="nl-NL" dirty="0" smtClean="0"/>
              <a:t>Roman view of (</a:t>
            </a:r>
            <a:r>
              <a:rPr lang="nl-NL" dirty="0" err="1" smtClean="0"/>
              <a:t>Athenian</a:t>
            </a:r>
            <a:r>
              <a:rPr lang="nl-NL" dirty="0" smtClean="0"/>
              <a:t>) </a:t>
            </a:r>
            <a:r>
              <a:rPr lang="nl-NL" dirty="0" err="1" smtClean="0"/>
              <a:t>democracy</a:t>
            </a:r>
            <a:r>
              <a:rPr lang="nl-NL" dirty="0" smtClean="0"/>
              <a:t>, </a:t>
            </a:r>
            <a:r>
              <a:rPr lang="nl-NL" dirty="0" err="1" smtClean="0"/>
              <a:t>heavily</a:t>
            </a:r>
            <a:r>
              <a:rPr lang="nl-NL" dirty="0" smtClean="0"/>
              <a:t> </a:t>
            </a:r>
            <a:r>
              <a:rPr lang="nl-NL" dirty="0" err="1" smtClean="0"/>
              <a:t>influenced</a:t>
            </a:r>
            <a:r>
              <a:rPr lang="nl-NL" dirty="0" smtClean="0"/>
              <a:t> </a:t>
            </a:r>
            <a:r>
              <a:rPr lang="nl-NL" dirty="0" err="1" smtClean="0"/>
              <a:t>by</a:t>
            </a:r>
            <a:r>
              <a:rPr lang="nl-NL" dirty="0" smtClean="0"/>
              <a:t> Plato &amp; </a:t>
            </a:r>
            <a:r>
              <a:rPr lang="nl-NL" dirty="0" err="1" smtClean="0"/>
              <a:t>Aristotle</a:t>
            </a:r>
            <a:r>
              <a:rPr lang="nl-NL" dirty="0" smtClean="0"/>
              <a:t>, </a:t>
            </a:r>
            <a:r>
              <a:rPr lang="nl-NL" dirty="0" err="1" smtClean="0"/>
              <a:t>consistently</a:t>
            </a:r>
            <a:r>
              <a:rPr lang="nl-NL" dirty="0" smtClean="0"/>
              <a:t> </a:t>
            </a:r>
            <a:r>
              <a:rPr lang="nl-NL" dirty="0" err="1" smtClean="0"/>
              <a:t>negative</a:t>
            </a:r>
            <a:endParaRPr lang="nl-NL"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death of </a:t>
            </a:r>
            <a:r>
              <a:rPr lang="en-US" i="1" dirty="0" err="1" smtClean="0"/>
              <a:t>demokratia</a:t>
            </a:r>
            <a:endParaRPr lang="en-US" i="1" dirty="0"/>
          </a:p>
        </p:txBody>
      </p:sp>
      <p:sp>
        <p:nvSpPr>
          <p:cNvPr id="3" name="TextBox 2"/>
          <p:cNvSpPr txBox="1"/>
          <p:nvPr/>
        </p:nvSpPr>
        <p:spPr>
          <a:xfrm>
            <a:off x="323528" y="2708920"/>
            <a:ext cx="8496944" cy="707886"/>
          </a:xfrm>
          <a:prstGeom prst="rect">
            <a:avLst/>
          </a:prstGeom>
          <a:noFill/>
        </p:spPr>
        <p:txBody>
          <a:bodyPr wrap="square" rtlCol="0">
            <a:spAutoFit/>
          </a:bodyPr>
          <a:lstStyle/>
          <a:p>
            <a:r>
              <a:rPr lang="en-US" sz="2000" dirty="0" smtClean="0"/>
              <a:t>Not a single Athenian institution seems to have left its mark on posterity.</a:t>
            </a:r>
          </a:p>
          <a:p>
            <a:pPr algn="r"/>
            <a:r>
              <a:rPr lang="en-US" sz="2000" dirty="0" err="1" smtClean="0"/>
              <a:t>Mogens</a:t>
            </a:r>
            <a:r>
              <a:rPr lang="en-US" sz="2000" dirty="0" smtClean="0"/>
              <a:t> Hansen</a:t>
            </a:r>
            <a:endParaRPr lang="en-US" sz="2000" dirty="0"/>
          </a:p>
        </p:txBody>
      </p:sp>
    </p:spTree>
    <p:extLst>
      <p:ext uri="{BB962C8B-B14F-4D97-AF65-F5344CB8AC3E}">
        <p14:creationId xmlns:p14="http://schemas.microsoft.com/office/powerpoint/2010/main" val="15066714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future for democracy</a:t>
            </a:r>
            <a:endParaRPr lang="en-US" dirty="0"/>
          </a:p>
        </p:txBody>
      </p:sp>
      <p:sp>
        <p:nvSpPr>
          <p:cNvPr id="3" name="Content Placeholder 2"/>
          <p:cNvSpPr>
            <a:spLocks noGrp="1"/>
          </p:cNvSpPr>
          <p:nvPr>
            <p:ph sz="quarter" idx="1"/>
          </p:nvPr>
        </p:nvSpPr>
        <p:spPr/>
        <p:txBody>
          <a:bodyPr/>
          <a:lstStyle/>
          <a:p>
            <a:r>
              <a:rPr lang="en-US" dirty="0" smtClean="0"/>
              <a:t>Detachment from politics &amp; apathy of voters spurs innovation</a:t>
            </a:r>
          </a:p>
          <a:p>
            <a:endParaRPr lang="en-US" dirty="0"/>
          </a:p>
          <a:p>
            <a:r>
              <a:rPr lang="en-US" dirty="0" smtClean="0"/>
              <a:t>Scholarship pushes Athenian model as foil for reform</a:t>
            </a:r>
          </a:p>
          <a:p>
            <a:endParaRPr lang="en-US" dirty="0"/>
          </a:p>
          <a:p>
            <a:r>
              <a:rPr lang="en-US" dirty="0" smtClean="0"/>
              <a:t>Experiments with direct democracy</a:t>
            </a:r>
          </a:p>
          <a:p>
            <a:endParaRPr lang="en-US" dirty="0"/>
          </a:p>
          <a:p>
            <a:r>
              <a:rPr lang="en-US" dirty="0" smtClean="0"/>
              <a:t>Experiments with </a:t>
            </a:r>
            <a:r>
              <a:rPr lang="en-US" dirty="0" err="1" smtClean="0"/>
              <a:t>sortition</a:t>
            </a:r>
            <a:r>
              <a:rPr lang="en-US" dirty="0" smtClean="0"/>
              <a:t>, deliberative democracy</a:t>
            </a:r>
            <a:endParaRPr lang="en-US" dirty="0"/>
          </a:p>
        </p:txBody>
      </p:sp>
    </p:spTree>
    <p:extLst>
      <p:ext uri="{BB962C8B-B14F-4D97-AF65-F5344CB8AC3E}">
        <p14:creationId xmlns:p14="http://schemas.microsoft.com/office/powerpoint/2010/main" val="40849873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survival of democracy</a:t>
            </a:r>
            <a:endParaRPr lang="en-US" dirty="0"/>
          </a:p>
        </p:txBody>
      </p:sp>
      <p:sp>
        <p:nvSpPr>
          <p:cNvPr id="3" name="Content Placeholder 2"/>
          <p:cNvSpPr>
            <a:spLocks noGrp="1"/>
          </p:cNvSpPr>
          <p:nvPr>
            <p:ph sz="quarter" idx="1"/>
          </p:nvPr>
        </p:nvSpPr>
        <p:spPr/>
        <p:txBody>
          <a:bodyPr/>
          <a:lstStyle/>
          <a:p>
            <a:r>
              <a:rPr lang="en-US" dirty="0" smtClean="0"/>
              <a:t>Tradition of democracy uniformly negative until 19</a:t>
            </a:r>
            <a:r>
              <a:rPr lang="en-US" baseline="30000" dirty="0" smtClean="0"/>
              <a:t>th</a:t>
            </a:r>
            <a:r>
              <a:rPr lang="en-US" dirty="0" smtClean="0"/>
              <a:t> century</a:t>
            </a:r>
          </a:p>
          <a:p>
            <a:endParaRPr lang="en-US" dirty="0"/>
          </a:p>
          <a:p>
            <a:r>
              <a:rPr lang="en-US" dirty="0" smtClean="0"/>
              <a:t>Switch in perception driven by change in meaning: our democracy is not </a:t>
            </a:r>
            <a:r>
              <a:rPr lang="en-US" i="1" dirty="0" err="1" smtClean="0"/>
              <a:t>demokratia</a:t>
            </a:r>
            <a:endParaRPr lang="en-US" i="1" dirty="0" smtClean="0"/>
          </a:p>
          <a:p>
            <a:endParaRPr lang="en-US" i="1" dirty="0"/>
          </a:p>
          <a:p>
            <a:r>
              <a:rPr lang="en-US" dirty="0" smtClean="0"/>
              <a:t>Legacy of democracy is only now starting to make </a:t>
            </a:r>
            <a:r>
              <a:rPr lang="en-US" smtClean="0"/>
              <a:t>itself known</a:t>
            </a:r>
            <a:endParaRPr lang="en-US" dirty="0"/>
          </a:p>
        </p:txBody>
      </p:sp>
    </p:spTree>
    <p:extLst>
      <p:ext uri="{BB962C8B-B14F-4D97-AF65-F5344CB8AC3E}">
        <p14:creationId xmlns:p14="http://schemas.microsoft.com/office/powerpoint/2010/main" val="1002744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Key</a:t>
            </a:r>
            <a:r>
              <a:rPr lang="nl-NL" dirty="0" smtClean="0"/>
              <a:t> </a:t>
            </a:r>
            <a:r>
              <a:rPr lang="nl-NL" dirty="0" err="1" smtClean="0"/>
              <a:t>questions</a:t>
            </a:r>
            <a:endParaRPr lang="nl-NL" dirty="0"/>
          </a:p>
        </p:txBody>
      </p:sp>
      <p:sp>
        <p:nvSpPr>
          <p:cNvPr id="3" name="Tijdelijke aanduiding voor inhoud 2"/>
          <p:cNvSpPr>
            <a:spLocks noGrp="1"/>
          </p:cNvSpPr>
          <p:nvPr>
            <p:ph sz="quarter" idx="1"/>
          </p:nvPr>
        </p:nvSpPr>
        <p:spPr>
          <a:xfrm>
            <a:off x="301752" y="1772816"/>
            <a:ext cx="8503920" cy="4326232"/>
          </a:xfrm>
        </p:spPr>
        <p:txBody>
          <a:bodyPr/>
          <a:lstStyle/>
          <a:p>
            <a:r>
              <a:rPr lang="nl-NL" dirty="0" smtClean="0"/>
              <a:t>In </a:t>
            </a:r>
            <a:r>
              <a:rPr lang="nl-NL" dirty="0" err="1" smtClean="0"/>
              <a:t>what</a:t>
            </a:r>
            <a:r>
              <a:rPr lang="nl-NL" dirty="0" smtClean="0"/>
              <a:t> </a:t>
            </a:r>
            <a:r>
              <a:rPr lang="nl-NL" dirty="0" err="1" smtClean="0"/>
              <a:t>way</a:t>
            </a:r>
            <a:r>
              <a:rPr lang="nl-NL" dirty="0" smtClean="0"/>
              <a:t> has </a:t>
            </a:r>
            <a:r>
              <a:rPr lang="nl-NL" dirty="0" err="1" smtClean="0"/>
              <a:t>democracy</a:t>
            </a:r>
            <a:r>
              <a:rPr lang="nl-NL" dirty="0" smtClean="0"/>
              <a:t> </a:t>
            </a:r>
            <a:r>
              <a:rPr lang="nl-NL" dirty="0" err="1" smtClean="0"/>
              <a:t>survived</a:t>
            </a:r>
            <a:r>
              <a:rPr lang="nl-NL" dirty="0" smtClean="0"/>
              <a:t> in </a:t>
            </a:r>
            <a:r>
              <a:rPr lang="nl-NL" dirty="0" err="1" smtClean="0"/>
              <a:t>European</a:t>
            </a:r>
            <a:r>
              <a:rPr lang="nl-NL" dirty="0" smtClean="0"/>
              <a:t> </a:t>
            </a:r>
            <a:r>
              <a:rPr lang="nl-NL" dirty="0" err="1" smtClean="0"/>
              <a:t>political</a:t>
            </a:r>
            <a:r>
              <a:rPr lang="nl-NL" dirty="0" smtClean="0"/>
              <a:t> </a:t>
            </a:r>
            <a:r>
              <a:rPr lang="nl-NL" dirty="0" err="1" smtClean="0"/>
              <a:t>thought</a:t>
            </a:r>
            <a:r>
              <a:rPr lang="nl-NL" dirty="0" smtClean="0"/>
              <a:t>?</a:t>
            </a:r>
          </a:p>
          <a:p>
            <a:endParaRPr lang="nl-NL" dirty="0" smtClean="0"/>
          </a:p>
          <a:p>
            <a:r>
              <a:rPr lang="nl-NL" dirty="0" err="1" smtClean="0"/>
              <a:t>How</a:t>
            </a:r>
            <a:r>
              <a:rPr lang="nl-NL" dirty="0" smtClean="0"/>
              <a:t> </a:t>
            </a:r>
            <a:r>
              <a:rPr lang="nl-NL" dirty="0" err="1" smtClean="0"/>
              <a:t>did</a:t>
            </a:r>
            <a:r>
              <a:rPr lang="nl-NL" dirty="0" smtClean="0"/>
              <a:t> we </a:t>
            </a:r>
            <a:r>
              <a:rPr lang="nl-NL" dirty="0" err="1" smtClean="0"/>
              <a:t>come</a:t>
            </a:r>
            <a:r>
              <a:rPr lang="nl-NL" dirty="0" smtClean="0"/>
              <a:t> to </a:t>
            </a:r>
            <a:r>
              <a:rPr lang="nl-NL" dirty="0" err="1" smtClean="0"/>
              <a:t>think</a:t>
            </a:r>
            <a:r>
              <a:rPr lang="nl-NL" dirty="0" smtClean="0"/>
              <a:t> of </a:t>
            </a:r>
            <a:r>
              <a:rPr lang="nl-NL" dirty="0" err="1" smtClean="0"/>
              <a:t>democracy</a:t>
            </a:r>
            <a:r>
              <a:rPr lang="nl-NL" dirty="0" smtClean="0"/>
              <a:t> as </a:t>
            </a:r>
            <a:r>
              <a:rPr lang="nl-NL" dirty="0" err="1" smtClean="0"/>
              <a:t>an</a:t>
            </a:r>
            <a:r>
              <a:rPr lang="nl-NL" dirty="0" smtClean="0"/>
              <a:t> absolute </a:t>
            </a:r>
            <a:r>
              <a:rPr lang="nl-NL" dirty="0" err="1" smtClean="0"/>
              <a:t>good</a:t>
            </a:r>
            <a:r>
              <a:rPr lang="nl-NL" dirty="0" smtClean="0"/>
              <a:t>?</a:t>
            </a:r>
          </a:p>
          <a:p>
            <a:endParaRPr lang="nl-NL" dirty="0" smtClean="0"/>
          </a:p>
          <a:p>
            <a:r>
              <a:rPr lang="nl-NL" dirty="0" smtClean="0"/>
              <a:t>To </a:t>
            </a:r>
            <a:r>
              <a:rPr lang="nl-NL" dirty="0" err="1" smtClean="0"/>
              <a:t>what</a:t>
            </a:r>
            <a:r>
              <a:rPr lang="nl-NL" dirty="0" smtClean="0"/>
              <a:t> </a:t>
            </a:r>
            <a:r>
              <a:rPr lang="nl-NL" dirty="0" err="1" smtClean="0"/>
              <a:t>extent</a:t>
            </a:r>
            <a:r>
              <a:rPr lang="nl-NL" dirty="0" smtClean="0"/>
              <a:t> do modern Western </a:t>
            </a:r>
            <a:r>
              <a:rPr lang="nl-NL" dirty="0" err="1" smtClean="0"/>
              <a:t>states</a:t>
            </a:r>
            <a:r>
              <a:rPr lang="nl-NL" dirty="0" smtClean="0"/>
              <a:t> show the </a:t>
            </a:r>
            <a:r>
              <a:rPr lang="nl-NL" dirty="0" err="1" smtClean="0"/>
              <a:t>legacy</a:t>
            </a:r>
            <a:r>
              <a:rPr lang="nl-NL" dirty="0" smtClean="0"/>
              <a:t> of </a:t>
            </a:r>
            <a:r>
              <a:rPr lang="nl-NL" dirty="0" err="1" smtClean="0"/>
              <a:t>Athenian</a:t>
            </a:r>
            <a:r>
              <a:rPr lang="nl-NL" dirty="0" smtClean="0"/>
              <a:t> </a:t>
            </a:r>
            <a:r>
              <a:rPr lang="nl-NL" dirty="0" err="1" smtClean="0"/>
              <a:t>democracy</a:t>
            </a:r>
            <a:r>
              <a:rPr lang="nl-NL" dirty="0" smtClean="0"/>
              <a:t>?</a:t>
            </a:r>
            <a:endParaRPr lang="nl-N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What</a:t>
            </a:r>
            <a:r>
              <a:rPr lang="nl-NL" dirty="0" smtClean="0"/>
              <a:t> is </a:t>
            </a:r>
            <a:r>
              <a:rPr lang="nl-NL" i="1" dirty="0" err="1" smtClean="0"/>
              <a:t>demokratia</a:t>
            </a:r>
            <a:r>
              <a:rPr lang="nl-NL" dirty="0" smtClean="0"/>
              <a:t>?</a:t>
            </a:r>
            <a:endParaRPr lang="nl-NL" dirty="0"/>
          </a:p>
        </p:txBody>
      </p:sp>
      <p:sp>
        <p:nvSpPr>
          <p:cNvPr id="3" name="Tijdelijke aanduiding voor inhoud 2"/>
          <p:cNvSpPr>
            <a:spLocks noGrp="1"/>
          </p:cNvSpPr>
          <p:nvPr>
            <p:ph sz="quarter" idx="1"/>
          </p:nvPr>
        </p:nvSpPr>
        <p:spPr/>
        <p:txBody>
          <a:bodyPr/>
          <a:lstStyle/>
          <a:p>
            <a:r>
              <a:rPr lang="nl-NL" dirty="0" err="1" smtClean="0"/>
              <a:t>Equality</a:t>
            </a:r>
            <a:r>
              <a:rPr lang="nl-NL" dirty="0" smtClean="0"/>
              <a:t> of all </a:t>
            </a:r>
            <a:r>
              <a:rPr lang="nl-NL" dirty="0" err="1" smtClean="0"/>
              <a:t>citizens</a:t>
            </a:r>
            <a:endParaRPr lang="nl-NL" dirty="0" smtClean="0"/>
          </a:p>
          <a:p>
            <a:endParaRPr lang="nl-NL" dirty="0" smtClean="0"/>
          </a:p>
          <a:p>
            <a:r>
              <a:rPr lang="nl-NL" dirty="0" smtClean="0"/>
              <a:t>Offices </a:t>
            </a:r>
            <a:r>
              <a:rPr lang="nl-NL" dirty="0" err="1" smtClean="0"/>
              <a:t>filled</a:t>
            </a:r>
            <a:r>
              <a:rPr lang="nl-NL" dirty="0" smtClean="0"/>
              <a:t> </a:t>
            </a:r>
            <a:r>
              <a:rPr lang="nl-NL" dirty="0" err="1" smtClean="0"/>
              <a:t>by</a:t>
            </a:r>
            <a:r>
              <a:rPr lang="nl-NL" dirty="0" smtClean="0"/>
              <a:t> </a:t>
            </a:r>
            <a:r>
              <a:rPr lang="nl-NL" dirty="0" err="1" smtClean="0"/>
              <a:t>sortition</a:t>
            </a:r>
            <a:endParaRPr lang="nl-NL" dirty="0" smtClean="0"/>
          </a:p>
          <a:p>
            <a:endParaRPr lang="nl-NL" dirty="0" smtClean="0"/>
          </a:p>
          <a:p>
            <a:r>
              <a:rPr lang="nl-NL" dirty="0" err="1" smtClean="0"/>
              <a:t>Magistrates</a:t>
            </a:r>
            <a:r>
              <a:rPr lang="nl-NL" dirty="0" smtClean="0"/>
              <a:t> </a:t>
            </a:r>
            <a:r>
              <a:rPr lang="nl-NL" dirty="0" err="1" smtClean="0"/>
              <a:t>accountable</a:t>
            </a:r>
            <a:r>
              <a:rPr lang="nl-NL" dirty="0" smtClean="0"/>
              <a:t> to the </a:t>
            </a:r>
            <a:r>
              <a:rPr lang="nl-NL" i="1" dirty="0" err="1" smtClean="0"/>
              <a:t>demos</a:t>
            </a:r>
            <a:endParaRPr lang="nl-NL" i="1" dirty="0" smtClean="0"/>
          </a:p>
          <a:p>
            <a:endParaRPr lang="nl-NL" dirty="0" smtClean="0"/>
          </a:p>
          <a:p>
            <a:r>
              <a:rPr lang="nl-NL" dirty="0" err="1" smtClean="0"/>
              <a:t>Supremacy</a:t>
            </a:r>
            <a:r>
              <a:rPr lang="nl-NL" dirty="0" smtClean="0"/>
              <a:t> of the </a:t>
            </a:r>
            <a:r>
              <a:rPr lang="nl-NL" dirty="0" err="1" smtClean="0"/>
              <a:t>Assembly</a:t>
            </a:r>
            <a:endParaRPr lang="nl-NL" dirty="0" smtClean="0"/>
          </a:p>
          <a:p>
            <a:endParaRPr lang="nl-NL" dirty="0" smtClean="0"/>
          </a:p>
          <a:p>
            <a:r>
              <a:rPr lang="nl-NL" dirty="0" smtClean="0"/>
              <a:t>Culture of </a:t>
            </a:r>
            <a:r>
              <a:rPr lang="nl-NL" dirty="0" err="1" smtClean="0"/>
              <a:t>personal</a:t>
            </a:r>
            <a:r>
              <a:rPr lang="nl-NL" dirty="0" smtClean="0"/>
              <a:t> </a:t>
            </a:r>
            <a:r>
              <a:rPr lang="nl-NL" dirty="0" err="1" smtClean="0"/>
              <a:t>liberty</a:t>
            </a:r>
            <a:r>
              <a:rPr lang="nl-NL" dirty="0" smtClean="0"/>
              <a:t> (</a:t>
            </a:r>
            <a:r>
              <a:rPr lang="nl-NL" dirty="0" err="1" smtClean="0"/>
              <a:t>Pericles</a:t>
            </a:r>
            <a:r>
              <a:rPr lang="nl-NL" dirty="0" smtClean="0"/>
              <a:t>)</a:t>
            </a:r>
            <a:endParaRPr lang="nl-N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 </a:t>
            </a:r>
            <a:r>
              <a:rPr lang="nl-NL" dirty="0" err="1" smtClean="0"/>
              <a:t>flexible</a:t>
            </a:r>
            <a:r>
              <a:rPr lang="nl-NL" dirty="0" smtClean="0"/>
              <a:t> term</a:t>
            </a:r>
            <a:endParaRPr lang="nl-NL" dirty="0"/>
          </a:p>
        </p:txBody>
      </p:sp>
      <p:sp>
        <p:nvSpPr>
          <p:cNvPr id="3" name="Tijdelijke aanduiding voor inhoud 2"/>
          <p:cNvSpPr>
            <a:spLocks noGrp="1"/>
          </p:cNvSpPr>
          <p:nvPr>
            <p:ph sz="quarter" idx="1"/>
          </p:nvPr>
        </p:nvSpPr>
        <p:spPr>
          <a:xfrm>
            <a:off x="323528" y="1700808"/>
            <a:ext cx="5400600" cy="4355976"/>
          </a:xfrm>
        </p:spPr>
        <p:txBody>
          <a:bodyPr/>
          <a:lstStyle/>
          <a:p>
            <a:r>
              <a:rPr lang="nl-NL" dirty="0" err="1" smtClean="0"/>
              <a:t>Democracy</a:t>
            </a:r>
            <a:r>
              <a:rPr lang="nl-NL" dirty="0" smtClean="0"/>
              <a:t> as </a:t>
            </a:r>
            <a:r>
              <a:rPr lang="nl-NL" dirty="0" err="1" smtClean="0"/>
              <a:t>synonym</a:t>
            </a:r>
            <a:r>
              <a:rPr lang="nl-NL" dirty="0" smtClean="0"/>
              <a:t> </a:t>
            </a:r>
            <a:r>
              <a:rPr lang="nl-NL" dirty="0" err="1" smtClean="0"/>
              <a:t>for</a:t>
            </a:r>
            <a:r>
              <a:rPr lang="nl-NL" dirty="0" smtClean="0"/>
              <a:t> system of </a:t>
            </a:r>
            <a:r>
              <a:rPr lang="nl-NL" dirty="0" err="1" smtClean="0"/>
              <a:t>government</a:t>
            </a:r>
            <a:r>
              <a:rPr lang="nl-NL" dirty="0" smtClean="0"/>
              <a:t>: Roman Empire as ‘</a:t>
            </a:r>
            <a:r>
              <a:rPr lang="nl-NL" dirty="0" err="1" smtClean="0"/>
              <a:t>democracy</a:t>
            </a:r>
            <a:r>
              <a:rPr lang="nl-NL" dirty="0" smtClean="0"/>
              <a:t>’</a:t>
            </a:r>
          </a:p>
          <a:p>
            <a:endParaRPr lang="nl-NL" dirty="0" smtClean="0"/>
          </a:p>
          <a:p>
            <a:r>
              <a:rPr lang="nl-NL" dirty="0" smtClean="0"/>
              <a:t>6th-century </a:t>
            </a:r>
            <a:r>
              <a:rPr lang="nl-NL" dirty="0" err="1" smtClean="0"/>
              <a:t>Constantinople</a:t>
            </a:r>
            <a:r>
              <a:rPr lang="nl-NL" dirty="0" smtClean="0"/>
              <a:t>: ‘</a:t>
            </a:r>
            <a:r>
              <a:rPr lang="nl-NL" dirty="0" err="1" smtClean="0"/>
              <a:t>democracy</a:t>
            </a:r>
            <a:r>
              <a:rPr lang="nl-NL" dirty="0" smtClean="0"/>
              <a:t>’ = </a:t>
            </a:r>
            <a:r>
              <a:rPr lang="nl-NL" dirty="0" err="1" smtClean="0"/>
              <a:t>political</a:t>
            </a:r>
            <a:r>
              <a:rPr lang="nl-NL" dirty="0" smtClean="0"/>
              <a:t> </a:t>
            </a:r>
            <a:r>
              <a:rPr lang="nl-NL" dirty="0" err="1" smtClean="0"/>
              <a:t>riot</a:t>
            </a:r>
            <a:endParaRPr lang="nl-NL" dirty="0"/>
          </a:p>
        </p:txBody>
      </p:sp>
      <p:pic>
        <p:nvPicPr>
          <p:cNvPr id="4" name="Afbeelding 3" descr="Statue-Augustus.jpg"/>
          <p:cNvPicPr>
            <a:picLocks noChangeAspect="1"/>
          </p:cNvPicPr>
          <p:nvPr/>
        </p:nvPicPr>
        <p:blipFill>
          <a:blip r:embed="rId2" cstate="print"/>
          <a:stretch>
            <a:fillRect/>
          </a:stretch>
        </p:blipFill>
        <p:spPr>
          <a:xfrm>
            <a:off x="5700125" y="1412776"/>
            <a:ext cx="3312368" cy="496855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Democracy</a:t>
            </a:r>
            <a:r>
              <a:rPr lang="nl-NL" dirty="0" smtClean="0"/>
              <a:t> in the </a:t>
            </a:r>
            <a:r>
              <a:rPr lang="nl-NL" dirty="0" err="1" smtClean="0"/>
              <a:t>Middle</a:t>
            </a:r>
            <a:r>
              <a:rPr lang="nl-NL" dirty="0" smtClean="0"/>
              <a:t> </a:t>
            </a:r>
            <a:r>
              <a:rPr lang="nl-NL" dirty="0" err="1" smtClean="0"/>
              <a:t>Ages</a:t>
            </a:r>
            <a:endParaRPr lang="nl-NL"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Reawakening</a:t>
            </a:r>
            <a:r>
              <a:rPr lang="nl-NL" dirty="0" smtClean="0"/>
              <a:t> </a:t>
            </a:r>
            <a:r>
              <a:rPr lang="nl-NL" dirty="0" err="1" smtClean="0"/>
              <a:t>or</a:t>
            </a:r>
            <a:r>
              <a:rPr lang="nl-NL" dirty="0" smtClean="0"/>
              <a:t> </a:t>
            </a:r>
            <a:r>
              <a:rPr lang="nl-NL" dirty="0" err="1" smtClean="0"/>
              <a:t>reinvention</a:t>
            </a:r>
            <a:r>
              <a:rPr lang="nl-NL" dirty="0" smtClean="0"/>
              <a:t>?</a:t>
            </a:r>
            <a:endParaRPr lang="nl-NL" dirty="0"/>
          </a:p>
        </p:txBody>
      </p:sp>
      <p:sp>
        <p:nvSpPr>
          <p:cNvPr id="3" name="Tijdelijke aanduiding voor inhoud 2"/>
          <p:cNvSpPr>
            <a:spLocks noGrp="1"/>
          </p:cNvSpPr>
          <p:nvPr>
            <p:ph sz="quarter" idx="1"/>
          </p:nvPr>
        </p:nvSpPr>
        <p:spPr>
          <a:xfrm>
            <a:off x="301752" y="1628800"/>
            <a:ext cx="8503920" cy="4680520"/>
          </a:xfrm>
        </p:spPr>
        <p:txBody>
          <a:bodyPr>
            <a:normAutofit lnSpcReduction="10000"/>
          </a:bodyPr>
          <a:lstStyle/>
          <a:p>
            <a:r>
              <a:rPr lang="nl-NL" dirty="0" err="1" smtClean="0"/>
              <a:t>Rashidun</a:t>
            </a:r>
            <a:r>
              <a:rPr lang="nl-NL" dirty="0" smtClean="0"/>
              <a:t> </a:t>
            </a:r>
            <a:r>
              <a:rPr lang="nl-NL" dirty="0" err="1" smtClean="0"/>
              <a:t>caliphate</a:t>
            </a:r>
            <a:r>
              <a:rPr lang="nl-NL" dirty="0" smtClean="0"/>
              <a:t> (632-661): </a:t>
            </a:r>
            <a:r>
              <a:rPr lang="nl-NL" dirty="0" err="1" smtClean="0"/>
              <a:t>election</a:t>
            </a:r>
            <a:r>
              <a:rPr lang="nl-NL" dirty="0" smtClean="0"/>
              <a:t> of </a:t>
            </a:r>
            <a:r>
              <a:rPr lang="nl-NL" dirty="0" err="1" smtClean="0"/>
              <a:t>caliphs</a:t>
            </a:r>
            <a:r>
              <a:rPr lang="nl-NL" dirty="0" smtClean="0"/>
              <a:t> – </a:t>
            </a:r>
            <a:r>
              <a:rPr lang="nl-NL" dirty="0" err="1" smtClean="0"/>
              <a:t>but</a:t>
            </a:r>
            <a:r>
              <a:rPr lang="nl-NL" dirty="0" smtClean="0"/>
              <a:t> </a:t>
            </a:r>
            <a:r>
              <a:rPr lang="nl-NL" i="1" dirty="0" err="1" smtClean="0"/>
              <a:t>shura</a:t>
            </a:r>
            <a:r>
              <a:rPr lang="nl-NL" dirty="0" smtClean="0"/>
              <a:t> is </a:t>
            </a:r>
            <a:r>
              <a:rPr lang="nl-NL" dirty="0" err="1" smtClean="0"/>
              <a:t>only</a:t>
            </a:r>
            <a:r>
              <a:rPr lang="nl-NL" dirty="0" smtClean="0"/>
              <a:t> </a:t>
            </a:r>
            <a:r>
              <a:rPr lang="nl-NL" dirty="0" err="1" smtClean="0"/>
              <a:t>recommendation</a:t>
            </a:r>
            <a:r>
              <a:rPr lang="nl-NL" dirty="0" smtClean="0"/>
              <a:t>, </a:t>
            </a:r>
            <a:r>
              <a:rPr lang="nl-NL" dirty="0" err="1" smtClean="0"/>
              <a:t>councils</a:t>
            </a:r>
            <a:r>
              <a:rPr lang="nl-NL" dirty="0" smtClean="0"/>
              <a:t> </a:t>
            </a:r>
            <a:r>
              <a:rPr lang="nl-NL" dirty="0" err="1" smtClean="0"/>
              <a:t>very</a:t>
            </a:r>
            <a:r>
              <a:rPr lang="nl-NL" dirty="0" smtClean="0"/>
              <a:t> </a:t>
            </a:r>
            <a:r>
              <a:rPr lang="nl-NL" dirty="0" err="1" smtClean="0"/>
              <a:t>small</a:t>
            </a:r>
            <a:r>
              <a:rPr lang="nl-NL" dirty="0" smtClean="0"/>
              <a:t>, </a:t>
            </a:r>
            <a:r>
              <a:rPr lang="nl-NL" dirty="0" err="1" smtClean="0"/>
              <a:t>Umayyads</a:t>
            </a:r>
            <a:r>
              <a:rPr lang="nl-NL" dirty="0" smtClean="0"/>
              <a:t> </a:t>
            </a:r>
            <a:r>
              <a:rPr lang="nl-NL" dirty="0" err="1" smtClean="0"/>
              <a:t>make</a:t>
            </a:r>
            <a:r>
              <a:rPr lang="nl-NL" dirty="0" smtClean="0"/>
              <a:t> </a:t>
            </a:r>
            <a:r>
              <a:rPr lang="nl-NL" dirty="0" err="1" smtClean="0"/>
              <a:t>caliphate</a:t>
            </a:r>
            <a:r>
              <a:rPr lang="nl-NL" dirty="0" smtClean="0"/>
              <a:t> </a:t>
            </a:r>
            <a:r>
              <a:rPr lang="nl-NL" dirty="0" err="1" smtClean="0"/>
              <a:t>hereditary</a:t>
            </a:r>
            <a:endParaRPr lang="nl-NL" dirty="0" smtClean="0"/>
          </a:p>
          <a:p>
            <a:endParaRPr lang="nl-NL" dirty="0" smtClean="0"/>
          </a:p>
          <a:p>
            <a:r>
              <a:rPr lang="nl-NL" dirty="0" err="1" smtClean="0"/>
              <a:t>Republic</a:t>
            </a:r>
            <a:r>
              <a:rPr lang="nl-NL" dirty="0" smtClean="0"/>
              <a:t> of Florence (</a:t>
            </a:r>
            <a:r>
              <a:rPr lang="nl-NL" dirty="0" err="1" smtClean="0"/>
              <a:t>from</a:t>
            </a:r>
            <a:r>
              <a:rPr lang="nl-NL" dirty="0" smtClean="0"/>
              <a:t> 1115): </a:t>
            </a:r>
            <a:r>
              <a:rPr lang="nl-NL" dirty="0" err="1" smtClean="0"/>
              <a:t>Council</a:t>
            </a:r>
            <a:r>
              <a:rPr lang="nl-NL" dirty="0" smtClean="0"/>
              <a:t> </a:t>
            </a:r>
            <a:r>
              <a:rPr lang="nl-NL" dirty="0" err="1" smtClean="0"/>
              <a:t>filled</a:t>
            </a:r>
            <a:r>
              <a:rPr lang="nl-NL" dirty="0" smtClean="0"/>
              <a:t> </a:t>
            </a:r>
            <a:r>
              <a:rPr lang="nl-NL" dirty="0" err="1" smtClean="0"/>
              <a:t>by</a:t>
            </a:r>
            <a:r>
              <a:rPr lang="nl-NL" dirty="0" smtClean="0"/>
              <a:t> </a:t>
            </a:r>
            <a:r>
              <a:rPr lang="nl-NL" dirty="0" err="1" smtClean="0"/>
              <a:t>sortition</a:t>
            </a:r>
            <a:r>
              <a:rPr lang="nl-NL" dirty="0" smtClean="0"/>
              <a:t> </a:t>
            </a:r>
            <a:r>
              <a:rPr lang="nl-NL" dirty="0" err="1" smtClean="0"/>
              <a:t>from</a:t>
            </a:r>
            <a:r>
              <a:rPr lang="nl-NL" dirty="0" smtClean="0"/>
              <a:t> all </a:t>
            </a:r>
            <a:r>
              <a:rPr lang="nl-NL" dirty="0" err="1" smtClean="0"/>
              <a:t>citizens</a:t>
            </a:r>
            <a:r>
              <a:rPr lang="nl-NL" dirty="0" smtClean="0"/>
              <a:t> – </a:t>
            </a:r>
            <a:r>
              <a:rPr lang="nl-NL" dirty="0" err="1" smtClean="0"/>
              <a:t>but</a:t>
            </a:r>
            <a:r>
              <a:rPr lang="nl-NL" dirty="0" smtClean="0"/>
              <a:t> </a:t>
            </a:r>
            <a:r>
              <a:rPr lang="nl-NL" dirty="0" err="1" smtClean="0"/>
              <a:t>very</a:t>
            </a:r>
            <a:r>
              <a:rPr lang="nl-NL" dirty="0" smtClean="0"/>
              <a:t> </a:t>
            </a:r>
            <a:r>
              <a:rPr lang="nl-NL" dirty="0" err="1" smtClean="0"/>
              <a:t>unstable</a:t>
            </a:r>
            <a:r>
              <a:rPr lang="nl-NL" dirty="0" smtClean="0"/>
              <a:t>, </a:t>
            </a:r>
            <a:r>
              <a:rPr lang="nl-NL" dirty="0" err="1" smtClean="0"/>
              <a:t>soon</a:t>
            </a:r>
            <a:r>
              <a:rPr lang="nl-NL" dirty="0" smtClean="0"/>
              <a:t> </a:t>
            </a:r>
            <a:r>
              <a:rPr lang="nl-NL" dirty="0" err="1" smtClean="0"/>
              <a:t>devolves</a:t>
            </a:r>
            <a:r>
              <a:rPr lang="nl-NL" dirty="0" smtClean="0"/>
              <a:t> </a:t>
            </a:r>
            <a:r>
              <a:rPr lang="nl-NL" dirty="0" err="1" smtClean="0"/>
              <a:t>into</a:t>
            </a:r>
            <a:r>
              <a:rPr lang="nl-NL" dirty="0" smtClean="0"/>
              <a:t> </a:t>
            </a:r>
            <a:r>
              <a:rPr lang="nl-NL" dirty="0" err="1" smtClean="0"/>
              <a:t>oligarchy</a:t>
            </a:r>
            <a:endParaRPr lang="nl-NL" dirty="0" smtClean="0"/>
          </a:p>
          <a:p>
            <a:endParaRPr lang="nl-NL" dirty="0" smtClean="0"/>
          </a:p>
          <a:p>
            <a:r>
              <a:rPr lang="nl-NL" dirty="0" smtClean="0"/>
              <a:t>Swiss </a:t>
            </a:r>
            <a:r>
              <a:rPr lang="nl-NL" i="1" dirty="0" err="1" smtClean="0"/>
              <a:t>Landsgemeinde</a:t>
            </a:r>
            <a:r>
              <a:rPr lang="nl-NL" i="1" dirty="0" smtClean="0"/>
              <a:t> </a:t>
            </a:r>
            <a:r>
              <a:rPr lang="nl-NL" dirty="0" smtClean="0"/>
              <a:t>(13th </a:t>
            </a:r>
            <a:r>
              <a:rPr lang="nl-NL" dirty="0" err="1" smtClean="0"/>
              <a:t>century</a:t>
            </a:r>
            <a:r>
              <a:rPr lang="nl-NL" dirty="0" smtClean="0"/>
              <a:t>): </a:t>
            </a:r>
            <a:r>
              <a:rPr lang="nl-NL" dirty="0" err="1" smtClean="0"/>
              <a:t>Council</a:t>
            </a:r>
            <a:r>
              <a:rPr lang="nl-NL" dirty="0" smtClean="0"/>
              <a:t>, </a:t>
            </a:r>
            <a:r>
              <a:rPr lang="nl-NL" dirty="0" err="1" smtClean="0"/>
              <a:t>Assembly</a:t>
            </a:r>
            <a:r>
              <a:rPr lang="nl-NL" dirty="0" smtClean="0"/>
              <a:t>, </a:t>
            </a:r>
            <a:r>
              <a:rPr lang="nl-NL" dirty="0" err="1" smtClean="0"/>
              <a:t>vote</a:t>
            </a:r>
            <a:r>
              <a:rPr lang="nl-NL" dirty="0" smtClean="0"/>
              <a:t> </a:t>
            </a:r>
            <a:r>
              <a:rPr lang="nl-NL" dirty="0" err="1" smtClean="0"/>
              <a:t>by</a:t>
            </a:r>
            <a:r>
              <a:rPr lang="nl-NL" dirty="0" smtClean="0"/>
              <a:t> show of hands – </a:t>
            </a:r>
            <a:r>
              <a:rPr lang="nl-NL" dirty="0" err="1" smtClean="0"/>
              <a:t>but</a:t>
            </a:r>
            <a:r>
              <a:rPr lang="nl-NL" dirty="0" smtClean="0"/>
              <a:t> </a:t>
            </a:r>
            <a:r>
              <a:rPr lang="nl-NL" dirty="0" err="1" smtClean="0"/>
              <a:t>no</a:t>
            </a:r>
            <a:r>
              <a:rPr lang="nl-NL" dirty="0" smtClean="0"/>
              <a:t> </a:t>
            </a:r>
            <a:r>
              <a:rPr lang="nl-NL" dirty="0" err="1" smtClean="0"/>
              <a:t>connection</a:t>
            </a:r>
            <a:r>
              <a:rPr lang="nl-NL" dirty="0" smtClean="0"/>
              <a:t> to </a:t>
            </a:r>
            <a:r>
              <a:rPr lang="nl-NL" dirty="0" err="1" smtClean="0"/>
              <a:t>Athens</a:t>
            </a:r>
            <a:endParaRPr lang="nl-NL" dirty="0" smtClean="0"/>
          </a:p>
          <a:p>
            <a:pPr>
              <a:buNone/>
            </a:pPr>
            <a:endParaRPr lang="nl-NL"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No Renaissance </a:t>
            </a:r>
            <a:r>
              <a:rPr lang="nl-NL" dirty="0" err="1" smtClean="0"/>
              <a:t>for</a:t>
            </a:r>
            <a:r>
              <a:rPr lang="nl-NL" dirty="0" smtClean="0"/>
              <a:t> </a:t>
            </a:r>
            <a:r>
              <a:rPr lang="nl-NL" dirty="0" err="1" smtClean="0"/>
              <a:t>democracy</a:t>
            </a:r>
            <a:endParaRPr lang="nl-NL" dirty="0"/>
          </a:p>
        </p:txBody>
      </p:sp>
      <p:sp>
        <p:nvSpPr>
          <p:cNvPr id="3" name="Tijdelijke aanduiding voor inhoud 2"/>
          <p:cNvSpPr>
            <a:spLocks noGrp="1"/>
          </p:cNvSpPr>
          <p:nvPr>
            <p:ph sz="quarter" idx="1"/>
          </p:nvPr>
        </p:nvSpPr>
        <p:spPr>
          <a:xfrm>
            <a:off x="301752" y="1844824"/>
            <a:ext cx="8503920" cy="4254224"/>
          </a:xfrm>
        </p:spPr>
        <p:txBody>
          <a:bodyPr/>
          <a:lstStyle/>
          <a:p>
            <a:r>
              <a:rPr lang="nl-NL" dirty="0" err="1" smtClean="0"/>
              <a:t>Republic</a:t>
            </a:r>
            <a:r>
              <a:rPr lang="nl-NL" dirty="0" smtClean="0"/>
              <a:t> of </a:t>
            </a:r>
            <a:r>
              <a:rPr lang="nl-NL" dirty="0" err="1" smtClean="0"/>
              <a:t>Venice</a:t>
            </a:r>
            <a:r>
              <a:rPr lang="nl-NL" dirty="0" smtClean="0"/>
              <a:t>, </a:t>
            </a:r>
            <a:r>
              <a:rPr lang="nl-NL" dirty="0" err="1" smtClean="0"/>
              <a:t>contemporary</a:t>
            </a:r>
            <a:r>
              <a:rPr lang="nl-NL" dirty="0" smtClean="0"/>
              <a:t> hallmark of </a:t>
            </a:r>
            <a:r>
              <a:rPr lang="nl-NL" dirty="0" err="1" smtClean="0"/>
              <a:t>stable</a:t>
            </a:r>
            <a:r>
              <a:rPr lang="nl-NL" dirty="0" smtClean="0"/>
              <a:t> </a:t>
            </a:r>
            <a:r>
              <a:rPr lang="nl-NL" dirty="0" err="1" smtClean="0"/>
              <a:t>constitution</a:t>
            </a:r>
            <a:r>
              <a:rPr lang="nl-NL" dirty="0" smtClean="0"/>
              <a:t>, ‘mixed’ </a:t>
            </a:r>
            <a:r>
              <a:rPr lang="nl-NL" dirty="0" err="1" smtClean="0"/>
              <a:t>but</a:t>
            </a:r>
            <a:r>
              <a:rPr lang="nl-NL" dirty="0" smtClean="0"/>
              <a:t> </a:t>
            </a:r>
            <a:r>
              <a:rPr lang="nl-NL" dirty="0" err="1" smtClean="0"/>
              <a:t>mainly</a:t>
            </a:r>
            <a:r>
              <a:rPr lang="nl-NL" dirty="0" smtClean="0"/>
              <a:t> </a:t>
            </a:r>
            <a:r>
              <a:rPr lang="nl-NL" dirty="0" err="1" smtClean="0"/>
              <a:t>oligarchic</a:t>
            </a:r>
            <a:endParaRPr lang="nl-NL" dirty="0" smtClean="0"/>
          </a:p>
          <a:p>
            <a:endParaRPr lang="nl-NL" dirty="0" smtClean="0"/>
          </a:p>
          <a:p>
            <a:r>
              <a:rPr lang="nl-NL" dirty="0" err="1" smtClean="0"/>
              <a:t>Despite</a:t>
            </a:r>
            <a:r>
              <a:rPr lang="nl-NL" dirty="0" smtClean="0"/>
              <a:t> </a:t>
            </a:r>
            <a:r>
              <a:rPr lang="nl-NL" dirty="0" err="1" smtClean="0"/>
              <a:t>recovery</a:t>
            </a:r>
            <a:r>
              <a:rPr lang="nl-NL" dirty="0" smtClean="0"/>
              <a:t> of </a:t>
            </a:r>
            <a:r>
              <a:rPr lang="nl-NL" dirty="0" err="1" smtClean="0"/>
              <a:t>Greek</a:t>
            </a:r>
            <a:r>
              <a:rPr lang="nl-NL" dirty="0" smtClean="0"/>
              <a:t>, Renaissance </a:t>
            </a:r>
            <a:r>
              <a:rPr lang="nl-NL" dirty="0" err="1" smtClean="0"/>
              <a:t>mostly</a:t>
            </a:r>
            <a:r>
              <a:rPr lang="nl-NL" dirty="0" smtClean="0"/>
              <a:t> </a:t>
            </a:r>
            <a:r>
              <a:rPr lang="nl-NL" dirty="0" err="1" smtClean="0"/>
              <a:t>looked</a:t>
            </a:r>
            <a:r>
              <a:rPr lang="nl-NL" dirty="0" smtClean="0"/>
              <a:t> to </a:t>
            </a:r>
            <a:r>
              <a:rPr lang="nl-NL" dirty="0" err="1" smtClean="0"/>
              <a:t>Latin</a:t>
            </a:r>
            <a:r>
              <a:rPr lang="nl-NL" dirty="0" smtClean="0"/>
              <a:t> and Rome</a:t>
            </a:r>
          </a:p>
          <a:p>
            <a:endParaRPr lang="nl-NL" dirty="0" smtClean="0"/>
          </a:p>
          <a:p>
            <a:r>
              <a:rPr lang="nl-NL" dirty="0" err="1" smtClean="0"/>
              <a:t>Main</a:t>
            </a:r>
            <a:r>
              <a:rPr lang="nl-NL" dirty="0" smtClean="0"/>
              <a:t> </a:t>
            </a:r>
            <a:r>
              <a:rPr lang="nl-NL" dirty="0" err="1" smtClean="0"/>
              <a:t>Greek</a:t>
            </a:r>
            <a:r>
              <a:rPr lang="nl-NL" dirty="0" smtClean="0"/>
              <a:t> </a:t>
            </a:r>
            <a:r>
              <a:rPr lang="nl-NL" dirty="0" err="1" smtClean="0"/>
              <a:t>texts</a:t>
            </a:r>
            <a:r>
              <a:rPr lang="nl-NL" dirty="0" smtClean="0"/>
              <a:t> </a:t>
            </a:r>
            <a:r>
              <a:rPr lang="nl-NL" dirty="0" err="1" smtClean="0"/>
              <a:t>read</a:t>
            </a:r>
            <a:r>
              <a:rPr lang="nl-NL" dirty="0" smtClean="0"/>
              <a:t> </a:t>
            </a:r>
            <a:r>
              <a:rPr lang="nl-NL" dirty="0" err="1" smtClean="0"/>
              <a:t>were</a:t>
            </a:r>
            <a:r>
              <a:rPr lang="nl-NL" dirty="0" smtClean="0"/>
              <a:t> Plato, </a:t>
            </a:r>
            <a:r>
              <a:rPr lang="nl-NL" dirty="0" err="1" smtClean="0"/>
              <a:t>Aristotle</a:t>
            </a:r>
            <a:r>
              <a:rPr lang="nl-NL" dirty="0" smtClean="0"/>
              <a:t>, </a:t>
            </a:r>
            <a:r>
              <a:rPr lang="nl-NL" dirty="0" err="1" smtClean="0"/>
              <a:t>Plutarch</a:t>
            </a:r>
            <a:endParaRPr lang="nl-NL"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Greek</a:t>
            </a:r>
            <a:r>
              <a:rPr lang="nl-NL" dirty="0" smtClean="0"/>
              <a:t> </a:t>
            </a:r>
            <a:r>
              <a:rPr lang="nl-NL" dirty="0" err="1" smtClean="0"/>
              <a:t>tradition</a:t>
            </a:r>
            <a:r>
              <a:rPr lang="nl-NL" dirty="0" smtClean="0"/>
              <a:t> in a </a:t>
            </a:r>
            <a:r>
              <a:rPr lang="nl-NL" dirty="0" err="1" smtClean="0"/>
              <a:t>nutshell</a:t>
            </a:r>
            <a:endParaRPr lang="nl-NL" dirty="0"/>
          </a:p>
        </p:txBody>
      </p:sp>
      <p:sp>
        <p:nvSpPr>
          <p:cNvPr id="3" name="Tekstvak 2"/>
          <p:cNvSpPr txBox="1"/>
          <p:nvPr/>
        </p:nvSpPr>
        <p:spPr>
          <a:xfrm>
            <a:off x="467544" y="2420888"/>
            <a:ext cx="8208912" cy="1631216"/>
          </a:xfrm>
          <a:prstGeom prst="rect">
            <a:avLst/>
          </a:prstGeom>
          <a:noFill/>
        </p:spPr>
        <p:txBody>
          <a:bodyPr wrap="square" rtlCol="0">
            <a:spAutoFit/>
          </a:bodyPr>
          <a:lstStyle/>
          <a:p>
            <a:pPr algn="just"/>
            <a:r>
              <a:rPr lang="en-GB" sz="2000" dirty="0" smtClean="0"/>
              <a:t>One time, when he was delivering an opinion to the people, and he met with their approval, and saw that all alike accepted his argument, he turned to his friends and said: ‘could it be that I am saying something stupid without realising?’</a:t>
            </a:r>
          </a:p>
          <a:p>
            <a:pPr algn="r"/>
            <a:r>
              <a:rPr lang="en-GB" sz="2000" dirty="0" smtClean="0"/>
              <a:t>Plutarch, </a:t>
            </a:r>
            <a:r>
              <a:rPr lang="en-GB" sz="2000" i="1" dirty="0" err="1" smtClean="0"/>
              <a:t>Phocion</a:t>
            </a:r>
            <a:r>
              <a:rPr lang="en-GB" sz="2000" dirty="0" smtClean="0"/>
              <a:t> 8.3</a:t>
            </a:r>
            <a:endParaRPr lang="nl-NL" sz="20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el">
  <a:themeElements>
    <a:clrScheme name="Civie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e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e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248</TotalTime>
  <Words>954</Words>
  <Application>Microsoft Macintosh PowerPoint</Application>
  <PresentationFormat>On-screen Show (4:3)</PresentationFormat>
  <Paragraphs>130</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Civiel</vt:lpstr>
      <vt:lpstr>Democracy and Imperialism</vt:lpstr>
      <vt:lpstr>A Tale of Two Cities</vt:lpstr>
      <vt:lpstr>Key questions</vt:lpstr>
      <vt:lpstr>What is demokratia?</vt:lpstr>
      <vt:lpstr>A flexible term</vt:lpstr>
      <vt:lpstr>Democracy in the Middle Ages</vt:lpstr>
      <vt:lpstr>Reawakening or reinvention?</vt:lpstr>
      <vt:lpstr>No Renaissance for democracy</vt:lpstr>
      <vt:lpstr>The Greek tradition in a nutshell</vt:lpstr>
      <vt:lpstr>Democracy in Early Modern thought</vt:lpstr>
      <vt:lpstr>Athens and Sparta in Enlightenment thought</vt:lpstr>
      <vt:lpstr>Classics in the Age of Revolution</vt:lpstr>
      <vt:lpstr>The Founding Fathers</vt:lpstr>
      <vt:lpstr>New age, new politics</vt:lpstr>
      <vt:lpstr>The Great Switch (1)</vt:lpstr>
      <vt:lpstr>The Great Switch (2)</vt:lpstr>
      <vt:lpstr>The Great Switch: why?</vt:lpstr>
      <vt:lpstr>Classics and the Great Switch</vt:lpstr>
      <vt:lpstr>What is democracy?</vt:lpstr>
      <vt:lpstr>The death of demokratia</vt:lpstr>
      <vt:lpstr>A future for democracy</vt:lpstr>
      <vt:lpstr>The survival of democracy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Democracy and Imperialism</dc:title>
  <dc:creator>Roel</dc:creator>
  <cp:lastModifiedBy>Michael Scott</cp:lastModifiedBy>
  <cp:revision>21</cp:revision>
  <dcterms:created xsi:type="dcterms:W3CDTF">2018-03-15T23:20:54Z</dcterms:created>
  <dcterms:modified xsi:type="dcterms:W3CDTF">2018-03-16T15:08:19Z</dcterms:modified>
</cp:coreProperties>
</file>