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7" r:id="rId8"/>
    <p:sldId id="262" r:id="rId9"/>
    <p:sldId id="263" r:id="rId10"/>
    <p:sldId id="264" r:id="rId11"/>
    <p:sldId id="265" r:id="rId12"/>
    <p:sldId id="266" r:id="rId13"/>
    <p:sldId id="268" r:id="rId14"/>
    <p:sldId id="269" r:id="rId15"/>
    <p:sldId id="270" r:id="rId16"/>
    <p:sldId id="272" r:id="rId17"/>
    <p:sldId id="271" r:id="rId18"/>
    <p:sldId id="273" r:id="rId19"/>
    <p:sldId id="274" r:id="rId2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95" d="100"/>
          <a:sy n="195" d="100"/>
        </p:scale>
        <p:origin x="-289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13/10/17</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13/10/17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13/10/17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13/10/17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13/10/17</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13/10/17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13/10/17</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13/10/17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13/10/17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13/10/17</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13/10/17</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13/10/17</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jpeg"/><Relationship Id="rId3" Type="http://schemas.openxmlformats.org/officeDocument/2006/relationships/image" Target="../media/image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115616" y="2819400"/>
            <a:ext cx="6912768" cy="1752600"/>
          </a:xfrm>
        </p:spPr>
        <p:txBody>
          <a:bodyPr/>
          <a:lstStyle/>
          <a:p>
            <a:r>
              <a:rPr lang="nl-NL" dirty="0" err="1" smtClean="0"/>
              <a:t>Lecture</a:t>
            </a:r>
            <a:r>
              <a:rPr lang="nl-NL" dirty="0" smtClean="0"/>
              <a:t> 2: </a:t>
            </a:r>
            <a:r>
              <a:rPr lang="nl-NL" dirty="0" err="1" smtClean="0"/>
              <a:t>Athens</a:t>
            </a:r>
            <a:r>
              <a:rPr lang="nl-NL" dirty="0" smtClean="0"/>
              <a:t> in the </a:t>
            </a:r>
            <a:r>
              <a:rPr lang="nl-NL" dirty="0" err="1" smtClean="0"/>
              <a:t>Sixth</a:t>
            </a:r>
            <a:r>
              <a:rPr lang="nl-NL" dirty="0" smtClean="0"/>
              <a:t> </a:t>
            </a:r>
            <a:r>
              <a:rPr lang="nl-NL" dirty="0" err="1" smtClean="0"/>
              <a:t>century</a:t>
            </a:r>
            <a:endParaRPr lang="nl-NL" dirty="0" smtClean="0"/>
          </a:p>
          <a:p>
            <a:endParaRPr lang="nl-NL" dirty="0" smtClean="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i="1" dirty="0" err="1" smtClean="0"/>
              <a:t>Eunomia</a:t>
            </a:r>
            <a:r>
              <a:rPr lang="nl-NL" dirty="0" smtClean="0"/>
              <a:t>, </a:t>
            </a:r>
            <a:r>
              <a:rPr lang="nl-NL" dirty="0" err="1" smtClean="0"/>
              <a:t>not</a:t>
            </a:r>
            <a:r>
              <a:rPr lang="nl-NL" dirty="0" smtClean="0"/>
              <a:t> </a:t>
            </a:r>
            <a:r>
              <a:rPr lang="nl-NL" i="1" dirty="0" err="1" smtClean="0"/>
              <a:t>demokratia</a:t>
            </a:r>
            <a:endParaRPr lang="nl-NL" i="1" dirty="0"/>
          </a:p>
        </p:txBody>
      </p:sp>
      <p:sp>
        <p:nvSpPr>
          <p:cNvPr id="3" name="Tijdelijke aanduiding voor inhoud 2"/>
          <p:cNvSpPr>
            <a:spLocks noGrp="1"/>
          </p:cNvSpPr>
          <p:nvPr>
            <p:ph sz="quarter" idx="1"/>
          </p:nvPr>
        </p:nvSpPr>
        <p:spPr>
          <a:xfrm>
            <a:off x="301752" y="1628800"/>
            <a:ext cx="8503920" cy="4470248"/>
          </a:xfrm>
        </p:spPr>
        <p:txBody>
          <a:bodyPr>
            <a:normAutofit lnSpcReduction="10000"/>
          </a:bodyPr>
          <a:lstStyle/>
          <a:p>
            <a:r>
              <a:rPr lang="nl-NL" sz="2000" dirty="0" err="1" smtClean="0"/>
              <a:t>Assembly</a:t>
            </a:r>
            <a:r>
              <a:rPr lang="nl-NL" sz="2000" dirty="0" smtClean="0"/>
              <a:t> </a:t>
            </a:r>
            <a:r>
              <a:rPr lang="nl-NL" sz="2000" dirty="0" err="1" smtClean="0"/>
              <a:t>given</a:t>
            </a:r>
            <a:r>
              <a:rPr lang="nl-NL" sz="2000" dirty="0" smtClean="0"/>
              <a:t> </a:t>
            </a:r>
            <a:r>
              <a:rPr lang="nl-NL" sz="2000" dirty="0" err="1" smtClean="0"/>
              <a:t>role</a:t>
            </a:r>
            <a:r>
              <a:rPr lang="nl-NL" sz="2000" dirty="0" smtClean="0"/>
              <a:t> of </a:t>
            </a:r>
            <a:r>
              <a:rPr lang="nl-NL" sz="2000" dirty="0" err="1" smtClean="0"/>
              <a:t>law</a:t>
            </a:r>
            <a:r>
              <a:rPr lang="nl-NL" sz="2000" dirty="0" smtClean="0"/>
              <a:t> </a:t>
            </a:r>
            <a:r>
              <a:rPr lang="nl-NL" sz="2000" dirty="0" err="1" smtClean="0"/>
              <a:t>court</a:t>
            </a:r>
            <a:r>
              <a:rPr lang="nl-NL" sz="2000" dirty="0" smtClean="0"/>
              <a:t> (</a:t>
            </a:r>
            <a:r>
              <a:rPr lang="nl-NL" sz="2000" i="1" dirty="0" err="1" smtClean="0"/>
              <a:t>Heliaia</a:t>
            </a:r>
            <a:r>
              <a:rPr lang="nl-NL" sz="2000" dirty="0" smtClean="0"/>
              <a:t>): ‘</a:t>
            </a:r>
            <a:r>
              <a:rPr lang="en-GB" sz="2000" dirty="0" smtClean="0"/>
              <a:t>the people, having the power of the vote, becomes sovereign in the government’ (</a:t>
            </a:r>
            <a:r>
              <a:rPr lang="en-GB" sz="2000" i="1" dirty="0" err="1" smtClean="0"/>
              <a:t>Ath</a:t>
            </a:r>
            <a:r>
              <a:rPr lang="en-GB" sz="2000" i="1" dirty="0" smtClean="0"/>
              <a:t>. Pol.</a:t>
            </a:r>
            <a:r>
              <a:rPr lang="en-GB" sz="2000" dirty="0" smtClean="0"/>
              <a:t> 9.1)</a:t>
            </a:r>
          </a:p>
          <a:p>
            <a:endParaRPr lang="en-GB" sz="2000" dirty="0" smtClean="0"/>
          </a:p>
          <a:p>
            <a:r>
              <a:rPr lang="en-GB" sz="2000" dirty="0" smtClean="0"/>
              <a:t>Possible introduction of Council of 400</a:t>
            </a:r>
          </a:p>
          <a:p>
            <a:endParaRPr lang="en-GB" sz="2000" dirty="0" smtClean="0"/>
          </a:p>
          <a:p>
            <a:r>
              <a:rPr lang="en-GB" sz="2000" dirty="0" smtClean="0"/>
              <a:t>Only top 2 property classes can become Archon; </a:t>
            </a:r>
            <a:r>
              <a:rPr lang="en-GB" sz="2000" i="1" dirty="0" err="1" smtClean="0"/>
              <a:t>thetes</a:t>
            </a:r>
            <a:r>
              <a:rPr lang="en-GB" sz="2000" dirty="0" smtClean="0"/>
              <a:t> have no access to any magistracy</a:t>
            </a:r>
          </a:p>
          <a:p>
            <a:endParaRPr lang="en-GB" sz="2000" dirty="0" smtClean="0"/>
          </a:p>
          <a:p>
            <a:r>
              <a:rPr lang="nl-NL" sz="2000" dirty="0" smtClean="0"/>
              <a:t>The </a:t>
            </a:r>
            <a:r>
              <a:rPr lang="nl-NL" sz="2000" i="1" dirty="0" err="1" smtClean="0"/>
              <a:t>zeugitai</a:t>
            </a:r>
            <a:r>
              <a:rPr lang="nl-NL" sz="2000" dirty="0" smtClean="0"/>
              <a:t>: </a:t>
            </a:r>
            <a:r>
              <a:rPr lang="nl-NL" sz="2000" dirty="0" err="1" smtClean="0"/>
              <a:t>recognition</a:t>
            </a:r>
            <a:r>
              <a:rPr lang="nl-NL" sz="2000" dirty="0" smtClean="0"/>
              <a:t> of a </a:t>
            </a:r>
            <a:r>
              <a:rPr lang="nl-NL" sz="2000" dirty="0" err="1" smtClean="0"/>
              <a:t>new</a:t>
            </a:r>
            <a:r>
              <a:rPr lang="nl-NL" sz="2000" dirty="0" smtClean="0"/>
              <a:t> </a:t>
            </a:r>
            <a:r>
              <a:rPr lang="nl-NL" sz="2000" dirty="0" err="1" smtClean="0"/>
              <a:t>middle</a:t>
            </a:r>
            <a:r>
              <a:rPr lang="nl-NL" sz="2000" dirty="0" smtClean="0"/>
              <a:t> </a:t>
            </a:r>
            <a:r>
              <a:rPr lang="nl-NL" sz="2000" dirty="0" err="1" smtClean="0"/>
              <a:t>class</a:t>
            </a:r>
            <a:r>
              <a:rPr lang="nl-NL" sz="2000" dirty="0" smtClean="0"/>
              <a:t>, </a:t>
            </a:r>
            <a:r>
              <a:rPr lang="nl-NL" sz="2000" dirty="0" err="1" smtClean="0"/>
              <a:t>or</a:t>
            </a:r>
            <a:r>
              <a:rPr lang="nl-NL" sz="2000" dirty="0" smtClean="0"/>
              <a:t> </a:t>
            </a:r>
            <a:r>
              <a:rPr lang="nl-NL" sz="2000" dirty="0" err="1" smtClean="0"/>
              <a:t>mere</a:t>
            </a:r>
            <a:r>
              <a:rPr lang="nl-NL" sz="2000" dirty="0" smtClean="0"/>
              <a:t> </a:t>
            </a:r>
            <a:r>
              <a:rPr lang="nl-NL" sz="2000" dirty="0" err="1" smtClean="0"/>
              <a:t>stratification</a:t>
            </a:r>
            <a:r>
              <a:rPr lang="nl-NL" sz="2000" dirty="0" smtClean="0"/>
              <a:t> of the </a:t>
            </a:r>
            <a:r>
              <a:rPr lang="nl-NL" sz="2000" dirty="0" err="1" smtClean="0"/>
              <a:t>leisure</a:t>
            </a:r>
            <a:r>
              <a:rPr lang="nl-NL" sz="2000" dirty="0" smtClean="0"/>
              <a:t> </a:t>
            </a:r>
            <a:r>
              <a:rPr lang="nl-NL" sz="2000" dirty="0" err="1" smtClean="0"/>
              <a:t>class</a:t>
            </a:r>
            <a:r>
              <a:rPr lang="nl-NL" sz="2000" dirty="0" smtClean="0"/>
              <a:t>?</a:t>
            </a:r>
          </a:p>
          <a:p>
            <a:endParaRPr lang="nl-NL" sz="2000" dirty="0" smtClean="0"/>
          </a:p>
          <a:p>
            <a:pPr>
              <a:buNone/>
            </a:pPr>
            <a:r>
              <a:rPr lang="nl-NL" sz="2000" dirty="0" smtClean="0"/>
              <a:t>‘To the </a:t>
            </a:r>
            <a:r>
              <a:rPr lang="nl-NL" sz="2000" dirty="0" err="1" smtClean="0"/>
              <a:t>people</a:t>
            </a:r>
            <a:r>
              <a:rPr lang="nl-NL" sz="2000" dirty="0" smtClean="0"/>
              <a:t> I gave as </a:t>
            </a:r>
            <a:r>
              <a:rPr lang="nl-NL" sz="2000" dirty="0" err="1" smtClean="0"/>
              <a:t>much</a:t>
            </a:r>
            <a:r>
              <a:rPr lang="nl-NL" sz="2000" dirty="0" smtClean="0"/>
              <a:t> privilege as was </a:t>
            </a:r>
            <a:r>
              <a:rPr lang="nl-NL" sz="2000" dirty="0" err="1" smtClean="0"/>
              <a:t>appropriate</a:t>
            </a:r>
            <a:r>
              <a:rPr lang="nl-NL" sz="2000" dirty="0" smtClean="0"/>
              <a:t>…’ (</a:t>
            </a:r>
            <a:r>
              <a:rPr lang="nl-NL" sz="2000" dirty="0" err="1" smtClean="0"/>
              <a:t>Solon</a:t>
            </a:r>
            <a:r>
              <a:rPr lang="nl-NL" sz="2000" dirty="0" smtClean="0"/>
              <a:t> fr. 5, </a:t>
            </a:r>
            <a:r>
              <a:rPr lang="nl-NL" sz="2000" dirty="0" err="1" smtClean="0"/>
              <a:t>line</a:t>
            </a:r>
            <a:r>
              <a:rPr lang="nl-NL" sz="2000" dirty="0" smtClean="0"/>
              <a:t> 1)</a:t>
            </a:r>
            <a:endParaRPr lang="nl-NL"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Problem</a:t>
            </a:r>
            <a:r>
              <a:rPr lang="nl-NL" dirty="0" smtClean="0"/>
              <a:t> </a:t>
            </a:r>
            <a:r>
              <a:rPr lang="nl-NL" dirty="0" err="1" smtClean="0"/>
              <a:t>solved</a:t>
            </a:r>
            <a:r>
              <a:rPr lang="nl-NL" dirty="0" smtClean="0"/>
              <a:t>?</a:t>
            </a:r>
            <a:endParaRPr lang="nl-NL" dirty="0"/>
          </a:p>
        </p:txBody>
      </p:sp>
      <p:sp>
        <p:nvSpPr>
          <p:cNvPr id="3" name="Tijdelijke aanduiding voor inhoud 2"/>
          <p:cNvSpPr>
            <a:spLocks noGrp="1"/>
          </p:cNvSpPr>
          <p:nvPr>
            <p:ph sz="quarter" idx="1"/>
          </p:nvPr>
        </p:nvSpPr>
        <p:spPr>
          <a:xfrm>
            <a:off x="301752" y="1628800"/>
            <a:ext cx="8503920" cy="4470248"/>
          </a:xfrm>
        </p:spPr>
        <p:txBody>
          <a:bodyPr>
            <a:normAutofit fontScale="92500" lnSpcReduction="10000"/>
          </a:bodyPr>
          <a:lstStyle/>
          <a:p>
            <a:r>
              <a:rPr lang="nl-NL" dirty="0" err="1" smtClean="0"/>
              <a:t>Solon</a:t>
            </a:r>
            <a:r>
              <a:rPr lang="nl-NL" dirty="0" smtClean="0"/>
              <a:t> </a:t>
            </a:r>
            <a:r>
              <a:rPr lang="nl-NL" dirty="0" err="1" smtClean="0"/>
              <a:t>goes</a:t>
            </a:r>
            <a:r>
              <a:rPr lang="nl-NL" dirty="0" smtClean="0"/>
              <a:t> </a:t>
            </a:r>
            <a:r>
              <a:rPr lang="nl-NL" dirty="0" err="1" smtClean="0"/>
              <a:t>into</a:t>
            </a:r>
            <a:r>
              <a:rPr lang="nl-NL" dirty="0" smtClean="0"/>
              <a:t> </a:t>
            </a:r>
            <a:r>
              <a:rPr lang="nl-NL" dirty="0" err="1" smtClean="0"/>
              <a:t>volunary</a:t>
            </a:r>
            <a:r>
              <a:rPr lang="nl-NL" dirty="0" smtClean="0"/>
              <a:t> </a:t>
            </a:r>
            <a:r>
              <a:rPr lang="nl-NL" dirty="0" err="1" smtClean="0"/>
              <a:t>exile</a:t>
            </a:r>
            <a:r>
              <a:rPr lang="nl-NL" dirty="0" smtClean="0"/>
              <a:t> to </a:t>
            </a:r>
            <a:r>
              <a:rPr lang="nl-NL" dirty="0" err="1" smtClean="0"/>
              <a:t>avoid</a:t>
            </a:r>
            <a:r>
              <a:rPr lang="nl-NL" dirty="0" smtClean="0"/>
              <a:t> </a:t>
            </a:r>
            <a:r>
              <a:rPr lang="nl-NL" dirty="0" err="1" smtClean="0"/>
              <a:t>being</a:t>
            </a:r>
            <a:r>
              <a:rPr lang="nl-NL" dirty="0" smtClean="0"/>
              <a:t> </a:t>
            </a:r>
            <a:r>
              <a:rPr lang="nl-NL" dirty="0" err="1" smtClean="0"/>
              <a:t>pressured</a:t>
            </a:r>
            <a:r>
              <a:rPr lang="nl-NL" dirty="0" smtClean="0"/>
              <a:t> to </a:t>
            </a:r>
            <a:r>
              <a:rPr lang="nl-NL" dirty="0" err="1" smtClean="0"/>
              <a:t>change</a:t>
            </a:r>
            <a:r>
              <a:rPr lang="nl-NL" dirty="0" smtClean="0"/>
              <a:t> </a:t>
            </a:r>
            <a:r>
              <a:rPr lang="nl-NL" dirty="0" err="1" smtClean="0"/>
              <a:t>his</a:t>
            </a:r>
            <a:r>
              <a:rPr lang="nl-NL" dirty="0" smtClean="0"/>
              <a:t> </a:t>
            </a:r>
            <a:r>
              <a:rPr lang="nl-NL" dirty="0" err="1" smtClean="0"/>
              <a:t>laws</a:t>
            </a:r>
            <a:endParaRPr lang="nl-NL" dirty="0" smtClean="0"/>
          </a:p>
          <a:p>
            <a:endParaRPr lang="nl-NL" dirty="0" smtClean="0"/>
          </a:p>
          <a:p>
            <a:r>
              <a:rPr lang="nl-NL" dirty="0" err="1" smtClean="0"/>
              <a:t>Irregularities</a:t>
            </a:r>
            <a:r>
              <a:rPr lang="nl-NL" dirty="0" smtClean="0"/>
              <a:t> in </a:t>
            </a:r>
            <a:r>
              <a:rPr lang="nl-NL" dirty="0" err="1" smtClean="0"/>
              <a:t>appointment</a:t>
            </a:r>
            <a:r>
              <a:rPr lang="nl-NL" dirty="0" smtClean="0"/>
              <a:t> of </a:t>
            </a:r>
            <a:r>
              <a:rPr lang="nl-NL" dirty="0" err="1" smtClean="0"/>
              <a:t>Archons</a:t>
            </a:r>
            <a:r>
              <a:rPr lang="nl-NL" dirty="0" smtClean="0"/>
              <a:t> </a:t>
            </a:r>
            <a:r>
              <a:rPr lang="nl-NL" dirty="0" err="1" smtClean="0"/>
              <a:t>due</a:t>
            </a:r>
            <a:r>
              <a:rPr lang="nl-NL" dirty="0" smtClean="0"/>
              <a:t> to </a:t>
            </a:r>
            <a:r>
              <a:rPr lang="nl-NL" dirty="0" err="1" smtClean="0"/>
              <a:t>factional</a:t>
            </a:r>
            <a:r>
              <a:rPr lang="nl-NL" dirty="0" smtClean="0"/>
              <a:t> </a:t>
            </a:r>
            <a:r>
              <a:rPr lang="nl-NL" dirty="0" err="1" smtClean="0"/>
              <a:t>strife</a:t>
            </a:r>
            <a:endParaRPr lang="nl-NL" dirty="0" smtClean="0"/>
          </a:p>
          <a:p>
            <a:endParaRPr lang="nl-NL" dirty="0" smtClean="0"/>
          </a:p>
          <a:p>
            <a:r>
              <a:rPr lang="nl-NL" dirty="0" smtClean="0"/>
              <a:t>Athens </a:t>
            </a:r>
            <a:r>
              <a:rPr lang="nl-NL" dirty="0" err="1" smtClean="0"/>
              <a:t>divided</a:t>
            </a:r>
            <a:r>
              <a:rPr lang="nl-NL" dirty="0" smtClean="0"/>
              <a:t> </a:t>
            </a:r>
            <a:r>
              <a:rPr lang="nl-NL" dirty="0" err="1" smtClean="0"/>
              <a:t>into</a:t>
            </a:r>
            <a:r>
              <a:rPr lang="nl-NL" dirty="0" smtClean="0"/>
              <a:t> </a:t>
            </a:r>
            <a:r>
              <a:rPr lang="nl-NL" dirty="0" err="1" smtClean="0"/>
              <a:t>Coastal</a:t>
            </a:r>
            <a:r>
              <a:rPr lang="nl-NL" dirty="0" smtClean="0"/>
              <a:t> (</a:t>
            </a:r>
            <a:r>
              <a:rPr lang="nl-NL" dirty="0" err="1" smtClean="0"/>
              <a:t>Alcmeonid</a:t>
            </a:r>
            <a:r>
              <a:rPr lang="nl-NL" dirty="0" smtClean="0"/>
              <a:t>), Plains (</a:t>
            </a:r>
            <a:r>
              <a:rPr lang="nl-NL" dirty="0" err="1" smtClean="0"/>
              <a:t>Lycurgan</a:t>
            </a:r>
            <a:r>
              <a:rPr lang="nl-NL" dirty="0" smtClean="0"/>
              <a:t>) and Hills (</a:t>
            </a:r>
            <a:r>
              <a:rPr lang="nl-NL" dirty="0" err="1" smtClean="0"/>
              <a:t>Peisistratid</a:t>
            </a:r>
            <a:r>
              <a:rPr lang="nl-NL" dirty="0" smtClean="0"/>
              <a:t>) </a:t>
            </a:r>
            <a:r>
              <a:rPr lang="nl-NL" dirty="0" err="1" smtClean="0"/>
              <a:t>factions</a:t>
            </a:r>
            <a:r>
              <a:rPr lang="nl-NL" dirty="0" smtClean="0"/>
              <a:t>, all </a:t>
            </a:r>
            <a:r>
              <a:rPr lang="nl-NL" dirty="0" err="1" smtClean="0"/>
              <a:t>striving</a:t>
            </a:r>
            <a:r>
              <a:rPr lang="nl-NL" dirty="0" smtClean="0"/>
              <a:t> </a:t>
            </a:r>
            <a:r>
              <a:rPr lang="nl-NL" dirty="0" err="1" smtClean="0"/>
              <a:t>for</a:t>
            </a:r>
            <a:r>
              <a:rPr lang="nl-NL" dirty="0" smtClean="0"/>
              <a:t> different </a:t>
            </a:r>
            <a:r>
              <a:rPr lang="nl-NL" dirty="0" err="1" smtClean="0"/>
              <a:t>reforms</a:t>
            </a:r>
            <a:endParaRPr lang="nl-NL" dirty="0" smtClean="0"/>
          </a:p>
          <a:p>
            <a:endParaRPr lang="nl-NL" dirty="0"/>
          </a:p>
          <a:p>
            <a:r>
              <a:rPr lang="nl-NL" dirty="0" smtClean="0"/>
              <a:t>The </a:t>
            </a:r>
            <a:r>
              <a:rPr lang="nl-NL" dirty="0" err="1" smtClean="0"/>
              <a:t>spectre</a:t>
            </a:r>
            <a:r>
              <a:rPr lang="nl-NL" dirty="0" smtClean="0"/>
              <a:t> of </a:t>
            </a:r>
            <a:r>
              <a:rPr lang="nl-NL" dirty="0" err="1" smtClean="0"/>
              <a:t>tyranny</a:t>
            </a:r>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Peisistratus</a:t>
            </a:r>
            <a:r>
              <a:rPr lang="nl-NL" dirty="0" smtClean="0"/>
              <a:t> </a:t>
            </a:r>
            <a:r>
              <a:rPr lang="nl-NL" dirty="0" err="1" smtClean="0"/>
              <a:t>seizes</a:t>
            </a:r>
            <a:r>
              <a:rPr lang="nl-NL" smtClean="0"/>
              <a:t> power</a:t>
            </a:r>
            <a:endParaRPr lang="nl-NL"/>
          </a:p>
        </p:txBody>
      </p:sp>
      <p:sp>
        <p:nvSpPr>
          <p:cNvPr id="3" name="Tijdelijke aanduiding voor inhoud 2"/>
          <p:cNvSpPr>
            <a:spLocks noGrp="1"/>
          </p:cNvSpPr>
          <p:nvPr>
            <p:ph sz="quarter" idx="1"/>
          </p:nvPr>
        </p:nvSpPr>
        <p:spPr/>
        <p:txBody>
          <a:bodyPr>
            <a:normAutofit fontScale="92500" lnSpcReduction="10000"/>
          </a:bodyPr>
          <a:lstStyle/>
          <a:p>
            <a:r>
              <a:rPr lang="nl-NL" dirty="0" err="1" smtClean="0"/>
              <a:t>Peisistratus</a:t>
            </a:r>
            <a:r>
              <a:rPr lang="nl-NL" dirty="0" smtClean="0"/>
              <a:t>, war </a:t>
            </a:r>
            <a:r>
              <a:rPr lang="nl-NL" dirty="0" err="1" smtClean="0"/>
              <a:t>hero</a:t>
            </a:r>
            <a:r>
              <a:rPr lang="nl-NL" dirty="0" smtClean="0"/>
              <a:t> </a:t>
            </a:r>
            <a:r>
              <a:rPr lang="nl-NL" dirty="0" err="1" smtClean="0"/>
              <a:t>and</a:t>
            </a:r>
            <a:r>
              <a:rPr lang="nl-NL" dirty="0" smtClean="0"/>
              <a:t> ‘most </a:t>
            </a:r>
            <a:r>
              <a:rPr lang="nl-NL" dirty="0" err="1" smtClean="0"/>
              <a:t>popular</a:t>
            </a:r>
            <a:r>
              <a:rPr lang="nl-NL" dirty="0" smtClean="0"/>
              <a:t>/</a:t>
            </a:r>
            <a:r>
              <a:rPr lang="nl-NL" dirty="0" err="1" smtClean="0"/>
              <a:t>an</a:t>
            </a:r>
            <a:r>
              <a:rPr lang="nl-NL" dirty="0" smtClean="0"/>
              <a:t> extreme advocate of the </a:t>
            </a:r>
            <a:r>
              <a:rPr lang="nl-NL" dirty="0" err="1" smtClean="0"/>
              <a:t>people</a:t>
            </a:r>
            <a:r>
              <a:rPr lang="nl-NL" dirty="0" smtClean="0"/>
              <a:t>’ (</a:t>
            </a:r>
            <a:r>
              <a:rPr lang="nl-NL" i="1" dirty="0" err="1" smtClean="0"/>
              <a:t>demotikotatos</a:t>
            </a:r>
            <a:r>
              <a:rPr lang="nl-NL" dirty="0" smtClean="0"/>
              <a:t>)</a:t>
            </a:r>
          </a:p>
          <a:p>
            <a:endParaRPr lang="nl-NL" dirty="0"/>
          </a:p>
          <a:p>
            <a:r>
              <a:rPr lang="nl-NL" dirty="0" smtClean="0"/>
              <a:t>First coup, 561; </a:t>
            </a:r>
            <a:r>
              <a:rPr lang="nl-NL" dirty="0" err="1" smtClean="0"/>
              <a:t>ousted</a:t>
            </a:r>
            <a:r>
              <a:rPr lang="nl-NL" dirty="0" smtClean="0"/>
              <a:t> </a:t>
            </a:r>
            <a:r>
              <a:rPr lang="nl-NL" dirty="0" err="1" smtClean="0"/>
              <a:t>by</a:t>
            </a:r>
            <a:r>
              <a:rPr lang="nl-NL" dirty="0" smtClean="0"/>
              <a:t> </a:t>
            </a:r>
            <a:r>
              <a:rPr lang="nl-NL" dirty="0" err="1" smtClean="0"/>
              <a:t>alliance</a:t>
            </a:r>
            <a:r>
              <a:rPr lang="nl-NL" dirty="0" smtClean="0"/>
              <a:t> of </a:t>
            </a:r>
            <a:r>
              <a:rPr lang="nl-NL" dirty="0" err="1" smtClean="0"/>
              <a:t>Lycurgus</a:t>
            </a:r>
            <a:r>
              <a:rPr lang="nl-NL" dirty="0" smtClean="0"/>
              <a:t> </a:t>
            </a:r>
            <a:r>
              <a:rPr lang="nl-NL" dirty="0" err="1" smtClean="0"/>
              <a:t>and</a:t>
            </a:r>
            <a:r>
              <a:rPr lang="nl-NL" dirty="0" smtClean="0"/>
              <a:t> </a:t>
            </a:r>
            <a:r>
              <a:rPr lang="nl-NL" dirty="0" err="1" smtClean="0"/>
              <a:t>Megacles</a:t>
            </a:r>
            <a:endParaRPr lang="nl-NL" dirty="0" smtClean="0"/>
          </a:p>
          <a:p>
            <a:endParaRPr lang="nl-NL" dirty="0"/>
          </a:p>
          <a:p>
            <a:r>
              <a:rPr lang="nl-NL" dirty="0" smtClean="0"/>
              <a:t>Second coup, 556; </a:t>
            </a:r>
            <a:r>
              <a:rPr lang="nl-NL" dirty="0" err="1" smtClean="0"/>
              <a:t>ousted</a:t>
            </a:r>
            <a:r>
              <a:rPr lang="nl-NL" dirty="0" smtClean="0"/>
              <a:t> </a:t>
            </a:r>
            <a:r>
              <a:rPr lang="nl-NL" dirty="0" err="1" smtClean="0"/>
              <a:t>by</a:t>
            </a:r>
            <a:r>
              <a:rPr lang="nl-NL" dirty="0" smtClean="0"/>
              <a:t> </a:t>
            </a:r>
            <a:r>
              <a:rPr lang="nl-NL" dirty="0" err="1" smtClean="0"/>
              <a:t>alliance</a:t>
            </a:r>
            <a:r>
              <a:rPr lang="nl-NL" dirty="0" smtClean="0"/>
              <a:t> of </a:t>
            </a:r>
            <a:r>
              <a:rPr lang="nl-NL" dirty="0" err="1" smtClean="0"/>
              <a:t>Lycurgus</a:t>
            </a:r>
            <a:r>
              <a:rPr lang="nl-NL" dirty="0" smtClean="0"/>
              <a:t> </a:t>
            </a:r>
            <a:r>
              <a:rPr lang="nl-NL" dirty="0" err="1" smtClean="0"/>
              <a:t>and</a:t>
            </a:r>
            <a:r>
              <a:rPr lang="nl-NL" dirty="0" smtClean="0"/>
              <a:t> </a:t>
            </a:r>
            <a:r>
              <a:rPr lang="nl-NL" dirty="0" err="1" smtClean="0"/>
              <a:t>Megacles</a:t>
            </a:r>
            <a:endParaRPr lang="nl-NL" dirty="0" smtClean="0"/>
          </a:p>
          <a:p>
            <a:endParaRPr lang="nl-NL" dirty="0"/>
          </a:p>
          <a:p>
            <a:r>
              <a:rPr lang="nl-NL" dirty="0" err="1" smtClean="0"/>
              <a:t>Third</a:t>
            </a:r>
            <a:r>
              <a:rPr lang="nl-NL" dirty="0" smtClean="0"/>
              <a:t> coup, 546; </a:t>
            </a:r>
            <a:r>
              <a:rPr lang="nl-NL" dirty="0" err="1" smtClean="0"/>
              <a:t>rivals</a:t>
            </a:r>
            <a:r>
              <a:rPr lang="nl-NL" dirty="0" smtClean="0"/>
              <a:t> </a:t>
            </a:r>
            <a:r>
              <a:rPr lang="nl-NL" dirty="0" err="1" smtClean="0"/>
              <a:t>defeated</a:t>
            </a:r>
            <a:r>
              <a:rPr lang="nl-NL" dirty="0" smtClean="0"/>
              <a:t> in </a:t>
            </a:r>
            <a:r>
              <a:rPr lang="nl-NL" dirty="0" err="1" smtClean="0"/>
              <a:t>battle</a:t>
            </a:r>
            <a:r>
              <a:rPr lang="nl-NL" dirty="0" smtClean="0"/>
              <a:t>; </a:t>
            </a:r>
            <a:r>
              <a:rPr lang="nl-NL" dirty="0" err="1" smtClean="0"/>
              <a:t>Alcmeonids</a:t>
            </a:r>
            <a:r>
              <a:rPr lang="nl-NL" dirty="0" smtClean="0"/>
              <a:t> go </a:t>
            </a:r>
            <a:r>
              <a:rPr lang="nl-NL" dirty="0" err="1" smtClean="0"/>
              <a:t>into</a:t>
            </a:r>
            <a:r>
              <a:rPr lang="nl-NL" dirty="0" smtClean="0"/>
              <a:t> </a:t>
            </a:r>
            <a:r>
              <a:rPr lang="nl-NL" dirty="0" err="1" smtClean="0"/>
              <a:t>exile</a:t>
            </a: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dreadful yoke of tyranny?</a:t>
            </a:r>
            <a:endParaRPr lang="en-US" dirty="0"/>
          </a:p>
        </p:txBody>
      </p:sp>
      <p:sp>
        <p:nvSpPr>
          <p:cNvPr id="3" name="TextBox 2"/>
          <p:cNvSpPr txBox="1"/>
          <p:nvPr/>
        </p:nvSpPr>
        <p:spPr>
          <a:xfrm>
            <a:off x="323528" y="1628800"/>
            <a:ext cx="8496944" cy="4770537"/>
          </a:xfrm>
          <a:prstGeom prst="rect">
            <a:avLst/>
          </a:prstGeom>
          <a:noFill/>
        </p:spPr>
        <p:txBody>
          <a:bodyPr wrap="square" rtlCol="0">
            <a:spAutoFit/>
          </a:bodyPr>
          <a:lstStyle/>
          <a:p>
            <a:pPr algn="just"/>
            <a:r>
              <a:rPr lang="en-US" sz="1600" dirty="0" smtClean="0"/>
              <a:t>And Peisistratus </a:t>
            </a:r>
            <a:r>
              <a:rPr lang="en-US" sz="1600" dirty="0"/>
              <a:t>ruled the Athenians, disturbing in no way the order of offices nor changing the laws, but governing the city according to its established constitution and arranging all things fairly and well. </a:t>
            </a:r>
            <a:endParaRPr lang="en-US" sz="1600" dirty="0" smtClean="0"/>
          </a:p>
          <a:p>
            <a:pPr algn="r"/>
            <a:r>
              <a:rPr lang="en-US" sz="1600" dirty="0" smtClean="0"/>
              <a:t>Herodotus 1.59.6</a:t>
            </a:r>
          </a:p>
          <a:p>
            <a:pPr algn="just"/>
            <a:endParaRPr lang="en-US" sz="1600" dirty="0"/>
          </a:p>
          <a:p>
            <a:pPr algn="just"/>
            <a:r>
              <a:rPr lang="en-US" sz="1600" dirty="0"/>
              <a:t>Indeed, generally their government was not grievous to the </a:t>
            </a:r>
            <a:r>
              <a:rPr lang="en-US" sz="1600" dirty="0" smtClean="0"/>
              <a:t>people, </a:t>
            </a:r>
            <a:r>
              <a:rPr lang="en-US" sz="1600" dirty="0"/>
              <a:t>or in any way odious in practice; and these tyrants cultivated wisdom and virtue as much as any, and without exacting from the Athenians more than a twentieth of their income, splendidly adorned their city, and carried on their wars, and provided sacrifices for the temples</a:t>
            </a:r>
            <a:r>
              <a:rPr lang="en-US" sz="1600" dirty="0" smtClean="0"/>
              <a:t>.</a:t>
            </a:r>
          </a:p>
          <a:p>
            <a:pPr algn="r"/>
            <a:r>
              <a:rPr lang="en-US" sz="1600" dirty="0" smtClean="0"/>
              <a:t>Thucydides 6.54.5</a:t>
            </a:r>
          </a:p>
          <a:p>
            <a:pPr algn="just"/>
            <a:endParaRPr lang="en-US" sz="1600" dirty="0"/>
          </a:p>
          <a:p>
            <a:pPr algn="just"/>
            <a:r>
              <a:rPr lang="en-US" sz="1600" dirty="0" smtClean="0"/>
              <a:t>Peisistratus's </a:t>
            </a:r>
            <a:r>
              <a:rPr lang="en-US" sz="1600" dirty="0"/>
              <a:t>administration of the state </a:t>
            </a:r>
            <a:r>
              <a:rPr lang="en-US" sz="1600" dirty="0" smtClean="0"/>
              <a:t>was</a:t>
            </a:r>
            <a:r>
              <a:rPr lang="en-US" sz="1600" dirty="0"/>
              <a:t> </a:t>
            </a:r>
            <a:r>
              <a:rPr lang="en-US" sz="1600" dirty="0" smtClean="0"/>
              <a:t>moderate</a:t>
            </a:r>
            <a:r>
              <a:rPr lang="en-US" sz="1600" dirty="0"/>
              <a:t>, and more constitutional than </a:t>
            </a:r>
            <a:r>
              <a:rPr lang="en-US" sz="1600" dirty="0" smtClean="0"/>
              <a:t>tyrannical; </a:t>
            </a:r>
            <a:r>
              <a:rPr lang="en-US" sz="1600" dirty="0"/>
              <a:t>he was kindly and mild in everything, and in particular he was merciful to offenders, and moreover he advanced loans of money to the poor for their industries, so that they might support themselves by farming</a:t>
            </a:r>
            <a:r>
              <a:rPr lang="en-US" sz="1600" dirty="0" smtClean="0"/>
              <a:t>. (</a:t>
            </a:r>
            <a:r>
              <a:rPr lang="mr-IN" sz="1600" dirty="0" smtClean="0"/>
              <a:t>…</a:t>
            </a:r>
            <a:r>
              <a:rPr lang="en-GB" sz="1600" dirty="0"/>
              <a:t>) And in all other </a:t>
            </a:r>
            <a:r>
              <a:rPr lang="en-GB" sz="1600" dirty="0" smtClean="0"/>
              <a:t>matters, too, </a:t>
            </a:r>
            <a:r>
              <a:rPr lang="en-GB" sz="1600" dirty="0"/>
              <a:t>he gave the </a:t>
            </a:r>
            <a:r>
              <a:rPr lang="en-GB" sz="1600" dirty="0" smtClean="0"/>
              <a:t>people </a:t>
            </a:r>
            <a:r>
              <a:rPr lang="en-GB" sz="1600" dirty="0"/>
              <a:t>no trouble during his rule, but always worked for peace and safeguarded </a:t>
            </a:r>
            <a:r>
              <a:rPr lang="en-GB" sz="1600" dirty="0" smtClean="0"/>
              <a:t>tranquillity; </a:t>
            </a:r>
            <a:r>
              <a:rPr lang="en-GB" sz="1600" dirty="0"/>
              <a:t>so that men were often to be heard saying that the tyranny of Peisistratus was the Golden Age of </a:t>
            </a:r>
            <a:r>
              <a:rPr lang="en-GB" sz="1600" dirty="0" err="1" smtClean="0"/>
              <a:t>Cronos</a:t>
            </a:r>
            <a:r>
              <a:rPr lang="en-GB" sz="1600" dirty="0" smtClean="0"/>
              <a:t>.</a:t>
            </a:r>
            <a:endParaRPr lang="en-US" sz="1600" dirty="0" smtClean="0"/>
          </a:p>
          <a:p>
            <a:pPr algn="r"/>
            <a:r>
              <a:rPr lang="en-US" sz="1600" dirty="0" smtClean="0"/>
              <a:t>[</a:t>
            </a:r>
            <a:r>
              <a:rPr lang="en-US" sz="1600" dirty="0" err="1" smtClean="0"/>
              <a:t>Arist</a:t>
            </a:r>
            <a:r>
              <a:rPr lang="en-US" sz="1600" dirty="0" smtClean="0"/>
              <a:t>.] </a:t>
            </a:r>
            <a:r>
              <a:rPr lang="en-US" sz="1600" i="1" dirty="0" err="1" smtClean="0"/>
              <a:t>Ath</a:t>
            </a:r>
            <a:r>
              <a:rPr lang="en-US" sz="1600" i="1" dirty="0" smtClean="0"/>
              <a:t>. Pol. </a:t>
            </a:r>
            <a:r>
              <a:rPr lang="en-US" sz="1600" dirty="0" smtClean="0"/>
              <a:t>16.2 and 7</a:t>
            </a:r>
            <a:endParaRPr lang="en-US" sz="1600" dirty="0"/>
          </a:p>
        </p:txBody>
      </p:sp>
    </p:spTree>
    <p:extLst>
      <p:ext uri="{BB962C8B-B14F-4D97-AF65-F5344CB8AC3E}">
        <p14:creationId xmlns:p14="http://schemas.microsoft.com/office/powerpoint/2010/main" val="558273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cropoli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1556792"/>
            <a:ext cx="6480720" cy="4819736"/>
          </a:xfrm>
          <a:prstGeom prst="rect">
            <a:avLst/>
          </a:prstGeom>
        </p:spPr>
      </p:pic>
      <p:sp>
        <p:nvSpPr>
          <p:cNvPr id="2" name="Title 1"/>
          <p:cNvSpPr>
            <a:spLocks noGrp="1"/>
          </p:cNvSpPr>
          <p:nvPr>
            <p:ph type="title"/>
          </p:nvPr>
        </p:nvSpPr>
        <p:spPr/>
        <p:txBody>
          <a:bodyPr/>
          <a:lstStyle/>
          <a:p>
            <a:r>
              <a:rPr lang="en-US" dirty="0" smtClean="0"/>
              <a:t>Peisistratus’ building </a:t>
            </a:r>
            <a:r>
              <a:rPr lang="en-US" dirty="0" err="1" smtClean="0"/>
              <a:t>programme</a:t>
            </a:r>
            <a:endParaRPr lang="en-US" dirty="0"/>
          </a:p>
        </p:txBody>
      </p:sp>
    </p:spTree>
    <p:extLst>
      <p:ext uri="{BB962C8B-B14F-4D97-AF65-F5344CB8AC3E}">
        <p14:creationId xmlns:p14="http://schemas.microsoft.com/office/powerpoint/2010/main" val="2337738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Peisistratus’ building </a:t>
            </a:r>
            <a:r>
              <a:rPr lang="en-US" dirty="0" err="1" smtClean="0"/>
              <a:t>programme</a:t>
            </a:r>
            <a:endParaRPr lang="en-US" dirty="0"/>
          </a:p>
        </p:txBody>
      </p:sp>
      <p:pic>
        <p:nvPicPr>
          <p:cNvPr id="3" name="Picture 2" descr="agor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6752" y="1571785"/>
            <a:ext cx="9665792" cy="5313781"/>
          </a:xfrm>
          <a:prstGeom prst="rect">
            <a:avLst/>
          </a:prstGeom>
        </p:spPr>
      </p:pic>
      <p:pic>
        <p:nvPicPr>
          <p:cNvPr id="5" name="Picture 4" descr="statu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4103442"/>
            <a:ext cx="4211960" cy="2785519"/>
          </a:xfrm>
          <a:prstGeom prst="rect">
            <a:avLst/>
          </a:prstGeom>
        </p:spPr>
      </p:pic>
      <p:pic>
        <p:nvPicPr>
          <p:cNvPr id="4" name="Picture 3" descr="alta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556792"/>
            <a:ext cx="5010835" cy="2754417"/>
          </a:xfrm>
          <a:prstGeom prst="rect">
            <a:avLst/>
          </a:prstGeom>
        </p:spPr>
      </p:pic>
    </p:spTree>
    <p:extLst>
      <p:ext uri="{BB962C8B-B14F-4D97-AF65-F5344CB8AC3E}">
        <p14:creationId xmlns:p14="http://schemas.microsoft.com/office/powerpoint/2010/main" val="4174462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Peisistratus’ public benefactions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Construction of temples and buildings on Acropolis</a:t>
            </a:r>
          </a:p>
          <a:p>
            <a:endParaRPr lang="en-US" dirty="0"/>
          </a:p>
          <a:p>
            <a:r>
              <a:rPr lang="en-US" dirty="0" smtClean="0"/>
              <a:t>Opening of the agora with first public buildings</a:t>
            </a:r>
          </a:p>
          <a:p>
            <a:endParaRPr lang="en-US" dirty="0"/>
          </a:p>
          <a:p>
            <a:r>
              <a:rPr lang="en-US" dirty="0" smtClean="0"/>
              <a:t>Fortification of sanctuary at Eleusis</a:t>
            </a:r>
          </a:p>
          <a:p>
            <a:endParaRPr lang="en-US" dirty="0"/>
          </a:p>
          <a:p>
            <a:r>
              <a:rPr lang="en-US" dirty="0" smtClean="0"/>
              <a:t>Creation of </a:t>
            </a:r>
            <a:r>
              <a:rPr lang="en-US" dirty="0" err="1" smtClean="0"/>
              <a:t>Panathenaea</a:t>
            </a:r>
            <a:r>
              <a:rPr lang="en-US" dirty="0" smtClean="0"/>
              <a:t> and </a:t>
            </a:r>
            <a:r>
              <a:rPr lang="en-US" dirty="0" err="1" smtClean="0"/>
              <a:t>Dionysia</a:t>
            </a:r>
            <a:r>
              <a:rPr lang="en-US" dirty="0" smtClean="0"/>
              <a:t> (city-wide religious festivals: procession, sacrifice, performance)</a:t>
            </a:r>
          </a:p>
          <a:p>
            <a:endParaRPr lang="en-US" dirty="0"/>
          </a:p>
          <a:p>
            <a:r>
              <a:rPr lang="en-US" dirty="0" smtClean="0"/>
              <a:t>Attempt to build </a:t>
            </a:r>
            <a:r>
              <a:rPr lang="en-US" dirty="0" err="1" smtClean="0"/>
              <a:t>Olympieion</a:t>
            </a:r>
            <a:r>
              <a:rPr lang="en-US" dirty="0" smtClean="0"/>
              <a:t> </a:t>
            </a:r>
            <a:r>
              <a:rPr lang="mr-IN" dirty="0" smtClean="0"/>
              <a:t>–</a:t>
            </a:r>
            <a:r>
              <a:rPr lang="en-GB" dirty="0" smtClean="0"/>
              <a:t> </a:t>
            </a:r>
            <a:r>
              <a:rPr lang="en-US" dirty="0" smtClean="0"/>
              <a:t>to compete with the largest temples elsewhere (temple of Hera on Samos)</a:t>
            </a:r>
            <a:endParaRPr lang="en-US" dirty="0"/>
          </a:p>
        </p:txBody>
      </p:sp>
    </p:spTree>
    <p:extLst>
      <p:ext uri="{BB962C8B-B14F-4D97-AF65-F5344CB8AC3E}">
        <p14:creationId xmlns:p14="http://schemas.microsoft.com/office/powerpoint/2010/main" val="11420697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Peisistratus’ fountains</a:t>
            </a:r>
            <a:endParaRPr lang="en-US" dirty="0"/>
          </a:p>
        </p:txBody>
      </p:sp>
      <p:pic>
        <p:nvPicPr>
          <p:cNvPr id="3" name="Picture 2" descr="fountain.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6792"/>
            <a:ext cx="4705418" cy="5425156"/>
          </a:xfrm>
          <a:prstGeom prst="rect">
            <a:avLst/>
          </a:prstGeom>
        </p:spPr>
      </p:pic>
      <p:pic>
        <p:nvPicPr>
          <p:cNvPr id="4" name="Picture 3" descr="fountain2.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6115" y="1556103"/>
            <a:ext cx="4507885" cy="5338723"/>
          </a:xfrm>
          <a:prstGeom prst="rect">
            <a:avLst/>
          </a:prstGeom>
        </p:spPr>
      </p:pic>
    </p:spTree>
    <p:extLst>
      <p:ext uri="{BB962C8B-B14F-4D97-AF65-F5344CB8AC3E}">
        <p14:creationId xmlns:p14="http://schemas.microsoft.com/office/powerpoint/2010/main" val="4252462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Politics under the </a:t>
            </a:r>
            <a:r>
              <a:rPr lang="en-US" dirty="0" err="1" smtClean="0"/>
              <a:t>Peisistratids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527: Peisistratus dies. His son Hippias becomes tyrant</a:t>
            </a:r>
          </a:p>
          <a:p>
            <a:endParaRPr lang="en-US" dirty="0"/>
          </a:p>
          <a:p>
            <a:r>
              <a:rPr lang="en-US" i="1" dirty="0" smtClean="0"/>
              <a:t>IG </a:t>
            </a:r>
            <a:r>
              <a:rPr lang="en-US" dirty="0" smtClean="0"/>
              <a:t>I3 1031a: the Archon list of 527/6-522/1</a:t>
            </a:r>
          </a:p>
          <a:p>
            <a:endParaRPr lang="en-US" dirty="0" smtClean="0"/>
          </a:p>
          <a:p>
            <a:pPr marL="0" indent="0">
              <a:buNone/>
            </a:pPr>
            <a:r>
              <a:rPr lang="en-US" dirty="0"/>
              <a:t>	</a:t>
            </a:r>
            <a:r>
              <a:rPr lang="en-US" dirty="0" smtClean="0"/>
              <a:t>527/6: </a:t>
            </a:r>
            <a:r>
              <a:rPr lang="en-US" dirty="0" err="1" smtClean="0"/>
              <a:t>Onetor</a:t>
            </a:r>
            <a:r>
              <a:rPr lang="en-US" dirty="0" smtClean="0"/>
              <a:t>(ides?)</a:t>
            </a:r>
          </a:p>
          <a:p>
            <a:pPr marL="0" indent="0">
              <a:buNone/>
            </a:pPr>
            <a:r>
              <a:rPr lang="en-US" dirty="0"/>
              <a:t>	</a:t>
            </a:r>
            <a:r>
              <a:rPr lang="en-US" dirty="0" smtClean="0"/>
              <a:t>526/5: Hippias</a:t>
            </a:r>
          </a:p>
          <a:p>
            <a:pPr marL="0" indent="0">
              <a:buNone/>
            </a:pPr>
            <a:r>
              <a:rPr lang="en-US" dirty="0"/>
              <a:t>	</a:t>
            </a:r>
            <a:r>
              <a:rPr lang="en-US" dirty="0" smtClean="0"/>
              <a:t>525/4: Cleisthenes</a:t>
            </a:r>
          </a:p>
          <a:p>
            <a:pPr marL="0" indent="0">
              <a:buNone/>
            </a:pPr>
            <a:r>
              <a:rPr lang="en-US" dirty="0"/>
              <a:t>	</a:t>
            </a:r>
            <a:r>
              <a:rPr lang="en-US" dirty="0" smtClean="0"/>
              <a:t>524/3: Miltiades</a:t>
            </a:r>
          </a:p>
          <a:p>
            <a:pPr marL="0" indent="0">
              <a:buNone/>
            </a:pPr>
            <a:r>
              <a:rPr lang="en-US" dirty="0"/>
              <a:t>	</a:t>
            </a:r>
            <a:r>
              <a:rPr lang="en-US" dirty="0" smtClean="0"/>
              <a:t>523/2: </a:t>
            </a:r>
            <a:r>
              <a:rPr lang="en-US" dirty="0" err="1" smtClean="0"/>
              <a:t>Kalliades</a:t>
            </a:r>
            <a:endParaRPr lang="en-US" dirty="0" smtClean="0"/>
          </a:p>
          <a:p>
            <a:pPr marL="0" indent="0">
              <a:buNone/>
            </a:pPr>
            <a:r>
              <a:rPr lang="en-US" dirty="0"/>
              <a:t>	</a:t>
            </a:r>
            <a:r>
              <a:rPr lang="en-US" dirty="0" smtClean="0"/>
              <a:t>522/</a:t>
            </a:r>
            <a:r>
              <a:rPr lang="en-US" dirty="0"/>
              <a:t>1</a:t>
            </a:r>
            <a:r>
              <a:rPr lang="en-US" dirty="0" smtClean="0"/>
              <a:t>: Peisistratus</a:t>
            </a:r>
            <a:endParaRPr lang="en-US" dirty="0"/>
          </a:p>
        </p:txBody>
      </p:sp>
    </p:spTree>
    <p:extLst>
      <p:ext uri="{BB962C8B-B14F-4D97-AF65-F5344CB8AC3E}">
        <p14:creationId xmlns:p14="http://schemas.microsoft.com/office/powerpoint/2010/main" val="1570060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Athens in the sixth century</a:t>
            </a:r>
            <a:endParaRPr lang="en-US" dirty="0"/>
          </a:p>
        </p:txBody>
      </p:sp>
      <p:sp>
        <p:nvSpPr>
          <p:cNvPr id="3" name="Content Placeholder 2"/>
          <p:cNvSpPr>
            <a:spLocks noGrp="1"/>
          </p:cNvSpPr>
          <p:nvPr>
            <p:ph sz="quarter" idx="1"/>
          </p:nvPr>
        </p:nvSpPr>
        <p:spPr/>
        <p:txBody>
          <a:bodyPr/>
          <a:lstStyle/>
          <a:p>
            <a:r>
              <a:rPr lang="en-US" dirty="0" smtClean="0"/>
              <a:t>Solon creates Athenian ‘constitution’</a:t>
            </a:r>
          </a:p>
          <a:p>
            <a:endParaRPr lang="en-US" dirty="0"/>
          </a:p>
          <a:p>
            <a:r>
              <a:rPr lang="en-US" dirty="0" smtClean="0"/>
              <a:t>Peisistratus creates Athens</a:t>
            </a:r>
          </a:p>
          <a:p>
            <a:endParaRPr lang="en-US" dirty="0"/>
          </a:p>
          <a:p>
            <a:r>
              <a:rPr lang="en-US" dirty="0" smtClean="0"/>
              <a:t>Flourishing of art, architecture, agriculture &amp; trade under the </a:t>
            </a:r>
            <a:r>
              <a:rPr lang="en-US" dirty="0" err="1" smtClean="0"/>
              <a:t>Peisistratid</a:t>
            </a:r>
            <a:r>
              <a:rPr lang="en-US" dirty="0" smtClean="0"/>
              <a:t> tyranny</a:t>
            </a:r>
            <a:endParaRPr lang="en-US" dirty="0"/>
          </a:p>
        </p:txBody>
      </p:sp>
    </p:spTree>
    <p:extLst>
      <p:ext uri="{BB962C8B-B14F-4D97-AF65-F5344CB8AC3E}">
        <p14:creationId xmlns:p14="http://schemas.microsoft.com/office/powerpoint/2010/main" val="3610988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story </a:t>
            </a:r>
            <a:r>
              <a:rPr lang="nl-NL" dirty="0" err="1" smtClean="0"/>
              <a:t>so</a:t>
            </a:r>
            <a:r>
              <a:rPr lang="nl-NL" dirty="0" smtClean="0"/>
              <a:t> </a:t>
            </a:r>
            <a:r>
              <a:rPr lang="nl-NL" dirty="0" err="1" smtClean="0"/>
              <a:t>far</a:t>
            </a:r>
            <a:endParaRPr lang="nl-NL" dirty="0"/>
          </a:p>
        </p:txBody>
      </p:sp>
      <p:sp>
        <p:nvSpPr>
          <p:cNvPr id="3" name="Tijdelijke aanduiding voor inhoud 2"/>
          <p:cNvSpPr>
            <a:spLocks noGrp="1"/>
          </p:cNvSpPr>
          <p:nvPr>
            <p:ph sz="quarter" idx="1"/>
          </p:nvPr>
        </p:nvSpPr>
        <p:spPr/>
        <p:txBody>
          <a:bodyPr/>
          <a:lstStyle/>
          <a:p>
            <a:r>
              <a:rPr lang="nl-NL" dirty="0" err="1" smtClean="0"/>
              <a:t>Early</a:t>
            </a:r>
            <a:r>
              <a:rPr lang="nl-NL" dirty="0" smtClean="0"/>
              <a:t> </a:t>
            </a:r>
            <a:r>
              <a:rPr lang="nl-NL" dirty="0" err="1" smtClean="0"/>
              <a:t>Greek</a:t>
            </a:r>
            <a:r>
              <a:rPr lang="nl-NL" dirty="0" smtClean="0"/>
              <a:t> </a:t>
            </a:r>
            <a:r>
              <a:rPr lang="nl-NL" dirty="0" err="1" smtClean="0"/>
              <a:t>government</a:t>
            </a:r>
            <a:r>
              <a:rPr lang="nl-NL" dirty="0" smtClean="0"/>
              <a:t>: </a:t>
            </a:r>
            <a:r>
              <a:rPr lang="nl-NL" dirty="0" err="1" smtClean="0"/>
              <a:t>unaccountable</a:t>
            </a:r>
            <a:r>
              <a:rPr lang="nl-NL" dirty="0" smtClean="0"/>
              <a:t> lords, </a:t>
            </a:r>
            <a:r>
              <a:rPr lang="nl-NL" dirty="0" err="1" smtClean="0"/>
              <a:t>weak</a:t>
            </a:r>
            <a:r>
              <a:rPr lang="nl-NL" dirty="0" smtClean="0"/>
              <a:t> </a:t>
            </a:r>
            <a:r>
              <a:rPr lang="nl-NL" dirty="0" err="1" smtClean="0"/>
              <a:t>assemblies</a:t>
            </a:r>
            <a:endParaRPr lang="nl-NL" dirty="0" smtClean="0"/>
          </a:p>
          <a:p>
            <a:endParaRPr lang="nl-NL" dirty="0" smtClean="0"/>
          </a:p>
          <a:p>
            <a:r>
              <a:rPr lang="nl-NL" dirty="0" err="1" smtClean="0"/>
              <a:t>Rise</a:t>
            </a:r>
            <a:r>
              <a:rPr lang="nl-NL" dirty="0" smtClean="0"/>
              <a:t> of </a:t>
            </a:r>
            <a:r>
              <a:rPr lang="nl-NL" dirty="0" err="1" smtClean="0"/>
              <a:t>citizenship</a:t>
            </a:r>
            <a:r>
              <a:rPr lang="nl-NL" dirty="0" smtClean="0"/>
              <a:t> and </a:t>
            </a:r>
            <a:r>
              <a:rPr lang="nl-NL" dirty="0" err="1" smtClean="0"/>
              <a:t>people’s</a:t>
            </a:r>
            <a:r>
              <a:rPr lang="nl-NL" dirty="0" smtClean="0"/>
              <a:t> </a:t>
            </a:r>
            <a:r>
              <a:rPr lang="nl-NL" dirty="0" err="1" smtClean="0"/>
              <a:t>councils</a:t>
            </a:r>
            <a:r>
              <a:rPr lang="nl-NL" dirty="0" smtClean="0"/>
              <a:t>, </a:t>
            </a:r>
            <a:r>
              <a:rPr lang="nl-NL" dirty="0" err="1" smtClean="0"/>
              <a:t>but</a:t>
            </a:r>
            <a:r>
              <a:rPr lang="nl-NL" dirty="0" smtClean="0"/>
              <a:t> </a:t>
            </a:r>
            <a:r>
              <a:rPr lang="nl-NL" dirty="0" err="1" smtClean="0"/>
              <a:t>also</a:t>
            </a:r>
            <a:r>
              <a:rPr lang="nl-NL" dirty="0" smtClean="0"/>
              <a:t> of </a:t>
            </a:r>
            <a:r>
              <a:rPr lang="nl-NL" dirty="0" err="1" smtClean="0"/>
              <a:t>tyranny</a:t>
            </a:r>
            <a:endParaRPr lang="nl-NL" dirty="0" smtClean="0"/>
          </a:p>
          <a:p>
            <a:endParaRPr lang="nl-NL" dirty="0" smtClean="0"/>
          </a:p>
          <a:p>
            <a:r>
              <a:rPr lang="nl-NL" dirty="0" err="1" smtClean="0"/>
              <a:t>Athens</a:t>
            </a:r>
            <a:r>
              <a:rPr lang="nl-NL" dirty="0" smtClean="0"/>
              <a:t> </a:t>
            </a:r>
            <a:r>
              <a:rPr lang="nl-NL" dirty="0" err="1" smtClean="0"/>
              <a:t>rejects</a:t>
            </a:r>
            <a:r>
              <a:rPr lang="nl-NL" dirty="0" smtClean="0"/>
              <a:t> </a:t>
            </a:r>
            <a:r>
              <a:rPr lang="nl-NL" dirty="0" err="1" smtClean="0"/>
              <a:t>tyranny</a:t>
            </a:r>
            <a:r>
              <a:rPr lang="nl-NL" dirty="0" smtClean="0"/>
              <a:t> (</a:t>
            </a:r>
            <a:r>
              <a:rPr lang="nl-NL" dirty="0" err="1" smtClean="0"/>
              <a:t>Cylon</a:t>
            </a:r>
            <a:r>
              <a:rPr lang="nl-NL" dirty="0" smtClean="0"/>
              <a:t>, 632/1)</a:t>
            </a:r>
          </a:p>
          <a:p>
            <a:endParaRPr lang="nl-NL" dirty="0" smtClean="0"/>
          </a:p>
          <a:p>
            <a:r>
              <a:rPr lang="nl-NL" dirty="0" err="1" smtClean="0"/>
              <a:t>Laws</a:t>
            </a:r>
            <a:r>
              <a:rPr lang="nl-NL" dirty="0" smtClean="0"/>
              <a:t> of </a:t>
            </a:r>
            <a:r>
              <a:rPr lang="nl-NL" dirty="0" err="1" smtClean="0"/>
              <a:t>Draco</a:t>
            </a:r>
            <a:r>
              <a:rPr lang="nl-NL" dirty="0" smtClean="0"/>
              <a:t> (621/0)</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Athens</a:t>
            </a:r>
            <a:r>
              <a:rPr lang="nl-NL" dirty="0" smtClean="0"/>
              <a:t> in crisis</a:t>
            </a:r>
            <a:endParaRPr lang="nl-NL" dirty="0"/>
          </a:p>
        </p:txBody>
      </p:sp>
      <p:sp>
        <p:nvSpPr>
          <p:cNvPr id="3" name="Tekstvak 2"/>
          <p:cNvSpPr txBox="1"/>
          <p:nvPr/>
        </p:nvSpPr>
        <p:spPr>
          <a:xfrm>
            <a:off x="539552" y="1628800"/>
            <a:ext cx="7473521" cy="4945330"/>
          </a:xfrm>
          <a:prstGeom prst="rect">
            <a:avLst/>
          </a:prstGeom>
          <a:noFill/>
        </p:spPr>
        <p:txBody>
          <a:bodyPr wrap="square" rtlCol="0">
            <a:spAutoFit/>
          </a:bodyPr>
          <a:lstStyle/>
          <a:p>
            <a:r>
              <a:rPr lang="nl-NL" dirty="0" err="1" smtClean="0"/>
              <a:t>But</a:t>
            </a:r>
            <a:r>
              <a:rPr lang="nl-NL" dirty="0" smtClean="0"/>
              <a:t> to </a:t>
            </a:r>
            <a:r>
              <a:rPr lang="nl-NL" dirty="0" err="1" smtClean="0"/>
              <a:t>destroy</a:t>
            </a:r>
            <a:r>
              <a:rPr lang="nl-NL" dirty="0" smtClean="0"/>
              <a:t> a </a:t>
            </a:r>
            <a:r>
              <a:rPr lang="nl-NL" dirty="0" err="1" smtClean="0"/>
              <a:t>great</a:t>
            </a:r>
            <a:r>
              <a:rPr lang="nl-NL" dirty="0" smtClean="0"/>
              <a:t> city </a:t>
            </a:r>
            <a:r>
              <a:rPr lang="nl-NL" dirty="0" err="1" smtClean="0"/>
              <a:t>by</a:t>
            </a:r>
            <a:r>
              <a:rPr lang="nl-NL" dirty="0" smtClean="0"/>
              <a:t> </a:t>
            </a:r>
            <a:r>
              <a:rPr lang="nl-NL" dirty="0" err="1" smtClean="0"/>
              <a:t>their</a:t>
            </a:r>
            <a:r>
              <a:rPr lang="nl-NL" dirty="0" smtClean="0"/>
              <a:t> </a:t>
            </a:r>
            <a:r>
              <a:rPr lang="nl-NL" dirty="0" err="1" smtClean="0"/>
              <a:t>thoughtlessness</a:t>
            </a:r>
            <a:endParaRPr lang="nl-NL" dirty="0" smtClean="0"/>
          </a:p>
          <a:p>
            <a:r>
              <a:rPr lang="nl-NL" dirty="0" smtClean="0"/>
              <a:t>Is the </a:t>
            </a:r>
            <a:r>
              <a:rPr lang="nl-NL" dirty="0" err="1" smtClean="0"/>
              <a:t>wish</a:t>
            </a:r>
            <a:r>
              <a:rPr lang="nl-NL" dirty="0" smtClean="0"/>
              <a:t> of the </a:t>
            </a:r>
            <a:r>
              <a:rPr lang="nl-NL" dirty="0" err="1" smtClean="0"/>
              <a:t>citizens</a:t>
            </a:r>
            <a:r>
              <a:rPr lang="nl-NL" dirty="0" smtClean="0"/>
              <a:t>, won over </a:t>
            </a:r>
            <a:r>
              <a:rPr lang="nl-NL" dirty="0" err="1" smtClean="0"/>
              <a:t>by</a:t>
            </a:r>
            <a:r>
              <a:rPr lang="nl-NL" dirty="0" smtClean="0"/>
              <a:t> money;</a:t>
            </a:r>
          </a:p>
          <a:p>
            <a:r>
              <a:rPr lang="nl-NL" dirty="0" smtClean="0"/>
              <a:t>And </a:t>
            </a:r>
            <a:r>
              <a:rPr lang="nl-NL" dirty="0" err="1" smtClean="0"/>
              <a:t>unrighteous</a:t>
            </a:r>
            <a:r>
              <a:rPr lang="nl-NL" dirty="0" smtClean="0"/>
              <a:t> is the </a:t>
            </a:r>
            <a:r>
              <a:rPr lang="nl-NL" dirty="0" err="1" smtClean="0"/>
              <a:t>mind</a:t>
            </a:r>
            <a:r>
              <a:rPr lang="nl-NL" dirty="0" smtClean="0"/>
              <a:t> of the </a:t>
            </a:r>
            <a:r>
              <a:rPr lang="nl-NL" dirty="0" err="1" smtClean="0"/>
              <a:t>people’s</a:t>
            </a:r>
            <a:r>
              <a:rPr lang="nl-NL" dirty="0" smtClean="0"/>
              <a:t> leaders</a:t>
            </a:r>
          </a:p>
          <a:p>
            <a:r>
              <a:rPr lang="nl-NL" dirty="0" err="1" smtClean="0"/>
              <a:t>Who</a:t>
            </a:r>
            <a:r>
              <a:rPr lang="nl-NL" dirty="0" smtClean="0"/>
              <a:t> are </a:t>
            </a:r>
            <a:r>
              <a:rPr lang="nl-NL" dirty="0" err="1" smtClean="0"/>
              <a:t>about</a:t>
            </a:r>
            <a:r>
              <a:rPr lang="nl-NL" dirty="0" smtClean="0"/>
              <a:t> to </a:t>
            </a:r>
            <a:r>
              <a:rPr lang="nl-NL" dirty="0" err="1" smtClean="0"/>
              <a:t>suffer</a:t>
            </a:r>
            <a:r>
              <a:rPr lang="nl-NL" dirty="0" smtClean="0"/>
              <a:t> </a:t>
            </a:r>
            <a:r>
              <a:rPr lang="nl-NL" dirty="0" err="1" smtClean="0"/>
              <a:t>many</a:t>
            </a:r>
            <a:r>
              <a:rPr lang="nl-NL" dirty="0" smtClean="0"/>
              <a:t> </a:t>
            </a:r>
            <a:r>
              <a:rPr lang="nl-NL" dirty="0" err="1" smtClean="0"/>
              <a:t>pains</a:t>
            </a:r>
            <a:r>
              <a:rPr lang="nl-NL" dirty="0" smtClean="0"/>
              <a:t> </a:t>
            </a:r>
            <a:r>
              <a:rPr lang="nl-NL" dirty="0" err="1" smtClean="0"/>
              <a:t>from</a:t>
            </a:r>
            <a:r>
              <a:rPr lang="nl-NL" dirty="0" smtClean="0"/>
              <a:t> </a:t>
            </a:r>
            <a:r>
              <a:rPr lang="nl-NL" dirty="0" err="1" smtClean="0"/>
              <a:t>their</a:t>
            </a:r>
            <a:r>
              <a:rPr lang="nl-NL" dirty="0" smtClean="0"/>
              <a:t> </a:t>
            </a:r>
            <a:r>
              <a:rPr lang="nl-NL" dirty="0" err="1" smtClean="0"/>
              <a:t>great</a:t>
            </a:r>
            <a:r>
              <a:rPr lang="nl-NL" dirty="0" smtClean="0"/>
              <a:t> </a:t>
            </a:r>
            <a:r>
              <a:rPr lang="nl-NL" dirty="0" err="1" smtClean="0"/>
              <a:t>arrogance</a:t>
            </a:r>
            <a:r>
              <a:rPr lang="nl-NL" dirty="0" smtClean="0"/>
              <a:t> (</a:t>
            </a:r>
            <a:r>
              <a:rPr lang="nl-NL" i="1" dirty="0" smtClean="0"/>
              <a:t>hybris</a:t>
            </a:r>
            <a:r>
              <a:rPr lang="nl-NL" dirty="0" smtClean="0"/>
              <a:t>)</a:t>
            </a:r>
          </a:p>
          <a:p>
            <a:r>
              <a:rPr lang="nl-NL" dirty="0" smtClean="0"/>
              <a:t>(…)</a:t>
            </a:r>
          </a:p>
          <a:p>
            <a:r>
              <a:rPr lang="nl-NL" dirty="0" err="1" smtClean="0"/>
              <a:t>This</a:t>
            </a:r>
            <a:r>
              <a:rPr lang="nl-NL" dirty="0" smtClean="0"/>
              <a:t> is </a:t>
            </a:r>
            <a:r>
              <a:rPr lang="nl-NL" dirty="0" err="1" smtClean="0"/>
              <a:t>an</a:t>
            </a:r>
            <a:r>
              <a:rPr lang="nl-NL" dirty="0" smtClean="0"/>
              <a:t> </a:t>
            </a:r>
            <a:r>
              <a:rPr lang="nl-NL" dirty="0" err="1" smtClean="0"/>
              <a:t>inescapable</a:t>
            </a:r>
            <a:r>
              <a:rPr lang="nl-NL" dirty="0" smtClean="0"/>
              <a:t> </a:t>
            </a:r>
            <a:r>
              <a:rPr lang="nl-NL" dirty="0" err="1" smtClean="0"/>
              <a:t>wound</a:t>
            </a:r>
            <a:r>
              <a:rPr lang="nl-NL" dirty="0" smtClean="0"/>
              <a:t> </a:t>
            </a:r>
            <a:r>
              <a:rPr lang="nl-NL" dirty="0" err="1" smtClean="0"/>
              <a:t>which</a:t>
            </a:r>
            <a:r>
              <a:rPr lang="nl-NL" dirty="0" smtClean="0"/>
              <a:t> comes to </a:t>
            </a:r>
            <a:r>
              <a:rPr lang="nl-NL" dirty="0" err="1" smtClean="0"/>
              <a:t>every</a:t>
            </a:r>
            <a:r>
              <a:rPr lang="nl-NL" dirty="0" smtClean="0"/>
              <a:t> city</a:t>
            </a:r>
          </a:p>
          <a:p>
            <a:r>
              <a:rPr lang="nl-NL" dirty="0" smtClean="0"/>
              <a:t>And </a:t>
            </a:r>
            <a:r>
              <a:rPr lang="nl-NL" dirty="0" err="1" smtClean="0"/>
              <a:t>swiftly</a:t>
            </a:r>
            <a:r>
              <a:rPr lang="nl-NL" dirty="0" smtClean="0"/>
              <a:t> </a:t>
            </a:r>
            <a:r>
              <a:rPr lang="nl-NL" dirty="0" err="1" smtClean="0"/>
              <a:t>brings</a:t>
            </a:r>
            <a:r>
              <a:rPr lang="nl-NL" dirty="0" smtClean="0"/>
              <a:t> </a:t>
            </a:r>
            <a:r>
              <a:rPr lang="nl-NL" dirty="0" err="1" smtClean="0"/>
              <a:t>it</a:t>
            </a:r>
            <a:r>
              <a:rPr lang="nl-NL" dirty="0" smtClean="0"/>
              <a:t> to </a:t>
            </a:r>
            <a:r>
              <a:rPr lang="nl-NL" dirty="0" err="1" smtClean="0"/>
              <a:t>wretched</a:t>
            </a:r>
            <a:r>
              <a:rPr lang="nl-NL" dirty="0" smtClean="0"/>
              <a:t> </a:t>
            </a:r>
            <a:r>
              <a:rPr lang="nl-NL" dirty="0" err="1" smtClean="0"/>
              <a:t>slavery</a:t>
            </a:r>
            <a:endParaRPr lang="nl-NL" dirty="0" smtClean="0"/>
          </a:p>
          <a:p>
            <a:r>
              <a:rPr lang="nl-NL" dirty="0" err="1" smtClean="0"/>
              <a:t>Arousing</a:t>
            </a:r>
            <a:r>
              <a:rPr lang="nl-NL" dirty="0" smtClean="0"/>
              <a:t> </a:t>
            </a:r>
            <a:r>
              <a:rPr lang="nl-NL" dirty="0" err="1" smtClean="0"/>
              <a:t>civil</a:t>
            </a:r>
            <a:r>
              <a:rPr lang="nl-NL" dirty="0" smtClean="0"/>
              <a:t> </a:t>
            </a:r>
            <a:r>
              <a:rPr lang="nl-NL" dirty="0" err="1" smtClean="0"/>
              <a:t>discord</a:t>
            </a:r>
            <a:r>
              <a:rPr lang="nl-NL" dirty="0" smtClean="0"/>
              <a:t> and </a:t>
            </a:r>
            <a:r>
              <a:rPr lang="nl-NL" dirty="0" err="1" smtClean="0"/>
              <a:t>slumbering</a:t>
            </a:r>
            <a:r>
              <a:rPr lang="nl-NL" dirty="0" smtClean="0"/>
              <a:t> war</a:t>
            </a:r>
          </a:p>
          <a:p>
            <a:r>
              <a:rPr lang="nl-NL" dirty="0" err="1" smtClean="0"/>
              <a:t>Which</a:t>
            </a:r>
            <a:r>
              <a:rPr lang="nl-NL" dirty="0" smtClean="0"/>
              <a:t> has </a:t>
            </a:r>
            <a:r>
              <a:rPr lang="nl-NL" dirty="0" err="1" smtClean="0"/>
              <a:t>destroyed</a:t>
            </a:r>
            <a:r>
              <a:rPr lang="nl-NL" dirty="0" smtClean="0"/>
              <a:t> the </a:t>
            </a:r>
            <a:r>
              <a:rPr lang="nl-NL" dirty="0" err="1" smtClean="0"/>
              <a:t>lovely</a:t>
            </a:r>
            <a:r>
              <a:rPr lang="nl-NL" dirty="0" smtClean="0"/>
              <a:t> prime of </a:t>
            </a:r>
            <a:r>
              <a:rPr lang="nl-NL" dirty="0" err="1" smtClean="0"/>
              <a:t>many</a:t>
            </a:r>
            <a:endParaRPr lang="nl-NL" dirty="0" smtClean="0"/>
          </a:p>
          <a:p>
            <a:r>
              <a:rPr lang="nl-NL" dirty="0" smtClean="0"/>
              <a:t>(…)</a:t>
            </a:r>
          </a:p>
          <a:p>
            <a:r>
              <a:rPr lang="nl-NL" dirty="0" err="1" smtClean="0"/>
              <a:t>Thus</a:t>
            </a:r>
            <a:r>
              <a:rPr lang="nl-NL" dirty="0" smtClean="0"/>
              <a:t> the public </a:t>
            </a:r>
            <a:r>
              <a:rPr lang="nl-NL" dirty="0" err="1" smtClean="0"/>
              <a:t>evil</a:t>
            </a:r>
            <a:r>
              <a:rPr lang="nl-NL" dirty="0" smtClean="0"/>
              <a:t> comes to </a:t>
            </a:r>
            <a:r>
              <a:rPr lang="nl-NL" dirty="0" err="1" smtClean="0"/>
              <a:t>each</a:t>
            </a:r>
            <a:r>
              <a:rPr lang="nl-NL" dirty="0" smtClean="0"/>
              <a:t> at home</a:t>
            </a:r>
          </a:p>
          <a:p>
            <a:r>
              <a:rPr lang="nl-NL" dirty="0" smtClean="0"/>
              <a:t>And house </a:t>
            </a:r>
            <a:r>
              <a:rPr lang="nl-NL" dirty="0" err="1" smtClean="0"/>
              <a:t>doors</a:t>
            </a:r>
            <a:r>
              <a:rPr lang="nl-NL" dirty="0" smtClean="0"/>
              <a:t> </a:t>
            </a:r>
            <a:r>
              <a:rPr lang="nl-NL" dirty="0" err="1" smtClean="0"/>
              <a:t>can</a:t>
            </a:r>
            <a:r>
              <a:rPr lang="nl-NL" dirty="0" smtClean="0"/>
              <a:t> </a:t>
            </a:r>
            <a:r>
              <a:rPr lang="nl-NL" dirty="0" err="1" smtClean="0"/>
              <a:t>no</a:t>
            </a:r>
            <a:r>
              <a:rPr lang="nl-NL" dirty="0" smtClean="0"/>
              <a:t> </a:t>
            </a:r>
            <a:r>
              <a:rPr lang="nl-NL" dirty="0" err="1" smtClean="0"/>
              <a:t>longer</a:t>
            </a:r>
            <a:r>
              <a:rPr lang="nl-NL" dirty="0" smtClean="0"/>
              <a:t> keep </a:t>
            </a:r>
            <a:r>
              <a:rPr lang="nl-NL" dirty="0" err="1" smtClean="0"/>
              <a:t>it</a:t>
            </a:r>
            <a:r>
              <a:rPr lang="nl-NL" dirty="0" smtClean="0"/>
              <a:t> out;</a:t>
            </a:r>
          </a:p>
          <a:p>
            <a:r>
              <a:rPr lang="nl-NL" dirty="0" err="1" smtClean="0"/>
              <a:t>It</a:t>
            </a:r>
            <a:r>
              <a:rPr lang="nl-NL" dirty="0" smtClean="0"/>
              <a:t> has </a:t>
            </a:r>
            <a:r>
              <a:rPr lang="nl-NL" dirty="0" err="1" smtClean="0"/>
              <a:t>leapt</a:t>
            </a:r>
            <a:r>
              <a:rPr lang="nl-NL" dirty="0" smtClean="0"/>
              <a:t> over high </a:t>
            </a:r>
            <a:r>
              <a:rPr lang="nl-NL" dirty="0" err="1" smtClean="0"/>
              <a:t>fences</a:t>
            </a:r>
            <a:r>
              <a:rPr lang="nl-NL" dirty="0" smtClean="0"/>
              <a:t>, </a:t>
            </a:r>
            <a:r>
              <a:rPr lang="nl-NL" dirty="0" err="1" smtClean="0"/>
              <a:t>found</a:t>
            </a:r>
            <a:r>
              <a:rPr lang="nl-NL" dirty="0" smtClean="0"/>
              <a:t> </a:t>
            </a:r>
            <a:r>
              <a:rPr lang="nl-NL" dirty="0" err="1" smtClean="0"/>
              <a:t>people</a:t>
            </a:r>
            <a:r>
              <a:rPr lang="nl-NL" dirty="0" smtClean="0"/>
              <a:t> in all </a:t>
            </a:r>
            <a:r>
              <a:rPr lang="nl-NL" dirty="0" err="1" smtClean="0"/>
              <a:t>ways</a:t>
            </a:r>
            <a:endParaRPr lang="nl-NL" dirty="0" smtClean="0"/>
          </a:p>
          <a:p>
            <a:r>
              <a:rPr lang="nl-NL" dirty="0" smtClean="0"/>
              <a:t>Even </a:t>
            </a:r>
            <a:r>
              <a:rPr lang="nl-NL" dirty="0" err="1" smtClean="0"/>
              <a:t>one</a:t>
            </a:r>
            <a:r>
              <a:rPr lang="nl-NL" dirty="0" smtClean="0"/>
              <a:t> </a:t>
            </a:r>
            <a:r>
              <a:rPr lang="nl-NL" dirty="0" err="1" smtClean="0"/>
              <a:t>who</a:t>
            </a:r>
            <a:r>
              <a:rPr lang="nl-NL" dirty="0" smtClean="0"/>
              <a:t> runs and </a:t>
            </a:r>
            <a:r>
              <a:rPr lang="nl-NL" dirty="0" err="1" smtClean="0"/>
              <a:t>hides</a:t>
            </a:r>
            <a:r>
              <a:rPr lang="nl-NL" dirty="0" smtClean="0"/>
              <a:t> in the </a:t>
            </a:r>
            <a:r>
              <a:rPr lang="nl-NL" dirty="0" err="1" smtClean="0"/>
              <a:t>furthest</a:t>
            </a:r>
            <a:r>
              <a:rPr lang="nl-NL" dirty="0" smtClean="0"/>
              <a:t> corner of a room.</a:t>
            </a:r>
          </a:p>
          <a:p>
            <a:endParaRPr lang="nl-NL" dirty="0" smtClean="0"/>
          </a:p>
          <a:p>
            <a:r>
              <a:rPr lang="nl-NL" dirty="0" err="1" smtClean="0"/>
              <a:t>Solon</a:t>
            </a:r>
            <a:r>
              <a:rPr lang="nl-NL" dirty="0" smtClean="0"/>
              <a:t> fr. 4, </a:t>
            </a:r>
            <a:r>
              <a:rPr lang="nl-NL" dirty="0" err="1" smtClean="0"/>
              <a:t>lines</a:t>
            </a:r>
            <a:r>
              <a:rPr lang="nl-NL" dirty="0" smtClean="0"/>
              <a:t> 5-29</a:t>
            </a:r>
          </a:p>
          <a:p>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What’s</a:t>
            </a:r>
            <a:r>
              <a:rPr lang="nl-NL" dirty="0" smtClean="0"/>
              <a:t> </a:t>
            </a:r>
            <a:r>
              <a:rPr lang="nl-NL" dirty="0" err="1" smtClean="0"/>
              <a:t>going</a:t>
            </a:r>
            <a:r>
              <a:rPr lang="nl-NL" dirty="0" smtClean="0"/>
              <a:t> </a:t>
            </a:r>
            <a:r>
              <a:rPr lang="nl-NL" dirty="0" err="1" smtClean="0"/>
              <a:t>on</a:t>
            </a:r>
            <a:r>
              <a:rPr lang="nl-NL" dirty="0" smtClean="0"/>
              <a:t> </a:t>
            </a:r>
            <a:r>
              <a:rPr lang="nl-NL" dirty="0" err="1" smtClean="0"/>
              <a:t>here</a:t>
            </a:r>
            <a:r>
              <a:rPr lang="nl-NL" dirty="0" smtClean="0"/>
              <a:t>?</a:t>
            </a:r>
            <a:endParaRPr lang="nl-NL" dirty="0"/>
          </a:p>
        </p:txBody>
      </p:sp>
      <p:sp>
        <p:nvSpPr>
          <p:cNvPr id="3" name="Tekstvak 2"/>
          <p:cNvSpPr txBox="1"/>
          <p:nvPr/>
        </p:nvSpPr>
        <p:spPr>
          <a:xfrm>
            <a:off x="395536" y="1484784"/>
            <a:ext cx="8280920" cy="4945330"/>
          </a:xfrm>
          <a:prstGeom prst="rect">
            <a:avLst/>
          </a:prstGeom>
          <a:noFill/>
        </p:spPr>
        <p:txBody>
          <a:bodyPr wrap="square" rtlCol="0">
            <a:spAutoFit/>
          </a:bodyPr>
          <a:lstStyle/>
          <a:p>
            <a:pPr algn="just"/>
            <a:r>
              <a:rPr lang="en-GB" dirty="0" smtClean="0"/>
              <a:t>One penalty was assigned to almost all offenders, namely death, so that even those convicted of idleness were put to death, and those who stole vegetables or fruit received the same punishment as those who committed sacrilege or murder. Therefore </a:t>
            </a:r>
            <a:r>
              <a:rPr lang="en-GB" dirty="0" err="1" smtClean="0"/>
              <a:t>Demades</a:t>
            </a:r>
            <a:r>
              <a:rPr lang="en-GB" dirty="0" smtClean="0"/>
              <a:t> later became famous for saying that Draco's laws were written in blood, not ink. </a:t>
            </a:r>
            <a:endParaRPr lang="nl-NL" dirty="0" smtClean="0"/>
          </a:p>
          <a:p>
            <a:pPr algn="r"/>
            <a:r>
              <a:rPr lang="nl-NL" dirty="0" err="1" smtClean="0"/>
              <a:t>Plut</a:t>
            </a:r>
            <a:r>
              <a:rPr lang="nl-NL" dirty="0" smtClean="0"/>
              <a:t>. </a:t>
            </a:r>
            <a:r>
              <a:rPr lang="nl-NL" i="1" dirty="0" err="1" smtClean="0"/>
              <a:t>Solon</a:t>
            </a:r>
            <a:r>
              <a:rPr lang="nl-NL" dirty="0" smtClean="0"/>
              <a:t> 17</a:t>
            </a:r>
          </a:p>
          <a:p>
            <a:pPr algn="r"/>
            <a:endParaRPr lang="nl-NL" dirty="0" smtClean="0"/>
          </a:p>
          <a:p>
            <a:pPr algn="just"/>
            <a:r>
              <a:rPr lang="en-GB" dirty="0" smtClean="0"/>
              <a:t>The Athenian constitution was in all respects oligarchic, and in fact the poor themselves and also their wives and children were actually enslaved by the rich; and they were called Dependents and Sixth-</a:t>
            </a:r>
            <a:r>
              <a:rPr lang="en-GB" dirty="0" err="1" smtClean="0"/>
              <a:t>parters</a:t>
            </a:r>
            <a:r>
              <a:rPr lang="en-GB" dirty="0" smtClean="0"/>
              <a:t> (</a:t>
            </a:r>
            <a:r>
              <a:rPr lang="en-GB" i="1" dirty="0" err="1" smtClean="0"/>
              <a:t>hektemoroi</a:t>
            </a:r>
            <a:r>
              <a:rPr lang="en-GB" dirty="0" smtClean="0"/>
              <a:t>) (for that was the rent they paid for the rich men's land which they farmed, and the whole of the country was in few hands), and if they ever failed to pay their rents, they themselves and their children were liable to arrest (…) Thus the most grievous and bitter thing in the state of public affairs for the masses was their slavery – though they were discontented also about everything else, for they had, so to speak, no share in anything.</a:t>
            </a:r>
          </a:p>
          <a:p>
            <a:pPr algn="r"/>
            <a:r>
              <a:rPr lang="en-GB" dirty="0" smtClean="0"/>
              <a:t>[</a:t>
            </a:r>
            <a:r>
              <a:rPr lang="en-GB" dirty="0" err="1" smtClean="0"/>
              <a:t>Arist</a:t>
            </a:r>
            <a:r>
              <a:rPr lang="en-GB" dirty="0" smtClean="0"/>
              <a:t>.] </a:t>
            </a:r>
            <a:r>
              <a:rPr lang="en-GB" i="1" dirty="0" err="1" smtClean="0"/>
              <a:t>Ath</a:t>
            </a:r>
            <a:r>
              <a:rPr lang="en-GB" i="1" dirty="0" smtClean="0"/>
              <a:t>. Pol.</a:t>
            </a:r>
            <a:r>
              <a:rPr lang="en-GB" dirty="0" smtClean="0"/>
              <a:t> 2.2-3</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Athens</a:t>
            </a:r>
            <a:r>
              <a:rPr lang="nl-NL" dirty="0" smtClean="0"/>
              <a:t>, circa 600</a:t>
            </a:r>
            <a:endParaRPr lang="nl-NL" dirty="0"/>
          </a:p>
        </p:txBody>
      </p:sp>
      <p:sp>
        <p:nvSpPr>
          <p:cNvPr id="3" name="Tijdelijke aanduiding voor inhoud 2"/>
          <p:cNvSpPr>
            <a:spLocks noGrp="1"/>
          </p:cNvSpPr>
          <p:nvPr>
            <p:ph sz="quarter" idx="1"/>
          </p:nvPr>
        </p:nvSpPr>
        <p:spPr>
          <a:xfrm>
            <a:off x="251520" y="1527048"/>
            <a:ext cx="8712968" cy="4572000"/>
          </a:xfrm>
        </p:spPr>
        <p:txBody>
          <a:bodyPr/>
          <a:lstStyle/>
          <a:p>
            <a:r>
              <a:rPr lang="nl-NL" dirty="0" smtClean="0"/>
              <a:t>All power held </a:t>
            </a:r>
            <a:r>
              <a:rPr lang="nl-NL" dirty="0" err="1" smtClean="0"/>
              <a:t>by</a:t>
            </a:r>
            <a:r>
              <a:rPr lang="nl-NL" dirty="0" smtClean="0"/>
              <a:t> </a:t>
            </a:r>
            <a:r>
              <a:rPr lang="nl-NL" dirty="0" err="1" smtClean="0"/>
              <a:t>leisure-class</a:t>
            </a:r>
            <a:r>
              <a:rPr lang="nl-NL" dirty="0" smtClean="0"/>
              <a:t> families, the </a:t>
            </a:r>
            <a:r>
              <a:rPr lang="nl-NL" dirty="0" err="1" smtClean="0"/>
              <a:t>so-called</a:t>
            </a:r>
            <a:r>
              <a:rPr lang="nl-NL" dirty="0" smtClean="0"/>
              <a:t> </a:t>
            </a:r>
            <a:r>
              <a:rPr lang="nl-NL" i="1" dirty="0" err="1" smtClean="0"/>
              <a:t>Eupatridae</a:t>
            </a:r>
            <a:r>
              <a:rPr lang="nl-NL" dirty="0" smtClean="0"/>
              <a:t> (“</a:t>
            </a:r>
            <a:r>
              <a:rPr lang="nl-NL" dirty="0" err="1" smtClean="0"/>
              <a:t>those</a:t>
            </a:r>
            <a:r>
              <a:rPr lang="nl-NL" dirty="0" smtClean="0"/>
              <a:t> of </a:t>
            </a:r>
            <a:r>
              <a:rPr lang="nl-NL" dirty="0" err="1" smtClean="0"/>
              <a:t>good</a:t>
            </a:r>
            <a:r>
              <a:rPr lang="nl-NL" dirty="0" smtClean="0"/>
              <a:t> </a:t>
            </a:r>
            <a:r>
              <a:rPr lang="nl-NL" dirty="0" err="1" smtClean="0"/>
              <a:t>fathers</a:t>
            </a:r>
            <a:r>
              <a:rPr lang="nl-NL" dirty="0" smtClean="0"/>
              <a:t>”)</a:t>
            </a:r>
          </a:p>
          <a:p>
            <a:endParaRPr lang="nl-NL" dirty="0" smtClean="0"/>
          </a:p>
          <a:p>
            <a:r>
              <a:rPr lang="nl-NL" dirty="0" err="1" smtClean="0"/>
              <a:t>Strict</a:t>
            </a:r>
            <a:r>
              <a:rPr lang="nl-NL" dirty="0" smtClean="0"/>
              <a:t> </a:t>
            </a:r>
            <a:r>
              <a:rPr lang="nl-NL" dirty="0" err="1" smtClean="0"/>
              <a:t>laws</a:t>
            </a:r>
            <a:r>
              <a:rPr lang="nl-NL" dirty="0" smtClean="0"/>
              <a:t> of </a:t>
            </a:r>
            <a:r>
              <a:rPr lang="nl-NL" dirty="0" err="1" smtClean="0"/>
              <a:t>Draco</a:t>
            </a:r>
            <a:r>
              <a:rPr lang="nl-NL" dirty="0" smtClean="0"/>
              <a:t> </a:t>
            </a:r>
            <a:r>
              <a:rPr lang="nl-NL" dirty="0" err="1" smtClean="0"/>
              <a:t>fail</a:t>
            </a:r>
            <a:r>
              <a:rPr lang="nl-NL" dirty="0" smtClean="0"/>
              <a:t> to prevent </a:t>
            </a:r>
            <a:r>
              <a:rPr lang="nl-NL" dirty="0" err="1" smtClean="0"/>
              <a:t>injustice</a:t>
            </a:r>
            <a:r>
              <a:rPr lang="nl-NL" dirty="0" smtClean="0"/>
              <a:t> &amp; </a:t>
            </a:r>
            <a:r>
              <a:rPr lang="nl-NL" dirty="0" err="1" smtClean="0"/>
              <a:t>violence</a:t>
            </a:r>
            <a:endParaRPr lang="nl-NL" dirty="0" smtClean="0"/>
          </a:p>
          <a:p>
            <a:endParaRPr lang="nl-NL" dirty="0" smtClean="0"/>
          </a:p>
          <a:p>
            <a:r>
              <a:rPr lang="nl-NL" dirty="0" err="1" smtClean="0"/>
              <a:t>Competitive</a:t>
            </a:r>
            <a:r>
              <a:rPr lang="nl-NL" dirty="0" smtClean="0"/>
              <a:t> elite culture </a:t>
            </a:r>
            <a:r>
              <a:rPr lang="nl-NL" dirty="0" err="1" smtClean="0"/>
              <a:t>encourages</a:t>
            </a:r>
            <a:r>
              <a:rPr lang="nl-NL" dirty="0" smtClean="0"/>
              <a:t> </a:t>
            </a:r>
            <a:r>
              <a:rPr lang="nl-NL" dirty="0" err="1" smtClean="0"/>
              <a:t>ruthless</a:t>
            </a:r>
            <a:r>
              <a:rPr lang="nl-NL" dirty="0" smtClean="0"/>
              <a:t> </a:t>
            </a:r>
            <a:r>
              <a:rPr lang="nl-NL" dirty="0" err="1" smtClean="0"/>
              <a:t>greed</a:t>
            </a:r>
            <a:endParaRPr lang="nl-NL" dirty="0" smtClean="0"/>
          </a:p>
          <a:p>
            <a:endParaRPr lang="nl-NL" dirty="0" smtClean="0"/>
          </a:p>
          <a:p>
            <a:r>
              <a:rPr lang="nl-NL" dirty="0" err="1" smtClean="0"/>
              <a:t>Pressures</a:t>
            </a:r>
            <a:r>
              <a:rPr lang="nl-NL" dirty="0" smtClean="0"/>
              <a:t> of land </a:t>
            </a:r>
            <a:r>
              <a:rPr lang="nl-NL" dirty="0" err="1" smtClean="0"/>
              <a:t>encroachment</a:t>
            </a:r>
            <a:r>
              <a:rPr lang="nl-NL" dirty="0" smtClean="0"/>
              <a:t> and rent </a:t>
            </a:r>
            <a:r>
              <a:rPr lang="nl-NL" dirty="0" err="1" smtClean="0"/>
              <a:t>forces</a:t>
            </a:r>
            <a:r>
              <a:rPr lang="nl-NL" dirty="0" smtClean="0"/>
              <a:t> </a:t>
            </a:r>
            <a:r>
              <a:rPr lang="nl-NL" dirty="0" err="1" smtClean="0"/>
              <a:t>poor</a:t>
            </a:r>
            <a:r>
              <a:rPr lang="nl-NL" dirty="0" smtClean="0"/>
              <a:t> </a:t>
            </a:r>
            <a:r>
              <a:rPr lang="nl-NL" dirty="0" err="1" smtClean="0"/>
              <a:t>citizens</a:t>
            </a:r>
            <a:r>
              <a:rPr lang="nl-NL" dirty="0" smtClean="0"/>
              <a:t> </a:t>
            </a:r>
            <a:r>
              <a:rPr lang="nl-NL" dirty="0" err="1" smtClean="0"/>
              <a:t>into</a:t>
            </a:r>
            <a:r>
              <a:rPr lang="nl-NL" dirty="0" smtClean="0"/>
              <a:t> </a:t>
            </a:r>
            <a:r>
              <a:rPr lang="nl-NL" dirty="0" err="1" smtClean="0"/>
              <a:t>debt</a:t>
            </a:r>
            <a:r>
              <a:rPr lang="nl-NL" dirty="0" smtClean="0"/>
              <a:t> bondage</a:t>
            </a:r>
          </a:p>
          <a:p>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What</a:t>
            </a:r>
            <a:r>
              <a:rPr lang="nl-NL" dirty="0" smtClean="0"/>
              <a:t> is to </a:t>
            </a:r>
            <a:r>
              <a:rPr lang="nl-NL" dirty="0" err="1" smtClean="0"/>
              <a:t>be</a:t>
            </a:r>
            <a:r>
              <a:rPr lang="nl-NL" dirty="0" smtClean="0"/>
              <a:t> </a:t>
            </a:r>
            <a:r>
              <a:rPr lang="nl-NL" dirty="0" err="1" smtClean="0"/>
              <a:t>done</a:t>
            </a:r>
            <a:r>
              <a:rPr lang="nl-NL" dirty="0" smtClean="0"/>
              <a:t>?</a:t>
            </a:r>
            <a:endParaRPr lang="nl-NL" dirty="0"/>
          </a:p>
        </p:txBody>
      </p:sp>
      <p:sp>
        <p:nvSpPr>
          <p:cNvPr id="3" name="Tekstvak 2"/>
          <p:cNvSpPr txBox="1"/>
          <p:nvPr/>
        </p:nvSpPr>
        <p:spPr>
          <a:xfrm>
            <a:off x="467544" y="1556792"/>
            <a:ext cx="6484467" cy="5427320"/>
          </a:xfrm>
          <a:prstGeom prst="rect">
            <a:avLst/>
          </a:prstGeom>
          <a:noFill/>
        </p:spPr>
        <p:txBody>
          <a:bodyPr wrap="square" rtlCol="0">
            <a:spAutoFit/>
          </a:bodyPr>
          <a:lstStyle/>
          <a:p>
            <a:r>
              <a:rPr lang="nl-NL" dirty="0" smtClean="0"/>
              <a:t>Of </a:t>
            </a:r>
            <a:r>
              <a:rPr lang="nl-NL" dirty="0" err="1" smtClean="0"/>
              <a:t>those</a:t>
            </a:r>
            <a:r>
              <a:rPr lang="nl-NL" dirty="0" smtClean="0"/>
              <a:t> </a:t>
            </a:r>
            <a:r>
              <a:rPr lang="nl-NL" dirty="0" err="1" smtClean="0"/>
              <a:t>things</a:t>
            </a:r>
            <a:r>
              <a:rPr lang="nl-NL" dirty="0" smtClean="0"/>
              <a:t> </a:t>
            </a:r>
            <a:r>
              <a:rPr lang="nl-NL" dirty="0" err="1" smtClean="0"/>
              <a:t>for</a:t>
            </a:r>
            <a:r>
              <a:rPr lang="nl-NL" dirty="0" smtClean="0"/>
              <a:t> the sake of </a:t>
            </a:r>
            <a:r>
              <a:rPr lang="nl-NL" dirty="0" err="1" smtClean="0"/>
              <a:t>which</a:t>
            </a:r>
            <a:r>
              <a:rPr lang="nl-NL" dirty="0" smtClean="0"/>
              <a:t> I </a:t>
            </a:r>
            <a:r>
              <a:rPr lang="nl-NL" dirty="0" err="1" smtClean="0"/>
              <a:t>gathered</a:t>
            </a:r>
            <a:r>
              <a:rPr lang="nl-NL" dirty="0" smtClean="0"/>
              <a:t> the </a:t>
            </a:r>
            <a:r>
              <a:rPr lang="nl-NL" dirty="0" err="1" smtClean="0"/>
              <a:t>people</a:t>
            </a:r>
            <a:r>
              <a:rPr lang="nl-NL" dirty="0" smtClean="0"/>
              <a:t>,</a:t>
            </a:r>
          </a:p>
          <a:p>
            <a:r>
              <a:rPr lang="nl-NL" dirty="0" err="1" smtClean="0"/>
              <a:t>Which</a:t>
            </a:r>
            <a:r>
              <a:rPr lang="nl-NL" dirty="0" smtClean="0"/>
              <a:t> </a:t>
            </a:r>
            <a:r>
              <a:rPr lang="nl-NL" dirty="0" err="1" smtClean="0"/>
              <a:t>did</a:t>
            </a:r>
            <a:r>
              <a:rPr lang="nl-NL" dirty="0" smtClean="0"/>
              <a:t> I abandon </a:t>
            </a:r>
            <a:r>
              <a:rPr lang="nl-NL" dirty="0" err="1" smtClean="0"/>
              <a:t>unaccomplished</a:t>
            </a:r>
            <a:r>
              <a:rPr lang="nl-NL" dirty="0" smtClean="0"/>
              <a:t>?</a:t>
            </a:r>
          </a:p>
          <a:p>
            <a:endParaRPr lang="nl-NL" dirty="0" smtClean="0"/>
          </a:p>
          <a:p>
            <a:r>
              <a:rPr lang="nl-NL" dirty="0" smtClean="0"/>
              <a:t>[</a:t>
            </a:r>
            <a:r>
              <a:rPr lang="nl-NL" dirty="0" err="1" smtClean="0"/>
              <a:t>he</a:t>
            </a:r>
            <a:r>
              <a:rPr lang="nl-NL" dirty="0" smtClean="0"/>
              <a:t> </a:t>
            </a:r>
            <a:r>
              <a:rPr lang="nl-NL" dirty="0" err="1" smtClean="0"/>
              <a:t>boasts</a:t>
            </a:r>
            <a:r>
              <a:rPr lang="nl-NL" dirty="0" smtClean="0"/>
              <a:t> </a:t>
            </a:r>
            <a:r>
              <a:rPr lang="nl-NL" dirty="0" err="1" smtClean="0"/>
              <a:t>about</a:t>
            </a:r>
            <a:r>
              <a:rPr lang="nl-NL" dirty="0" smtClean="0"/>
              <a:t> ‘</a:t>
            </a:r>
            <a:r>
              <a:rPr lang="nl-NL" dirty="0" err="1" smtClean="0"/>
              <a:t>freeing</a:t>
            </a:r>
            <a:r>
              <a:rPr lang="nl-NL" dirty="0" smtClean="0"/>
              <a:t> the black </a:t>
            </a:r>
            <a:r>
              <a:rPr lang="nl-NL" dirty="0" err="1" smtClean="0"/>
              <a:t>earth</a:t>
            </a:r>
            <a:r>
              <a:rPr lang="nl-NL" dirty="0" smtClean="0"/>
              <a:t>’, </a:t>
            </a:r>
            <a:r>
              <a:rPr lang="nl-NL" dirty="0" err="1" smtClean="0"/>
              <a:t>bringing</a:t>
            </a:r>
            <a:r>
              <a:rPr lang="nl-NL" dirty="0" smtClean="0"/>
              <a:t> </a:t>
            </a:r>
            <a:r>
              <a:rPr lang="nl-NL" dirty="0" err="1" smtClean="0"/>
              <a:t>enslaved</a:t>
            </a:r>
            <a:r>
              <a:rPr lang="nl-NL" dirty="0" smtClean="0"/>
              <a:t> </a:t>
            </a:r>
            <a:r>
              <a:rPr lang="nl-NL" dirty="0" err="1" smtClean="0"/>
              <a:t>Athenians</a:t>
            </a:r>
            <a:r>
              <a:rPr lang="nl-NL" dirty="0" smtClean="0"/>
              <a:t> back home, and </a:t>
            </a:r>
            <a:r>
              <a:rPr lang="nl-NL" dirty="0" err="1" smtClean="0"/>
              <a:t>writing</a:t>
            </a:r>
            <a:r>
              <a:rPr lang="nl-NL" dirty="0" smtClean="0"/>
              <a:t> ‘straight </a:t>
            </a:r>
            <a:r>
              <a:rPr lang="nl-NL" dirty="0" err="1" smtClean="0"/>
              <a:t>justice</a:t>
            </a:r>
            <a:r>
              <a:rPr lang="nl-NL" dirty="0" smtClean="0"/>
              <a:t>’ </a:t>
            </a:r>
            <a:r>
              <a:rPr lang="nl-NL" dirty="0" err="1" smtClean="0"/>
              <a:t>for</a:t>
            </a:r>
            <a:r>
              <a:rPr lang="nl-NL" dirty="0" smtClean="0"/>
              <a:t> all]</a:t>
            </a:r>
          </a:p>
          <a:p>
            <a:endParaRPr lang="nl-NL" dirty="0" smtClean="0"/>
          </a:p>
          <a:p>
            <a:r>
              <a:rPr lang="nl-NL" dirty="0" err="1" smtClean="0"/>
              <a:t>Another</a:t>
            </a:r>
            <a:r>
              <a:rPr lang="nl-NL" dirty="0" smtClean="0"/>
              <a:t> man, </a:t>
            </a:r>
            <a:r>
              <a:rPr lang="nl-NL" dirty="0" err="1" smtClean="0"/>
              <a:t>taking</a:t>
            </a:r>
            <a:r>
              <a:rPr lang="nl-NL" dirty="0" smtClean="0"/>
              <a:t> up the </a:t>
            </a:r>
            <a:r>
              <a:rPr lang="nl-NL" dirty="0" err="1" smtClean="0"/>
              <a:t>goad</a:t>
            </a:r>
            <a:r>
              <a:rPr lang="nl-NL" dirty="0" smtClean="0"/>
              <a:t> </a:t>
            </a:r>
            <a:r>
              <a:rPr lang="nl-NL" dirty="0" err="1" smtClean="0"/>
              <a:t>like</a:t>
            </a:r>
            <a:r>
              <a:rPr lang="nl-NL" dirty="0" smtClean="0"/>
              <a:t> I, </a:t>
            </a:r>
          </a:p>
          <a:p>
            <a:r>
              <a:rPr lang="nl-NL" dirty="0" smtClean="0"/>
              <a:t>A </a:t>
            </a:r>
            <a:r>
              <a:rPr lang="nl-NL" dirty="0" err="1" smtClean="0"/>
              <a:t>foolish</a:t>
            </a:r>
            <a:r>
              <a:rPr lang="nl-NL" dirty="0" smtClean="0"/>
              <a:t> and </a:t>
            </a:r>
            <a:r>
              <a:rPr lang="nl-NL" dirty="0" err="1" smtClean="0"/>
              <a:t>greedy</a:t>
            </a:r>
            <a:r>
              <a:rPr lang="nl-NL" dirty="0" smtClean="0"/>
              <a:t> man, </a:t>
            </a:r>
          </a:p>
          <a:p>
            <a:r>
              <a:rPr lang="nl-NL" dirty="0" err="1" smtClean="0"/>
              <a:t>Would</a:t>
            </a:r>
            <a:r>
              <a:rPr lang="nl-NL" dirty="0" smtClean="0"/>
              <a:t> </a:t>
            </a:r>
            <a:r>
              <a:rPr lang="nl-NL" dirty="0" err="1" smtClean="0"/>
              <a:t>not</a:t>
            </a:r>
            <a:r>
              <a:rPr lang="nl-NL" dirty="0" smtClean="0"/>
              <a:t> have </a:t>
            </a:r>
            <a:r>
              <a:rPr lang="nl-NL" dirty="0" err="1" smtClean="0"/>
              <a:t>restrained</a:t>
            </a:r>
            <a:r>
              <a:rPr lang="nl-NL" dirty="0" smtClean="0"/>
              <a:t> the </a:t>
            </a:r>
            <a:r>
              <a:rPr lang="nl-NL" dirty="0" err="1" smtClean="0"/>
              <a:t>people</a:t>
            </a:r>
            <a:r>
              <a:rPr lang="nl-NL" dirty="0" smtClean="0"/>
              <a:t>;</a:t>
            </a:r>
          </a:p>
          <a:p>
            <a:r>
              <a:rPr lang="nl-NL" dirty="0" smtClean="0"/>
              <a:t>For </a:t>
            </a:r>
            <a:r>
              <a:rPr lang="nl-NL" dirty="0" err="1" smtClean="0"/>
              <a:t>if</a:t>
            </a:r>
            <a:r>
              <a:rPr lang="nl-NL" dirty="0" smtClean="0"/>
              <a:t> I had been </a:t>
            </a:r>
            <a:r>
              <a:rPr lang="nl-NL" dirty="0" err="1" smtClean="0"/>
              <a:t>willing</a:t>
            </a:r>
            <a:r>
              <a:rPr lang="nl-NL" dirty="0" smtClean="0"/>
              <a:t> to do</a:t>
            </a:r>
          </a:p>
          <a:p>
            <a:r>
              <a:rPr lang="nl-NL" dirty="0" err="1" smtClean="0"/>
              <a:t>What</a:t>
            </a:r>
            <a:r>
              <a:rPr lang="nl-NL" dirty="0" smtClean="0"/>
              <a:t> </a:t>
            </a:r>
            <a:r>
              <a:rPr lang="nl-NL" dirty="0" err="1" smtClean="0"/>
              <a:t>then</a:t>
            </a:r>
            <a:r>
              <a:rPr lang="nl-NL" dirty="0" smtClean="0"/>
              <a:t> </a:t>
            </a:r>
            <a:r>
              <a:rPr lang="nl-NL" dirty="0" err="1" smtClean="0"/>
              <a:t>pleased</a:t>
            </a:r>
            <a:r>
              <a:rPr lang="nl-NL" dirty="0" smtClean="0"/>
              <a:t> </a:t>
            </a:r>
            <a:r>
              <a:rPr lang="nl-NL" dirty="0" err="1" smtClean="0"/>
              <a:t>their</a:t>
            </a:r>
            <a:r>
              <a:rPr lang="nl-NL" dirty="0" smtClean="0"/>
              <a:t> </a:t>
            </a:r>
            <a:r>
              <a:rPr lang="nl-NL" dirty="0" err="1" smtClean="0"/>
              <a:t>opponents</a:t>
            </a:r>
            <a:r>
              <a:rPr lang="nl-NL" dirty="0" smtClean="0"/>
              <a:t>,</a:t>
            </a:r>
          </a:p>
          <a:p>
            <a:r>
              <a:rPr lang="nl-NL" dirty="0" err="1" smtClean="0"/>
              <a:t>Or</a:t>
            </a:r>
            <a:r>
              <a:rPr lang="nl-NL" dirty="0" smtClean="0"/>
              <a:t> </a:t>
            </a:r>
            <a:r>
              <a:rPr lang="nl-NL" dirty="0" err="1" smtClean="0"/>
              <a:t>again</a:t>
            </a:r>
            <a:r>
              <a:rPr lang="nl-NL" dirty="0" smtClean="0"/>
              <a:t> </a:t>
            </a:r>
            <a:r>
              <a:rPr lang="nl-NL" dirty="0" err="1" smtClean="0"/>
              <a:t>what</a:t>
            </a:r>
            <a:r>
              <a:rPr lang="nl-NL" dirty="0" smtClean="0"/>
              <a:t> the </a:t>
            </a:r>
            <a:r>
              <a:rPr lang="nl-NL" dirty="0" err="1" smtClean="0"/>
              <a:t>other</a:t>
            </a:r>
            <a:r>
              <a:rPr lang="nl-NL" dirty="0" smtClean="0"/>
              <a:t> </a:t>
            </a:r>
            <a:r>
              <a:rPr lang="nl-NL" dirty="0" err="1" smtClean="0"/>
              <a:t>side</a:t>
            </a:r>
            <a:r>
              <a:rPr lang="nl-NL" dirty="0" smtClean="0"/>
              <a:t> </a:t>
            </a:r>
            <a:r>
              <a:rPr lang="nl-NL" dirty="0" err="1" smtClean="0"/>
              <a:t>contrived</a:t>
            </a:r>
            <a:r>
              <a:rPr lang="nl-NL" dirty="0" smtClean="0"/>
              <a:t> </a:t>
            </a:r>
            <a:r>
              <a:rPr lang="nl-NL" dirty="0" err="1" smtClean="0"/>
              <a:t>for</a:t>
            </a:r>
            <a:r>
              <a:rPr lang="nl-NL" dirty="0" smtClean="0"/>
              <a:t> </a:t>
            </a:r>
            <a:r>
              <a:rPr lang="nl-NL" dirty="0" err="1" smtClean="0"/>
              <a:t>them</a:t>
            </a:r>
            <a:endParaRPr lang="nl-NL" dirty="0" smtClean="0"/>
          </a:p>
          <a:p>
            <a:r>
              <a:rPr lang="nl-NL" dirty="0" smtClean="0"/>
              <a:t>The city </a:t>
            </a:r>
            <a:r>
              <a:rPr lang="nl-NL" dirty="0" err="1" smtClean="0"/>
              <a:t>would</a:t>
            </a:r>
            <a:r>
              <a:rPr lang="nl-NL" dirty="0" smtClean="0"/>
              <a:t> have lost </a:t>
            </a:r>
            <a:r>
              <a:rPr lang="nl-NL" dirty="0" err="1" smtClean="0"/>
              <a:t>many</a:t>
            </a:r>
            <a:r>
              <a:rPr lang="nl-NL" dirty="0" smtClean="0"/>
              <a:t> men.</a:t>
            </a:r>
          </a:p>
          <a:p>
            <a:r>
              <a:rPr lang="nl-NL" dirty="0" smtClean="0"/>
              <a:t>For </a:t>
            </a:r>
            <a:r>
              <a:rPr lang="nl-NL" dirty="0" err="1" smtClean="0"/>
              <a:t>this</a:t>
            </a:r>
            <a:r>
              <a:rPr lang="nl-NL" dirty="0" smtClean="0"/>
              <a:t> </a:t>
            </a:r>
            <a:r>
              <a:rPr lang="nl-NL" dirty="0" err="1" smtClean="0"/>
              <a:t>reason</a:t>
            </a:r>
            <a:r>
              <a:rPr lang="nl-NL" dirty="0" smtClean="0"/>
              <a:t>, </a:t>
            </a:r>
            <a:r>
              <a:rPr lang="nl-NL" dirty="0" err="1" smtClean="0"/>
              <a:t>making</a:t>
            </a:r>
            <a:r>
              <a:rPr lang="nl-NL" dirty="0" smtClean="0"/>
              <a:t> a </a:t>
            </a:r>
            <a:r>
              <a:rPr lang="nl-NL" dirty="0" err="1" smtClean="0"/>
              <a:t>defence</a:t>
            </a:r>
            <a:r>
              <a:rPr lang="nl-NL" dirty="0" smtClean="0"/>
              <a:t> </a:t>
            </a:r>
            <a:r>
              <a:rPr lang="nl-NL" dirty="0" err="1" smtClean="0"/>
              <a:t>on</a:t>
            </a:r>
            <a:r>
              <a:rPr lang="nl-NL" dirty="0" smtClean="0"/>
              <a:t> </a:t>
            </a:r>
            <a:r>
              <a:rPr lang="nl-NL" dirty="0" err="1" smtClean="0"/>
              <a:t>every</a:t>
            </a:r>
            <a:r>
              <a:rPr lang="nl-NL" dirty="0" smtClean="0"/>
              <a:t> </a:t>
            </a:r>
            <a:r>
              <a:rPr lang="nl-NL" dirty="0" err="1" smtClean="0"/>
              <a:t>side</a:t>
            </a:r>
            <a:r>
              <a:rPr lang="nl-NL" dirty="0" smtClean="0"/>
              <a:t>,</a:t>
            </a:r>
          </a:p>
          <a:p>
            <a:r>
              <a:rPr lang="nl-NL" dirty="0" smtClean="0"/>
              <a:t>I </a:t>
            </a:r>
            <a:r>
              <a:rPr lang="nl-NL" dirty="0" err="1" smtClean="0"/>
              <a:t>turned</a:t>
            </a:r>
            <a:r>
              <a:rPr lang="nl-NL" dirty="0" smtClean="0"/>
              <a:t> </a:t>
            </a:r>
            <a:r>
              <a:rPr lang="nl-NL" dirty="0" err="1" smtClean="0"/>
              <a:t>about</a:t>
            </a:r>
            <a:r>
              <a:rPr lang="nl-NL" dirty="0" smtClean="0"/>
              <a:t> </a:t>
            </a:r>
            <a:r>
              <a:rPr lang="nl-NL" dirty="0" err="1" smtClean="0"/>
              <a:t>like</a:t>
            </a:r>
            <a:r>
              <a:rPr lang="nl-NL" dirty="0" smtClean="0"/>
              <a:t> a wolf </a:t>
            </a:r>
            <a:r>
              <a:rPr lang="nl-NL" dirty="0" err="1" smtClean="0"/>
              <a:t>among</a:t>
            </a:r>
            <a:r>
              <a:rPr lang="nl-NL" dirty="0" smtClean="0"/>
              <a:t> </a:t>
            </a:r>
            <a:r>
              <a:rPr lang="nl-NL" dirty="0" err="1" smtClean="0"/>
              <a:t>many</a:t>
            </a:r>
            <a:r>
              <a:rPr lang="nl-NL" dirty="0" smtClean="0"/>
              <a:t> </a:t>
            </a:r>
            <a:r>
              <a:rPr lang="nl-NL" dirty="0" err="1" smtClean="0"/>
              <a:t>hounds</a:t>
            </a:r>
            <a:r>
              <a:rPr lang="nl-NL" dirty="0" smtClean="0"/>
              <a:t>.</a:t>
            </a:r>
          </a:p>
          <a:p>
            <a:endParaRPr lang="nl-NL" dirty="0" smtClean="0"/>
          </a:p>
          <a:p>
            <a:r>
              <a:rPr lang="nl-NL" dirty="0" err="1" smtClean="0"/>
              <a:t>Solon</a:t>
            </a:r>
            <a:r>
              <a:rPr lang="nl-NL" dirty="0" smtClean="0"/>
              <a:t> fr. 36, </a:t>
            </a:r>
            <a:r>
              <a:rPr lang="nl-NL" dirty="0" err="1" smtClean="0"/>
              <a:t>lines</a:t>
            </a:r>
            <a:r>
              <a:rPr lang="nl-NL" dirty="0" smtClean="0"/>
              <a:t> 1-28</a:t>
            </a:r>
          </a:p>
          <a:p>
            <a:endParaRPr lang="nl-NL" dirty="0" smtClean="0"/>
          </a:p>
          <a:p>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this Solon guy anyway?</a:t>
            </a:r>
            <a:endParaRPr lang="en-US" dirty="0"/>
          </a:p>
        </p:txBody>
      </p:sp>
      <p:sp>
        <p:nvSpPr>
          <p:cNvPr id="3" name="Content Placeholder 2"/>
          <p:cNvSpPr>
            <a:spLocks noGrp="1"/>
          </p:cNvSpPr>
          <p:nvPr>
            <p:ph sz="quarter" idx="1"/>
          </p:nvPr>
        </p:nvSpPr>
        <p:spPr>
          <a:xfrm>
            <a:off x="301752" y="1527048"/>
            <a:ext cx="4630288" cy="4572000"/>
          </a:xfrm>
        </p:spPr>
        <p:txBody>
          <a:bodyPr/>
          <a:lstStyle/>
          <a:p>
            <a:r>
              <a:rPr lang="en-US" dirty="0" smtClean="0"/>
              <a:t>War hero, taker of Salamis from Megara?</a:t>
            </a:r>
          </a:p>
          <a:p>
            <a:endParaRPr lang="en-US" dirty="0"/>
          </a:p>
          <a:p>
            <a:r>
              <a:rPr lang="en-US" dirty="0" smtClean="0"/>
              <a:t>Of noble blood, but ‘of the middle’ in terms of wealth?</a:t>
            </a:r>
          </a:p>
          <a:p>
            <a:endParaRPr lang="en-US" dirty="0"/>
          </a:p>
          <a:p>
            <a:r>
              <a:rPr lang="en-US" dirty="0" smtClean="0"/>
              <a:t>Chosen by the </a:t>
            </a:r>
            <a:r>
              <a:rPr lang="en-US" i="1" dirty="0" smtClean="0"/>
              <a:t>Eupatridae</a:t>
            </a:r>
            <a:r>
              <a:rPr lang="en-US" dirty="0" smtClean="0"/>
              <a:t> and the people as Archon and lawgiver</a:t>
            </a:r>
            <a:endParaRPr lang="en-US" dirty="0"/>
          </a:p>
        </p:txBody>
      </p:sp>
      <p:pic>
        <p:nvPicPr>
          <p:cNvPr id="4" name="Picture 3" descr="sol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1412776"/>
            <a:ext cx="3479533" cy="5005960"/>
          </a:xfrm>
          <a:prstGeom prst="rect">
            <a:avLst/>
          </a:prstGeom>
        </p:spPr>
      </p:pic>
    </p:spTree>
    <p:extLst>
      <p:ext uri="{BB962C8B-B14F-4D97-AF65-F5344CB8AC3E}">
        <p14:creationId xmlns:p14="http://schemas.microsoft.com/office/powerpoint/2010/main" val="727653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reforms</a:t>
            </a:r>
            <a:r>
              <a:rPr lang="nl-NL" dirty="0" smtClean="0"/>
              <a:t> of </a:t>
            </a:r>
            <a:r>
              <a:rPr lang="nl-NL" dirty="0" err="1" smtClean="0"/>
              <a:t>Solon</a:t>
            </a:r>
            <a:r>
              <a:rPr lang="nl-NL" dirty="0" smtClean="0"/>
              <a:t>, 594/3</a:t>
            </a:r>
            <a:endParaRPr lang="nl-NL" dirty="0"/>
          </a:p>
        </p:txBody>
      </p:sp>
      <p:sp>
        <p:nvSpPr>
          <p:cNvPr id="3" name="Tijdelijke aanduiding voor inhoud 2"/>
          <p:cNvSpPr>
            <a:spLocks noGrp="1"/>
          </p:cNvSpPr>
          <p:nvPr>
            <p:ph sz="quarter" idx="1"/>
          </p:nvPr>
        </p:nvSpPr>
        <p:spPr>
          <a:xfrm>
            <a:off x="301752" y="1628800"/>
            <a:ext cx="8503920" cy="4470248"/>
          </a:xfrm>
        </p:spPr>
        <p:txBody>
          <a:bodyPr>
            <a:normAutofit lnSpcReduction="10000"/>
          </a:bodyPr>
          <a:lstStyle/>
          <a:p>
            <a:r>
              <a:rPr lang="nl-NL" i="1" dirty="0" err="1" smtClean="0"/>
              <a:t>Seisachtheia</a:t>
            </a:r>
            <a:r>
              <a:rPr lang="nl-NL" dirty="0" smtClean="0"/>
              <a:t> (“</a:t>
            </a:r>
            <a:r>
              <a:rPr lang="nl-NL" dirty="0" err="1" smtClean="0"/>
              <a:t>shaking</a:t>
            </a:r>
            <a:r>
              <a:rPr lang="nl-NL" dirty="0" smtClean="0"/>
              <a:t> </a:t>
            </a:r>
            <a:r>
              <a:rPr lang="nl-NL" dirty="0" err="1" smtClean="0"/>
              <a:t>off</a:t>
            </a:r>
            <a:r>
              <a:rPr lang="nl-NL" dirty="0" smtClean="0"/>
              <a:t> of </a:t>
            </a:r>
            <a:r>
              <a:rPr lang="nl-NL" dirty="0" err="1" smtClean="0"/>
              <a:t>burdens</a:t>
            </a:r>
            <a:r>
              <a:rPr lang="nl-NL" dirty="0" smtClean="0"/>
              <a:t>”): </a:t>
            </a:r>
            <a:r>
              <a:rPr lang="nl-NL" dirty="0" err="1" smtClean="0"/>
              <a:t>cancellation</a:t>
            </a:r>
            <a:r>
              <a:rPr lang="nl-NL" dirty="0" smtClean="0"/>
              <a:t> of </a:t>
            </a:r>
            <a:r>
              <a:rPr lang="nl-NL" dirty="0" err="1" smtClean="0"/>
              <a:t>debt</a:t>
            </a:r>
            <a:r>
              <a:rPr lang="nl-NL" dirty="0" smtClean="0"/>
              <a:t>/</a:t>
            </a:r>
            <a:r>
              <a:rPr lang="nl-NL" dirty="0" err="1" smtClean="0"/>
              <a:t>abolishment</a:t>
            </a:r>
            <a:r>
              <a:rPr lang="nl-NL" dirty="0" smtClean="0"/>
              <a:t> of </a:t>
            </a:r>
            <a:r>
              <a:rPr lang="nl-NL" dirty="0" err="1" smtClean="0"/>
              <a:t>debt</a:t>
            </a:r>
            <a:r>
              <a:rPr lang="nl-NL" dirty="0" smtClean="0"/>
              <a:t> bondage</a:t>
            </a:r>
          </a:p>
          <a:p>
            <a:endParaRPr lang="nl-NL" dirty="0" smtClean="0"/>
          </a:p>
          <a:p>
            <a:r>
              <a:rPr lang="nl-NL" dirty="0" err="1" smtClean="0"/>
              <a:t>Removal</a:t>
            </a:r>
            <a:r>
              <a:rPr lang="nl-NL" dirty="0" smtClean="0"/>
              <a:t> of </a:t>
            </a:r>
            <a:r>
              <a:rPr lang="nl-NL" i="1" dirty="0" err="1" smtClean="0"/>
              <a:t>horoi</a:t>
            </a:r>
            <a:r>
              <a:rPr lang="nl-NL" dirty="0" smtClean="0"/>
              <a:t> (</a:t>
            </a:r>
            <a:r>
              <a:rPr lang="nl-NL" dirty="0" err="1" smtClean="0"/>
              <a:t>boundary</a:t>
            </a:r>
            <a:r>
              <a:rPr lang="nl-NL" dirty="0" smtClean="0"/>
              <a:t> markers): land </a:t>
            </a:r>
            <a:r>
              <a:rPr lang="nl-NL" dirty="0" err="1" smtClean="0"/>
              <a:t>returned</a:t>
            </a:r>
            <a:r>
              <a:rPr lang="nl-NL" dirty="0" smtClean="0"/>
              <a:t> to the </a:t>
            </a:r>
            <a:r>
              <a:rPr lang="nl-NL" dirty="0" err="1" smtClean="0"/>
              <a:t>people</a:t>
            </a:r>
            <a:r>
              <a:rPr lang="nl-NL" dirty="0" smtClean="0"/>
              <a:t>?</a:t>
            </a:r>
          </a:p>
          <a:p>
            <a:endParaRPr lang="nl-NL" dirty="0" smtClean="0"/>
          </a:p>
          <a:p>
            <a:r>
              <a:rPr lang="nl-NL" dirty="0" err="1" smtClean="0"/>
              <a:t>Abolishment</a:t>
            </a:r>
            <a:r>
              <a:rPr lang="nl-NL" dirty="0" smtClean="0"/>
              <a:t> of </a:t>
            </a:r>
            <a:r>
              <a:rPr lang="nl-NL" dirty="0" err="1" smtClean="0"/>
              <a:t>Draco’s</a:t>
            </a:r>
            <a:r>
              <a:rPr lang="nl-NL" dirty="0" smtClean="0"/>
              <a:t> </a:t>
            </a:r>
            <a:r>
              <a:rPr lang="nl-NL" dirty="0" err="1" smtClean="0"/>
              <a:t>laws</a:t>
            </a:r>
            <a:r>
              <a:rPr lang="nl-NL" dirty="0" smtClean="0"/>
              <a:t> (</a:t>
            </a:r>
            <a:r>
              <a:rPr lang="nl-NL" dirty="0" err="1" smtClean="0"/>
              <a:t>except</a:t>
            </a:r>
            <a:r>
              <a:rPr lang="nl-NL" dirty="0" smtClean="0"/>
              <a:t> </a:t>
            </a:r>
            <a:r>
              <a:rPr lang="nl-NL" dirty="0" err="1" smtClean="0"/>
              <a:t>on</a:t>
            </a:r>
            <a:r>
              <a:rPr lang="nl-NL" dirty="0" smtClean="0"/>
              <a:t> </a:t>
            </a:r>
            <a:r>
              <a:rPr lang="nl-NL" dirty="0" err="1" smtClean="0"/>
              <a:t>homicide</a:t>
            </a:r>
            <a:r>
              <a:rPr lang="nl-NL" dirty="0" smtClean="0"/>
              <a:t>)</a:t>
            </a:r>
          </a:p>
          <a:p>
            <a:endParaRPr lang="nl-NL" dirty="0" smtClean="0"/>
          </a:p>
          <a:p>
            <a:r>
              <a:rPr lang="nl-NL" dirty="0" err="1" smtClean="0"/>
              <a:t>Introduction</a:t>
            </a:r>
            <a:r>
              <a:rPr lang="nl-NL" dirty="0" smtClean="0"/>
              <a:t> of </a:t>
            </a:r>
            <a:r>
              <a:rPr lang="nl-NL" dirty="0" err="1" smtClean="0"/>
              <a:t>property</a:t>
            </a:r>
            <a:r>
              <a:rPr lang="nl-NL" dirty="0" smtClean="0"/>
              <a:t> classes </a:t>
            </a:r>
            <a:r>
              <a:rPr lang="nl-NL" dirty="0" err="1" smtClean="0"/>
              <a:t>with</a:t>
            </a:r>
            <a:r>
              <a:rPr lang="nl-NL" dirty="0" smtClean="0"/>
              <a:t> </a:t>
            </a:r>
            <a:r>
              <a:rPr lang="nl-NL" dirty="0" err="1" smtClean="0"/>
              <a:t>defined</a:t>
            </a:r>
            <a:r>
              <a:rPr lang="nl-NL" dirty="0" smtClean="0"/>
              <a:t> </a:t>
            </a:r>
            <a:r>
              <a:rPr lang="nl-NL" dirty="0" err="1" smtClean="0"/>
              <a:t>political</a:t>
            </a:r>
            <a:r>
              <a:rPr lang="nl-NL" dirty="0" smtClean="0"/>
              <a:t> </a:t>
            </a:r>
            <a:r>
              <a:rPr lang="nl-NL" dirty="0" err="1" smtClean="0"/>
              <a:t>rights</a:t>
            </a: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Solonic</a:t>
            </a:r>
            <a:r>
              <a:rPr lang="nl-NL" dirty="0" smtClean="0"/>
              <a:t> </a:t>
            </a:r>
            <a:r>
              <a:rPr lang="nl-NL" dirty="0" err="1" smtClean="0"/>
              <a:t>property</a:t>
            </a:r>
            <a:r>
              <a:rPr lang="nl-NL" dirty="0" smtClean="0"/>
              <a:t> classes</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i="1" dirty="0" err="1" smtClean="0"/>
              <a:t>Pentakosiomedimnoi</a:t>
            </a:r>
            <a:r>
              <a:rPr lang="nl-NL" dirty="0" smtClean="0"/>
              <a:t> (</a:t>
            </a:r>
            <a:r>
              <a:rPr lang="nl-NL" dirty="0" err="1" smtClean="0"/>
              <a:t>five-hundred-measure-men</a:t>
            </a:r>
            <a:r>
              <a:rPr lang="nl-NL" dirty="0" smtClean="0"/>
              <a:t>): 500 </a:t>
            </a:r>
            <a:r>
              <a:rPr lang="nl-NL" dirty="0" err="1" smtClean="0"/>
              <a:t>measures</a:t>
            </a:r>
            <a:r>
              <a:rPr lang="nl-NL" dirty="0" smtClean="0"/>
              <a:t> of </a:t>
            </a:r>
            <a:r>
              <a:rPr lang="nl-NL" dirty="0" err="1" smtClean="0"/>
              <a:t>agricultural</a:t>
            </a:r>
            <a:r>
              <a:rPr lang="nl-NL" dirty="0" smtClean="0"/>
              <a:t> </a:t>
            </a:r>
            <a:r>
              <a:rPr lang="nl-NL" dirty="0" err="1" smtClean="0"/>
              <a:t>produce</a:t>
            </a:r>
            <a:r>
              <a:rPr lang="nl-NL" dirty="0" smtClean="0"/>
              <a:t>, wet </a:t>
            </a:r>
            <a:r>
              <a:rPr lang="nl-NL" dirty="0" err="1" smtClean="0"/>
              <a:t>or</a:t>
            </a:r>
            <a:r>
              <a:rPr lang="nl-NL" dirty="0" smtClean="0"/>
              <a:t> dry</a:t>
            </a:r>
          </a:p>
          <a:p>
            <a:endParaRPr lang="nl-NL" dirty="0" smtClean="0"/>
          </a:p>
          <a:p>
            <a:r>
              <a:rPr lang="nl-NL" i="1" dirty="0" smtClean="0"/>
              <a:t>Hippeis</a:t>
            </a:r>
            <a:r>
              <a:rPr lang="nl-NL" dirty="0" smtClean="0"/>
              <a:t> (</a:t>
            </a:r>
            <a:r>
              <a:rPr lang="nl-NL" dirty="0" err="1" smtClean="0"/>
              <a:t>horsemen</a:t>
            </a:r>
            <a:r>
              <a:rPr lang="nl-NL" dirty="0" smtClean="0"/>
              <a:t>): 300 </a:t>
            </a:r>
            <a:r>
              <a:rPr lang="nl-NL" dirty="0" err="1" smtClean="0"/>
              <a:t>measures</a:t>
            </a:r>
            <a:endParaRPr lang="nl-NL" dirty="0" smtClean="0"/>
          </a:p>
          <a:p>
            <a:endParaRPr lang="nl-NL" i="1" dirty="0" smtClean="0"/>
          </a:p>
          <a:p>
            <a:r>
              <a:rPr lang="nl-NL" i="1" dirty="0" err="1" smtClean="0"/>
              <a:t>Zeugitai</a:t>
            </a:r>
            <a:r>
              <a:rPr lang="nl-NL" dirty="0" smtClean="0"/>
              <a:t> (</a:t>
            </a:r>
            <a:r>
              <a:rPr lang="nl-NL" dirty="0" err="1" smtClean="0"/>
              <a:t>yoke-men</a:t>
            </a:r>
            <a:r>
              <a:rPr lang="nl-NL" dirty="0" smtClean="0"/>
              <a:t>): 200 </a:t>
            </a:r>
            <a:r>
              <a:rPr lang="nl-NL" dirty="0" err="1" smtClean="0"/>
              <a:t>measures</a:t>
            </a:r>
            <a:endParaRPr lang="nl-NL" dirty="0" smtClean="0"/>
          </a:p>
          <a:p>
            <a:endParaRPr lang="nl-NL" i="1" dirty="0" smtClean="0"/>
          </a:p>
          <a:p>
            <a:r>
              <a:rPr lang="nl-NL" i="1" dirty="0" err="1" smtClean="0"/>
              <a:t>Thetes</a:t>
            </a:r>
            <a:r>
              <a:rPr lang="nl-NL" dirty="0" smtClean="0"/>
              <a:t> (</a:t>
            </a:r>
            <a:r>
              <a:rPr lang="nl-NL" dirty="0" err="1" smtClean="0"/>
              <a:t>labourers</a:t>
            </a:r>
            <a:r>
              <a:rPr lang="nl-NL" dirty="0" smtClean="0"/>
              <a:t>): </a:t>
            </a:r>
            <a:r>
              <a:rPr lang="nl-NL" dirty="0" err="1" smtClean="0"/>
              <a:t>everyone</a:t>
            </a:r>
            <a:r>
              <a:rPr lang="nl-NL" dirty="0" smtClean="0"/>
              <a:t> </a:t>
            </a:r>
            <a:r>
              <a:rPr lang="nl-NL" dirty="0" err="1" smtClean="0"/>
              <a:t>else</a:t>
            </a:r>
            <a:endParaRPr lang="nl-NL" i="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191</TotalTime>
  <Words>1308</Words>
  <Application>Microsoft Macintosh PowerPoint</Application>
  <PresentationFormat>On-screen Show (4:3)</PresentationFormat>
  <Paragraphs>145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Civiel</vt:lpstr>
      <vt:lpstr>Democracy and Imperialism</vt:lpstr>
      <vt:lpstr>The story so far</vt:lpstr>
      <vt:lpstr>Athens in crisis</vt:lpstr>
      <vt:lpstr>What’s going on here?</vt:lpstr>
      <vt:lpstr>Athens, circa 600</vt:lpstr>
      <vt:lpstr>What is to be done?</vt:lpstr>
      <vt:lpstr>Who is this Solon guy anyway?</vt:lpstr>
      <vt:lpstr>The reforms of Solon, 594/3</vt:lpstr>
      <vt:lpstr>The Solonic property classes</vt:lpstr>
      <vt:lpstr>Eunomia, not demokratia</vt:lpstr>
      <vt:lpstr>Problem solved?</vt:lpstr>
      <vt:lpstr>Peisistratus seizes power</vt:lpstr>
      <vt:lpstr>The dreadful yoke of tyranny?</vt:lpstr>
      <vt:lpstr>Peisistratus’ building programme</vt:lpstr>
      <vt:lpstr>Peisistratus’ building programme</vt:lpstr>
      <vt:lpstr>Peisistratus’ public benefactions</vt:lpstr>
      <vt:lpstr>Peisistratus’ fountains</vt:lpstr>
      <vt:lpstr>Politics under the Peisistratids</vt:lpstr>
      <vt:lpstr>Athens in the sixth century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Michael Scott</cp:lastModifiedBy>
  <cp:revision>21</cp:revision>
  <dcterms:created xsi:type="dcterms:W3CDTF">2017-10-12T21:56:48Z</dcterms:created>
  <dcterms:modified xsi:type="dcterms:W3CDTF">2017-10-13T13:51:02Z</dcterms:modified>
</cp:coreProperties>
</file>