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2" d="100"/>
          <a:sy n="192" d="100"/>
        </p:scale>
        <p:origin x="-291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04/05/18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04/05/18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04/05/18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04/05/18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04/05/18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638F0FA-503B-447F-A02E-6BF1D880434F}" type="datetimeFigureOut">
              <a:rPr lang="nl-NL" smtClean="0"/>
              <a:pPr/>
              <a:t>04/05/18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04/05/18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04/05/18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04/05/18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04/05/18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638F0FA-503B-447F-A02E-6BF1D880434F}" type="datetimeFigureOut">
              <a:rPr lang="nl-NL" smtClean="0"/>
              <a:pPr/>
              <a:t>04/05/18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04/05/18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27584" y="2819400"/>
            <a:ext cx="7488832" cy="1752600"/>
          </a:xfrm>
        </p:spPr>
        <p:txBody>
          <a:bodyPr/>
          <a:lstStyle/>
          <a:p>
            <a:r>
              <a:rPr lang="nl-NL" dirty="0" err="1" smtClean="0"/>
              <a:t>Revision</a:t>
            </a:r>
            <a:r>
              <a:rPr lang="nl-NL" dirty="0" smtClean="0"/>
              <a:t> </a:t>
            </a:r>
            <a:r>
              <a:rPr lang="nl-NL" dirty="0" err="1" smtClean="0"/>
              <a:t>session</a:t>
            </a:r>
            <a:r>
              <a:rPr lang="nl-NL" dirty="0" smtClean="0"/>
              <a:t> 2: the </a:t>
            </a:r>
            <a:r>
              <a:rPr lang="nl-NL" dirty="0" err="1" smtClean="0"/>
              <a:t>athenian</a:t>
            </a:r>
            <a:r>
              <a:rPr lang="nl-NL" dirty="0" smtClean="0"/>
              <a:t> </a:t>
            </a:r>
            <a:r>
              <a:rPr lang="nl-NL" dirty="0" err="1" smtClean="0"/>
              <a:t>democracy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Democracy</a:t>
            </a:r>
            <a:r>
              <a:rPr lang="nl-NL" dirty="0" smtClean="0"/>
              <a:t> and </a:t>
            </a:r>
            <a:r>
              <a:rPr lang="nl-NL" dirty="0" err="1" smtClean="0"/>
              <a:t>Imperialism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restored</a:t>
            </a:r>
            <a:r>
              <a:rPr lang="nl-NL" dirty="0" smtClean="0"/>
              <a:t> </a:t>
            </a:r>
            <a:r>
              <a:rPr lang="nl-NL" dirty="0" err="1" smtClean="0"/>
              <a:t>democracy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Powers </a:t>
            </a:r>
            <a:r>
              <a:rPr lang="nl-NL" dirty="0" err="1" smtClean="0"/>
              <a:t>moved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Assembly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law</a:t>
            </a:r>
            <a:r>
              <a:rPr lang="nl-NL" dirty="0" smtClean="0"/>
              <a:t> courts</a:t>
            </a:r>
          </a:p>
          <a:p>
            <a:endParaRPr lang="nl-NL" dirty="0"/>
          </a:p>
          <a:p>
            <a:r>
              <a:rPr lang="nl-NL" dirty="0" err="1" smtClean="0"/>
              <a:t>Rule</a:t>
            </a:r>
            <a:r>
              <a:rPr lang="nl-NL" dirty="0" smtClean="0"/>
              <a:t> of the </a:t>
            </a:r>
            <a:r>
              <a:rPr lang="nl-NL" dirty="0" err="1" smtClean="0"/>
              <a:t>law</a:t>
            </a:r>
            <a:r>
              <a:rPr lang="nl-NL" dirty="0" smtClean="0"/>
              <a:t> courts as </a:t>
            </a:r>
            <a:r>
              <a:rPr lang="nl-NL" i="1" dirty="0" err="1" smtClean="0"/>
              <a:t>nomothetai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institution</a:t>
            </a:r>
            <a:r>
              <a:rPr lang="nl-NL" dirty="0" smtClean="0"/>
              <a:t> </a:t>
            </a:r>
            <a:r>
              <a:rPr lang="nl-NL" dirty="0" err="1" smtClean="0"/>
              <a:t>responsible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i="1" dirty="0" err="1" smtClean="0"/>
              <a:t>dokimasia</a:t>
            </a:r>
            <a:r>
              <a:rPr lang="nl-NL" i="1" dirty="0" smtClean="0"/>
              <a:t>, </a:t>
            </a:r>
            <a:r>
              <a:rPr lang="nl-NL" i="1" dirty="0" err="1" smtClean="0"/>
              <a:t>euthynai</a:t>
            </a:r>
            <a:r>
              <a:rPr lang="nl-NL" i="1" dirty="0" smtClean="0"/>
              <a:t>, </a:t>
            </a:r>
            <a:r>
              <a:rPr lang="nl-NL" i="1" dirty="0" err="1" smtClean="0"/>
              <a:t>eisangelia</a:t>
            </a:r>
            <a:r>
              <a:rPr lang="nl-NL" i="1" dirty="0"/>
              <a:t>, </a:t>
            </a:r>
            <a:r>
              <a:rPr lang="nl-NL" i="1" dirty="0" err="1" smtClean="0"/>
              <a:t>graphê</a:t>
            </a:r>
            <a:r>
              <a:rPr lang="nl-NL" i="1" dirty="0" smtClean="0"/>
              <a:t> </a:t>
            </a:r>
            <a:r>
              <a:rPr lang="nl-NL" i="1" dirty="0" err="1" smtClean="0"/>
              <a:t>paranomon</a:t>
            </a:r>
            <a:endParaRPr lang="nl-NL" i="1" dirty="0" smtClean="0"/>
          </a:p>
          <a:p>
            <a:endParaRPr lang="nl-NL" i="1" dirty="0"/>
          </a:p>
          <a:p>
            <a:r>
              <a:rPr lang="nl-NL" dirty="0" err="1" smtClean="0"/>
              <a:t>Introduction</a:t>
            </a:r>
            <a:r>
              <a:rPr lang="nl-NL" dirty="0" smtClean="0"/>
              <a:t> of Assembly </a:t>
            </a:r>
            <a:r>
              <a:rPr lang="nl-NL" dirty="0" err="1" smtClean="0"/>
              <a:t>pay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Introduction</a:t>
            </a:r>
            <a:r>
              <a:rPr lang="nl-NL" dirty="0" smtClean="0"/>
              <a:t> of </a:t>
            </a:r>
            <a:r>
              <a:rPr lang="nl-NL" dirty="0" err="1" smtClean="0"/>
              <a:t>elected</a:t>
            </a:r>
            <a:r>
              <a:rPr lang="nl-NL" dirty="0" smtClean="0"/>
              <a:t> specialist offices</a:t>
            </a:r>
            <a:endParaRPr lang="nl-N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Philosophical</a:t>
            </a:r>
            <a:r>
              <a:rPr lang="nl-NL" dirty="0" smtClean="0"/>
              <a:t> </a:t>
            </a:r>
            <a:r>
              <a:rPr lang="nl-NL" dirty="0" err="1" smtClean="0"/>
              <a:t>c</a:t>
            </a:r>
            <a:r>
              <a:rPr lang="nl-NL" dirty="0" err="1" smtClean="0"/>
              <a:t>hallenges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628800"/>
            <a:ext cx="8503920" cy="4470248"/>
          </a:xfrm>
        </p:spPr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people</a:t>
            </a:r>
            <a:r>
              <a:rPr lang="nl-NL" dirty="0" smtClean="0"/>
              <a:t> as a </a:t>
            </a:r>
            <a:r>
              <a:rPr lang="nl-NL" dirty="0" err="1" smtClean="0"/>
              <a:t>fickle</a:t>
            </a:r>
            <a:r>
              <a:rPr lang="nl-NL" dirty="0" smtClean="0"/>
              <a:t> </a:t>
            </a:r>
            <a:r>
              <a:rPr lang="nl-NL" dirty="0" err="1" smtClean="0"/>
              <a:t>tyrant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Democracy</a:t>
            </a:r>
            <a:r>
              <a:rPr lang="nl-NL" dirty="0" smtClean="0"/>
              <a:t> as </a:t>
            </a:r>
            <a:r>
              <a:rPr lang="nl-NL" dirty="0" err="1" smtClean="0"/>
              <a:t>rule</a:t>
            </a:r>
            <a:r>
              <a:rPr lang="nl-NL" dirty="0" smtClean="0"/>
              <a:t> of the </a:t>
            </a:r>
            <a:r>
              <a:rPr lang="nl-NL" dirty="0" err="1" smtClean="0"/>
              <a:t>poor</a:t>
            </a:r>
            <a:r>
              <a:rPr lang="nl-NL" dirty="0" smtClean="0"/>
              <a:t> over the </a:t>
            </a:r>
            <a:r>
              <a:rPr lang="nl-NL" dirty="0" err="1" smtClean="0"/>
              <a:t>rich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Democracy</a:t>
            </a:r>
            <a:r>
              <a:rPr lang="nl-NL" dirty="0" smtClean="0"/>
              <a:t> as </a:t>
            </a:r>
            <a:r>
              <a:rPr lang="nl-NL" dirty="0" err="1" smtClean="0"/>
              <a:t>untrustworthy</a:t>
            </a:r>
            <a:r>
              <a:rPr lang="nl-NL" dirty="0" smtClean="0"/>
              <a:t> &amp; </a:t>
            </a:r>
            <a:r>
              <a:rPr lang="nl-NL" dirty="0" err="1" smtClean="0"/>
              <a:t>inefficient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Political</a:t>
            </a:r>
            <a:r>
              <a:rPr lang="nl-NL" dirty="0" smtClean="0"/>
              <a:t> </a:t>
            </a:r>
            <a:r>
              <a:rPr lang="nl-NL" dirty="0" err="1" smtClean="0"/>
              <a:t>e</a:t>
            </a:r>
            <a:r>
              <a:rPr lang="nl-NL" dirty="0" err="1" smtClean="0"/>
              <a:t>quality</a:t>
            </a:r>
            <a:r>
              <a:rPr lang="nl-NL" dirty="0" smtClean="0"/>
              <a:t> as a </a:t>
            </a:r>
            <a:r>
              <a:rPr lang="nl-NL" dirty="0" err="1" smtClean="0"/>
              <a:t>violation</a:t>
            </a:r>
            <a:r>
              <a:rPr lang="nl-NL" dirty="0" smtClean="0"/>
              <a:t> of </a:t>
            </a:r>
            <a:r>
              <a:rPr lang="nl-NL" dirty="0" err="1" smtClean="0"/>
              <a:t>natural</a:t>
            </a:r>
            <a:r>
              <a:rPr lang="nl-NL" dirty="0" smtClean="0"/>
              <a:t> order</a:t>
            </a:r>
            <a:endParaRPr lang="nl-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slow </a:t>
            </a:r>
            <a:r>
              <a:rPr lang="nl-NL" dirty="0" err="1" smtClean="0"/>
              <a:t>death</a:t>
            </a:r>
            <a:r>
              <a:rPr lang="nl-NL" dirty="0" smtClean="0"/>
              <a:t> of </a:t>
            </a:r>
            <a:r>
              <a:rPr lang="nl-NL" dirty="0" err="1" smtClean="0"/>
              <a:t>people</a:t>
            </a:r>
            <a:r>
              <a:rPr lang="nl-NL" dirty="0" smtClean="0"/>
              <a:t> power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628800"/>
            <a:ext cx="8503920" cy="4608512"/>
          </a:xfrm>
        </p:spPr>
        <p:txBody>
          <a:bodyPr>
            <a:normAutofit fontScale="92500"/>
          </a:bodyPr>
          <a:lstStyle/>
          <a:p>
            <a:r>
              <a:rPr lang="nl-NL" dirty="0" smtClean="0"/>
              <a:t>Athens </a:t>
            </a:r>
            <a:r>
              <a:rPr lang="nl-NL" dirty="0" err="1" smtClean="0"/>
              <a:t>subjected</a:t>
            </a:r>
            <a:r>
              <a:rPr lang="nl-NL" dirty="0" smtClean="0"/>
              <a:t> in 338, but </a:t>
            </a:r>
            <a:r>
              <a:rPr lang="nl-NL" dirty="0" err="1" smtClean="0"/>
              <a:t>democracy</a:t>
            </a:r>
            <a:r>
              <a:rPr lang="nl-NL" dirty="0" smtClean="0"/>
              <a:t> </a:t>
            </a:r>
            <a:r>
              <a:rPr lang="nl-NL" dirty="0" err="1" smtClean="0"/>
              <a:t>persists</a:t>
            </a:r>
            <a:r>
              <a:rPr lang="nl-NL" dirty="0" smtClean="0"/>
              <a:t>; </a:t>
            </a:r>
            <a:r>
              <a:rPr lang="nl-NL" dirty="0" err="1" smtClean="0"/>
              <a:t>repeated</a:t>
            </a:r>
            <a:r>
              <a:rPr lang="nl-NL" dirty="0" smtClean="0"/>
              <a:t> </a:t>
            </a:r>
            <a:r>
              <a:rPr lang="nl-NL" dirty="0" err="1" smtClean="0"/>
              <a:t>abolitions</a:t>
            </a:r>
            <a:r>
              <a:rPr lang="nl-NL" dirty="0" smtClean="0"/>
              <a:t> </a:t>
            </a:r>
            <a:r>
              <a:rPr lang="nl-NL" dirty="0" err="1" smtClean="0"/>
              <a:t>always</a:t>
            </a:r>
            <a:r>
              <a:rPr lang="nl-NL" dirty="0" smtClean="0"/>
              <a:t> </a:t>
            </a:r>
            <a:r>
              <a:rPr lang="nl-NL" dirty="0" err="1" smtClean="0"/>
              <a:t>followed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err="1" smtClean="0"/>
              <a:t>restoration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Overtures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independence</a:t>
            </a:r>
            <a:r>
              <a:rPr lang="nl-NL" dirty="0" smtClean="0"/>
              <a:t> of </a:t>
            </a:r>
            <a:r>
              <a:rPr lang="nl-NL" dirty="0" err="1" smtClean="0"/>
              <a:t>Greek</a:t>
            </a:r>
            <a:r>
              <a:rPr lang="nl-NL" dirty="0" smtClean="0"/>
              <a:t> </a:t>
            </a:r>
            <a:r>
              <a:rPr lang="nl-NL" dirty="0" err="1" smtClean="0"/>
              <a:t>states</a:t>
            </a:r>
            <a:r>
              <a:rPr lang="nl-NL" dirty="0" smtClean="0"/>
              <a:t> (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it</a:t>
            </a:r>
            <a:r>
              <a:rPr lang="nl-NL" dirty="0" smtClean="0"/>
              <a:t>, </a:t>
            </a:r>
            <a:r>
              <a:rPr lang="nl-NL" dirty="0" err="1" smtClean="0"/>
              <a:t>democracy</a:t>
            </a:r>
            <a:r>
              <a:rPr lang="nl-NL" dirty="0" smtClean="0"/>
              <a:t>) </a:t>
            </a:r>
            <a:r>
              <a:rPr lang="nl-NL" dirty="0" err="1" smtClean="0"/>
              <a:t>leveraged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err="1" smtClean="0"/>
              <a:t>Hellenistic</a:t>
            </a:r>
            <a:r>
              <a:rPr lang="nl-NL" dirty="0" smtClean="0"/>
              <a:t> </a:t>
            </a:r>
            <a:r>
              <a:rPr lang="nl-NL" dirty="0" err="1" smtClean="0"/>
              <a:t>rulers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Actual</a:t>
            </a:r>
            <a:r>
              <a:rPr lang="nl-NL" dirty="0" smtClean="0"/>
              <a:t> end of </a:t>
            </a:r>
            <a:r>
              <a:rPr lang="nl-NL" dirty="0" err="1" smtClean="0"/>
              <a:t>democracy</a:t>
            </a:r>
            <a:r>
              <a:rPr lang="nl-NL" dirty="0" smtClean="0"/>
              <a:t> is a slow, </a:t>
            </a:r>
            <a:r>
              <a:rPr lang="nl-NL" dirty="0" err="1" smtClean="0"/>
              <a:t>ill-attested</a:t>
            </a:r>
            <a:r>
              <a:rPr lang="nl-NL" dirty="0" smtClean="0"/>
              <a:t> </a:t>
            </a:r>
            <a:r>
              <a:rPr lang="nl-NL" dirty="0" err="1" smtClean="0"/>
              <a:t>transition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All</a:t>
            </a:r>
            <a:r>
              <a:rPr lang="nl-NL" dirty="0" smtClean="0"/>
              <a:t> later </a:t>
            </a:r>
            <a:r>
              <a:rPr lang="nl-NL" dirty="0" err="1" smtClean="0"/>
              <a:t>periods</a:t>
            </a:r>
            <a:r>
              <a:rPr lang="nl-NL" dirty="0" smtClean="0"/>
              <a:t> </a:t>
            </a:r>
            <a:r>
              <a:rPr lang="nl-NL" dirty="0" err="1" smtClean="0"/>
              <a:t>saw</a:t>
            </a:r>
            <a:r>
              <a:rPr lang="nl-NL" dirty="0" smtClean="0"/>
              <a:t> </a:t>
            </a:r>
            <a:r>
              <a:rPr lang="nl-NL" dirty="0" err="1" smtClean="0"/>
              <a:t>Athenian</a:t>
            </a:r>
            <a:r>
              <a:rPr lang="nl-NL" dirty="0" smtClean="0"/>
              <a:t> </a:t>
            </a:r>
            <a:r>
              <a:rPr lang="nl-NL" dirty="0" err="1" smtClean="0"/>
              <a:t>democracy</a:t>
            </a:r>
            <a:r>
              <a:rPr lang="nl-NL" dirty="0" smtClean="0"/>
              <a:t> as </a:t>
            </a:r>
            <a:r>
              <a:rPr lang="nl-NL" dirty="0" err="1" smtClean="0"/>
              <a:t>an</a:t>
            </a:r>
            <a:r>
              <a:rPr lang="nl-NL" dirty="0" smtClean="0"/>
              <a:t> </a:t>
            </a:r>
            <a:r>
              <a:rPr lang="nl-NL" dirty="0" err="1" smtClean="0"/>
              <a:t>example</a:t>
            </a:r>
            <a:r>
              <a:rPr lang="nl-NL" dirty="0" smtClean="0"/>
              <a:t> of </a:t>
            </a:r>
            <a:r>
              <a:rPr lang="nl-NL" dirty="0" err="1" smtClean="0"/>
              <a:t>unbridled</a:t>
            </a:r>
            <a:r>
              <a:rPr lang="nl-NL" dirty="0" smtClean="0"/>
              <a:t> </a:t>
            </a:r>
            <a:r>
              <a:rPr lang="nl-NL" dirty="0" err="1" smtClean="0"/>
              <a:t>mob</a:t>
            </a:r>
            <a:r>
              <a:rPr lang="nl-NL" dirty="0" smtClean="0"/>
              <a:t> </a:t>
            </a:r>
            <a:r>
              <a:rPr lang="nl-NL" dirty="0" err="1" smtClean="0"/>
              <a:t>rule</a:t>
            </a:r>
            <a:endParaRPr lang="nl-N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8227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What was democracy to the Greeks? Where did it come from?</a:t>
            </a:r>
          </a:p>
          <a:p>
            <a:endParaRPr lang="en-US" dirty="0"/>
          </a:p>
          <a:p>
            <a:r>
              <a:rPr lang="en-US" dirty="0" smtClean="0"/>
              <a:t>When did Athens become a democracy?</a:t>
            </a:r>
          </a:p>
          <a:p>
            <a:endParaRPr lang="en-US" dirty="0"/>
          </a:p>
          <a:p>
            <a:r>
              <a:rPr lang="en-US" dirty="0" smtClean="0"/>
              <a:t>How did democracy affect the lives of Athenians?</a:t>
            </a:r>
          </a:p>
          <a:p>
            <a:endParaRPr lang="en-US" dirty="0"/>
          </a:p>
          <a:p>
            <a:r>
              <a:rPr lang="en-US" dirty="0" smtClean="0"/>
              <a:t>How did democracy fit into emerging political thought?</a:t>
            </a:r>
          </a:p>
          <a:p>
            <a:endParaRPr lang="en-US" dirty="0"/>
          </a:p>
          <a:p>
            <a:r>
              <a:rPr lang="en-US" dirty="0" smtClean="0"/>
              <a:t>What are the lessons to be learned from the history of Athenian democracy?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748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exam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179512" y="1628800"/>
            <a:ext cx="8784976" cy="4470248"/>
          </a:xfrm>
        </p:spPr>
        <p:txBody>
          <a:bodyPr>
            <a:normAutofit fontScale="92500" lnSpcReduction="10000"/>
          </a:bodyPr>
          <a:lstStyle/>
          <a:p>
            <a:r>
              <a:rPr lang="nl-NL" dirty="0" err="1" smtClean="0"/>
              <a:t>Exam</a:t>
            </a:r>
            <a:r>
              <a:rPr lang="nl-NL" dirty="0" smtClean="0"/>
              <a:t> </a:t>
            </a:r>
            <a:r>
              <a:rPr lang="nl-NL" dirty="0" err="1" smtClean="0"/>
              <a:t>contains</a:t>
            </a:r>
            <a:r>
              <a:rPr lang="nl-NL" dirty="0" smtClean="0"/>
              <a:t> 6 </a:t>
            </a:r>
            <a:r>
              <a:rPr lang="nl-NL" dirty="0" err="1" smtClean="0"/>
              <a:t>gobbets</a:t>
            </a:r>
            <a:r>
              <a:rPr lang="nl-NL" dirty="0" smtClean="0"/>
              <a:t> (3 images, 3 </a:t>
            </a:r>
            <a:r>
              <a:rPr lang="nl-NL" dirty="0" err="1" smtClean="0"/>
              <a:t>texts</a:t>
            </a:r>
            <a:r>
              <a:rPr lang="nl-NL" dirty="0" smtClean="0"/>
              <a:t>) + 8 essay </a:t>
            </a:r>
            <a:r>
              <a:rPr lang="nl-NL" dirty="0" err="1" smtClean="0"/>
              <a:t>questions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discuss</a:t>
            </a:r>
            <a:r>
              <a:rPr lang="nl-NL" dirty="0" smtClean="0"/>
              <a:t> 2 </a:t>
            </a:r>
            <a:r>
              <a:rPr lang="nl-NL" dirty="0" err="1" smtClean="0"/>
              <a:t>gobbets</a:t>
            </a:r>
            <a:r>
              <a:rPr lang="nl-NL" dirty="0" smtClean="0"/>
              <a:t> (1 image, 1 </a:t>
            </a:r>
            <a:r>
              <a:rPr lang="nl-NL" dirty="0" err="1" smtClean="0"/>
              <a:t>text</a:t>
            </a:r>
            <a:r>
              <a:rPr lang="nl-NL" dirty="0" smtClean="0"/>
              <a:t>) + </a:t>
            </a:r>
            <a:r>
              <a:rPr lang="nl-NL" dirty="0" err="1" smtClean="0"/>
              <a:t>answer</a:t>
            </a:r>
            <a:r>
              <a:rPr lang="nl-NL" dirty="0" smtClean="0"/>
              <a:t> 2 essay </a:t>
            </a:r>
            <a:r>
              <a:rPr lang="nl-NL" dirty="0" err="1" smtClean="0"/>
              <a:t>questions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2 </a:t>
            </a:r>
            <a:r>
              <a:rPr lang="nl-NL" dirty="0" err="1" smtClean="0"/>
              <a:t>gobbets</a:t>
            </a:r>
            <a:r>
              <a:rPr lang="nl-NL" dirty="0" smtClean="0"/>
              <a:t> </a:t>
            </a:r>
            <a:r>
              <a:rPr lang="nl-NL" dirty="0" err="1" smtClean="0"/>
              <a:t>together</a:t>
            </a:r>
            <a:r>
              <a:rPr lang="nl-NL" dirty="0" smtClean="0"/>
              <a:t> are 33% of the mark; </a:t>
            </a:r>
            <a:r>
              <a:rPr lang="nl-NL" dirty="0" err="1" smtClean="0"/>
              <a:t>each</a:t>
            </a:r>
            <a:r>
              <a:rPr lang="nl-NL" dirty="0" smtClean="0"/>
              <a:t> essay </a:t>
            </a:r>
            <a:r>
              <a:rPr lang="nl-NL" dirty="0" err="1" smtClean="0"/>
              <a:t>question</a:t>
            </a:r>
            <a:r>
              <a:rPr lang="nl-NL" dirty="0" smtClean="0"/>
              <a:t> is 33%</a:t>
            </a:r>
          </a:p>
          <a:p>
            <a:endParaRPr lang="nl-NL" dirty="0" smtClean="0"/>
          </a:p>
          <a:p>
            <a:r>
              <a:rPr lang="nl-NL" i="1" dirty="0" smtClean="0"/>
              <a:t>Q800 </a:t>
            </a:r>
            <a:r>
              <a:rPr lang="nl-NL" i="1" dirty="0" err="1" smtClean="0"/>
              <a:t>students</a:t>
            </a:r>
            <a:r>
              <a:rPr lang="nl-NL" i="1" dirty="0" smtClean="0"/>
              <a:t> translate &amp; </a:t>
            </a:r>
            <a:r>
              <a:rPr lang="nl-NL" i="1" dirty="0" err="1" smtClean="0"/>
              <a:t>comment</a:t>
            </a:r>
            <a:r>
              <a:rPr lang="nl-NL" i="1" dirty="0" smtClean="0"/>
              <a:t> </a:t>
            </a:r>
            <a:r>
              <a:rPr lang="nl-NL" i="1" dirty="0" err="1" smtClean="0"/>
              <a:t>on</a:t>
            </a:r>
            <a:r>
              <a:rPr lang="nl-NL" i="1" dirty="0" smtClean="0"/>
              <a:t> 2 (of 4)  passages of </a:t>
            </a:r>
            <a:r>
              <a:rPr lang="nl-NL" i="1" dirty="0" err="1" smtClean="0"/>
              <a:t>Greek</a:t>
            </a:r>
            <a:r>
              <a:rPr lang="nl-NL" i="1" dirty="0" smtClean="0"/>
              <a:t> (50%) + </a:t>
            </a:r>
            <a:r>
              <a:rPr lang="nl-NL" i="1" dirty="0" err="1" smtClean="0"/>
              <a:t>answer</a:t>
            </a:r>
            <a:r>
              <a:rPr lang="nl-NL" i="1" dirty="0" smtClean="0"/>
              <a:t> 1 essay </a:t>
            </a:r>
            <a:r>
              <a:rPr lang="nl-NL" i="1" dirty="0" err="1" smtClean="0"/>
              <a:t>question</a:t>
            </a:r>
            <a:r>
              <a:rPr lang="nl-NL" i="1" dirty="0" smtClean="0"/>
              <a:t> (50%)</a:t>
            </a:r>
            <a:endParaRPr lang="nl-NL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Answers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err="1" smtClean="0"/>
              <a:t>Gobbet</a:t>
            </a:r>
            <a:r>
              <a:rPr lang="nl-NL" dirty="0" smtClean="0"/>
              <a:t> </a:t>
            </a:r>
            <a:r>
              <a:rPr lang="nl-NL" dirty="0" err="1" smtClean="0"/>
              <a:t>answers</a:t>
            </a:r>
            <a:r>
              <a:rPr lang="nl-NL" dirty="0" smtClean="0"/>
              <a:t> </a:t>
            </a:r>
            <a:r>
              <a:rPr lang="nl-NL" dirty="0" err="1" smtClean="0"/>
              <a:t>should</a:t>
            </a:r>
            <a:r>
              <a:rPr lang="nl-NL" dirty="0" smtClean="0"/>
              <a:t> </a:t>
            </a:r>
            <a:r>
              <a:rPr lang="nl-NL" dirty="0" err="1" smtClean="0"/>
              <a:t>discuss</a:t>
            </a:r>
            <a:r>
              <a:rPr lang="nl-NL" dirty="0" smtClean="0"/>
              <a:t> features of the object/</a:t>
            </a:r>
            <a:r>
              <a:rPr lang="nl-NL" dirty="0" err="1" smtClean="0"/>
              <a:t>text</a:t>
            </a:r>
            <a:r>
              <a:rPr lang="nl-NL" dirty="0" smtClean="0"/>
              <a:t> (</a:t>
            </a:r>
            <a:r>
              <a:rPr lang="nl-NL" dirty="0" err="1" smtClean="0"/>
              <a:t>if</a:t>
            </a:r>
            <a:r>
              <a:rPr lang="nl-NL" dirty="0" smtClean="0"/>
              <a:t> relevant) and </a:t>
            </a:r>
            <a:r>
              <a:rPr lang="nl-NL" dirty="0" err="1" smtClean="0"/>
              <a:t>its</a:t>
            </a:r>
            <a:r>
              <a:rPr lang="nl-NL" dirty="0" smtClean="0"/>
              <a:t> </a:t>
            </a:r>
            <a:r>
              <a:rPr lang="nl-NL" dirty="0" err="1" smtClean="0"/>
              <a:t>relation</a:t>
            </a:r>
            <a:r>
              <a:rPr lang="nl-NL" dirty="0" smtClean="0"/>
              <a:t> to the </a:t>
            </a:r>
            <a:r>
              <a:rPr lang="nl-NL" dirty="0" err="1" smtClean="0"/>
              <a:t>themes</a:t>
            </a:r>
            <a:r>
              <a:rPr lang="nl-NL" dirty="0" smtClean="0"/>
              <a:t> of the module.</a:t>
            </a:r>
          </a:p>
          <a:p>
            <a:endParaRPr lang="nl-NL" dirty="0" smtClean="0"/>
          </a:p>
          <a:p>
            <a:r>
              <a:rPr lang="nl-NL" dirty="0" smtClean="0"/>
              <a:t>Essays </a:t>
            </a:r>
            <a:r>
              <a:rPr lang="nl-NL" dirty="0" err="1" smtClean="0"/>
              <a:t>should</a:t>
            </a:r>
            <a:r>
              <a:rPr lang="nl-NL" dirty="0" smtClean="0"/>
              <a:t> </a:t>
            </a:r>
            <a:r>
              <a:rPr lang="nl-NL" dirty="0" err="1" smtClean="0"/>
              <a:t>follow</a:t>
            </a:r>
            <a:r>
              <a:rPr lang="nl-NL" dirty="0" smtClean="0"/>
              <a:t> essay </a:t>
            </a:r>
            <a:r>
              <a:rPr lang="nl-NL" dirty="0" err="1" smtClean="0"/>
              <a:t>structure</a:t>
            </a:r>
            <a:r>
              <a:rPr lang="nl-NL" dirty="0" smtClean="0"/>
              <a:t>: </a:t>
            </a:r>
            <a:r>
              <a:rPr lang="nl-NL" dirty="0" err="1" smtClean="0"/>
              <a:t>introduction</a:t>
            </a:r>
            <a:r>
              <a:rPr lang="nl-NL" dirty="0" smtClean="0"/>
              <a:t>, argument, </a:t>
            </a:r>
            <a:r>
              <a:rPr lang="nl-NL" dirty="0" err="1" smtClean="0"/>
              <a:t>conclusion</a:t>
            </a:r>
            <a:r>
              <a:rPr lang="nl-NL" dirty="0" smtClean="0"/>
              <a:t>.</a:t>
            </a:r>
          </a:p>
          <a:p>
            <a:endParaRPr lang="nl-NL" dirty="0" smtClean="0"/>
          </a:p>
          <a:p>
            <a:r>
              <a:rPr lang="nl-NL" dirty="0" smtClean="0"/>
              <a:t>We look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evidence</a:t>
            </a:r>
            <a:r>
              <a:rPr lang="nl-NL" dirty="0" smtClean="0"/>
              <a:t> of </a:t>
            </a:r>
            <a:r>
              <a:rPr lang="nl-NL" dirty="0" err="1" smtClean="0"/>
              <a:t>knowledge</a:t>
            </a:r>
            <a:r>
              <a:rPr lang="nl-NL" dirty="0" smtClean="0"/>
              <a:t> &amp; </a:t>
            </a:r>
            <a:r>
              <a:rPr lang="nl-NL" dirty="0" err="1" smtClean="0"/>
              <a:t>understanding</a:t>
            </a:r>
            <a:r>
              <a:rPr lang="nl-NL" dirty="0" smtClean="0"/>
              <a:t>. </a:t>
            </a:r>
            <a:r>
              <a:rPr lang="nl-NL" dirty="0" err="1" smtClean="0"/>
              <a:t>Providing</a:t>
            </a:r>
            <a:r>
              <a:rPr lang="nl-NL" dirty="0" smtClean="0"/>
              <a:t> </a:t>
            </a:r>
            <a:r>
              <a:rPr lang="nl-NL" dirty="0" err="1" smtClean="0"/>
              <a:t>references</a:t>
            </a:r>
            <a:r>
              <a:rPr lang="nl-NL" dirty="0" smtClean="0"/>
              <a:t> to </a:t>
            </a:r>
            <a:r>
              <a:rPr lang="nl-NL" dirty="0" err="1" smtClean="0"/>
              <a:t>sources</a:t>
            </a:r>
            <a:r>
              <a:rPr lang="nl-NL" dirty="0" smtClean="0"/>
              <a:t> &amp; </a:t>
            </a:r>
            <a:r>
              <a:rPr lang="nl-NL" dirty="0" err="1" smtClean="0"/>
              <a:t>scholarship</a:t>
            </a:r>
            <a:r>
              <a:rPr lang="nl-NL" dirty="0" smtClean="0"/>
              <a:t> is </a:t>
            </a:r>
            <a:r>
              <a:rPr lang="nl-NL" b="1" dirty="0" err="1" smtClean="0"/>
              <a:t>not</a:t>
            </a:r>
            <a:r>
              <a:rPr lang="nl-NL" dirty="0" smtClean="0"/>
              <a:t> </a:t>
            </a:r>
            <a:r>
              <a:rPr lang="nl-NL" b="1" dirty="0" err="1" smtClean="0"/>
              <a:t>required</a:t>
            </a:r>
            <a:r>
              <a:rPr lang="nl-NL" b="1" dirty="0" smtClean="0"/>
              <a:t>,</a:t>
            </a:r>
            <a:r>
              <a:rPr lang="nl-NL" dirty="0" smtClean="0"/>
              <a:t> </a:t>
            </a:r>
            <a:r>
              <a:rPr lang="nl-NL" dirty="0" err="1" smtClean="0"/>
              <a:t>but</a:t>
            </a:r>
            <a:r>
              <a:rPr lang="nl-NL" dirty="0" smtClean="0"/>
              <a:t> </a:t>
            </a:r>
            <a:r>
              <a:rPr lang="nl-NL" dirty="0" err="1" smtClean="0"/>
              <a:t>it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help!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Democracy</a:t>
            </a:r>
            <a:r>
              <a:rPr lang="nl-NL" dirty="0" smtClean="0"/>
              <a:t>: context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700808"/>
            <a:ext cx="8503920" cy="4680520"/>
          </a:xfrm>
        </p:spPr>
        <p:txBody>
          <a:bodyPr>
            <a:normAutofit fontScale="92500" lnSpcReduction="10000"/>
          </a:bodyPr>
          <a:lstStyle/>
          <a:p>
            <a:r>
              <a:rPr lang="nl-NL" dirty="0" err="1" smtClean="0"/>
              <a:t>Earliest</a:t>
            </a:r>
            <a:r>
              <a:rPr lang="nl-NL" dirty="0" smtClean="0"/>
              <a:t> </a:t>
            </a:r>
            <a:r>
              <a:rPr lang="nl-NL" dirty="0" err="1" smtClean="0"/>
              <a:t>literary</a:t>
            </a:r>
            <a:r>
              <a:rPr lang="nl-NL" dirty="0" smtClean="0"/>
              <a:t> </a:t>
            </a:r>
            <a:r>
              <a:rPr lang="nl-NL" dirty="0" err="1" smtClean="0"/>
              <a:t>texts</a:t>
            </a:r>
            <a:r>
              <a:rPr lang="nl-NL" dirty="0" smtClean="0"/>
              <a:t> attest to </a:t>
            </a:r>
            <a:r>
              <a:rPr lang="nl-NL" dirty="0" err="1" smtClean="0"/>
              <a:t>existence</a:t>
            </a:r>
            <a:r>
              <a:rPr lang="nl-NL" dirty="0" smtClean="0"/>
              <a:t> of </a:t>
            </a:r>
            <a:r>
              <a:rPr lang="nl-NL" dirty="0" err="1" smtClean="0"/>
              <a:t>laws</a:t>
            </a:r>
            <a:r>
              <a:rPr lang="nl-NL" dirty="0" smtClean="0"/>
              <a:t> &amp; </a:t>
            </a:r>
            <a:r>
              <a:rPr lang="nl-NL" dirty="0" err="1" smtClean="0"/>
              <a:t>assemblies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Earliest</a:t>
            </a:r>
            <a:r>
              <a:rPr lang="nl-NL" dirty="0" smtClean="0"/>
              <a:t> </a:t>
            </a:r>
            <a:r>
              <a:rPr lang="nl-NL" dirty="0" err="1" smtClean="0"/>
              <a:t>inscribed</a:t>
            </a:r>
            <a:r>
              <a:rPr lang="nl-NL" dirty="0" smtClean="0"/>
              <a:t> </a:t>
            </a:r>
            <a:r>
              <a:rPr lang="nl-NL" dirty="0" err="1" smtClean="0"/>
              <a:t>laws</a:t>
            </a:r>
            <a:r>
              <a:rPr lang="nl-NL" dirty="0" smtClean="0"/>
              <a:t> </a:t>
            </a:r>
            <a:r>
              <a:rPr lang="nl-NL" dirty="0" err="1" smtClean="0"/>
              <a:t>define</a:t>
            </a:r>
            <a:r>
              <a:rPr lang="nl-NL" dirty="0" smtClean="0"/>
              <a:t> </a:t>
            </a:r>
            <a:r>
              <a:rPr lang="nl-NL" dirty="0" err="1" smtClean="0"/>
              <a:t>access</a:t>
            </a:r>
            <a:r>
              <a:rPr lang="nl-NL" dirty="0" smtClean="0"/>
              <a:t> to </a:t>
            </a:r>
            <a:r>
              <a:rPr lang="nl-NL" dirty="0" err="1" smtClean="0"/>
              <a:t>magistracies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Chronic</a:t>
            </a:r>
            <a:r>
              <a:rPr lang="nl-NL" dirty="0" smtClean="0"/>
              <a:t> </a:t>
            </a:r>
            <a:r>
              <a:rPr lang="nl-NL" dirty="0" err="1" smtClean="0"/>
              <a:t>instability</a:t>
            </a:r>
            <a:r>
              <a:rPr lang="nl-NL" dirty="0" smtClean="0"/>
              <a:t> &amp; </a:t>
            </a:r>
            <a:r>
              <a:rPr lang="nl-NL" dirty="0" err="1" smtClean="0"/>
              <a:t>rise</a:t>
            </a:r>
            <a:r>
              <a:rPr lang="nl-NL" dirty="0" smtClean="0"/>
              <a:t> of </a:t>
            </a:r>
            <a:r>
              <a:rPr lang="nl-NL" dirty="0" err="1" smtClean="0"/>
              <a:t>tyranny</a:t>
            </a:r>
            <a:r>
              <a:rPr lang="nl-NL" dirty="0" smtClean="0"/>
              <a:t> discredit </a:t>
            </a:r>
            <a:r>
              <a:rPr lang="nl-NL" dirty="0" err="1" smtClean="0"/>
              <a:t>prevailing</a:t>
            </a:r>
            <a:r>
              <a:rPr lang="nl-NL" dirty="0" smtClean="0"/>
              <a:t> </a:t>
            </a:r>
            <a:r>
              <a:rPr lang="nl-NL" dirty="0" err="1" smtClean="0"/>
              <a:t>government</a:t>
            </a:r>
            <a:r>
              <a:rPr lang="nl-NL" dirty="0" smtClean="0"/>
              <a:t> </a:t>
            </a:r>
            <a:r>
              <a:rPr lang="nl-NL" dirty="0" err="1" smtClean="0"/>
              <a:t>systems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People’s</a:t>
            </a:r>
            <a:r>
              <a:rPr lang="nl-NL" dirty="0" smtClean="0"/>
              <a:t> Council </a:t>
            </a:r>
            <a:r>
              <a:rPr lang="nl-NL" dirty="0" err="1" smtClean="0"/>
              <a:t>attested</a:t>
            </a:r>
            <a:r>
              <a:rPr lang="nl-NL" dirty="0" smtClean="0"/>
              <a:t> on Chios </a:t>
            </a:r>
            <a:r>
              <a:rPr lang="nl-NL" dirty="0" err="1" smtClean="0"/>
              <a:t>by</a:t>
            </a:r>
            <a:r>
              <a:rPr lang="nl-NL" dirty="0" smtClean="0"/>
              <a:t> c. </a:t>
            </a:r>
            <a:r>
              <a:rPr lang="nl-NL" dirty="0" smtClean="0"/>
              <a:t>550</a:t>
            </a:r>
          </a:p>
          <a:p>
            <a:endParaRPr lang="nl-NL" dirty="0"/>
          </a:p>
          <a:p>
            <a:r>
              <a:rPr lang="nl-NL" dirty="0" err="1" smtClean="0"/>
              <a:t>Appearance</a:t>
            </a:r>
            <a:r>
              <a:rPr lang="nl-NL" dirty="0" smtClean="0"/>
              <a:t> of </a:t>
            </a:r>
            <a:r>
              <a:rPr lang="nl-NL" dirty="0" err="1" smtClean="0"/>
              <a:t>concepts</a:t>
            </a:r>
            <a:r>
              <a:rPr lang="nl-NL" dirty="0" smtClean="0"/>
              <a:t> of</a:t>
            </a:r>
            <a:r>
              <a:rPr lang="nl-NL" dirty="0" smtClean="0"/>
              <a:t> </a:t>
            </a:r>
            <a:r>
              <a:rPr lang="nl-NL" i="1" dirty="0" err="1" smtClean="0"/>
              <a:t>isonomia</a:t>
            </a:r>
            <a:r>
              <a:rPr lang="nl-NL" i="1" dirty="0" smtClean="0"/>
              <a:t>, </a:t>
            </a:r>
            <a:r>
              <a:rPr lang="nl-NL" i="1" dirty="0" err="1" smtClean="0"/>
              <a:t>isegoria</a:t>
            </a:r>
            <a:endParaRPr lang="nl-NL" i="1" dirty="0" smtClean="0"/>
          </a:p>
          <a:p>
            <a:pPr>
              <a:buNone/>
            </a:pPr>
            <a:endParaRPr lang="nl-NL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Late </a:t>
            </a:r>
            <a:r>
              <a:rPr lang="nl-NL" dirty="0" err="1" smtClean="0"/>
              <a:t>Archaic</a:t>
            </a:r>
            <a:r>
              <a:rPr lang="nl-NL" dirty="0" smtClean="0"/>
              <a:t> </a:t>
            </a:r>
            <a:r>
              <a:rPr lang="nl-NL" dirty="0" err="1" smtClean="0"/>
              <a:t>Athens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556792"/>
            <a:ext cx="8503920" cy="4896544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632/1: </a:t>
            </a:r>
            <a:r>
              <a:rPr lang="nl-NL" dirty="0" err="1" smtClean="0"/>
              <a:t>Cylon’s</a:t>
            </a:r>
            <a:r>
              <a:rPr lang="nl-NL" dirty="0" smtClean="0"/>
              <a:t> </a:t>
            </a:r>
            <a:r>
              <a:rPr lang="nl-NL" dirty="0" err="1" smtClean="0"/>
              <a:t>attempted</a:t>
            </a:r>
            <a:r>
              <a:rPr lang="nl-NL" dirty="0" smtClean="0"/>
              <a:t> coup</a:t>
            </a:r>
          </a:p>
          <a:p>
            <a:endParaRPr lang="nl-NL" dirty="0" smtClean="0"/>
          </a:p>
          <a:p>
            <a:r>
              <a:rPr lang="nl-NL" dirty="0" smtClean="0"/>
              <a:t>621: </a:t>
            </a:r>
            <a:r>
              <a:rPr lang="nl-NL" dirty="0" err="1" smtClean="0"/>
              <a:t>Laws</a:t>
            </a:r>
            <a:r>
              <a:rPr lang="nl-NL" dirty="0" smtClean="0"/>
              <a:t> of </a:t>
            </a:r>
            <a:r>
              <a:rPr lang="nl-NL" dirty="0" err="1" smtClean="0"/>
              <a:t>Draco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594: </a:t>
            </a:r>
            <a:r>
              <a:rPr lang="nl-NL" dirty="0" err="1" smtClean="0"/>
              <a:t>Laws</a:t>
            </a:r>
            <a:r>
              <a:rPr lang="nl-NL" dirty="0" smtClean="0"/>
              <a:t> of </a:t>
            </a:r>
            <a:r>
              <a:rPr lang="nl-NL" dirty="0" err="1" smtClean="0"/>
              <a:t>Solon</a:t>
            </a:r>
            <a:r>
              <a:rPr lang="nl-NL" dirty="0" smtClean="0"/>
              <a:t>: </a:t>
            </a:r>
            <a:r>
              <a:rPr lang="nl-NL" dirty="0" err="1" smtClean="0"/>
              <a:t>redefinition</a:t>
            </a:r>
            <a:r>
              <a:rPr lang="nl-NL" dirty="0" smtClean="0"/>
              <a:t> of </a:t>
            </a:r>
            <a:r>
              <a:rPr lang="nl-NL" dirty="0" err="1" smtClean="0"/>
              <a:t>access</a:t>
            </a:r>
            <a:r>
              <a:rPr lang="nl-NL" dirty="0" smtClean="0"/>
              <a:t> to power</a:t>
            </a:r>
          </a:p>
          <a:p>
            <a:endParaRPr lang="nl-NL" dirty="0" smtClean="0"/>
          </a:p>
          <a:p>
            <a:r>
              <a:rPr lang="nl-NL" dirty="0" smtClean="0"/>
              <a:t>594-546: </a:t>
            </a:r>
            <a:r>
              <a:rPr lang="nl-NL" dirty="0" err="1" smtClean="0"/>
              <a:t>continued</a:t>
            </a:r>
            <a:r>
              <a:rPr lang="nl-NL" dirty="0" smtClean="0"/>
              <a:t> </a:t>
            </a:r>
            <a:r>
              <a:rPr lang="nl-NL" i="1" dirty="0" err="1" smtClean="0"/>
              <a:t>stasis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multiple coups</a:t>
            </a:r>
          </a:p>
          <a:p>
            <a:endParaRPr lang="nl-NL" dirty="0" smtClean="0"/>
          </a:p>
          <a:p>
            <a:r>
              <a:rPr lang="nl-NL" dirty="0" smtClean="0"/>
              <a:t>546-510: </a:t>
            </a:r>
            <a:r>
              <a:rPr lang="nl-NL" dirty="0" err="1" smtClean="0"/>
              <a:t>rule</a:t>
            </a:r>
            <a:r>
              <a:rPr lang="nl-NL" dirty="0" smtClean="0"/>
              <a:t> of the </a:t>
            </a:r>
            <a:r>
              <a:rPr lang="nl-NL" dirty="0" err="1" smtClean="0"/>
              <a:t>Peisistratids</a:t>
            </a:r>
            <a:r>
              <a:rPr lang="nl-NL" dirty="0" smtClean="0"/>
              <a:t>; ‘</a:t>
            </a:r>
            <a:r>
              <a:rPr lang="nl-NL" dirty="0" err="1" smtClean="0"/>
              <a:t>Age</a:t>
            </a:r>
            <a:r>
              <a:rPr lang="nl-NL" dirty="0" smtClean="0"/>
              <a:t> of </a:t>
            </a:r>
            <a:r>
              <a:rPr lang="nl-NL" dirty="0" err="1" smtClean="0"/>
              <a:t>Kronos</a:t>
            </a:r>
            <a:r>
              <a:rPr lang="nl-NL" dirty="0" smtClean="0"/>
              <a:t>’</a:t>
            </a:r>
          </a:p>
          <a:p>
            <a:endParaRPr lang="nl-NL" dirty="0" smtClean="0"/>
          </a:p>
          <a:p>
            <a:r>
              <a:rPr lang="nl-NL" dirty="0" smtClean="0"/>
              <a:t>510-508: return of </a:t>
            </a:r>
            <a:r>
              <a:rPr lang="nl-NL" i="1" dirty="0" err="1" smtClean="0"/>
              <a:t>stasis</a:t>
            </a:r>
            <a:endParaRPr lang="nl-NL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Cleisthenes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smtClean="0"/>
              <a:t>‘</a:t>
            </a:r>
            <a:r>
              <a:rPr lang="nl-NL" dirty="0" err="1" smtClean="0"/>
              <a:t>democracy</a:t>
            </a:r>
            <a:r>
              <a:rPr lang="nl-NL" dirty="0" smtClean="0"/>
              <a:t>’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508/7: </a:t>
            </a:r>
            <a:r>
              <a:rPr lang="nl-NL" dirty="0" err="1" smtClean="0"/>
              <a:t>Reforms</a:t>
            </a:r>
            <a:r>
              <a:rPr lang="nl-NL" dirty="0" smtClean="0"/>
              <a:t> of </a:t>
            </a:r>
            <a:r>
              <a:rPr lang="nl-NL" dirty="0" err="1" smtClean="0"/>
              <a:t>Cleisthenes</a:t>
            </a:r>
            <a:r>
              <a:rPr lang="nl-NL" dirty="0" smtClean="0"/>
              <a:t> turn 4 tribes </a:t>
            </a:r>
            <a:r>
              <a:rPr lang="nl-NL" dirty="0" err="1" smtClean="0"/>
              <a:t>into</a:t>
            </a:r>
            <a:r>
              <a:rPr lang="nl-NL" dirty="0" smtClean="0"/>
              <a:t> 10, </a:t>
            </a:r>
            <a:r>
              <a:rPr lang="nl-NL" dirty="0" err="1" smtClean="0"/>
              <a:t>subdivided</a:t>
            </a:r>
            <a:r>
              <a:rPr lang="nl-NL" dirty="0" smtClean="0"/>
              <a:t> </a:t>
            </a:r>
            <a:r>
              <a:rPr lang="nl-NL" dirty="0" err="1" smtClean="0"/>
              <a:t>into</a:t>
            </a:r>
            <a:r>
              <a:rPr lang="nl-NL" dirty="0" smtClean="0"/>
              <a:t> </a:t>
            </a:r>
            <a:r>
              <a:rPr lang="nl-NL" i="1" dirty="0" err="1" smtClean="0"/>
              <a:t>trittyes</a:t>
            </a:r>
            <a:r>
              <a:rPr lang="nl-NL" dirty="0" smtClean="0"/>
              <a:t> </a:t>
            </a:r>
            <a:r>
              <a:rPr lang="nl-NL" dirty="0" err="1" smtClean="0"/>
              <a:t>subdivided</a:t>
            </a:r>
            <a:r>
              <a:rPr lang="nl-NL" dirty="0" smtClean="0"/>
              <a:t> </a:t>
            </a:r>
            <a:r>
              <a:rPr lang="nl-NL" dirty="0" err="1" smtClean="0"/>
              <a:t>into</a:t>
            </a:r>
            <a:r>
              <a:rPr lang="nl-NL" dirty="0" smtClean="0"/>
              <a:t> c. 139 </a:t>
            </a:r>
            <a:r>
              <a:rPr lang="nl-NL" dirty="0" err="1" smtClean="0"/>
              <a:t>demes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Council</a:t>
            </a:r>
            <a:r>
              <a:rPr lang="nl-NL" dirty="0" smtClean="0"/>
              <a:t> of 500 </a:t>
            </a:r>
            <a:r>
              <a:rPr lang="nl-NL" dirty="0" err="1" smtClean="0"/>
              <a:t>filled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err="1" smtClean="0"/>
              <a:t>sortition</a:t>
            </a:r>
            <a:r>
              <a:rPr lang="nl-NL" dirty="0" smtClean="0"/>
              <a:t> (</a:t>
            </a:r>
            <a:r>
              <a:rPr lang="nl-NL" dirty="0" err="1" smtClean="0"/>
              <a:t>selection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lot)</a:t>
            </a:r>
          </a:p>
          <a:p>
            <a:endParaRPr lang="nl-NL" dirty="0" smtClean="0"/>
          </a:p>
          <a:p>
            <a:r>
              <a:rPr lang="nl-NL" dirty="0" err="1" smtClean="0"/>
              <a:t>Introduction</a:t>
            </a:r>
            <a:r>
              <a:rPr lang="nl-NL" dirty="0" smtClean="0"/>
              <a:t> of </a:t>
            </a:r>
            <a:r>
              <a:rPr lang="nl-NL" dirty="0" err="1" smtClean="0"/>
              <a:t>ostracism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People</a:t>
            </a:r>
            <a:r>
              <a:rPr lang="nl-NL" dirty="0" smtClean="0"/>
              <a:t> </a:t>
            </a:r>
            <a:r>
              <a:rPr lang="nl-NL" dirty="0" err="1" smtClean="0"/>
              <a:t>resist</a:t>
            </a:r>
            <a:r>
              <a:rPr lang="nl-NL" dirty="0" smtClean="0"/>
              <a:t> </a:t>
            </a:r>
            <a:r>
              <a:rPr lang="nl-NL" dirty="0" err="1" smtClean="0"/>
              <a:t>Isagoras</a:t>
            </a:r>
            <a:r>
              <a:rPr lang="nl-NL" dirty="0" smtClean="0"/>
              <a:t>, </a:t>
            </a:r>
            <a:r>
              <a:rPr lang="nl-NL" dirty="0" err="1" smtClean="0"/>
              <a:t>defend</a:t>
            </a:r>
            <a:r>
              <a:rPr lang="nl-NL" dirty="0" smtClean="0"/>
              <a:t> </a:t>
            </a:r>
            <a:r>
              <a:rPr lang="nl-NL" dirty="0" err="1" smtClean="0"/>
              <a:t>democracy</a:t>
            </a:r>
            <a:r>
              <a:rPr lang="nl-NL" dirty="0" smtClean="0"/>
              <a:t>, begin </a:t>
            </a:r>
            <a:r>
              <a:rPr lang="nl-NL" dirty="0" err="1" smtClean="0"/>
              <a:t>worshipping</a:t>
            </a:r>
            <a:r>
              <a:rPr lang="nl-NL" dirty="0" smtClean="0"/>
              <a:t> ‘</a:t>
            </a:r>
            <a:r>
              <a:rPr lang="nl-NL" dirty="0" err="1" smtClean="0"/>
              <a:t>tyrant</a:t>
            </a:r>
            <a:r>
              <a:rPr lang="nl-NL" dirty="0" smtClean="0"/>
              <a:t> </a:t>
            </a:r>
            <a:r>
              <a:rPr lang="nl-NL" dirty="0" err="1" smtClean="0"/>
              <a:t>slayers</a:t>
            </a:r>
            <a:r>
              <a:rPr lang="nl-NL" dirty="0" smtClean="0"/>
              <a:t>’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Relapse</a:t>
            </a:r>
            <a:r>
              <a:rPr lang="nl-NL" dirty="0" smtClean="0"/>
              <a:t> and </a:t>
            </a:r>
            <a:r>
              <a:rPr lang="nl-NL" dirty="0" err="1" smtClean="0"/>
              <a:t>radicalisation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82272"/>
          </a:xfrm>
        </p:spPr>
        <p:txBody>
          <a:bodyPr>
            <a:normAutofit fontScale="92500"/>
          </a:bodyPr>
          <a:lstStyle/>
          <a:p>
            <a:r>
              <a:rPr lang="nl-NL" dirty="0" err="1" smtClean="0"/>
              <a:t>Despite</a:t>
            </a:r>
            <a:r>
              <a:rPr lang="nl-NL" dirty="0" smtClean="0"/>
              <a:t> </a:t>
            </a:r>
            <a:r>
              <a:rPr lang="nl-NL" dirty="0" err="1" smtClean="0"/>
              <a:t>increasing</a:t>
            </a:r>
            <a:r>
              <a:rPr lang="nl-NL" dirty="0" smtClean="0"/>
              <a:t> </a:t>
            </a:r>
            <a:r>
              <a:rPr lang="nl-NL" dirty="0" err="1" smtClean="0"/>
              <a:t>use</a:t>
            </a:r>
            <a:r>
              <a:rPr lang="nl-NL" dirty="0" smtClean="0"/>
              <a:t> of </a:t>
            </a:r>
            <a:r>
              <a:rPr lang="nl-NL" dirty="0" err="1" smtClean="0"/>
              <a:t>ostracism</a:t>
            </a:r>
            <a:r>
              <a:rPr lang="nl-NL" dirty="0" smtClean="0"/>
              <a:t>, </a:t>
            </a:r>
            <a:r>
              <a:rPr lang="nl-NL" dirty="0" err="1" smtClean="0"/>
              <a:t>oligarchic</a:t>
            </a:r>
            <a:r>
              <a:rPr lang="nl-NL" dirty="0" smtClean="0"/>
              <a:t> </a:t>
            </a:r>
            <a:r>
              <a:rPr lang="nl-NL" dirty="0" err="1" smtClean="0"/>
              <a:t>Areopagus</a:t>
            </a:r>
            <a:r>
              <a:rPr lang="nl-NL" dirty="0" smtClean="0"/>
              <a:t> </a:t>
            </a:r>
            <a:r>
              <a:rPr lang="nl-NL" dirty="0" err="1" smtClean="0"/>
              <a:t>Council</a:t>
            </a:r>
            <a:r>
              <a:rPr lang="nl-NL" dirty="0" smtClean="0"/>
              <a:t> runs </a:t>
            </a:r>
            <a:r>
              <a:rPr lang="nl-NL" dirty="0" err="1" smtClean="0"/>
              <a:t>Athens</a:t>
            </a:r>
            <a:r>
              <a:rPr lang="nl-NL" dirty="0" smtClean="0"/>
              <a:t> (c. 479-461)</a:t>
            </a:r>
          </a:p>
          <a:p>
            <a:endParaRPr lang="nl-NL" dirty="0" smtClean="0"/>
          </a:p>
          <a:p>
            <a:r>
              <a:rPr lang="nl-NL" dirty="0" err="1" smtClean="0"/>
              <a:t>Reforms</a:t>
            </a:r>
            <a:r>
              <a:rPr lang="nl-NL" dirty="0" smtClean="0"/>
              <a:t> of </a:t>
            </a:r>
            <a:r>
              <a:rPr lang="nl-NL" dirty="0" err="1" smtClean="0"/>
              <a:t>Ephialtes</a:t>
            </a:r>
            <a:r>
              <a:rPr lang="nl-NL" dirty="0" smtClean="0"/>
              <a:t> (461) move power </a:t>
            </a:r>
            <a:r>
              <a:rPr lang="nl-NL" dirty="0" err="1" smtClean="0"/>
              <a:t>from</a:t>
            </a:r>
            <a:r>
              <a:rPr lang="nl-NL" dirty="0" smtClean="0"/>
              <a:t> </a:t>
            </a:r>
            <a:r>
              <a:rPr lang="nl-NL" dirty="0" err="1" smtClean="0"/>
              <a:t>Areopagus</a:t>
            </a:r>
            <a:r>
              <a:rPr lang="nl-NL" dirty="0" smtClean="0"/>
              <a:t> </a:t>
            </a:r>
            <a:r>
              <a:rPr lang="nl-NL" dirty="0" err="1" smtClean="0"/>
              <a:t>Council</a:t>
            </a:r>
            <a:r>
              <a:rPr lang="nl-NL" dirty="0" smtClean="0"/>
              <a:t> to </a:t>
            </a:r>
            <a:r>
              <a:rPr lang="nl-NL" dirty="0" err="1" smtClean="0"/>
              <a:t>Council</a:t>
            </a:r>
            <a:r>
              <a:rPr lang="nl-NL" dirty="0" smtClean="0"/>
              <a:t> of 500, </a:t>
            </a:r>
            <a:r>
              <a:rPr lang="nl-NL" dirty="0" err="1" smtClean="0"/>
              <a:t>Assembly</a:t>
            </a:r>
            <a:r>
              <a:rPr lang="nl-NL" dirty="0" smtClean="0"/>
              <a:t>, and </a:t>
            </a:r>
            <a:r>
              <a:rPr lang="nl-NL" dirty="0" err="1" smtClean="0"/>
              <a:t>law</a:t>
            </a:r>
            <a:r>
              <a:rPr lang="nl-NL" dirty="0" smtClean="0"/>
              <a:t> </a:t>
            </a:r>
            <a:r>
              <a:rPr lang="nl-NL" dirty="0" err="1" smtClean="0"/>
              <a:t>courts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Reforms</a:t>
            </a:r>
            <a:r>
              <a:rPr lang="nl-NL" dirty="0" smtClean="0"/>
              <a:t> of </a:t>
            </a:r>
            <a:r>
              <a:rPr lang="nl-NL" dirty="0" err="1" smtClean="0"/>
              <a:t>Pericles</a:t>
            </a:r>
            <a:r>
              <a:rPr lang="nl-NL" dirty="0" smtClean="0"/>
              <a:t>: </a:t>
            </a:r>
            <a:r>
              <a:rPr lang="nl-NL" dirty="0" err="1" smtClean="0"/>
              <a:t>access</a:t>
            </a:r>
            <a:r>
              <a:rPr lang="nl-NL" dirty="0" smtClean="0"/>
              <a:t> to </a:t>
            </a:r>
            <a:r>
              <a:rPr lang="nl-NL" dirty="0" err="1" smtClean="0"/>
              <a:t>archonship</a:t>
            </a:r>
            <a:r>
              <a:rPr lang="nl-NL" dirty="0" smtClean="0"/>
              <a:t> </a:t>
            </a:r>
            <a:r>
              <a:rPr lang="nl-NL" dirty="0" err="1" smtClean="0"/>
              <a:t>extended</a:t>
            </a:r>
            <a:r>
              <a:rPr lang="nl-NL" dirty="0" smtClean="0"/>
              <a:t>; </a:t>
            </a:r>
            <a:r>
              <a:rPr lang="nl-NL" dirty="0" err="1" smtClean="0"/>
              <a:t>introduction</a:t>
            </a:r>
            <a:r>
              <a:rPr lang="nl-NL" dirty="0" smtClean="0"/>
              <a:t> of </a:t>
            </a:r>
            <a:r>
              <a:rPr lang="nl-NL" dirty="0" err="1" smtClean="0"/>
              <a:t>Council</a:t>
            </a:r>
            <a:r>
              <a:rPr lang="nl-NL" dirty="0" smtClean="0"/>
              <a:t> </a:t>
            </a:r>
            <a:r>
              <a:rPr lang="nl-NL" dirty="0" err="1" smtClean="0"/>
              <a:t>pay</a:t>
            </a:r>
            <a:r>
              <a:rPr lang="nl-NL" dirty="0" smtClean="0"/>
              <a:t>, jury </a:t>
            </a:r>
            <a:r>
              <a:rPr lang="nl-NL" dirty="0" err="1" smtClean="0"/>
              <a:t>pay</a:t>
            </a:r>
            <a:r>
              <a:rPr lang="nl-NL" dirty="0" smtClean="0"/>
              <a:t>, </a:t>
            </a:r>
            <a:r>
              <a:rPr lang="nl-NL" dirty="0" err="1" smtClean="0"/>
              <a:t>pay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military service</a:t>
            </a:r>
          </a:p>
          <a:p>
            <a:endParaRPr lang="nl-NL" dirty="0" smtClean="0"/>
          </a:p>
          <a:p>
            <a:r>
              <a:rPr lang="nl-NL" dirty="0" smtClean="0"/>
              <a:t>451: </a:t>
            </a:r>
            <a:r>
              <a:rPr lang="nl-NL" dirty="0" err="1" smtClean="0"/>
              <a:t>Pericles</a:t>
            </a:r>
            <a:r>
              <a:rPr lang="nl-NL" dirty="0" smtClean="0"/>
              <a:t>’ </a:t>
            </a:r>
            <a:r>
              <a:rPr lang="nl-NL" dirty="0" err="1" smtClean="0"/>
              <a:t>Citizenship</a:t>
            </a:r>
            <a:r>
              <a:rPr lang="nl-NL" dirty="0" smtClean="0"/>
              <a:t> Law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Democracy</a:t>
            </a:r>
            <a:r>
              <a:rPr lang="nl-NL" dirty="0" smtClean="0"/>
              <a:t> </a:t>
            </a:r>
            <a:r>
              <a:rPr lang="nl-NL" dirty="0" err="1" smtClean="0"/>
              <a:t>during</a:t>
            </a:r>
            <a:r>
              <a:rPr lang="nl-NL" dirty="0" smtClean="0"/>
              <a:t> the </a:t>
            </a:r>
            <a:r>
              <a:rPr lang="nl-NL" dirty="0" err="1" smtClean="0"/>
              <a:t>tyranny</a:t>
            </a:r>
            <a:r>
              <a:rPr lang="nl-NL" dirty="0" smtClean="0"/>
              <a:t> of </a:t>
            </a:r>
            <a:r>
              <a:rPr lang="nl-NL" dirty="0" err="1" smtClean="0"/>
              <a:t>Pericles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628800"/>
            <a:ext cx="8503920" cy="4680520"/>
          </a:xfrm>
        </p:spPr>
        <p:txBody>
          <a:bodyPr>
            <a:normAutofit fontScale="92500" lnSpcReduction="20000"/>
          </a:bodyPr>
          <a:lstStyle/>
          <a:p>
            <a:r>
              <a:rPr lang="nl-NL" dirty="0" err="1" smtClean="0"/>
              <a:t>Assembly</a:t>
            </a:r>
            <a:r>
              <a:rPr lang="nl-NL" dirty="0" smtClean="0"/>
              <a:t> is </a:t>
            </a:r>
            <a:r>
              <a:rPr lang="nl-NL" dirty="0" err="1" smtClean="0"/>
              <a:t>supreme</a:t>
            </a:r>
            <a:r>
              <a:rPr lang="nl-NL" dirty="0" smtClean="0"/>
              <a:t> </a:t>
            </a:r>
            <a:r>
              <a:rPr lang="nl-NL" dirty="0" err="1" smtClean="0"/>
              <a:t>authority</a:t>
            </a:r>
            <a:r>
              <a:rPr lang="nl-NL" dirty="0" smtClean="0"/>
              <a:t>; </a:t>
            </a:r>
            <a:r>
              <a:rPr lang="nl-NL" dirty="0" err="1" smtClean="0"/>
              <a:t>Council</a:t>
            </a:r>
            <a:r>
              <a:rPr lang="nl-NL" dirty="0" smtClean="0"/>
              <a:t> sets agenda</a:t>
            </a:r>
          </a:p>
          <a:p>
            <a:endParaRPr lang="nl-NL" dirty="0" smtClean="0"/>
          </a:p>
          <a:p>
            <a:r>
              <a:rPr lang="nl-NL" dirty="0" smtClean="0"/>
              <a:t>All </a:t>
            </a:r>
            <a:r>
              <a:rPr lang="nl-NL" dirty="0" err="1" smtClean="0"/>
              <a:t>magistracies</a:t>
            </a:r>
            <a:r>
              <a:rPr lang="nl-NL" dirty="0" smtClean="0"/>
              <a:t> </a:t>
            </a:r>
            <a:r>
              <a:rPr lang="nl-NL" dirty="0" err="1" smtClean="0"/>
              <a:t>except</a:t>
            </a:r>
            <a:r>
              <a:rPr lang="nl-NL" dirty="0" smtClean="0"/>
              <a:t> </a:t>
            </a:r>
            <a:r>
              <a:rPr lang="nl-NL" dirty="0" err="1" smtClean="0"/>
              <a:t>general</a:t>
            </a:r>
            <a:r>
              <a:rPr lang="nl-NL" dirty="0" smtClean="0"/>
              <a:t> &amp; </a:t>
            </a:r>
            <a:r>
              <a:rPr lang="nl-NL" dirty="0" err="1" smtClean="0"/>
              <a:t>cavalry</a:t>
            </a:r>
            <a:r>
              <a:rPr lang="nl-NL" dirty="0" smtClean="0"/>
              <a:t> </a:t>
            </a:r>
            <a:r>
              <a:rPr lang="nl-NL" dirty="0" err="1" smtClean="0"/>
              <a:t>commander</a:t>
            </a:r>
            <a:r>
              <a:rPr lang="nl-NL" dirty="0" smtClean="0"/>
              <a:t> </a:t>
            </a:r>
            <a:r>
              <a:rPr lang="nl-NL" dirty="0" err="1" smtClean="0"/>
              <a:t>filled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lot</a:t>
            </a:r>
          </a:p>
          <a:p>
            <a:endParaRPr lang="nl-NL" dirty="0" smtClean="0"/>
          </a:p>
          <a:p>
            <a:r>
              <a:rPr lang="nl-NL" dirty="0" err="1" smtClean="0"/>
              <a:t>Magistrates</a:t>
            </a:r>
            <a:r>
              <a:rPr lang="nl-NL" dirty="0" smtClean="0"/>
              <a:t> </a:t>
            </a:r>
            <a:r>
              <a:rPr lang="nl-NL" dirty="0" err="1" smtClean="0"/>
              <a:t>controlled</a:t>
            </a:r>
            <a:r>
              <a:rPr lang="nl-NL" dirty="0" smtClean="0"/>
              <a:t> </a:t>
            </a:r>
            <a:r>
              <a:rPr lang="nl-NL" dirty="0" err="1" smtClean="0"/>
              <a:t>through</a:t>
            </a:r>
            <a:r>
              <a:rPr lang="nl-NL" dirty="0" smtClean="0"/>
              <a:t> </a:t>
            </a:r>
            <a:r>
              <a:rPr lang="nl-NL" dirty="0" err="1" smtClean="0"/>
              <a:t>annual</a:t>
            </a:r>
            <a:r>
              <a:rPr lang="nl-NL" dirty="0" smtClean="0"/>
              <a:t> </a:t>
            </a:r>
            <a:r>
              <a:rPr lang="nl-NL" dirty="0" err="1" smtClean="0"/>
              <a:t>review</a:t>
            </a:r>
            <a:r>
              <a:rPr lang="nl-NL" dirty="0" smtClean="0"/>
              <a:t> and </a:t>
            </a:r>
            <a:r>
              <a:rPr lang="nl-NL" dirty="0" err="1" smtClean="0"/>
              <a:t>through</a:t>
            </a:r>
            <a:r>
              <a:rPr lang="nl-NL" dirty="0" smtClean="0"/>
              <a:t> the </a:t>
            </a:r>
            <a:r>
              <a:rPr lang="nl-NL" dirty="0" err="1" smtClean="0"/>
              <a:t>courts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The </a:t>
            </a:r>
            <a:r>
              <a:rPr lang="nl-NL" dirty="0" err="1" smtClean="0"/>
              <a:t>rich</a:t>
            </a:r>
            <a:r>
              <a:rPr lang="nl-NL" dirty="0" smtClean="0"/>
              <a:t> (and the empire) </a:t>
            </a:r>
            <a:r>
              <a:rPr lang="nl-NL" dirty="0" err="1" smtClean="0"/>
              <a:t>pay</a:t>
            </a:r>
            <a:r>
              <a:rPr lang="nl-NL" dirty="0" smtClean="0"/>
              <a:t>; the </a:t>
            </a:r>
            <a:r>
              <a:rPr lang="nl-NL" dirty="0" err="1" smtClean="0"/>
              <a:t>poor</a:t>
            </a:r>
            <a:r>
              <a:rPr lang="nl-NL" dirty="0" smtClean="0"/>
              <a:t> take </a:t>
            </a:r>
            <a:r>
              <a:rPr lang="nl-NL" dirty="0" err="1" smtClean="0"/>
              <a:t>pay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Entrenchment</a:t>
            </a:r>
            <a:r>
              <a:rPr lang="nl-NL" dirty="0" smtClean="0"/>
              <a:t> of </a:t>
            </a:r>
            <a:r>
              <a:rPr lang="nl-NL" dirty="0" err="1" smtClean="0"/>
              <a:t>ideology</a:t>
            </a:r>
            <a:r>
              <a:rPr lang="nl-NL" dirty="0" smtClean="0"/>
              <a:t> of </a:t>
            </a:r>
            <a:r>
              <a:rPr lang="nl-NL" dirty="0" err="1" smtClean="0"/>
              <a:t>equality</a:t>
            </a:r>
            <a:r>
              <a:rPr lang="nl-NL" dirty="0" smtClean="0"/>
              <a:t> &amp; </a:t>
            </a:r>
            <a:r>
              <a:rPr lang="nl-NL" dirty="0" err="1" smtClean="0"/>
              <a:t>freedom</a:t>
            </a:r>
            <a:r>
              <a:rPr lang="nl-NL" dirty="0" smtClean="0"/>
              <a:t> of speech</a:t>
            </a: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Crisis and </a:t>
            </a:r>
            <a:r>
              <a:rPr lang="nl-NL" dirty="0" err="1" smtClean="0"/>
              <a:t>restoration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411: </a:t>
            </a:r>
            <a:r>
              <a:rPr lang="nl-NL" dirty="0" err="1" smtClean="0"/>
              <a:t>oligarchy</a:t>
            </a:r>
            <a:r>
              <a:rPr lang="nl-NL" dirty="0" smtClean="0"/>
              <a:t> of the </a:t>
            </a:r>
            <a:r>
              <a:rPr lang="nl-NL" dirty="0" err="1" smtClean="0"/>
              <a:t>Four</a:t>
            </a:r>
            <a:r>
              <a:rPr lang="nl-NL" dirty="0" smtClean="0"/>
              <a:t> </a:t>
            </a:r>
            <a:r>
              <a:rPr lang="nl-NL" dirty="0" err="1" smtClean="0"/>
              <a:t>Hundred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404: </a:t>
            </a:r>
            <a:r>
              <a:rPr lang="nl-NL" dirty="0" err="1" smtClean="0"/>
              <a:t>defeat</a:t>
            </a:r>
            <a:r>
              <a:rPr lang="nl-NL" dirty="0" smtClean="0"/>
              <a:t> in </a:t>
            </a:r>
            <a:r>
              <a:rPr lang="nl-NL" dirty="0" err="1" smtClean="0"/>
              <a:t>Peloponnesian</a:t>
            </a:r>
            <a:r>
              <a:rPr lang="nl-NL" dirty="0" smtClean="0"/>
              <a:t> War; </a:t>
            </a:r>
            <a:r>
              <a:rPr lang="nl-NL" dirty="0" err="1" smtClean="0"/>
              <a:t>installation</a:t>
            </a:r>
            <a:r>
              <a:rPr lang="nl-NL" dirty="0" smtClean="0"/>
              <a:t> of the </a:t>
            </a:r>
            <a:r>
              <a:rPr lang="nl-NL" dirty="0" err="1" smtClean="0"/>
              <a:t>Thirty</a:t>
            </a:r>
            <a:r>
              <a:rPr lang="nl-NL" dirty="0" smtClean="0"/>
              <a:t>; </a:t>
            </a:r>
            <a:r>
              <a:rPr lang="nl-NL" dirty="0" err="1" smtClean="0"/>
              <a:t>civil</a:t>
            </a:r>
            <a:r>
              <a:rPr lang="nl-NL" dirty="0" smtClean="0"/>
              <a:t> war</a:t>
            </a:r>
          </a:p>
          <a:p>
            <a:endParaRPr lang="nl-NL" dirty="0"/>
          </a:p>
          <a:p>
            <a:r>
              <a:rPr lang="nl-NL" dirty="0" smtClean="0"/>
              <a:t>403: </a:t>
            </a:r>
            <a:r>
              <a:rPr lang="nl-NL" dirty="0" err="1" smtClean="0"/>
              <a:t>restoration</a:t>
            </a:r>
            <a:r>
              <a:rPr lang="nl-NL" dirty="0" smtClean="0"/>
              <a:t> of </a:t>
            </a:r>
            <a:r>
              <a:rPr lang="nl-NL" dirty="0" err="1" smtClean="0"/>
              <a:t>democracy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399: </a:t>
            </a:r>
            <a:r>
              <a:rPr lang="nl-NL" dirty="0" err="1" smtClean="0"/>
              <a:t>completion</a:t>
            </a:r>
            <a:r>
              <a:rPr lang="nl-NL" dirty="0" smtClean="0"/>
              <a:t> of project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systematise</a:t>
            </a:r>
            <a:r>
              <a:rPr lang="nl-NL" dirty="0" smtClean="0"/>
              <a:t> </a:t>
            </a:r>
            <a:r>
              <a:rPr lang="nl-NL" dirty="0" err="1" smtClean="0"/>
              <a:t>laws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Crimes of </a:t>
            </a:r>
            <a:r>
              <a:rPr lang="nl-NL" dirty="0" err="1" smtClean="0"/>
              <a:t>oligarchy</a:t>
            </a:r>
            <a:r>
              <a:rPr lang="nl-NL" dirty="0" smtClean="0"/>
              <a:t> </a:t>
            </a:r>
            <a:r>
              <a:rPr lang="nl-NL" dirty="0" err="1" smtClean="0"/>
              <a:t>reinforce</a:t>
            </a:r>
            <a:r>
              <a:rPr lang="nl-NL" dirty="0" smtClean="0"/>
              <a:t> </a:t>
            </a:r>
            <a:r>
              <a:rPr lang="nl-NL" dirty="0" err="1" smtClean="0"/>
              <a:t>ideals</a:t>
            </a:r>
            <a:r>
              <a:rPr lang="nl-NL" dirty="0" smtClean="0"/>
              <a:t> of </a:t>
            </a:r>
            <a:r>
              <a:rPr lang="nl-NL" dirty="0" err="1" smtClean="0"/>
              <a:t>democracy</a:t>
            </a:r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el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284</TotalTime>
  <Words>657</Words>
  <Application>Microsoft Macintosh PowerPoint</Application>
  <PresentationFormat>On-screen Show (4:3)</PresentationFormat>
  <Paragraphs>108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Civiel</vt:lpstr>
      <vt:lpstr>Democracy and Imperialism</vt:lpstr>
      <vt:lpstr>The exam</vt:lpstr>
      <vt:lpstr>Answers</vt:lpstr>
      <vt:lpstr>Democracy: context</vt:lpstr>
      <vt:lpstr>Late Archaic Athens</vt:lpstr>
      <vt:lpstr>Cleisthenes and ‘democracy’</vt:lpstr>
      <vt:lpstr>Relapse and radicalisation</vt:lpstr>
      <vt:lpstr>Democracy during the tyranny of Pericles</vt:lpstr>
      <vt:lpstr>Crisis and restoration</vt:lpstr>
      <vt:lpstr>The restored democracy</vt:lpstr>
      <vt:lpstr>Philosophical challenges</vt:lpstr>
      <vt:lpstr>The slow death of people power</vt:lpstr>
      <vt:lpstr>Key 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Democracy and Imperialism</dc:title>
  <dc:creator>Roel</dc:creator>
  <cp:lastModifiedBy>Michael Scott</cp:lastModifiedBy>
  <cp:revision>14</cp:revision>
  <dcterms:created xsi:type="dcterms:W3CDTF">2018-05-03T08:36:05Z</dcterms:created>
  <dcterms:modified xsi:type="dcterms:W3CDTF">2018-05-04T12:46:03Z</dcterms:modified>
</cp:coreProperties>
</file>