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11-5-2018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15616" y="2819400"/>
            <a:ext cx="6912768" cy="1752600"/>
          </a:xfrm>
        </p:spPr>
        <p:txBody>
          <a:bodyPr/>
          <a:lstStyle/>
          <a:p>
            <a:r>
              <a:rPr lang="nl-NL" dirty="0" err="1" smtClean="0"/>
              <a:t>Revision</a:t>
            </a:r>
            <a:r>
              <a:rPr lang="nl-NL" dirty="0" smtClean="0"/>
              <a:t> </a:t>
            </a:r>
            <a:r>
              <a:rPr lang="nl-NL" dirty="0" err="1" smtClean="0"/>
              <a:t>session</a:t>
            </a:r>
            <a:r>
              <a:rPr lang="nl-NL" dirty="0" smtClean="0"/>
              <a:t> 3: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Imperialism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Fall</a:t>
            </a:r>
            <a:r>
              <a:rPr lang="nl-NL" dirty="0" smtClean="0"/>
              <a:t> of the </a:t>
            </a:r>
            <a:r>
              <a:rPr lang="nl-NL" dirty="0" err="1" smtClean="0"/>
              <a:t>Tyrant</a:t>
            </a:r>
            <a:r>
              <a:rPr lang="nl-NL" dirty="0" smtClean="0"/>
              <a:t> City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08512"/>
          </a:xfrm>
        </p:spPr>
        <p:txBody>
          <a:bodyPr>
            <a:normAutofit lnSpcReduction="10000"/>
          </a:bodyPr>
          <a:lstStyle/>
          <a:p>
            <a:r>
              <a:rPr lang="nl-NL" dirty="0" err="1" smtClean="0"/>
              <a:t>Incursion</a:t>
            </a:r>
            <a:r>
              <a:rPr lang="nl-NL" dirty="0" smtClean="0"/>
              <a:t> </a:t>
            </a:r>
            <a:r>
              <a:rPr lang="nl-NL" dirty="0" err="1" smtClean="0"/>
              <a:t>into</a:t>
            </a:r>
            <a:r>
              <a:rPr lang="nl-NL" dirty="0" smtClean="0"/>
              <a:t> </a:t>
            </a:r>
            <a:r>
              <a:rPr lang="nl-NL" dirty="0" err="1" smtClean="0"/>
              <a:t>Corinthian</a:t>
            </a:r>
            <a:r>
              <a:rPr lang="nl-NL" dirty="0" smtClean="0"/>
              <a:t>/</a:t>
            </a:r>
            <a:r>
              <a:rPr lang="nl-NL" dirty="0" err="1" smtClean="0"/>
              <a:t>Spartan</a:t>
            </a:r>
            <a:r>
              <a:rPr lang="nl-NL" dirty="0" smtClean="0"/>
              <a:t> </a:t>
            </a:r>
            <a:r>
              <a:rPr lang="nl-NL" dirty="0" err="1" smtClean="0"/>
              <a:t>area</a:t>
            </a:r>
            <a:r>
              <a:rPr lang="nl-NL" dirty="0" smtClean="0"/>
              <a:t> of </a:t>
            </a:r>
            <a:r>
              <a:rPr lang="nl-NL" dirty="0" err="1" smtClean="0"/>
              <a:t>influence</a:t>
            </a:r>
            <a:r>
              <a:rPr lang="nl-NL" dirty="0" smtClean="0"/>
              <a:t> </a:t>
            </a:r>
            <a:r>
              <a:rPr lang="nl-NL" dirty="0" err="1" smtClean="0"/>
              <a:t>provokes</a:t>
            </a:r>
            <a:r>
              <a:rPr lang="nl-NL" dirty="0" smtClean="0"/>
              <a:t> war (461-446, 431-404)</a:t>
            </a:r>
          </a:p>
          <a:p>
            <a:endParaRPr lang="nl-NL" dirty="0" smtClean="0"/>
          </a:p>
          <a:p>
            <a:r>
              <a:rPr lang="nl-NL" dirty="0" smtClean="0"/>
              <a:t>Imperial </a:t>
            </a:r>
            <a:r>
              <a:rPr lang="nl-NL" dirty="0" err="1" smtClean="0"/>
              <a:t>overstretch</a:t>
            </a:r>
            <a:r>
              <a:rPr lang="nl-NL" dirty="0" smtClean="0"/>
              <a:t>: </a:t>
            </a:r>
            <a:r>
              <a:rPr lang="nl-NL" dirty="0" err="1" smtClean="0"/>
              <a:t>Delium</a:t>
            </a:r>
            <a:r>
              <a:rPr lang="nl-NL" dirty="0" smtClean="0"/>
              <a:t> (424), </a:t>
            </a:r>
            <a:r>
              <a:rPr lang="nl-NL" dirty="0" err="1" smtClean="0"/>
              <a:t>Amphipolis</a:t>
            </a:r>
            <a:r>
              <a:rPr lang="nl-NL" dirty="0" smtClean="0"/>
              <a:t> (422), </a:t>
            </a:r>
            <a:r>
              <a:rPr lang="nl-NL" dirty="0" err="1" smtClean="0"/>
              <a:t>Sicilian</a:t>
            </a:r>
            <a:r>
              <a:rPr lang="nl-NL" dirty="0" smtClean="0"/>
              <a:t> </a:t>
            </a:r>
            <a:r>
              <a:rPr lang="nl-NL" dirty="0" err="1" smtClean="0"/>
              <a:t>Expedition</a:t>
            </a:r>
            <a:r>
              <a:rPr lang="nl-NL" dirty="0" smtClean="0"/>
              <a:t> (415-413)</a:t>
            </a:r>
          </a:p>
          <a:p>
            <a:endParaRPr lang="nl-NL" dirty="0" smtClean="0"/>
          </a:p>
          <a:p>
            <a:r>
              <a:rPr lang="nl-NL" dirty="0" smtClean="0"/>
              <a:t>Sparta </a:t>
            </a:r>
            <a:r>
              <a:rPr lang="nl-NL" dirty="0" err="1" smtClean="0"/>
              <a:t>mobilises</a:t>
            </a:r>
            <a:r>
              <a:rPr lang="nl-NL" dirty="0" smtClean="0"/>
              <a:t> </a:t>
            </a:r>
            <a:r>
              <a:rPr lang="nl-NL" dirty="0" err="1" smtClean="0"/>
              <a:t>Persian</a:t>
            </a:r>
            <a:r>
              <a:rPr lang="nl-NL" dirty="0" smtClean="0"/>
              <a:t> money to </a:t>
            </a:r>
            <a:r>
              <a:rPr lang="nl-NL" dirty="0" err="1" smtClean="0"/>
              <a:t>challenge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naval </a:t>
            </a:r>
            <a:r>
              <a:rPr lang="nl-NL" dirty="0" err="1" smtClean="0"/>
              <a:t>supremacy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Defeat</a:t>
            </a:r>
            <a:r>
              <a:rPr lang="nl-NL" dirty="0" smtClean="0"/>
              <a:t> &amp; </a:t>
            </a:r>
            <a:r>
              <a:rPr lang="nl-NL" dirty="0" err="1" smtClean="0"/>
              <a:t>dismantling</a:t>
            </a:r>
            <a:r>
              <a:rPr lang="nl-NL" dirty="0" smtClean="0"/>
              <a:t> of Empire (404)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call</a:t>
            </a:r>
            <a:r>
              <a:rPr lang="nl-NL" dirty="0" smtClean="0"/>
              <a:t> of the </a:t>
            </a:r>
            <a:r>
              <a:rPr lang="nl-NL" dirty="0" err="1" smtClean="0"/>
              <a:t>glory</a:t>
            </a:r>
            <a:r>
              <a:rPr lang="nl-NL" dirty="0" smtClean="0"/>
              <a:t> </a:t>
            </a:r>
            <a:r>
              <a:rPr lang="nl-NL" dirty="0" err="1" smtClean="0"/>
              <a:t>days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Lingering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r>
              <a:rPr lang="nl-NL" dirty="0" smtClean="0"/>
              <a:t> </a:t>
            </a:r>
            <a:r>
              <a:rPr lang="nl-NL" dirty="0" err="1" smtClean="0"/>
              <a:t>leads</a:t>
            </a:r>
            <a:r>
              <a:rPr lang="nl-NL" dirty="0" smtClean="0"/>
              <a:t> to </a:t>
            </a:r>
            <a:r>
              <a:rPr lang="nl-NL" dirty="0" err="1" smtClean="0"/>
              <a:t>reconstruction</a:t>
            </a:r>
            <a:r>
              <a:rPr lang="nl-NL" dirty="0" smtClean="0"/>
              <a:t> of empire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Corinthian</a:t>
            </a:r>
            <a:r>
              <a:rPr lang="nl-NL" dirty="0" smtClean="0"/>
              <a:t> War (395-386)</a:t>
            </a:r>
          </a:p>
          <a:p>
            <a:endParaRPr lang="nl-NL" dirty="0" smtClean="0"/>
          </a:p>
          <a:p>
            <a:r>
              <a:rPr lang="nl-NL" dirty="0" err="1" smtClean="0"/>
              <a:t>King’s</a:t>
            </a:r>
            <a:r>
              <a:rPr lang="nl-NL" dirty="0" smtClean="0"/>
              <a:t> </a:t>
            </a:r>
            <a:r>
              <a:rPr lang="nl-NL" dirty="0" err="1" smtClean="0"/>
              <a:t>Peace</a:t>
            </a:r>
            <a:r>
              <a:rPr lang="nl-NL" dirty="0" smtClean="0"/>
              <a:t> (387/6) outlaws </a:t>
            </a:r>
            <a:r>
              <a:rPr lang="nl-NL" dirty="0" err="1" smtClean="0"/>
              <a:t>Greek</a:t>
            </a:r>
            <a:r>
              <a:rPr lang="nl-NL" dirty="0" smtClean="0"/>
              <a:t> empire </a:t>
            </a:r>
            <a:r>
              <a:rPr lang="nl-NL" dirty="0" err="1" smtClean="0"/>
              <a:t>on</a:t>
            </a:r>
            <a:r>
              <a:rPr lang="nl-NL" dirty="0" smtClean="0"/>
              <a:t> pain of war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Persia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builds</a:t>
            </a:r>
            <a:r>
              <a:rPr lang="nl-NL" dirty="0" smtClean="0"/>
              <a:t> </a:t>
            </a:r>
            <a:r>
              <a:rPr lang="nl-NL" dirty="0" err="1" smtClean="0"/>
              <a:t>Second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League (378-338) as ‘soft empire’; </a:t>
            </a:r>
            <a:r>
              <a:rPr lang="nl-NL" dirty="0" err="1" smtClean="0"/>
              <a:t>pledges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to </a:t>
            </a:r>
            <a:r>
              <a:rPr lang="nl-NL" dirty="0" err="1" smtClean="0"/>
              <a:t>repeat</a:t>
            </a:r>
            <a:r>
              <a:rPr lang="nl-NL" dirty="0" smtClean="0"/>
              <a:t> </a:t>
            </a:r>
            <a:r>
              <a:rPr lang="nl-NL" dirty="0" err="1" smtClean="0"/>
              <a:t>its</a:t>
            </a:r>
            <a:r>
              <a:rPr lang="nl-NL" dirty="0" smtClean="0"/>
              <a:t> </a:t>
            </a:r>
            <a:r>
              <a:rPr lang="nl-NL" dirty="0" err="1" smtClean="0"/>
              <a:t>sins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repeats</a:t>
            </a:r>
            <a:r>
              <a:rPr lang="nl-NL" dirty="0" smtClean="0"/>
              <a:t> </a:t>
            </a:r>
            <a:r>
              <a:rPr lang="nl-NL" dirty="0" err="1" smtClean="0"/>
              <a:t>its</a:t>
            </a:r>
            <a:r>
              <a:rPr lang="nl-NL" dirty="0" smtClean="0"/>
              <a:t> </a:t>
            </a:r>
            <a:r>
              <a:rPr lang="nl-NL" dirty="0" err="1" smtClean="0"/>
              <a:t>sins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Recovery</a:t>
            </a:r>
            <a:r>
              <a:rPr lang="nl-NL" dirty="0" smtClean="0"/>
              <a:t> of naval </a:t>
            </a:r>
            <a:r>
              <a:rPr lang="nl-NL" dirty="0" err="1" smtClean="0"/>
              <a:t>supremacy</a:t>
            </a:r>
            <a:r>
              <a:rPr lang="nl-NL" dirty="0" smtClean="0"/>
              <a:t> in the </a:t>
            </a:r>
            <a:r>
              <a:rPr lang="nl-NL" dirty="0" err="1" smtClean="0"/>
              <a:t>Aegean</a:t>
            </a:r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Empire’s</a:t>
            </a:r>
            <a:r>
              <a:rPr lang="nl-NL" dirty="0" smtClean="0"/>
              <a:t> 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Second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League </a:t>
            </a:r>
            <a:r>
              <a:rPr lang="nl-NL" dirty="0" err="1" smtClean="0"/>
              <a:t>crippled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Social</a:t>
            </a:r>
            <a:r>
              <a:rPr lang="nl-NL" dirty="0" smtClean="0"/>
              <a:t> War (357-355)</a:t>
            </a:r>
          </a:p>
          <a:p>
            <a:endParaRPr lang="nl-NL" dirty="0" smtClean="0"/>
          </a:p>
          <a:p>
            <a:r>
              <a:rPr lang="nl-NL" dirty="0" smtClean="0"/>
              <a:t>Elite </a:t>
            </a:r>
            <a:r>
              <a:rPr lang="nl-NL" dirty="0" err="1" smtClean="0"/>
              <a:t>circles</a:t>
            </a:r>
            <a:r>
              <a:rPr lang="nl-NL" dirty="0" smtClean="0"/>
              <a:t> begin to </a:t>
            </a:r>
            <a:r>
              <a:rPr lang="nl-NL" dirty="0" err="1" smtClean="0"/>
              <a:t>question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r>
              <a:rPr lang="nl-NL" dirty="0" smtClean="0"/>
              <a:t>, advocate soft power</a:t>
            </a:r>
          </a:p>
          <a:p>
            <a:endParaRPr lang="nl-NL" dirty="0" smtClean="0"/>
          </a:p>
          <a:p>
            <a:r>
              <a:rPr lang="nl-NL" dirty="0" smtClean="0"/>
              <a:t>League </a:t>
            </a:r>
            <a:r>
              <a:rPr lang="nl-NL" dirty="0" err="1" smtClean="0"/>
              <a:t>dissolved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Philip of </a:t>
            </a:r>
            <a:r>
              <a:rPr lang="nl-NL" dirty="0" err="1" smtClean="0"/>
              <a:t>Macedon</a:t>
            </a:r>
            <a:r>
              <a:rPr lang="nl-NL" dirty="0" smtClean="0"/>
              <a:t> (338)</a:t>
            </a:r>
          </a:p>
          <a:p>
            <a:endParaRPr lang="nl-NL" dirty="0" smtClean="0"/>
          </a:p>
          <a:p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fleet</a:t>
            </a:r>
            <a:r>
              <a:rPr lang="nl-NL" dirty="0" smtClean="0"/>
              <a:t> </a:t>
            </a:r>
            <a:r>
              <a:rPr lang="nl-NL" dirty="0" err="1" smtClean="0"/>
              <a:t>destroyed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Antipater (322)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15616" y="227687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7200" dirty="0" err="1" smtClean="0"/>
              <a:t>Good</a:t>
            </a:r>
            <a:r>
              <a:rPr lang="nl-NL" sz="7200" dirty="0" smtClean="0"/>
              <a:t> </a:t>
            </a:r>
            <a:r>
              <a:rPr lang="nl-NL" sz="7200" dirty="0" err="1" smtClean="0"/>
              <a:t>luck</a:t>
            </a:r>
            <a:r>
              <a:rPr lang="nl-NL" sz="7200" dirty="0" smtClean="0"/>
              <a:t>!</a:t>
            </a:r>
            <a:endParaRPr lang="nl-NL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 descr="Education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4464496" cy="4146978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Key</a:t>
            </a:r>
            <a:r>
              <a:rPr lang="nl-NL" dirty="0" smtClean="0"/>
              <a:t> term quiz</a:t>
            </a:r>
            <a:endParaRPr lang="nl-NL" dirty="0"/>
          </a:p>
        </p:txBody>
      </p:sp>
      <p:pic>
        <p:nvPicPr>
          <p:cNvPr id="5" name="Afbeelding 4" descr="Callio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8875" y="1412776"/>
            <a:ext cx="3168353" cy="52805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Imperialism</a:t>
            </a:r>
            <a:r>
              <a:rPr lang="nl-NL" smtClean="0"/>
              <a:t>: context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 lnSpcReduction="10000"/>
          </a:bodyPr>
          <a:lstStyle/>
          <a:p>
            <a:r>
              <a:rPr lang="nl-NL" dirty="0" err="1" smtClean="0"/>
              <a:t>Local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r>
              <a:rPr lang="nl-NL" dirty="0" smtClean="0"/>
              <a:t>: </a:t>
            </a:r>
            <a:r>
              <a:rPr lang="nl-NL" dirty="0" err="1" smtClean="0"/>
              <a:t>rise</a:t>
            </a:r>
            <a:r>
              <a:rPr lang="nl-NL" dirty="0" smtClean="0"/>
              <a:t> of Sparta &amp; </a:t>
            </a:r>
            <a:r>
              <a:rPr lang="nl-NL" dirty="0" err="1" smtClean="0"/>
              <a:t>formation</a:t>
            </a:r>
            <a:r>
              <a:rPr lang="nl-NL" dirty="0" smtClean="0"/>
              <a:t> of </a:t>
            </a:r>
            <a:r>
              <a:rPr lang="nl-NL" dirty="0" err="1" smtClean="0"/>
              <a:t>Peloponnesian</a:t>
            </a:r>
            <a:r>
              <a:rPr lang="nl-NL" dirty="0" smtClean="0"/>
              <a:t> League (c. 550)</a:t>
            </a:r>
          </a:p>
          <a:p>
            <a:endParaRPr lang="nl-NL" dirty="0" smtClean="0"/>
          </a:p>
          <a:p>
            <a:r>
              <a:rPr lang="nl-NL" dirty="0" err="1" smtClean="0"/>
              <a:t>Regional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r>
              <a:rPr lang="nl-NL" dirty="0" smtClean="0"/>
              <a:t>: </a:t>
            </a:r>
            <a:r>
              <a:rPr lang="nl-NL" dirty="0" err="1" smtClean="0"/>
              <a:t>Greeks</a:t>
            </a:r>
            <a:r>
              <a:rPr lang="nl-NL" dirty="0" smtClean="0"/>
              <a:t> of </a:t>
            </a:r>
            <a:r>
              <a:rPr lang="nl-NL" dirty="0" err="1" smtClean="0"/>
              <a:t>Asia</a:t>
            </a:r>
            <a:r>
              <a:rPr lang="nl-NL" dirty="0" smtClean="0"/>
              <a:t> Minor </a:t>
            </a:r>
            <a:r>
              <a:rPr lang="nl-NL" dirty="0" err="1" smtClean="0"/>
              <a:t>subjected</a:t>
            </a:r>
            <a:r>
              <a:rPr lang="nl-NL" dirty="0" smtClean="0"/>
              <a:t> to Croesus of Lydia (late 7th </a:t>
            </a:r>
            <a:r>
              <a:rPr lang="nl-NL" dirty="0" err="1" smtClean="0"/>
              <a:t>century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err="1" smtClean="0"/>
              <a:t>Continental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r>
              <a:rPr lang="nl-NL" dirty="0" smtClean="0"/>
              <a:t>: </a:t>
            </a:r>
            <a:r>
              <a:rPr lang="nl-NL" dirty="0" err="1" smtClean="0"/>
              <a:t>rise</a:t>
            </a:r>
            <a:r>
              <a:rPr lang="nl-NL" dirty="0" smtClean="0"/>
              <a:t> of </a:t>
            </a:r>
            <a:r>
              <a:rPr lang="nl-NL" dirty="0" err="1" smtClean="0"/>
              <a:t>Persia</a:t>
            </a:r>
            <a:r>
              <a:rPr lang="nl-NL" dirty="0" smtClean="0"/>
              <a:t> (559-546)</a:t>
            </a:r>
          </a:p>
          <a:p>
            <a:endParaRPr lang="nl-NL" dirty="0" smtClean="0"/>
          </a:p>
          <a:p>
            <a:r>
              <a:rPr lang="nl-NL" dirty="0" smtClean="0"/>
              <a:t>‘</a:t>
            </a:r>
            <a:r>
              <a:rPr lang="nl-NL" dirty="0" err="1" smtClean="0"/>
              <a:t>Either</a:t>
            </a:r>
            <a:r>
              <a:rPr lang="nl-NL" dirty="0" smtClean="0"/>
              <a:t> do </a:t>
            </a:r>
            <a:r>
              <a:rPr lang="nl-NL" dirty="0" err="1" smtClean="0"/>
              <a:t>or</a:t>
            </a:r>
            <a:r>
              <a:rPr lang="nl-NL" dirty="0" smtClean="0"/>
              <a:t> </a:t>
            </a:r>
            <a:r>
              <a:rPr lang="nl-NL" dirty="0" err="1" smtClean="0"/>
              <a:t>suffer</a:t>
            </a:r>
            <a:r>
              <a:rPr lang="nl-NL" dirty="0" smtClean="0"/>
              <a:t>’: </a:t>
            </a:r>
            <a:r>
              <a:rPr lang="nl-NL" dirty="0" err="1" smtClean="0"/>
              <a:t>Spartan</a:t>
            </a:r>
            <a:r>
              <a:rPr lang="nl-NL" dirty="0" smtClean="0"/>
              <a:t> </a:t>
            </a:r>
            <a:r>
              <a:rPr lang="nl-NL" dirty="0" err="1" smtClean="0"/>
              <a:t>interventionism</a:t>
            </a:r>
            <a:r>
              <a:rPr lang="nl-NL" dirty="0" smtClean="0"/>
              <a:t> (512-508), </a:t>
            </a:r>
            <a:r>
              <a:rPr lang="nl-NL" dirty="0" err="1" smtClean="0"/>
              <a:t>Persian</a:t>
            </a:r>
            <a:r>
              <a:rPr lang="nl-NL" dirty="0" smtClean="0"/>
              <a:t> </a:t>
            </a:r>
            <a:r>
              <a:rPr lang="nl-NL" dirty="0" err="1" smtClean="0"/>
              <a:t>expansion</a:t>
            </a:r>
            <a:r>
              <a:rPr lang="nl-NL" dirty="0" smtClean="0"/>
              <a:t> (499-479)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Early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imperialism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/>
          <a:lstStyle/>
          <a:p>
            <a:r>
              <a:rPr lang="nl-NL" dirty="0" err="1" smtClean="0"/>
              <a:t>Saronic</a:t>
            </a:r>
            <a:r>
              <a:rPr lang="nl-NL" dirty="0" smtClean="0"/>
              <a:t> </a:t>
            </a:r>
            <a:r>
              <a:rPr lang="nl-NL" dirty="0" err="1" smtClean="0"/>
              <a:t>Gulf</a:t>
            </a:r>
            <a:r>
              <a:rPr lang="nl-NL" dirty="0" smtClean="0"/>
              <a:t>: </a:t>
            </a:r>
            <a:r>
              <a:rPr lang="nl-NL" dirty="0" err="1" smtClean="0"/>
              <a:t>seizure</a:t>
            </a:r>
            <a:r>
              <a:rPr lang="nl-NL" dirty="0" smtClean="0"/>
              <a:t> of </a:t>
            </a:r>
            <a:r>
              <a:rPr lang="nl-NL" dirty="0" err="1" smtClean="0"/>
              <a:t>Salamis</a:t>
            </a:r>
            <a:r>
              <a:rPr lang="nl-NL" dirty="0" smtClean="0"/>
              <a:t>, </a:t>
            </a:r>
            <a:r>
              <a:rPr lang="nl-NL" dirty="0" err="1" smtClean="0"/>
              <a:t>invasions</a:t>
            </a:r>
            <a:r>
              <a:rPr lang="nl-NL" dirty="0" smtClean="0"/>
              <a:t> of </a:t>
            </a:r>
            <a:r>
              <a:rPr lang="nl-NL" dirty="0" err="1" smtClean="0"/>
              <a:t>Megarid</a:t>
            </a:r>
            <a:r>
              <a:rPr lang="nl-NL" dirty="0" smtClean="0"/>
              <a:t>, war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Aegina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naval </a:t>
            </a:r>
            <a:r>
              <a:rPr lang="nl-NL" dirty="0" err="1" smtClean="0"/>
              <a:t>supremacy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Aegean</a:t>
            </a:r>
            <a:r>
              <a:rPr lang="nl-NL" dirty="0" smtClean="0"/>
              <a:t>: </a:t>
            </a:r>
            <a:r>
              <a:rPr lang="nl-NL" dirty="0" err="1" smtClean="0"/>
              <a:t>Settlement</a:t>
            </a:r>
            <a:r>
              <a:rPr lang="nl-NL" dirty="0" smtClean="0"/>
              <a:t> of </a:t>
            </a:r>
            <a:r>
              <a:rPr lang="nl-NL" dirty="0" err="1" smtClean="0"/>
              <a:t>Thracian</a:t>
            </a:r>
            <a:r>
              <a:rPr lang="nl-NL" dirty="0" smtClean="0"/>
              <a:t> </a:t>
            </a:r>
            <a:r>
              <a:rPr lang="nl-NL" dirty="0" err="1" smtClean="0"/>
              <a:t>Chersonese</a:t>
            </a:r>
            <a:r>
              <a:rPr lang="nl-NL" dirty="0" smtClean="0"/>
              <a:t> (c. 520?), </a:t>
            </a:r>
            <a:r>
              <a:rPr lang="nl-NL" dirty="0" err="1" smtClean="0"/>
              <a:t>participation</a:t>
            </a:r>
            <a:r>
              <a:rPr lang="nl-NL" dirty="0" smtClean="0"/>
              <a:t> in </a:t>
            </a:r>
            <a:r>
              <a:rPr lang="nl-NL" dirty="0" err="1" smtClean="0"/>
              <a:t>Ionian</a:t>
            </a:r>
            <a:r>
              <a:rPr lang="nl-NL" dirty="0" smtClean="0"/>
              <a:t> </a:t>
            </a:r>
            <a:r>
              <a:rPr lang="nl-NL" dirty="0" err="1" smtClean="0"/>
              <a:t>Revolt</a:t>
            </a:r>
            <a:r>
              <a:rPr lang="nl-NL" dirty="0" smtClean="0"/>
              <a:t> (499)</a:t>
            </a:r>
          </a:p>
          <a:p>
            <a:endParaRPr lang="nl-NL" dirty="0" smtClean="0"/>
          </a:p>
          <a:p>
            <a:r>
              <a:rPr lang="nl-NL" dirty="0" err="1" smtClean="0"/>
              <a:t>Colonization</a:t>
            </a:r>
            <a:r>
              <a:rPr lang="nl-NL" dirty="0" smtClean="0"/>
              <a:t> of </a:t>
            </a:r>
            <a:r>
              <a:rPr lang="nl-NL" dirty="0" err="1" smtClean="0"/>
              <a:t>Euboea</a:t>
            </a:r>
            <a:r>
              <a:rPr lang="nl-NL" dirty="0" smtClean="0"/>
              <a:t> </a:t>
            </a:r>
            <a:r>
              <a:rPr lang="nl-NL" dirty="0" err="1" smtClean="0"/>
              <a:t>after</a:t>
            </a:r>
            <a:r>
              <a:rPr lang="nl-NL" dirty="0" smtClean="0"/>
              <a:t> </a:t>
            </a:r>
            <a:r>
              <a:rPr lang="nl-NL" dirty="0" err="1" smtClean="0"/>
              <a:t>defeat</a:t>
            </a:r>
            <a:r>
              <a:rPr lang="nl-NL" dirty="0" smtClean="0"/>
              <a:t> of </a:t>
            </a:r>
            <a:r>
              <a:rPr lang="nl-NL" dirty="0" err="1" smtClean="0"/>
              <a:t>Chalcis</a:t>
            </a:r>
            <a:r>
              <a:rPr lang="nl-NL" dirty="0" smtClean="0"/>
              <a:t> (507/6)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Force</a:t>
            </a:r>
            <a:r>
              <a:rPr lang="nl-NL" dirty="0" smtClean="0"/>
              <a:t> </a:t>
            </a:r>
            <a:r>
              <a:rPr lang="nl-NL" dirty="0" err="1" smtClean="0"/>
              <a:t>Awakens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490: </a:t>
            </a:r>
            <a:r>
              <a:rPr lang="nl-NL" dirty="0" err="1" smtClean="0"/>
              <a:t>Athens</a:t>
            </a:r>
            <a:r>
              <a:rPr lang="nl-NL" dirty="0" smtClean="0"/>
              <a:t> stops </a:t>
            </a:r>
            <a:r>
              <a:rPr lang="nl-NL" dirty="0" err="1" smtClean="0"/>
              <a:t>Persian</a:t>
            </a:r>
            <a:r>
              <a:rPr lang="nl-NL" dirty="0" smtClean="0"/>
              <a:t> </a:t>
            </a:r>
            <a:r>
              <a:rPr lang="nl-NL" dirty="0" err="1" smtClean="0"/>
              <a:t>expansion</a:t>
            </a:r>
            <a:r>
              <a:rPr lang="nl-NL" dirty="0" smtClean="0"/>
              <a:t> at Marathon</a:t>
            </a:r>
          </a:p>
          <a:p>
            <a:endParaRPr lang="nl-NL" dirty="0" smtClean="0"/>
          </a:p>
          <a:p>
            <a:r>
              <a:rPr lang="nl-NL" dirty="0" smtClean="0"/>
              <a:t>483: </a:t>
            </a:r>
            <a:r>
              <a:rPr lang="nl-NL" dirty="0" err="1" smtClean="0"/>
              <a:t>Themistocles</a:t>
            </a:r>
            <a:r>
              <a:rPr lang="nl-NL" dirty="0" smtClean="0"/>
              <a:t> </a:t>
            </a:r>
            <a:r>
              <a:rPr lang="nl-NL" dirty="0" err="1" smtClean="0"/>
              <a:t>urges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r>
              <a:rPr lang="nl-NL" dirty="0" smtClean="0"/>
              <a:t> to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silver</a:t>
            </a:r>
            <a:r>
              <a:rPr lang="nl-NL" dirty="0" smtClean="0"/>
              <a:t> to </a:t>
            </a:r>
            <a:r>
              <a:rPr lang="nl-NL" dirty="0" err="1" smtClean="0"/>
              <a:t>expand</a:t>
            </a:r>
            <a:r>
              <a:rPr lang="nl-NL" dirty="0" smtClean="0"/>
              <a:t> </a:t>
            </a:r>
            <a:r>
              <a:rPr lang="nl-NL" dirty="0" err="1" smtClean="0"/>
              <a:t>trireme</a:t>
            </a:r>
            <a:r>
              <a:rPr lang="nl-NL" dirty="0" smtClean="0"/>
              <a:t> </a:t>
            </a:r>
            <a:r>
              <a:rPr lang="nl-NL" dirty="0" err="1" smtClean="0"/>
              <a:t>fleet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480: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razed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Xerxes</a:t>
            </a:r>
            <a:r>
              <a:rPr lang="nl-NL" dirty="0" smtClean="0"/>
              <a:t>, </a:t>
            </a:r>
            <a:r>
              <a:rPr lang="nl-NL" dirty="0" err="1" smtClean="0"/>
              <a:t>but</a:t>
            </a:r>
            <a:r>
              <a:rPr lang="nl-NL" dirty="0" smtClean="0"/>
              <a:t> </a:t>
            </a:r>
            <a:r>
              <a:rPr lang="nl-NL" dirty="0" err="1" smtClean="0"/>
              <a:t>Greek</a:t>
            </a:r>
            <a:r>
              <a:rPr lang="nl-NL" dirty="0" smtClean="0"/>
              <a:t> </a:t>
            </a:r>
            <a:r>
              <a:rPr lang="nl-NL" dirty="0" err="1" smtClean="0"/>
              <a:t>fleet</a:t>
            </a:r>
            <a:r>
              <a:rPr lang="nl-NL" dirty="0" smtClean="0"/>
              <a:t> (2/3rds </a:t>
            </a:r>
            <a:r>
              <a:rPr lang="nl-NL" dirty="0" err="1" smtClean="0"/>
              <a:t>Athenian</a:t>
            </a:r>
            <a:r>
              <a:rPr lang="nl-NL" dirty="0" smtClean="0"/>
              <a:t>) </a:t>
            </a:r>
            <a:r>
              <a:rPr lang="nl-NL" dirty="0" err="1" smtClean="0"/>
              <a:t>victorious</a:t>
            </a:r>
            <a:r>
              <a:rPr lang="nl-NL" dirty="0" smtClean="0"/>
              <a:t> at </a:t>
            </a:r>
            <a:r>
              <a:rPr lang="nl-NL" dirty="0" err="1" smtClean="0"/>
              <a:t>Salamis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479: </a:t>
            </a:r>
            <a:r>
              <a:rPr lang="nl-NL" dirty="0" err="1" smtClean="0"/>
              <a:t>Persians</a:t>
            </a:r>
            <a:r>
              <a:rPr lang="nl-NL" dirty="0" smtClean="0"/>
              <a:t> </a:t>
            </a:r>
            <a:r>
              <a:rPr lang="nl-NL" dirty="0" err="1" smtClean="0"/>
              <a:t>defeated</a:t>
            </a:r>
            <a:r>
              <a:rPr lang="nl-NL" dirty="0" smtClean="0"/>
              <a:t>. </a:t>
            </a:r>
            <a:r>
              <a:rPr lang="nl-NL" dirty="0" err="1" smtClean="0"/>
              <a:t>Counteroffensive</a:t>
            </a:r>
            <a:r>
              <a:rPr lang="nl-NL" dirty="0" smtClean="0"/>
              <a:t> </a:t>
            </a:r>
            <a:r>
              <a:rPr lang="nl-NL" dirty="0" err="1" smtClean="0"/>
              <a:t>begins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The </a:t>
            </a:r>
            <a:r>
              <a:rPr lang="nl-NL" dirty="0" err="1" smtClean="0"/>
              <a:t>Delian</a:t>
            </a:r>
            <a:r>
              <a:rPr lang="nl-NL" dirty="0" smtClean="0"/>
              <a:t> League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478: Sparta </a:t>
            </a:r>
            <a:r>
              <a:rPr lang="nl-NL" dirty="0" err="1" smtClean="0"/>
              <a:t>yields</a:t>
            </a:r>
            <a:r>
              <a:rPr lang="nl-NL" dirty="0" smtClean="0"/>
              <a:t> </a:t>
            </a:r>
            <a:r>
              <a:rPr lang="nl-NL" dirty="0" err="1" smtClean="0"/>
              <a:t>leadership</a:t>
            </a:r>
            <a:r>
              <a:rPr lang="nl-NL" dirty="0" smtClean="0"/>
              <a:t> of </a:t>
            </a:r>
            <a:r>
              <a:rPr lang="nl-NL" dirty="0" err="1" smtClean="0"/>
              <a:t>anti-Persian</a:t>
            </a:r>
            <a:r>
              <a:rPr lang="nl-NL" dirty="0" smtClean="0"/>
              <a:t> </a:t>
            </a:r>
            <a:r>
              <a:rPr lang="nl-NL" dirty="0" err="1" smtClean="0"/>
              <a:t>alliance</a:t>
            </a:r>
            <a:r>
              <a:rPr lang="nl-NL" dirty="0" smtClean="0"/>
              <a:t>;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takes</a:t>
            </a:r>
            <a:r>
              <a:rPr lang="nl-NL" dirty="0" smtClean="0"/>
              <a:t> over</a:t>
            </a:r>
          </a:p>
          <a:p>
            <a:endParaRPr lang="nl-NL" dirty="0" smtClean="0"/>
          </a:p>
          <a:p>
            <a:r>
              <a:rPr lang="nl-NL" dirty="0" err="1" smtClean="0"/>
              <a:t>Formation</a:t>
            </a:r>
            <a:r>
              <a:rPr lang="nl-NL" dirty="0" smtClean="0"/>
              <a:t> of </a:t>
            </a:r>
            <a:r>
              <a:rPr lang="nl-NL" dirty="0" err="1" smtClean="0"/>
              <a:t>eternal</a:t>
            </a:r>
            <a:r>
              <a:rPr lang="nl-NL" dirty="0" smtClean="0"/>
              <a:t> </a:t>
            </a:r>
            <a:r>
              <a:rPr lang="nl-NL" dirty="0" err="1" smtClean="0"/>
              <a:t>alliance</a:t>
            </a:r>
            <a:r>
              <a:rPr lang="nl-NL" dirty="0" smtClean="0"/>
              <a:t>; </a:t>
            </a:r>
            <a:r>
              <a:rPr lang="nl-NL" dirty="0" err="1" smtClean="0"/>
              <a:t>members</a:t>
            </a:r>
            <a:r>
              <a:rPr lang="nl-NL" dirty="0" smtClean="0"/>
              <a:t> </a:t>
            </a:r>
            <a:r>
              <a:rPr lang="nl-NL" dirty="0" err="1" smtClean="0"/>
              <a:t>encouraged</a:t>
            </a:r>
            <a:r>
              <a:rPr lang="nl-NL" dirty="0" smtClean="0"/>
              <a:t> to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tribute</a:t>
            </a:r>
            <a:r>
              <a:rPr lang="nl-NL" dirty="0" smtClean="0"/>
              <a:t> </a:t>
            </a:r>
            <a:r>
              <a:rPr lang="nl-NL" dirty="0" err="1" smtClean="0"/>
              <a:t>into</a:t>
            </a:r>
            <a:r>
              <a:rPr lang="nl-NL" dirty="0" smtClean="0"/>
              <a:t> </a:t>
            </a:r>
            <a:r>
              <a:rPr lang="nl-NL" dirty="0" err="1" smtClean="0"/>
              <a:t>treasury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Delos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League </a:t>
            </a:r>
            <a:r>
              <a:rPr lang="nl-NL" dirty="0" err="1" smtClean="0"/>
              <a:t>under</a:t>
            </a:r>
            <a:r>
              <a:rPr lang="nl-NL" dirty="0" smtClean="0"/>
              <a:t> </a:t>
            </a:r>
            <a:r>
              <a:rPr lang="nl-NL" dirty="0" err="1" smtClean="0"/>
              <a:t>Cimon</a:t>
            </a:r>
            <a:r>
              <a:rPr lang="nl-NL" dirty="0" smtClean="0"/>
              <a:t> </a:t>
            </a:r>
            <a:r>
              <a:rPr lang="nl-NL" dirty="0" err="1" smtClean="0"/>
              <a:t>rolls</a:t>
            </a:r>
            <a:r>
              <a:rPr lang="nl-NL" dirty="0" smtClean="0"/>
              <a:t> back </a:t>
            </a:r>
            <a:r>
              <a:rPr lang="nl-NL" dirty="0" err="1" smtClean="0"/>
              <a:t>Persian</a:t>
            </a:r>
            <a:r>
              <a:rPr lang="nl-NL" dirty="0" smtClean="0"/>
              <a:t> </a:t>
            </a:r>
            <a:r>
              <a:rPr lang="nl-NL" dirty="0" err="1" smtClean="0"/>
              <a:t>control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Aegean</a:t>
            </a:r>
            <a:r>
              <a:rPr lang="nl-NL" dirty="0" smtClean="0"/>
              <a:t>; </a:t>
            </a:r>
            <a:r>
              <a:rPr lang="nl-NL" dirty="0" err="1" smtClean="0"/>
              <a:t>battle</a:t>
            </a:r>
            <a:r>
              <a:rPr lang="nl-NL" dirty="0" smtClean="0"/>
              <a:t> of </a:t>
            </a:r>
            <a:r>
              <a:rPr lang="nl-NL" dirty="0" err="1" smtClean="0"/>
              <a:t>Eurymedon</a:t>
            </a:r>
            <a:r>
              <a:rPr lang="nl-NL" dirty="0" smtClean="0"/>
              <a:t> (460s); </a:t>
            </a:r>
            <a:r>
              <a:rPr lang="nl-NL" dirty="0" err="1" smtClean="0"/>
              <a:t>campaigns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Cyprus, in </a:t>
            </a:r>
            <a:r>
              <a:rPr lang="nl-NL" dirty="0" err="1" smtClean="0"/>
              <a:t>Egypt</a:t>
            </a:r>
            <a:r>
              <a:rPr lang="nl-NL" dirty="0" smtClean="0"/>
              <a:t> (450s)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From</a:t>
            </a:r>
            <a:r>
              <a:rPr lang="nl-NL" dirty="0" smtClean="0"/>
              <a:t> League to Empire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5040560"/>
          </a:xfrm>
        </p:spPr>
        <p:txBody>
          <a:bodyPr>
            <a:normAutofit fontScale="85000" lnSpcReduction="20000"/>
          </a:bodyPr>
          <a:lstStyle/>
          <a:p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monopolises</a:t>
            </a:r>
            <a:r>
              <a:rPr lang="nl-NL" dirty="0" smtClean="0"/>
              <a:t> military power </a:t>
            </a:r>
            <a:r>
              <a:rPr lang="nl-NL" dirty="0" err="1" smtClean="0"/>
              <a:t>within</a:t>
            </a:r>
            <a:r>
              <a:rPr lang="nl-NL" dirty="0" smtClean="0"/>
              <a:t> League</a:t>
            </a:r>
          </a:p>
          <a:p>
            <a:endParaRPr lang="nl-NL" dirty="0" smtClean="0"/>
          </a:p>
          <a:p>
            <a:r>
              <a:rPr lang="nl-NL" dirty="0" err="1" smtClean="0"/>
              <a:t>Refusal</a:t>
            </a:r>
            <a:r>
              <a:rPr lang="nl-NL" dirty="0" smtClean="0"/>
              <a:t> to let </a:t>
            </a:r>
            <a:r>
              <a:rPr lang="nl-NL" dirty="0" err="1" smtClean="0"/>
              <a:t>members</a:t>
            </a:r>
            <a:r>
              <a:rPr lang="nl-NL" dirty="0" smtClean="0"/>
              <a:t> </a:t>
            </a:r>
            <a:r>
              <a:rPr lang="nl-NL" dirty="0" err="1" smtClean="0"/>
              <a:t>leave</a:t>
            </a:r>
            <a:r>
              <a:rPr lang="nl-NL" dirty="0" smtClean="0"/>
              <a:t> League; </a:t>
            </a:r>
            <a:r>
              <a:rPr lang="nl-NL" dirty="0" err="1" smtClean="0"/>
              <a:t>uses</a:t>
            </a:r>
            <a:r>
              <a:rPr lang="nl-NL" dirty="0" smtClean="0"/>
              <a:t> League </a:t>
            </a:r>
            <a:r>
              <a:rPr lang="nl-NL" dirty="0" err="1" smtClean="0"/>
              <a:t>forces</a:t>
            </a:r>
            <a:r>
              <a:rPr lang="nl-NL" dirty="0" smtClean="0"/>
              <a:t> to </a:t>
            </a:r>
            <a:r>
              <a:rPr lang="nl-NL" dirty="0" err="1" smtClean="0"/>
              <a:t>besiege</a:t>
            </a:r>
            <a:r>
              <a:rPr lang="nl-NL" dirty="0" smtClean="0"/>
              <a:t> rebels (</a:t>
            </a:r>
            <a:r>
              <a:rPr lang="nl-NL" dirty="0" err="1" smtClean="0"/>
              <a:t>Naxos</a:t>
            </a:r>
            <a:r>
              <a:rPr lang="nl-NL" dirty="0" smtClean="0"/>
              <a:t> 471, </a:t>
            </a:r>
            <a:r>
              <a:rPr lang="nl-NL" dirty="0" err="1" smtClean="0"/>
              <a:t>Thasos</a:t>
            </a:r>
            <a:r>
              <a:rPr lang="nl-NL" dirty="0" smtClean="0"/>
              <a:t> 465, </a:t>
            </a:r>
            <a:r>
              <a:rPr lang="nl-NL" dirty="0" err="1" smtClean="0"/>
              <a:t>Miletus</a:t>
            </a:r>
            <a:r>
              <a:rPr lang="nl-NL" dirty="0" smtClean="0"/>
              <a:t> &amp; </a:t>
            </a:r>
            <a:r>
              <a:rPr lang="nl-NL" dirty="0" err="1" smtClean="0"/>
              <a:t>Erythrae</a:t>
            </a:r>
            <a:r>
              <a:rPr lang="nl-NL" dirty="0" smtClean="0"/>
              <a:t> 453, </a:t>
            </a:r>
            <a:r>
              <a:rPr lang="nl-NL" dirty="0" err="1" smtClean="0"/>
              <a:t>Samos</a:t>
            </a:r>
            <a:r>
              <a:rPr lang="nl-NL" dirty="0" smtClean="0"/>
              <a:t> 440)</a:t>
            </a:r>
          </a:p>
          <a:p>
            <a:endParaRPr lang="nl-NL" dirty="0" smtClean="0"/>
          </a:p>
          <a:p>
            <a:r>
              <a:rPr lang="nl-NL" dirty="0" err="1" smtClean="0"/>
              <a:t>Use</a:t>
            </a:r>
            <a:r>
              <a:rPr lang="nl-NL" dirty="0" smtClean="0"/>
              <a:t> of League resources to </a:t>
            </a:r>
            <a:r>
              <a:rPr lang="nl-NL" dirty="0" err="1" smtClean="0"/>
              <a:t>acquire</a:t>
            </a:r>
            <a:r>
              <a:rPr lang="nl-NL" dirty="0" smtClean="0"/>
              <a:t> land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settlers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Athens</a:t>
            </a:r>
            <a:r>
              <a:rPr lang="nl-NL" dirty="0" smtClean="0"/>
              <a:t>’ </a:t>
            </a:r>
            <a:r>
              <a:rPr lang="nl-NL" dirty="0" err="1" smtClean="0"/>
              <a:t>enemies</a:t>
            </a:r>
            <a:r>
              <a:rPr lang="nl-NL" dirty="0" smtClean="0"/>
              <a:t> </a:t>
            </a:r>
            <a:r>
              <a:rPr lang="nl-NL" dirty="0" err="1" smtClean="0"/>
              <a:t>forced</a:t>
            </a:r>
            <a:r>
              <a:rPr lang="nl-NL" dirty="0" smtClean="0"/>
              <a:t> </a:t>
            </a:r>
            <a:r>
              <a:rPr lang="nl-NL" dirty="0" err="1" smtClean="0"/>
              <a:t>into</a:t>
            </a:r>
            <a:r>
              <a:rPr lang="nl-NL" dirty="0" smtClean="0"/>
              <a:t> League (</a:t>
            </a:r>
            <a:r>
              <a:rPr lang="nl-NL" dirty="0" err="1" smtClean="0"/>
              <a:t>Aegina</a:t>
            </a:r>
            <a:r>
              <a:rPr lang="nl-NL" dirty="0" smtClean="0"/>
              <a:t> 458)</a:t>
            </a:r>
          </a:p>
          <a:p>
            <a:endParaRPr lang="nl-NL" dirty="0" smtClean="0"/>
          </a:p>
          <a:p>
            <a:r>
              <a:rPr lang="nl-NL" dirty="0" smtClean="0"/>
              <a:t>456: </a:t>
            </a:r>
            <a:r>
              <a:rPr lang="nl-NL" dirty="0" err="1" smtClean="0"/>
              <a:t>completion</a:t>
            </a:r>
            <a:r>
              <a:rPr lang="nl-NL" dirty="0" smtClean="0"/>
              <a:t> of Long </a:t>
            </a:r>
            <a:r>
              <a:rPr lang="nl-NL" dirty="0" err="1" smtClean="0"/>
              <a:t>Walls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454/3: League </a:t>
            </a:r>
            <a:r>
              <a:rPr lang="nl-NL" dirty="0" err="1" smtClean="0"/>
              <a:t>treasury</a:t>
            </a:r>
            <a:r>
              <a:rPr lang="nl-NL" dirty="0" smtClean="0"/>
              <a:t> </a:t>
            </a:r>
            <a:r>
              <a:rPr lang="nl-NL" dirty="0" err="1" smtClean="0"/>
              <a:t>moved</a:t>
            </a:r>
            <a:r>
              <a:rPr lang="nl-NL" dirty="0" smtClean="0"/>
              <a:t> to </a:t>
            </a:r>
            <a:r>
              <a:rPr lang="nl-NL" dirty="0" err="1" smtClean="0"/>
              <a:t>Athens</a:t>
            </a:r>
            <a:r>
              <a:rPr lang="nl-NL" dirty="0" smtClean="0"/>
              <a:t>. </a:t>
            </a:r>
            <a:r>
              <a:rPr lang="nl-NL" dirty="0" err="1" smtClean="0"/>
              <a:t>Pericles</a:t>
            </a:r>
            <a:r>
              <a:rPr lang="nl-NL" dirty="0" smtClean="0"/>
              <a:t> </a:t>
            </a:r>
            <a:r>
              <a:rPr lang="nl-NL" dirty="0" err="1" smtClean="0"/>
              <a:t>uses</a:t>
            </a:r>
            <a:r>
              <a:rPr lang="nl-NL" dirty="0" smtClean="0"/>
              <a:t> </a:t>
            </a:r>
            <a:r>
              <a:rPr lang="nl-NL" dirty="0" err="1" smtClean="0"/>
              <a:t>tribute</a:t>
            </a:r>
            <a:r>
              <a:rPr lang="nl-NL" dirty="0" smtClean="0"/>
              <a:t> money to </a:t>
            </a:r>
            <a:r>
              <a:rPr lang="nl-NL" dirty="0" err="1" smtClean="0"/>
              <a:t>beautify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endParaRPr lang="nl-NL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fruits</a:t>
            </a:r>
            <a:r>
              <a:rPr lang="nl-NL" dirty="0" smtClean="0"/>
              <a:t> of Empire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Wealth</a:t>
            </a:r>
            <a:r>
              <a:rPr lang="nl-NL" dirty="0" smtClean="0"/>
              <a:t> &amp; secure </a:t>
            </a:r>
            <a:r>
              <a:rPr lang="nl-NL" dirty="0" err="1" smtClean="0"/>
              <a:t>grain</a:t>
            </a:r>
            <a:r>
              <a:rPr lang="nl-NL" dirty="0" smtClean="0"/>
              <a:t> </a:t>
            </a:r>
            <a:r>
              <a:rPr lang="nl-NL" dirty="0" err="1" smtClean="0"/>
              <a:t>trade</a:t>
            </a:r>
            <a:r>
              <a:rPr lang="nl-NL" dirty="0" smtClean="0"/>
              <a:t> </a:t>
            </a:r>
            <a:r>
              <a:rPr lang="nl-NL" dirty="0" err="1" smtClean="0"/>
              <a:t>enable</a:t>
            </a:r>
            <a:r>
              <a:rPr lang="nl-NL" dirty="0" smtClean="0"/>
              <a:t> </a:t>
            </a:r>
            <a:r>
              <a:rPr lang="nl-NL" dirty="0" err="1" smtClean="0"/>
              <a:t>explosive</a:t>
            </a:r>
            <a:r>
              <a:rPr lang="nl-NL" dirty="0" smtClean="0"/>
              <a:t> </a:t>
            </a:r>
            <a:r>
              <a:rPr lang="nl-NL" dirty="0" err="1" smtClean="0"/>
              <a:t>growth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Citizens</a:t>
            </a:r>
            <a:r>
              <a:rPr lang="nl-NL" dirty="0" smtClean="0"/>
              <a:t> benefit </a:t>
            </a:r>
            <a:r>
              <a:rPr lang="nl-NL" dirty="0" err="1" smtClean="0"/>
              <a:t>through</a:t>
            </a:r>
            <a:r>
              <a:rPr lang="nl-NL" dirty="0" smtClean="0"/>
              <a:t> </a:t>
            </a:r>
            <a:r>
              <a:rPr lang="nl-NL" dirty="0" err="1" smtClean="0"/>
              <a:t>employment</a:t>
            </a:r>
            <a:r>
              <a:rPr lang="nl-NL" dirty="0" smtClean="0"/>
              <a:t>,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office, </a:t>
            </a:r>
            <a:r>
              <a:rPr lang="nl-NL" dirty="0" err="1" smtClean="0"/>
              <a:t>allotment</a:t>
            </a:r>
            <a:r>
              <a:rPr lang="nl-NL" dirty="0" smtClean="0"/>
              <a:t> of land</a:t>
            </a:r>
          </a:p>
          <a:p>
            <a:endParaRPr lang="nl-NL" dirty="0" smtClean="0"/>
          </a:p>
          <a:p>
            <a:r>
              <a:rPr lang="nl-NL" dirty="0" smtClean="0"/>
              <a:t>Imperial </a:t>
            </a:r>
            <a:r>
              <a:rPr lang="nl-NL" dirty="0" err="1" smtClean="0"/>
              <a:t>opportunities</a:t>
            </a:r>
            <a:r>
              <a:rPr lang="nl-NL" dirty="0" smtClean="0"/>
              <a:t> (naval service, public </a:t>
            </a:r>
            <a:r>
              <a:rPr lang="nl-NL" dirty="0" err="1" smtClean="0"/>
              <a:t>works</a:t>
            </a:r>
            <a:r>
              <a:rPr lang="nl-NL" dirty="0" smtClean="0"/>
              <a:t>, </a:t>
            </a:r>
            <a:r>
              <a:rPr lang="nl-NL" dirty="0" err="1" smtClean="0"/>
              <a:t>trade</a:t>
            </a:r>
            <a:r>
              <a:rPr lang="nl-NL" dirty="0" smtClean="0"/>
              <a:t>) </a:t>
            </a:r>
            <a:r>
              <a:rPr lang="nl-NL" dirty="0" err="1" smtClean="0"/>
              <a:t>attract</a:t>
            </a:r>
            <a:r>
              <a:rPr lang="nl-NL" dirty="0" smtClean="0"/>
              <a:t> </a:t>
            </a:r>
            <a:r>
              <a:rPr lang="nl-NL" dirty="0" err="1" smtClean="0"/>
              <a:t>thousands</a:t>
            </a:r>
            <a:r>
              <a:rPr lang="nl-NL" dirty="0" smtClean="0"/>
              <a:t> to </a:t>
            </a:r>
            <a:r>
              <a:rPr lang="nl-NL" dirty="0" err="1" smtClean="0"/>
              <a:t>Athens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City </a:t>
            </a:r>
            <a:r>
              <a:rPr lang="nl-NL" dirty="0" err="1" smtClean="0"/>
              <a:t>monumentalised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unprecedented</a:t>
            </a:r>
            <a:r>
              <a:rPr lang="nl-NL" dirty="0" smtClean="0"/>
              <a:t> </a:t>
            </a:r>
            <a:r>
              <a:rPr lang="nl-NL" dirty="0" err="1" smtClean="0"/>
              <a:t>scale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City </a:t>
            </a:r>
            <a:r>
              <a:rPr lang="nl-NL" dirty="0" err="1" smtClean="0"/>
              <a:t>becomes</a:t>
            </a:r>
            <a:r>
              <a:rPr lang="nl-NL" dirty="0" smtClean="0"/>
              <a:t> </a:t>
            </a:r>
            <a:r>
              <a:rPr lang="nl-NL" dirty="0" err="1" smtClean="0"/>
              <a:t>centre</a:t>
            </a:r>
            <a:r>
              <a:rPr lang="nl-NL" dirty="0" smtClean="0"/>
              <a:t> of </a:t>
            </a:r>
            <a:r>
              <a:rPr lang="nl-NL" dirty="0" err="1" smtClean="0"/>
              <a:t>cultural</a:t>
            </a:r>
            <a:r>
              <a:rPr lang="nl-NL" dirty="0" smtClean="0"/>
              <a:t> &amp; </a:t>
            </a:r>
            <a:r>
              <a:rPr lang="nl-NL" dirty="0" err="1" smtClean="0"/>
              <a:t>intellectual</a:t>
            </a:r>
            <a:r>
              <a:rPr lang="nl-NL" dirty="0" smtClean="0"/>
              <a:t> </a:t>
            </a:r>
            <a:r>
              <a:rPr lang="nl-NL" dirty="0" err="1" smtClean="0"/>
              <a:t>life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sins</a:t>
            </a:r>
            <a:r>
              <a:rPr lang="nl-NL" dirty="0" smtClean="0"/>
              <a:t> of Empire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Tribute</a:t>
            </a:r>
            <a:r>
              <a:rPr lang="nl-NL" dirty="0" smtClean="0"/>
              <a:t> </a:t>
            </a:r>
            <a:r>
              <a:rPr lang="nl-NL" dirty="0" err="1" smtClean="0"/>
              <a:t>increased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460 (478) to 600 (431) to 1000 (424?) to c. 1500 (412?)</a:t>
            </a:r>
          </a:p>
          <a:p>
            <a:endParaRPr lang="nl-NL" dirty="0" smtClean="0"/>
          </a:p>
          <a:p>
            <a:r>
              <a:rPr lang="nl-NL" dirty="0" err="1" smtClean="0"/>
              <a:t>Cleruchs</a:t>
            </a:r>
            <a:r>
              <a:rPr lang="nl-NL" dirty="0" smtClean="0"/>
              <a:t> </a:t>
            </a:r>
            <a:r>
              <a:rPr lang="nl-NL" dirty="0" err="1" smtClean="0"/>
              <a:t>settled</a:t>
            </a:r>
            <a:r>
              <a:rPr lang="nl-NL" dirty="0" smtClean="0"/>
              <a:t> </a:t>
            </a:r>
            <a:r>
              <a:rPr lang="nl-NL" dirty="0" err="1" smtClean="0"/>
              <a:t>throughout</a:t>
            </a:r>
            <a:r>
              <a:rPr lang="nl-NL" dirty="0" smtClean="0"/>
              <a:t> </a:t>
            </a:r>
            <a:r>
              <a:rPr lang="nl-NL" dirty="0" err="1" smtClean="0"/>
              <a:t>Aegean</a:t>
            </a:r>
            <a:r>
              <a:rPr lang="nl-NL" dirty="0" smtClean="0"/>
              <a:t>; </a:t>
            </a:r>
            <a:r>
              <a:rPr lang="nl-NL" dirty="0" err="1" smtClean="0"/>
              <a:t>governors</a:t>
            </a:r>
            <a:r>
              <a:rPr lang="nl-NL" dirty="0" smtClean="0"/>
              <a:t> &amp; </a:t>
            </a:r>
            <a:r>
              <a:rPr lang="nl-NL" dirty="0" err="1" smtClean="0"/>
              <a:t>garrisons</a:t>
            </a:r>
            <a:r>
              <a:rPr lang="nl-NL" dirty="0" smtClean="0"/>
              <a:t> </a:t>
            </a:r>
            <a:r>
              <a:rPr lang="nl-NL" dirty="0" err="1" smtClean="0"/>
              <a:t>placed</a:t>
            </a:r>
            <a:r>
              <a:rPr lang="nl-NL" dirty="0" smtClean="0"/>
              <a:t> in subject </a:t>
            </a:r>
            <a:r>
              <a:rPr lang="nl-NL" dirty="0" err="1" smtClean="0"/>
              <a:t>cities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Athens</a:t>
            </a:r>
            <a:r>
              <a:rPr lang="nl-NL" dirty="0" smtClean="0"/>
              <a:t> claims </a:t>
            </a:r>
            <a:r>
              <a:rPr lang="nl-NL" dirty="0" err="1" smtClean="0"/>
              <a:t>jurisdiction</a:t>
            </a:r>
            <a:r>
              <a:rPr lang="nl-NL" dirty="0" smtClean="0"/>
              <a:t> over </a:t>
            </a:r>
            <a:r>
              <a:rPr lang="nl-NL" dirty="0" err="1" smtClean="0"/>
              <a:t>allies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Cruel</a:t>
            </a:r>
            <a:r>
              <a:rPr lang="nl-NL" dirty="0" smtClean="0"/>
              <a:t> </a:t>
            </a:r>
            <a:r>
              <a:rPr lang="nl-NL" dirty="0" err="1" smtClean="0"/>
              <a:t>treatment</a:t>
            </a:r>
            <a:r>
              <a:rPr lang="nl-NL" dirty="0" smtClean="0"/>
              <a:t> of rebels (</a:t>
            </a:r>
            <a:r>
              <a:rPr lang="nl-NL" dirty="0" err="1" smtClean="0"/>
              <a:t>Thasos</a:t>
            </a:r>
            <a:r>
              <a:rPr lang="nl-NL" dirty="0" smtClean="0"/>
              <a:t> 465, </a:t>
            </a:r>
            <a:r>
              <a:rPr lang="nl-NL" dirty="0" err="1" smtClean="0"/>
              <a:t>Samos</a:t>
            </a:r>
            <a:r>
              <a:rPr lang="nl-NL" dirty="0" smtClean="0"/>
              <a:t> 440, </a:t>
            </a:r>
            <a:r>
              <a:rPr lang="nl-NL" dirty="0" err="1" smtClean="0"/>
              <a:t>Mytilene</a:t>
            </a:r>
            <a:r>
              <a:rPr lang="nl-NL" dirty="0" smtClean="0"/>
              <a:t> 427, </a:t>
            </a:r>
            <a:r>
              <a:rPr lang="nl-NL" dirty="0" err="1" smtClean="0"/>
              <a:t>Scione</a:t>
            </a:r>
            <a:r>
              <a:rPr lang="nl-NL" dirty="0" smtClean="0"/>
              <a:t> 421)</a:t>
            </a:r>
          </a:p>
          <a:p>
            <a:endParaRPr lang="nl-NL" dirty="0" smtClean="0"/>
          </a:p>
          <a:p>
            <a:r>
              <a:rPr lang="nl-NL" dirty="0" err="1" smtClean="0"/>
              <a:t>Destruction</a:t>
            </a:r>
            <a:r>
              <a:rPr lang="nl-NL" dirty="0" smtClean="0"/>
              <a:t> of </a:t>
            </a:r>
            <a:r>
              <a:rPr lang="nl-NL" dirty="0" err="1" smtClean="0"/>
              <a:t>Melos</a:t>
            </a:r>
            <a:r>
              <a:rPr lang="nl-NL" dirty="0" smtClean="0"/>
              <a:t> (416)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480</TotalTime>
  <Words>578</Words>
  <Application>Microsoft Office PowerPoint</Application>
  <PresentationFormat>Diavoorstelling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Civiel</vt:lpstr>
      <vt:lpstr>Democracy and Imperialism</vt:lpstr>
      <vt:lpstr>Key term quiz</vt:lpstr>
      <vt:lpstr>Imperialism: context</vt:lpstr>
      <vt:lpstr>Early Athenian imperialism</vt:lpstr>
      <vt:lpstr>The Force Awakens</vt:lpstr>
      <vt:lpstr>The Delian League</vt:lpstr>
      <vt:lpstr>From League to Empire</vt:lpstr>
      <vt:lpstr>The fruits of Empire</vt:lpstr>
      <vt:lpstr>The sins of Empire</vt:lpstr>
      <vt:lpstr>Fall of the Tyrant City</vt:lpstr>
      <vt:lpstr>The call of the glory days</vt:lpstr>
      <vt:lpstr>Empire’s End</vt:lpstr>
      <vt:lpstr>Dia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Imperialism</dc:title>
  <dc:creator>Roel</dc:creator>
  <cp:lastModifiedBy>Roel</cp:lastModifiedBy>
  <cp:revision>26</cp:revision>
  <dcterms:created xsi:type="dcterms:W3CDTF">2018-05-09T17:37:39Z</dcterms:created>
  <dcterms:modified xsi:type="dcterms:W3CDTF">2018-05-11T08:50:37Z</dcterms:modified>
</cp:coreProperties>
</file>