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2" r:id="rId7"/>
    <p:sldId id="269" r:id="rId8"/>
    <p:sldId id="261" r:id="rId9"/>
    <p:sldId id="263" r:id="rId10"/>
    <p:sldId id="271" r:id="rId11"/>
    <p:sldId id="264" r:id="rId12"/>
    <p:sldId id="265" r:id="rId13"/>
    <p:sldId id="266" r:id="rId14"/>
    <p:sldId id="267" r:id="rId15"/>
    <p:sldId id="268" r:id="rId16"/>
    <p:sldId id="274" r:id="rId17"/>
    <p:sldId id="275" r:id="rId18"/>
    <p:sldId id="276" r:id="rId19"/>
    <p:sldId id="277" r:id="rId20"/>
    <p:sldId id="273" r:id="rId21"/>
    <p:sldId id="270" r:id="rId22"/>
    <p:sldId id="272" r:id="rId2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19-10-2017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19-10-2017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19-10-2017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19-10-2017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err="1" smtClean="0"/>
              <a:t>Lecture</a:t>
            </a:r>
            <a:r>
              <a:rPr lang="nl-NL" dirty="0" smtClean="0"/>
              <a:t> 3: the </a:t>
            </a:r>
            <a:r>
              <a:rPr lang="nl-NL" dirty="0" err="1" smtClean="0"/>
              <a:t>post-peisistratid</a:t>
            </a:r>
            <a:r>
              <a:rPr lang="nl-NL" dirty="0" smtClean="0"/>
              <a:t> crisis</a:t>
            </a:r>
          </a:p>
          <a:p>
            <a:r>
              <a:rPr lang="nl-NL" dirty="0" smtClean="0"/>
              <a:t>And the </a:t>
            </a:r>
            <a:r>
              <a:rPr lang="nl-NL" dirty="0" err="1" smtClean="0"/>
              <a:t>reforms</a:t>
            </a:r>
            <a:r>
              <a:rPr lang="nl-NL" dirty="0" smtClean="0"/>
              <a:t> of </a:t>
            </a:r>
            <a:r>
              <a:rPr lang="nl-NL" dirty="0" err="1" smtClean="0"/>
              <a:t>cleisthenes</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Sparta and the </a:t>
            </a:r>
            <a:r>
              <a:rPr lang="nl-NL" dirty="0" err="1" smtClean="0"/>
              <a:t>Peloponnesian</a:t>
            </a:r>
            <a:r>
              <a:rPr lang="nl-NL" dirty="0" smtClean="0"/>
              <a:t> League</a:t>
            </a:r>
            <a:endParaRPr lang="nl-NL" dirty="0"/>
          </a:p>
        </p:txBody>
      </p:sp>
      <p:pic>
        <p:nvPicPr>
          <p:cNvPr id="4" name="Tijdelijke aanduiding voor inhoud 3" descr="PelLeague500.jpg"/>
          <p:cNvPicPr>
            <a:picLocks noGrp="1" noChangeAspect="1"/>
          </p:cNvPicPr>
          <p:nvPr>
            <p:ph sz="quarter" idx="1"/>
          </p:nvPr>
        </p:nvPicPr>
        <p:blipFill>
          <a:blip r:embed="rId2" cstate="print"/>
          <a:stretch>
            <a:fillRect/>
          </a:stretch>
        </p:blipFill>
        <p:spPr>
          <a:xfrm>
            <a:off x="1547664" y="1628800"/>
            <a:ext cx="6193880" cy="479907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end of Hippias, part 2: the </a:t>
            </a:r>
            <a:r>
              <a:rPr lang="nl-NL" dirty="0" err="1" smtClean="0"/>
              <a:t>Spartans</a:t>
            </a:r>
            <a:endParaRPr lang="nl-NL" dirty="0"/>
          </a:p>
        </p:txBody>
      </p:sp>
      <p:sp>
        <p:nvSpPr>
          <p:cNvPr id="3" name="Tijdelijke aanduiding voor inhoud 2"/>
          <p:cNvSpPr>
            <a:spLocks noGrp="1"/>
          </p:cNvSpPr>
          <p:nvPr>
            <p:ph sz="quarter" idx="1"/>
          </p:nvPr>
        </p:nvSpPr>
        <p:spPr>
          <a:xfrm>
            <a:off x="301752" y="1700808"/>
            <a:ext cx="8503920" cy="2376264"/>
          </a:xfrm>
        </p:spPr>
        <p:txBody>
          <a:bodyPr/>
          <a:lstStyle/>
          <a:p>
            <a:pPr>
              <a:buNone/>
            </a:pPr>
            <a:r>
              <a:rPr lang="nl-NL" sz="2400" dirty="0" err="1" smtClean="0"/>
              <a:t>Alcmeonids</a:t>
            </a:r>
            <a:r>
              <a:rPr lang="nl-NL" sz="2400" dirty="0" smtClean="0"/>
              <a:t>, in </a:t>
            </a:r>
            <a:r>
              <a:rPr lang="nl-NL" sz="2400" dirty="0" err="1" smtClean="0"/>
              <a:t>exile</a:t>
            </a:r>
            <a:r>
              <a:rPr lang="nl-NL" sz="2400" dirty="0" smtClean="0"/>
              <a:t> at Delphi, </a:t>
            </a:r>
            <a:r>
              <a:rPr lang="nl-NL" sz="2400" dirty="0" err="1" smtClean="0"/>
              <a:t>bribe</a:t>
            </a:r>
            <a:r>
              <a:rPr lang="nl-NL" sz="2400" dirty="0" smtClean="0"/>
              <a:t> the Oracle to </a:t>
            </a:r>
            <a:r>
              <a:rPr lang="nl-NL" sz="2400" dirty="0" err="1" smtClean="0"/>
              <a:t>tell</a:t>
            </a:r>
            <a:r>
              <a:rPr lang="nl-NL" sz="2400" dirty="0" smtClean="0"/>
              <a:t> </a:t>
            </a:r>
            <a:r>
              <a:rPr lang="nl-NL" sz="2400" dirty="0" smtClean="0"/>
              <a:t>the </a:t>
            </a:r>
            <a:r>
              <a:rPr lang="nl-NL" sz="2400" dirty="0" err="1" smtClean="0"/>
              <a:t>Spartans</a:t>
            </a:r>
            <a:r>
              <a:rPr lang="nl-NL" sz="2400" dirty="0" smtClean="0"/>
              <a:t> to </a:t>
            </a:r>
            <a:r>
              <a:rPr lang="nl-NL" sz="2400" dirty="0" err="1" smtClean="0"/>
              <a:t>liberate</a:t>
            </a:r>
            <a:r>
              <a:rPr lang="nl-NL" sz="2400" dirty="0" smtClean="0"/>
              <a:t> </a:t>
            </a:r>
            <a:r>
              <a:rPr lang="nl-NL" sz="2400" dirty="0" err="1" smtClean="0"/>
              <a:t>Athens</a:t>
            </a:r>
            <a:endParaRPr lang="nl-NL" sz="2400" dirty="0" smtClean="0"/>
          </a:p>
          <a:p>
            <a:endParaRPr lang="nl-NL" sz="2400" dirty="0" smtClean="0"/>
          </a:p>
          <a:p>
            <a:pPr>
              <a:buNone/>
            </a:pPr>
            <a:r>
              <a:rPr lang="nl-NL" sz="2400" dirty="0" err="1" smtClean="0"/>
              <a:t>Spartans</a:t>
            </a:r>
            <a:r>
              <a:rPr lang="nl-NL" sz="2400" dirty="0" smtClean="0"/>
              <a:t> </a:t>
            </a:r>
            <a:r>
              <a:rPr lang="nl-NL" sz="2400" dirty="0" err="1" smtClean="0"/>
              <a:t>send</a:t>
            </a:r>
            <a:r>
              <a:rPr lang="nl-NL" sz="2400" dirty="0" smtClean="0"/>
              <a:t> </a:t>
            </a:r>
            <a:r>
              <a:rPr lang="nl-NL" sz="2400" dirty="0" err="1" smtClean="0"/>
              <a:t>an</a:t>
            </a:r>
            <a:r>
              <a:rPr lang="nl-NL" sz="2400" dirty="0" smtClean="0"/>
              <a:t> </a:t>
            </a:r>
            <a:r>
              <a:rPr lang="nl-NL" sz="2400" dirty="0" err="1" smtClean="0"/>
              <a:t>army</a:t>
            </a:r>
            <a:r>
              <a:rPr lang="nl-NL" sz="2400" dirty="0" smtClean="0"/>
              <a:t> </a:t>
            </a:r>
            <a:r>
              <a:rPr lang="nl-NL" sz="2400" dirty="0" err="1" smtClean="0"/>
              <a:t>by</a:t>
            </a:r>
            <a:r>
              <a:rPr lang="nl-NL" sz="2400" dirty="0" smtClean="0"/>
              <a:t> </a:t>
            </a:r>
            <a:r>
              <a:rPr lang="nl-NL" sz="2400" dirty="0" err="1" smtClean="0"/>
              <a:t>ship</a:t>
            </a:r>
            <a:r>
              <a:rPr lang="nl-NL" sz="2400" dirty="0" smtClean="0"/>
              <a:t> to </a:t>
            </a:r>
            <a:r>
              <a:rPr lang="nl-NL" sz="2400" dirty="0" err="1" smtClean="0"/>
              <a:t>Phaleron</a:t>
            </a:r>
            <a:r>
              <a:rPr lang="nl-NL" sz="2400" dirty="0" smtClean="0"/>
              <a:t> to </a:t>
            </a:r>
            <a:r>
              <a:rPr lang="nl-NL" sz="2400" dirty="0" err="1" smtClean="0"/>
              <a:t>march</a:t>
            </a:r>
            <a:r>
              <a:rPr lang="nl-NL" sz="2400" dirty="0" smtClean="0"/>
              <a:t> </a:t>
            </a:r>
            <a:r>
              <a:rPr lang="nl-NL" sz="2400" dirty="0" err="1" smtClean="0"/>
              <a:t>on</a:t>
            </a:r>
            <a:r>
              <a:rPr lang="nl-NL" sz="2400" dirty="0" smtClean="0"/>
              <a:t> </a:t>
            </a:r>
            <a:r>
              <a:rPr lang="nl-NL" sz="2400" dirty="0" err="1" smtClean="0"/>
              <a:t>Athens</a:t>
            </a:r>
            <a:r>
              <a:rPr lang="nl-NL" sz="2400" dirty="0" smtClean="0"/>
              <a:t> and </a:t>
            </a:r>
            <a:r>
              <a:rPr lang="nl-NL" sz="2400" dirty="0" err="1" smtClean="0"/>
              <a:t>depose</a:t>
            </a:r>
            <a:r>
              <a:rPr lang="nl-NL" sz="2400" dirty="0" smtClean="0"/>
              <a:t> Hippias</a:t>
            </a:r>
          </a:p>
          <a:p>
            <a:pPr>
              <a:buNone/>
            </a:pPr>
            <a:endParaRPr lang="nl-NL" dirty="0" smtClean="0"/>
          </a:p>
        </p:txBody>
      </p:sp>
      <p:sp>
        <p:nvSpPr>
          <p:cNvPr id="4" name="Tekstvak 3"/>
          <p:cNvSpPr txBox="1"/>
          <p:nvPr/>
        </p:nvSpPr>
        <p:spPr>
          <a:xfrm>
            <a:off x="251520" y="4149080"/>
            <a:ext cx="8496944" cy="1200329"/>
          </a:xfrm>
          <a:prstGeom prst="rect">
            <a:avLst/>
          </a:prstGeom>
          <a:noFill/>
        </p:spPr>
        <p:txBody>
          <a:bodyPr wrap="square" rtlCol="0">
            <a:spAutoFit/>
          </a:bodyPr>
          <a:lstStyle/>
          <a:p>
            <a:r>
              <a:rPr lang="nl-NL" sz="2400" dirty="0" err="1" smtClean="0"/>
              <a:t>Spartans</a:t>
            </a:r>
            <a:r>
              <a:rPr lang="nl-NL" sz="2400" dirty="0" smtClean="0"/>
              <a:t> </a:t>
            </a:r>
            <a:r>
              <a:rPr lang="nl-NL" sz="2400" dirty="0" err="1" smtClean="0"/>
              <a:t>send</a:t>
            </a:r>
            <a:r>
              <a:rPr lang="nl-NL" sz="2400" dirty="0" smtClean="0"/>
              <a:t> </a:t>
            </a:r>
            <a:r>
              <a:rPr lang="nl-NL" sz="2400" dirty="0" err="1" smtClean="0"/>
              <a:t>king</a:t>
            </a:r>
            <a:r>
              <a:rPr lang="nl-NL" sz="2400" dirty="0" smtClean="0"/>
              <a:t> </a:t>
            </a:r>
            <a:r>
              <a:rPr lang="nl-NL" sz="2400" dirty="0" err="1" smtClean="0"/>
              <a:t>Cleomenes</a:t>
            </a:r>
            <a:r>
              <a:rPr lang="nl-NL" sz="2400" dirty="0" smtClean="0"/>
              <a:t> </a:t>
            </a:r>
            <a:r>
              <a:rPr lang="nl-NL" sz="2400" dirty="0" err="1" smtClean="0"/>
              <a:t>with</a:t>
            </a:r>
            <a:r>
              <a:rPr lang="nl-NL" sz="2400" dirty="0" smtClean="0"/>
              <a:t> a </a:t>
            </a:r>
            <a:r>
              <a:rPr lang="nl-NL" sz="2400" dirty="0" err="1" smtClean="0"/>
              <a:t>bigger</a:t>
            </a:r>
            <a:r>
              <a:rPr lang="nl-NL" sz="2400" dirty="0" smtClean="0"/>
              <a:t> </a:t>
            </a:r>
            <a:r>
              <a:rPr lang="nl-NL" sz="2400" dirty="0" err="1" smtClean="0"/>
              <a:t>army</a:t>
            </a:r>
            <a:r>
              <a:rPr lang="nl-NL" sz="2400" dirty="0" smtClean="0"/>
              <a:t>; Hippias </a:t>
            </a:r>
            <a:r>
              <a:rPr lang="nl-NL" sz="2400" dirty="0" err="1" smtClean="0"/>
              <a:t>besieged</a:t>
            </a:r>
            <a:r>
              <a:rPr lang="nl-NL" sz="2400" dirty="0" smtClean="0"/>
              <a:t> </a:t>
            </a:r>
            <a:r>
              <a:rPr lang="nl-NL" sz="2400" dirty="0" err="1" smtClean="0"/>
              <a:t>on</a:t>
            </a:r>
            <a:r>
              <a:rPr lang="nl-NL" sz="2400" dirty="0" smtClean="0"/>
              <a:t> the </a:t>
            </a:r>
            <a:r>
              <a:rPr lang="nl-NL" sz="2400" dirty="0" err="1" smtClean="0"/>
              <a:t>Acropolis</a:t>
            </a:r>
            <a:r>
              <a:rPr lang="nl-NL" sz="2400" dirty="0" smtClean="0"/>
              <a:t>; </a:t>
            </a:r>
            <a:r>
              <a:rPr lang="nl-NL" sz="2400" dirty="0" err="1" smtClean="0"/>
              <a:t>surrender</a:t>
            </a:r>
            <a:r>
              <a:rPr lang="nl-NL" sz="2400" dirty="0" smtClean="0"/>
              <a:t> and </a:t>
            </a:r>
            <a:r>
              <a:rPr lang="nl-NL" sz="2400" dirty="0" err="1" smtClean="0"/>
              <a:t>exile</a:t>
            </a:r>
            <a:r>
              <a:rPr lang="nl-NL" sz="2400" dirty="0" smtClean="0"/>
              <a:t> of the </a:t>
            </a:r>
            <a:r>
              <a:rPr lang="nl-NL" sz="2400" dirty="0" err="1" smtClean="0"/>
              <a:t>Peisistratids</a:t>
            </a:r>
            <a:r>
              <a:rPr lang="nl-NL" sz="2400" dirty="0" smtClean="0"/>
              <a:t> (510)</a:t>
            </a:r>
            <a:endParaRPr lang="nl-NL"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clear</a:t>
            </a:r>
            <a:r>
              <a:rPr lang="nl-NL" dirty="0" smtClean="0"/>
              <a:t> </a:t>
            </a:r>
            <a:r>
              <a:rPr lang="nl-NL" dirty="0" err="1" smtClean="0"/>
              <a:t>road</a:t>
            </a:r>
            <a:r>
              <a:rPr lang="nl-NL" dirty="0" smtClean="0"/>
              <a:t> to </a:t>
            </a:r>
            <a:r>
              <a:rPr lang="nl-NL" dirty="0" err="1" smtClean="0"/>
              <a:t>democracy</a:t>
            </a:r>
            <a:r>
              <a:rPr lang="nl-NL" dirty="0" smtClean="0"/>
              <a:t>?</a:t>
            </a:r>
            <a:endParaRPr lang="nl-NL" dirty="0"/>
          </a:p>
        </p:txBody>
      </p:sp>
      <p:sp>
        <p:nvSpPr>
          <p:cNvPr id="3" name="Tekstvak 2"/>
          <p:cNvSpPr txBox="1"/>
          <p:nvPr/>
        </p:nvSpPr>
        <p:spPr>
          <a:xfrm>
            <a:off x="395536" y="2132856"/>
            <a:ext cx="8352928" cy="2862322"/>
          </a:xfrm>
          <a:prstGeom prst="rect">
            <a:avLst/>
          </a:prstGeom>
          <a:noFill/>
        </p:spPr>
        <p:txBody>
          <a:bodyPr wrap="square" rtlCol="0">
            <a:spAutoFit/>
          </a:bodyPr>
          <a:lstStyle/>
          <a:p>
            <a:pPr algn="just"/>
            <a:r>
              <a:rPr lang="nl-NL" dirty="0" err="1" smtClean="0"/>
              <a:t>There</a:t>
            </a:r>
            <a:r>
              <a:rPr lang="nl-NL" dirty="0" smtClean="0"/>
              <a:t> </a:t>
            </a:r>
            <a:r>
              <a:rPr lang="nl-NL" dirty="0" err="1" smtClean="0"/>
              <a:t>were</a:t>
            </a:r>
            <a:r>
              <a:rPr lang="nl-NL" dirty="0" smtClean="0"/>
              <a:t> </a:t>
            </a:r>
            <a:r>
              <a:rPr lang="nl-NL" dirty="0" err="1" smtClean="0"/>
              <a:t>two</a:t>
            </a:r>
            <a:r>
              <a:rPr lang="nl-NL" dirty="0" smtClean="0"/>
              <a:t> men of </a:t>
            </a:r>
            <a:r>
              <a:rPr lang="nl-NL" dirty="0" err="1" smtClean="0"/>
              <a:t>greatest</a:t>
            </a:r>
            <a:r>
              <a:rPr lang="nl-NL" dirty="0" smtClean="0"/>
              <a:t> power: </a:t>
            </a:r>
            <a:r>
              <a:rPr lang="nl-NL" dirty="0" err="1" smtClean="0"/>
              <a:t>Cleisthenes</a:t>
            </a:r>
            <a:r>
              <a:rPr lang="nl-NL" dirty="0" smtClean="0"/>
              <a:t>, </a:t>
            </a:r>
            <a:r>
              <a:rPr lang="nl-NL" dirty="0" err="1" smtClean="0"/>
              <a:t>an</a:t>
            </a:r>
            <a:r>
              <a:rPr lang="nl-NL" dirty="0" smtClean="0"/>
              <a:t> </a:t>
            </a:r>
            <a:r>
              <a:rPr lang="nl-NL" dirty="0" err="1" smtClean="0"/>
              <a:t>Alcmeonid</a:t>
            </a:r>
            <a:r>
              <a:rPr lang="nl-NL" dirty="0" smtClean="0"/>
              <a:t> </a:t>
            </a:r>
            <a:r>
              <a:rPr lang="nl-NL" dirty="0" smtClean="0"/>
              <a:t>(the </a:t>
            </a:r>
            <a:r>
              <a:rPr lang="nl-NL" dirty="0" err="1" smtClean="0"/>
              <a:t>one</a:t>
            </a:r>
            <a:r>
              <a:rPr lang="nl-NL" dirty="0" smtClean="0"/>
              <a:t> </a:t>
            </a:r>
            <a:r>
              <a:rPr lang="nl-NL" dirty="0" err="1" smtClean="0"/>
              <a:t>who</a:t>
            </a:r>
            <a:r>
              <a:rPr lang="nl-NL" dirty="0" smtClean="0"/>
              <a:t> </a:t>
            </a:r>
            <a:r>
              <a:rPr lang="nl-NL" dirty="0" err="1" smtClean="0"/>
              <a:t>allegedly</a:t>
            </a:r>
            <a:r>
              <a:rPr lang="nl-NL" dirty="0" smtClean="0"/>
              <a:t> </a:t>
            </a:r>
            <a:r>
              <a:rPr lang="nl-NL" dirty="0" err="1" smtClean="0"/>
              <a:t>bribed</a:t>
            </a:r>
            <a:r>
              <a:rPr lang="nl-NL" dirty="0" smtClean="0"/>
              <a:t> the </a:t>
            </a:r>
            <a:r>
              <a:rPr lang="nl-NL" dirty="0" err="1" smtClean="0"/>
              <a:t>Pythia</a:t>
            </a:r>
            <a:r>
              <a:rPr lang="nl-NL" dirty="0" smtClean="0"/>
              <a:t>), and </a:t>
            </a:r>
            <a:r>
              <a:rPr lang="nl-NL" dirty="0" err="1" smtClean="0"/>
              <a:t>Isagoras</a:t>
            </a:r>
            <a:r>
              <a:rPr lang="nl-NL" dirty="0" smtClean="0"/>
              <a:t> </a:t>
            </a:r>
            <a:r>
              <a:rPr lang="nl-NL" dirty="0" err="1" smtClean="0"/>
              <a:t>son</a:t>
            </a:r>
            <a:r>
              <a:rPr lang="nl-NL" dirty="0" smtClean="0"/>
              <a:t> of </a:t>
            </a:r>
            <a:r>
              <a:rPr lang="nl-NL" dirty="0" err="1" smtClean="0"/>
              <a:t>Teisander</a:t>
            </a:r>
            <a:r>
              <a:rPr lang="nl-NL" dirty="0" smtClean="0"/>
              <a:t>, a man of a </a:t>
            </a:r>
            <a:r>
              <a:rPr lang="nl-NL" dirty="0" err="1" smtClean="0"/>
              <a:t>great</a:t>
            </a:r>
            <a:r>
              <a:rPr lang="nl-NL" dirty="0" smtClean="0"/>
              <a:t> house, </a:t>
            </a:r>
            <a:r>
              <a:rPr lang="nl-NL" dirty="0" err="1" smtClean="0"/>
              <a:t>though</a:t>
            </a:r>
            <a:r>
              <a:rPr lang="nl-NL" dirty="0" smtClean="0"/>
              <a:t> of </a:t>
            </a:r>
            <a:r>
              <a:rPr lang="nl-NL" dirty="0" err="1" smtClean="0"/>
              <a:t>what</a:t>
            </a:r>
            <a:r>
              <a:rPr lang="nl-NL" dirty="0" smtClean="0"/>
              <a:t> </a:t>
            </a:r>
            <a:r>
              <a:rPr lang="nl-NL" dirty="0" err="1" smtClean="0"/>
              <a:t>ancestry</a:t>
            </a:r>
            <a:r>
              <a:rPr lang="nl-NL" dirty="0" smtClean="0"/>
              <a:t> I </a:t>
            </a:r>
            <a:r>
              <a:rPr lang="nl-NL" dirty="0" err="1" smtClean="0"/>
              <a:t>cannot</a:t>
            </a:r>
            <a:r>
              <a:rPr lang="nl-NL" dirty="0" smtClean="0"/>
              <a:t> </a:t>
            </a:r>
            <a:r>
              <a:rPr lang="nl-NL" dirty="0" err="1" smtClean="0"/>
              <a:t>say</a:t>
            </a:r>
            <a:r>
              <a:rPr lang="nl-NL" dirty="0" smtClean="0"/>
              <a:t>. (…) These men </a:t>
            </a:r>
            <a:r>
              <a:rPr lang="nl-NL" dirty="0" err="1" smtClean="0"/>
              <a:t>with</a:t>
            </a:r>
            <a:r>
              <a:rPr lang="nl-NL" dirty="0" smtClean="0"/>
              <a:t> </a:t>
            </a:r>
            <a:r>
              <a:rPr lang="nl-NL" dirty="0" err="1" smtClean="0"/>
              <a:t>their</a:t>
            </a:r>
            <a:r>
              <a:rPr lang="nl-NL" dirty="0" smtClean="0"/>
              <a:t> </a:t>
            </a:r>
            <a:r>
              <a:rPr lang="nl-NL" dirty="0" err="1" smtClean="0"/>
              <a:t>factions</a:t>
            </a:r>
            <a:r>
              <a:rPr lang="nl-NL" dirty="0" smtClean="0"/>
              <a:t> </a:t>
            </a:r>
            <a:r>
              <a:rPr lang="nl-NL" dirty="0" err="1" smtClean="0"/>
              <a:t>started</a:t>
            </a:r>
            <a:r>
              <a:rPr lang="nl-NL" dirty="0" smtClean="0"/>
              <a:t> </a:t>
            </a:r>
            <a:r>
              <a:rPr lang="nl-NL" dirty="0" err="1" smtClean="0"/>
              <a:t>competing</a:t>
            </a:r>
            <a:r>
              <a:rPr lang="nl-NL" dirty="0" smtClean="0"/>
              <a:t> </a:t>
            </a:r>
            <a:r>
              <a:rPr lang="nl-NL" dirty="0" err="1" smtClean="0"/>
              <a:t>for</a:t>
            </a:r>
            <a:r>
              <a:rPr lang="nl-NL" dirty="0" smtClean="0"/>
              <a:t> power, and </a:t>
            </a:r>
            <a:r>
              <a:rPr lang="nl-NL" dirty="0" err="1" smtClean="0"/>
              <a:t>Cleisthenes</a:t>
            </a:r>
            <a:r>
              <a:rPr lang="nl-NL" dirty="0" smtClean="0"/>
              <a:t>, </a:t>
            </a:r>
            <a:r>
              <a:rPr lang="nl-NL" dirty="0" err="1" smtClean="0"/>
              <a:t>being</a:t>
            </a:r>
            <a:r>
              <a:rPr lang="nl-NL" dirty="0" smtClean="0"/>
              <a:t> the </a:t>
            </a:r>
            <a:r>
              <a:rPr lang="nl-NL" dirty="0" err="1" smtClean="0"/>
              <a:t>weaker</a:t>
            </a:r>
            <a:r>
              <a:rPr lang="nl-NL" dirty="0" smtClean="0"/>
              <a:t>, </a:t>
            </a:r>
            <a:r>
              <a:rPr lang="nl-NL" dirty="0" err="1" smtClean="0"/>
              <a:t>brought</a:t>
            </a:r>
            <a:r>
              <a:rPr lang="nl-NL" dirty="0" smtClean="0"/>
              <a:t> the </a:t>
            </a:r>
            <a:r>
              <a:rPr lang="nl-NL" dirty="0" err="1" smtClean="0"/>
              <a:t>people</a:t>
            </a:r>
            <a:r>
              <a:rPr lang="nl-NL" dirty="0" smtClean="0"/>
              <a:t> </a:t>
            </a:r>
            <a:r>
              <a:rPr lang="nl-NL" dirty="0" err="1" smtClean="0"/>
              <a:t>into</a:t>
            </a:r>
            <a:r>
              <a:rPr lang="nl-NL" dirty="0" smtClean="0"/>
              <a:t> </a:t>
            </a:r>
            <a:r>
              <a:rPr lang="nl-NL" dirty="0" err="1" smtClean="0"/>
              <a:t>his</a:t>
            </a:r>
            <a:r>
              <a:rPr lang="nl-NL" dirty="0" smtClean="0"/>
              <a:t> </a:t>
            </a:r>
            <a:r>
              <a:rPr lang="nl-NL" dirty="0" err="1" smtClean="0"/>
              <a:t>faction</a:t>
            </a:r>
            <a:r>
              <a:rPr lang="nl-NL" dirty="0" smtClean="0"/>
              <a:t>.</a:t>
            </a:r>
          </a:p>
          <a:p>
            <a:pPr algn="r"/>
            <a:r>
              <a:rPr lang="nl-NL" dirty="0" smtClean="0"/>
              <a:t>Herodotus 5.66.1-2</a:t>
            </a:r>
          </a:p>
          <a:p>
            <a:pPr algn="r"/>
            <a:endParaRPr lang="nl-NL" dirty="0" smtClean="0"/>
          </a:p>
          <a:p>
            <a:r>
              <a:rPr lang="nl-NL" dirty="0" err="1" smtClean="0"/>
              <a:t>Cleisthenes</a:t>
            </a:r>
            <a:r>
              <a:rPr lang="nl-NL" dirty="0" smtClean="0"/>
              <a:t> </a:t>
            </a:r>
            <a:r>
              <a:rPr lang="nl-NL" dirty="0" err="1" smtClean="0"/>
              <a:t>attached</a:t>
            </a:r>
            <a:r>
              <a:rPr lang="nl-NL" dirty="0" smtClean="0"/>
              <a:t> the </a:t>
            </a:r>
            <a:r>
              <a:rPr lang="nl-NL" dirty="0" err="1" smtClean="0"/>
              <a:t>people</a:t>
            </a:r>
            <a:r>
              <a:rPr lang="nl-NL" dirty="0" smtClean="0"/>
              <a:t> to </a:t>
            </a:r>
            <a:r>
              <a:rPr lang="nl-NL" dirty="0" err="1" smtClean="0"/>
              <a:t>his</a:t>
            </a:r>
            <a:r>
              <a:rPr lang="nl-NL" dirty="0" smtClean="0"/>
              <a:t> </a:t>
            </a:r>
            <a:r>
              <a:rPr lang="nl-NL" dirty="0" err="1" smtClean="0"/>
              <a:t>cause</a:t>
            </a:r>
            <a:r>
              <a:rPr lang="nl-NL" dirty="0" smtClean="0"/>
              <a:t> </a:t>
            </a:r>
            <a:r>
              <a:rPr lang="nl-NL" dirty="0" err="1" smtClean="0"/>
              <a:t>by</a:t>
            </a:r>
            <a:r>
              <a:rPr lang="nl-NL" dirty="0" smtClean="0"/>
              <a:t> </a:t>
            </a:r>
            <a:r>
              <a:rPr lang="nl-NL" dirty="0" err="1" smtClean="0"/>
              <a:t>proposing</a:t>
            </a:r>
            <a:r>
              <a:rPr lang="nl-NL" dirty="0" smtClean="0"/>
              <a:t> to </a:t>
            </a:r>
            <a:r>
              <a:rPr lang="nl-NL" dirty="0" err="1" smtClean="0"/>
              <a:t>give</a:t>
            </a:r>
            <a:r>
              <a:rPr lang="nl-NL" dirty="0" smtClean="0"/>
              <a:t> power to the </a:t>
            </a:r>
            <a:r>
              <a:rPr lang="nl-NL" dirty="0" err="1" smtClean="0"/>
              <a:t>masses</a:t>
            </a:r>
            <a:r>
              <a:rPr lang="nl-NL" dirty="0" smtClean="0"/>
              <a:t>.</a:t>
            </a:r>
          </a:p>
          <a:p>
            <a:pPr algn="r"/>
            <a:r>
              <a:rPr lang="nl-NL" dirty="0" smtClean="0"/>
              <a:t>[</a:t>
            </a:r>
            <a:r>
              <a:rPr lang="nl-NL" dirty="0" err="1" smtClean="0"/>
              <a:t>Aristotle</a:t>
            </a:r>
            <a:r>
              <a:rPr lang="nl-NL" dirty="0" smtClean="0"/>
              <a:t>] </a:t>
            </a:r>
            <a:r>
              <a:rPr lang="nl-NL" i="1" dirty="0" err="1" smtClean="0"/>
              <a:t>Ath</a:t>
            </a:r>
            <a:r>
              <a:rPr lang="nl-NL" i="1" dirty="0" smtClean="0"/>
              <a:t>. Pol.</a:t>
            </a:r>
            <a:r>
              <a:rPr lang="nl-NL" dirty="0" smtClean="0"/>
              <a:t> 20.1</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Cleisthenes</a:t>
            </a:r>
            <a:r>
              <a:rPr lang="nl-NL" dirty="0" smtClean="0"/>
              <a:t> </a:t>
            </a:r>
            <a:r>
              <a:rPr lang="nl-NL" dirty="0" err="1" smtClean="0"/>
              <a:t>vs</a:t>
            </a:r>
            <a:r>
              <a:rPr lang="nl-NL" dirty="0" smtClean="0"/>
              <a:t> </a:t>
            </a:r>
            <a:r>
              <a:rPr lang="nl-NL" dirty="0" err="1" smtClean="0"/>
              <a:t>Isagoras</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err="1" smtClean="0"/>
              <a:t>Threatened</a:t>
            </a:r>
            <a:r>
              <a:rPr lang="nl-NL" dirty="0" smtClean="0"/>
              <a:t> </a:t>
            </a:r>
            <a:r>
              <a:rPr lang="nl-NL" dirty="0" err="1" smtClean="0"/>
              <a:t>by</a:t>
            </a:r>
            <a:r>
              <a:rPr lang="nl-NL" dirty="0" smtClean="0"/>
              <a:t> </a:t>
            </a:r>
            <a:r>
              <a:rPr lang="nl-NL" dirty="0" err="1" smtClean="0"/>
              <a:t>Cleisthenes</a:t>
            </a:r>
            <a:r>
              <a:rPr lang="nl-NL" dirty="0" smtClean="0"/>
              <a:t>’ </a:t>
            </a:r>
            <a:r>
              <a:rPr lang="nl-NL" dirty="0" err="1" smtClean="0"/>
              <a:t>popular</a:t>
            </a:r>
            <a:r>
              <a:rPr lang="nl-NL" dirty="0" smtClean="0"/>
              <a:t> support, </a:t>
            </a:r>
            <a:r>
              <a:rPr lang="nl-NL" dirty="0" err="1" smtClean="0"/>
              <a:t>Isagoras</a:t>
            </a:r>
            <a:r>
              <a:rPr lang="nl-NL" dirty="0" smtClean="0"/>
              <a:t> </a:t>
            </a:r>
            <a:r>
              <a:rPr lang="nl-NL" dirty="0" err="1" smtClean="0"/>
              <a:t>calls</a:t>
            </a:r>
            <a:r>
              <a:rPr lang="nl-NL" dirty="0" smtClean="0"/>
              <a:t> </a:t>
            </a:r>
            <a:r>
              <a:rPr lang="nl-NL" dirty="0" err="1" smtClean="0"/>
              <a:t>on</a:t>
            </a:r>
            <a:r>
              <a:rPr lang="nl-NL" dirty="0" smtClean="0"/>
              <a:t> </a:t>
            </a:r>
            <a:r>
              <a:rPr lang="nl-NL" dirty="0" err="1" smtClean="0"/>
              <a:t>Cleomenes</a:t>
            </a:r>
            <a:r>
              <a:rPr lang="nl-NL" dirty="0" smtClean="0"/>
              <a:t> to </a:t>
            </a:r>
            <a:r>
              <a:rPr lang="nl-NL" dirty="0" err="1" smtClean="0"/>
              <a:t>intervene</a:t>
            </a:r>
            <a:r>
              <a:rPr lang="nl-NL" dirty="0" smtClean="0"/>
              <a:t> (508)</a:t>
            </a:r>
          </a:p>
          <a:p>
            <a:endParaRPr lang="nl-NL" dirty="0" smtClean="0"/>
          </a:p>
          <a:p>
            <a:r>
              <a:rPr lang="nl-NL" dirty="0" err="1" smtClean="0"/>
              <a:t>Cleomenes</a:t>
            </a:r>
            <a:r>
              <a:rPr lang="nl-NL" dirty="0" smtClean="0"/>
              <a:t> </a:t>
            </a:r>
            <a:r>
              <a:rPr lang="nl-NL" dirty="0" err="1" smtClean="0"/>
              <a:t>demands</a:t>
            </a:r>
            <a:r>
              <a:rPr lang="nl-NL" dirty="0" smtClean="0"/>
              <a:t> </a:t>
            </a:r>
            <a:r>
              <a:rPr lang="nl-NL" dirty="0" err="1" smtClean="0"/>
              <a:t>that</a:t>
            </a:r>
            <a:r>
              <a:rPr lang="nl-NL" dirty="0" smtClean="0"/>
              <a:t> </a:t>
            </a:r>
            <a:r>
              <a:rPr lang="nl-NL" dirty="0" err="1" smtClean="0"/>
              <a:t>Athens</a:t>
            </a:r>
            <a:r>
              <a:rPr lang="nl-NL" dirty="0" smtClean="0"/>
              <a:t> drive out the </a:t>
            </a:r>
            <a:r>
              <a:rPr lang="nl-NL" dirty="0" err="1" smtClean="0"/>
              <a:t>curse</a:t>
            </a:r>
            <a:r>
              <a:rPr lang="nl-NL" dirty="0" smtClean="0"/>
              <a:t>; </a:t>
            </a:r>
            <a:r>
              <a:rPr lang="nl-NL" dirty="0" err="1" smtClean="0"/>
              <a:t>Cleisthenes</a:t>
            </a:r>
            <a:r>
              <a:rPr lang="nl-NL" dirty="0" smtClean="0"/>
              <a:t> </a:t>
            </a:r>
            <a:r>
              <a:rPr lang="nl-NL" dirty="0" err="1" smtClean="0"/>
              <a:t>exiled</a:t>
            </a:r>
            <a:endParaRPr lang="nl-NL" dirty="0" smtClean="0"/>
          </a:p>
          <a:p>
            <a:endParaRPr lang="nl-NL" dirty="0" smtClean="0"/>
          </a:p>
          <a:p>
            <a:r>
              <a:rPr lang="nl-NL" dirty="0" err="1" smtClean="0"/>
              <a:t>Further</a:t>
            </a:r>
            <a:r>
              <a:rPr lang="nl-NL" dirty="0" smtClean="0"/>
              <a:t> </a:t>
            </a:r>
            <a:r>
              <a:rPr lang="nl-NL" dirty="0" err="1" smtClean="0"/>
              <a:t>Spartan-backed</a:t>
            </a:r>
            <a:r>
              <a:rPr lang="nl-NL" dirty="0" smtClean="0"/>
              <a:t> ‘</a:t>
            </a:r>
            <a:r>
              <a:rPr lang="nl-NL" dirty="0" err="1" smtClean="0"/>
              <a:t>purification</a:t>
            </a:r>
            <a:r>
              <a:rPr lang="nl-NL" dirty="0" smtClean="0"/>
              <a:t>’ </a:t>
            </a:r>
            <a:r>
              <a:rPr lang="nl-NL" dirty="0" err="1" smtClean="0"/>
              <a:t>involves</a:t>
            </a:r>
            <a:r>
              <a:rPr lang="nl-NL" dirty="0" smtClean="0"/>
              <a:t> </a:t>
            </a:r>
            <a:r>
              <a:rPr lang="nl-NL" dirty="0" err="1" smtClean="0"/>
              <a:t>exile</a:t>
            </a:r>
            <a:r>
              <a:rPr lang="nl-NL" dirty="0" smtClean="0"/>
              <a:t> of 700 families </a:t>
            </a:r>
            <a:r>
              <a:rPr lang="nl-NL" dirty="0" err="1" smtClean="0"/>
              <a:t>opposed</a:t>
            </a:r>
            <a:r>
              <a:rPr lang="nl-NL" dirty="0" smtClean="0"/>
              <a:t> to </a:t>
            </a:r>
            <a:r>
              <a:rPr lang="nl-NL" dirty="0" err="1" smtClean="0"/>
              <a:t>Isagoras</a:t>
            </a:r>
            <a:endParaRPr lang="nl-NL" dirty="0" smtClean="0"/>
          </a:p>
          <a:p>
            <a:endParaRPr lang="nl-NL" dirty="0" smtClean="0"/>
          </a:p>
          <a:p>
            <a:r>
              <a:rPr lang="nl-NL" dirty="0" err="1" smtClean="0"/>
              <a:t>Cleomenes</a:t>
            </a:r>
            <a:r>
              <a:rPr lang="nl-NL" dirty="0" smtClean="0"/>
              <a:t> </a:t>
            </a:r>
            <a:r>
              <a:rPr lang="nl-NL" dirty="0" err="1" smtClean="0"/>
              <a:t>tries</a:t>
            </a:r>
            <a:r>
              <a:rPr lang="nl-NL" dirty="0" smtClean="0"/>
              <a:t> to </a:t>
            </a:r>
            <a:r>
              <a:rPr lang="nl-NL" dirty="0" err="1" smtClean="0"/>
              <a:t>dissolve</a:t>
            </a:r>
            <a:r>
              <a:rPr lang="nl-NL" dirty="0" smtClean="0"/>
              <a:t> the </a:t>
            </a:r>
            <a:r>
              <a:rPr lang="nl-NL" dirty="0" err="1" smtClean="0"/>
              <a:t>Council</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Was </a:t>
            </a:r>
            <a:r>
              <a:rPr lang="nl-NL" dirty="0" err="1" smtClean="0"/>
              <a:t>democracy</a:t>
            </a:r>
            <a:r>
              <a:rPr lang="nl-NL" dirty="0" smtClean="0"/>
              <a:t> </a:t>
            </a:r>
            <a:r>
              <a:rPr lang="nl-NL" dirty="0" err="1" smtClean="0"/>
              <a:t>doomed</a:t>
            </a:r>
            <a:r>
              <a:rPr lang="nl-NL" dirty="0" smtClean="0"/>
              <a:t>?</a:t>
            </a:r>
            <a:endParaRPr lang="nl-NL" dirty="0"/>
          </a:p>
        </p:txBody>
      </p:sp>
      <p:sp>
        <p:nvSpPr>
          <p:cNvPr id="3" name="Tijdelijke aanduiding voor inhoud 2"/>
          <p:cNvSpPr>
            <a:spLocks noGrp="1"/>
          </p:cNvSpPr>
          <p:nvPr>
            <p:ph sz="quarter" idx="1"/>
          </p:nvPr>
        </p:nvSpPr>
        <p:spPr>
          <a:xfrm>
            <a:off x="301752" y="1628800"/>
            <a:ext cx="6358480" cy="4470248"/>
          </a:xfrm>
        </p:spPr>
        <p:txBody>
          <a:bodyPr/>
          <a:lstStyle/>
          <a:p>
            <a:pPr>
              <a:buNone/>
            </a:pPr>
            <a:r>
              <a:rPr lang="nl-NL" dirty="0" err="1" smtClean="0"/>
              <a:t>What</a:t>
            </a:r>
            <a:r>
              <a:rPr lang="nl-NL" dirty="0" smtClean="0"/>
              <a:t> </a:t>
            </a:r>
            <a:r>
              <a:rPr lang="nl-NL" dirty="0" err="1" smtClean="0"/>
              <a:t>forces</a:t>
            </a:r>
            <a:r>
              <a:rPr lang="nl-NL" dirty="0" smtClean="0"/>
              <a:t> put </a:t>
            </a:r>
            <a:r>
              <a:rPr lang="nl-NL" dirty="0" err="1" smtClean="0"/>
              <a:t>Athens</a:t>
            </a:r>
            <a:r>
              <a:rPr lang="nl-NL" dirty="0" smtClean="0"/>
              <a:t> back </a:t>
            </a:r>
            <a:r>
              <a:rPr lang="nl-NL" dirty="0" err="1" smtClean="0"/>
              <a:t>on</a:t>
            </a:r>
            <a:r>
              <a:rPr lang="nl-NL" dirty="0" smtClean="0"/>
              <a:t> the </a:t>
            </a:r>
            <a:r>
              <a:rPr lang="nl-NL" dirty="0" err="1" smtClean="0"/>
              <a:t>path</a:t>
            </a:r>
            <a:r>
              <a:rPr lang="nl-NL" dirty="0" smtClean="0"/>
              <a:t> to </a:t>
            </a:r>
            <a:r>
              <a:rPr lang="nl-NL" dirty="0" err="1" smtClean="0"/>
              <a:t>tyranny</a:t>
            </a:r>
            <a:r>
              <a:rPr lang="nl-NL" dirty="0" smtClean="0"/>
              <a:t> </a:t>
            </a:r>
            <a:r>
              <a:rPr lang="nl-NL" dirty="0" err="1" smtClean="0"/>
              <a:t>immediately</a:t>
            </a:r>
            <a:r>
              <a:rPr lang="nl-NL" dirty="0" smtClean="0"/>
              <a:t> </a:t>
            </a:r>
            <a:r>
              <a:rPr lang="nl-NL" dirty="0" err="1" smtClean="0"/>
              <a:t>after</a:t>
            </a:r>
            <a:r>
              <a:rPr lang="nl-NL" dirty="0" smtClean="0"/>
              <a:t> the </a:t>
            </a:r>
            <a:r>
              <a:rPr lang="nl-NL" dirty="0" err="1" smtClean="0"/>
              <a:t>exile</a:t>
            </a:r>
            <a:r>
              <a:rPr lang="nl-NL" dirty="0" smtClean="0"/>
              <a:t> of Hippias?</a:t>
            </a:r>
          </a:p>
          <a:p>
            <a:endParaRPr lang="nl-NL" dirty="0" smtClean="0"/>
          </a:p>
          <a:p>
            <a:pPr>
              <a:buNone/>
            </a:pPr>
            <a:r>
              <a:rPr lang="nl-NL" dirty="0" err="1" smtClean="0"/>
              <a:t>What</a:t>
            </a:r>
            <a:r>
              <a:rPr lang="nl-NL" dirty="0" smtClean="0"/>
              <a:t> was </a:t>
            </a:r>
            <a:r>
              <a:rPr lang="nl-NL" dirty="0" err="1" smtClean="0"/>
              <a:t>needed</a:t>
            </a:r>
            <a:r>
              <a:rPr lang="nl-NL" dirty="0" smtClean="0"/>
              <a:t> to stop </a:t>
            </a:r>
            <a:r>
              <a:rPr lang="nl-NL" dirty="0" err="1" smtClean="0"/>
              <a:t>this</a:t>
            </a:r>
            <a:r>
              <a:rPr lang="nl-NL" dirty="0" smtClean="0"/>
              <a:t> </a:t>
            </a:r>
            <a:r>
              <a:rPr lang="nl-NL" dirty="0" err="1" smtClean="0"/>
              <a:t>from</a:t>
            </a:r>
            <a:r>
              <a:rPr lang="nl-NL" dirty="0" smtClean="0"/>
              <a:t> happening?</a:t>
            </a:r>
            <a:endParaRPr lang="nl-NL" dirty="0"/>
          </a:p>
        </p:txBody>
      </p:sp>
      <p:pic>
        <p:nvPicPr>
          <p:cNvPr id="4" name="Afbeelding 3" descr="Kouros_anavissos.jpg"/>
          <p:cNvPicPr>
            <a:picLocks noChangeAspect="1"/>
          </p:cNvPicPr>
          <p:nvPr/>
        </p:nvPicPr>
        <p:blipFill>
          <a:blip r:embed="rId2" cstate="print"/>
          <a:stretch>
            <a:fillRect/>
          </a:stretch>
        </p:blipFill>
        <p:spPr>
          <a:xfrm>
            <a:off x="6851146" y="1412776"/>
            <a:ext cx="2113686" cy="525658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revolution</a:t>
            </a:r>
            <a:r>
              <a:rPr lang="nl-NL" dirty="0" smtClean="0"/>
              <a:t>’ of 508</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err="1" smtClean="0"/>
              <a:t>Council</a:t>
            </a:r>
            <a:r>
              <a:rPr lang="nl-NL" dirty="0" smtClean="0"/>
              <a:t> </a:t>
            </a:r>
            <a:r>
              <a:rPr lang="nl-NL" dirty="0" err="1" smtClean="0"/>
              <a:t>refuses</a:t>
            </a:r>
            <a:r>
              <a:rPr lang="nl-NL" dirty="0" smtClean="0"/>
              <a:t> to disband. </a:t>
            </a:r>
            <a:r>
              <a:rPr lang="nl-NL" dirty="0" err="1" smtClean="0"/>
              <a:t>Cleomenes</a:t>
            </a:r>
            <a:r>
              <a:rPr lang="nl-NL" dirty="0" smtClean="0"/>
              <a:t> and </a:t>
            </a:r>
            <a:r>
              <a:rPr lang="nl-NL" dirty="0" err="1" smtClean="0"/>
              <a:t>Isagoras</a:t>
            </a:r>
            <a:r>
              <a:rPr lang="nl-NL" dirty="0" smtClean="0"/>
              <a:t> </a:t>
            </a:r>
            <a:r>
              <a:rPr lang="nl-NL" dirty="0" err="1" smtClean="0"/>
              <a:t>occupy</a:t>
            </a:r>
            <a:r>
              <a:rPr lang="nl-NL" dirty="0" smtClean="0"/>
              <a:t> </a:t>
            </a:r>
            <a:r>
              <a:rPr lang="nl-NL" dirty="0" err="1" smtClean="0"/>
              <a:t>Acropolis</a:t>
            </a:r>
            <a:endParaRPr lang="nl-NL" dirty="0" smtClean="0"/>
          </a:p>
          <a:p>
            <a:endParaRPr lang="nl-NL" dirty="0" smtClean="0"/>
          </a:p>
          <a:p>
            <a:r>
              <a:rPr lang="nl-NL" dirty="0" smtClean="0"/>
              <a:t>‘The rest of the </a:t>
            </a:r>
            <a:r>
              <a:rPr lang="nl-NL" dirty="0" err="1" smtClean="0"/>
              <a:t>Athenians</a:t>
            </a:r>
            <a:r>
              <a:rPr lang="nl-NL" dirty="0" smtClean="0"/>
              <a:t>’ </a:t>
            </a:r>
            <a:r>
              <a:rPr lang="nl-NL" dirty="0" err="1" smtClean="0"/>
              <a:t>besiege</a:t>
            </a:r>
            <a:r>
              <a:rPr lang="nl-NL" dirty="0" smtClean="0"/>
              <a:t> the </a:t>
            </a:r>
            <a:r>
              <a:rPr lang="nl-NL" dirty="0" err="1" smtClean="0"/>
              <a:t>Acropolis</a:t>
            </a:r>
            <a:r>
              <a:rPr lang="nl-NL" dirty="0" smtClean="0"/>
              <a:t> </a:t>
            </a:r>
            <a:r>
              <a:rPr lang="nl-NL" dirty="0" err="1" smtClean="0"/>
              <a:t>until</a:t>
            </a:r>
            <a:r>
              <a:rPr lang="nl-NL" dirty="0" smtClean="0"/>
              <a:t> </a:t>
            </a:r>
            <a:r>
              <a:rPr lang="nl-NL" dirty="0" err="1" smtClean="0"/>
              <a:t>Isagoras</a:t>
            </a:r>
            <a:r>
              <a:rPr lang="nl-NL" dirty="0" smtClean="0"/>
              <a:t> </a:t>
            </a:r>
            <a:r>
              <a:rPr lang="nl-NL" dirty="0" err="1" smtClean="0"/>
              <a:t>surrenders</a:t>
            </a:r>
            <a:r>
              <a:rPr lang="nl-NL" dirty="0" smtClean="0"/>
              <a:t> (</a:t>
            </a:r>
            <a:r>
              <a:rPr lang="nl-NL" dirty="0" err="1" smtClean="0"/>
              <a:t>Hdt</a:t>
            </a:r>
            <a:r>
              <a:rPr lang="nl-NL" dirty="0" smtClean="0"/>
              <a:t>. 5.72.2)</a:t>
            </a:r>
          </a:p>
          <a:p>
            <a:endParaRPr lang="nl-NL" dirty="0" smtClean="0"/>
          </a:p>
          <a:p>
            <a:r>
              <a:rPr lang="nl-NL" dirty="0" err="1" smtClean="0"/>
              <a:t>Athenians</a:t>
            </a:r>
            <a:r>
              <a:rPr lang="nl-NL" dirty="0" smtClean="0"/>
              <a:t> </a:t>
            </a:r>
            <a:r>
              <a:rPr lang="nl-NL" dirty="0" err="1" smtClean="0"/>
              <a:t>recall</a:t>
            </a:r>
            <a:r>
              <a:rPr lang="nl-NL" dirty="0" smtClean="0"/>
              <a:t> </a:t>
            </a:r>
            <a:r>
              <a:rPr lang="nl-NL" dirty="0" err="1" smtClean="0"/>
              <a:t>Cleisthenes</a:t>
            </a:r>
            <a:r>
              <a:rPr lang="nl-NL" dirty="0" smtClean="0"/>
              <a:t> and the 700 families </a:t>
            </a:r>
            <a:r>
              <a:rPr lang="nl-NL" dirty="0" err="1" smtClean="0"/>
              <a:t>from</a:t>
            </a:r>
            <a:r>
              <a:rPr lang="nl-NL" dirty="0" smtClean="0"/>
              <a:t> </a:t>
            </a:r>
            <a:r>
              <a:rPr lang="nl-NL" dirty="0" err="1" smtClean="0"/>
              <a:t>exile</a:t>
            </a:r>
            <a:endParaRPr lang="nl-NL" dirty="0" smtClean="0"/>
          </a:p>
          <a:p>
            <a:endParaRPr lang="nl-NL" dirty="0" smtClean="0"/>
          </a:p>
          <a:p>
            <a:r>
              <a:rPr lang="nl-NL" dirty="0" err="1" smtClean="0"/>
              <a:t>Cleisthenes</a:t>
            </a:r>
            <a:r>
              <a:rPr lang="nl-NL" dirty="0" smtClean="0"/>
              <a:t> </a:t>
            </a:r>
            <a:r>
              <a:rPr lang="nl-NL" dirty="0" err="1" smtClean="0"/>
              <a:t>appointed</a:t>
            </a:r>
            <a:r>
              <a:rPr lang="nl-NL" dirty="0" smtClean="0"/>
              <a:t> as </a:t>
            </a:r>
            <a:r>
              <a:rPr lang="nl-NL" dirty="0" err="1" smtClean="0"/>
              <a:t>reformer</a:t>
            </a:r>
            <a:r>
              <a:rPr lang="nl-NL" dirty="0" smtClean="0"/>
              <a:t> of the </a:t>
            </a:r>
            <a:r>
              <a:rPr lang="nl-NL" dirty="0" err="1" smtClean="0"/>
              <a:t>laws</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reforms</a:t>
            </a:r>
            <a:r>
              <a:rPr lang="nl-NL" dirty="0" smtClean="0"/>
              <a:t> of </a:t>
            </a:r>
            <a:r>
              <a:rPr lang="nl-NL" dirty="0" err="1" smtClean="0"/>
              <a:t>Cleisthenes</a:t>
            </a:r>
            <a:endParaRPr lang="nl-NL" dirty="0"/>
          </a:p>
        </p:txBody>
      </p:sp>
      <p:sp>
        <p:nvSpPr>
          <p:cNvPr id="3" name="Tijdelijke aanduiding voor inhoud 2"/>
          <p:cNvSpPr>
            <a:spLocks noGrp="1"/>
          </p:cNvSpPr>
          <p:nvPr>
            <p:ph sz="quarter" idx="1"/>
          </p:nvPr>
        </p:nvSpPr>
        <p:spPr>
          <a:xfrm>
            <a:off x="251520" y="1527048"/>
            <a:ext cx="8712968" cy="4572000"/>
          </a:xfrm>
        </p:spPr>
        <p:txBody>
          <a:bodyPr>
            <a:normAutofit/>
          </a:bodyPr>
          <a:lstStyle/>
          <a:p>
            <a:r>
              <a:rPr lang="nl-NL" sz="2400" dirty="0" err="1" smtClean="0"/>
              <a:t>Regrouping</a:t>
            </a:r>
            <a:r>
              <a:rPr lang="nl-NL" sz="2400" dirty="0" smtClean="0"/>
              <a:t> of 4 ‘tribes’ </a:t>
            </a:r>
            <a:r>
              <a:rPr lang="nl-NL" sz="2400" dirty="0" err="1" smtClean="0"/>
              <a:t>into</a:t>
            </a:r>
            <a:r>
              <a:rPr lang="nl-NL" sz="2400" dirty="0" smtClean="0"/>
              <a:t> 10, </a:t>
            </a:r>
            <a:r>
              <a:rPr lang="nl-NL" sz="2400" dirty="0" err="1" smtClean="0"/>
              <a:t>named</a:t>
            </a:r>
            <a:r>
              <a:rPr lang="nl-NL" sz="2400" dirty="0" smtClean="0"/>
              <a:t> </a:t>
            </a:r>
            <a:r>
              <a:rPr lang="nl-NL" sz="2400" dirty="0" err="1" smtClean="0"/>
              <a:t>after</a:t>
            </a:r>
            <a:r>
              <a:rPr lang="nl-NL" sz="2400" dirty="0" smtClean="0"/>
              <a:t> </a:t>
            </a:r>
            <a:r>
              <a:rPr lang="nl-NL" sz="2400" dirty="0" err="1" smtClean="0"/>
              <a:t>Athenian</a:t>
            </a:r>
            <a:r>
              <a:rPr lang="nl-NL" sz="2400" dirty="0" smtClean="0"/>
              <a:t> </a:t>
            </a:r>
            <a:r>
              <a:rPr lang="nl-NL" sz="2400" dirty="0" err="1" smtClean="0"/>
              <a:t>heroes</a:t>
            </a:r>
            <a:endParaRPr lang="nl-NL" sz="2400" dirty="0" smtClean="0"/>
          </a:p>
          <a:p>
            <a:endParaRPr lang="nl-NL" sz="2400" dirty="0" smtClean="0"/>
          </a:p>
          <a:p>
            <a:r>
              <a:rPr lang="nl-NL" sz="2400" dirty="0" err="1" smtClean="0"/>
              <a:t>Each</a:t>
            </a:r>
            <a:r>
              <a:rPr lang="nl-NL" sz="2400" dirty="0" smtClean="0"/>
              <a:t> </a:t>
            </a:r>
            <a:r>
              <a:rPr lang="nl-NL" sz="2400" dirty="0" err="1" smtClean="0"/>
              <a:t>tribe</a:t>
            </a:r>
            <a:r>
              <a:rPr lang="nl-NL" sz="2400" dirty="0" smtClean="0"/>
              <a:t> </a:t>
            </a:r>
            <a:r>
              <a:rPr lang="nl-NL" sz="2400" dirty="0" err="1" smtClean="0"/>
              <a:t>composed</a:t>
            </a:r>
            <a:r>
              <a:rPr lang="nl-NL" sz="2400" dirty="0" smtClean="0"/>
              <a:t> of 3 </a:t>
            </a:r>
            <a:r>
              <a:rPr lang="nl-NL" sz="2400" i="1" dirty="0" err="1" smtClean="0"/>
              <a:t>trittyes</a:t>
            </a:r>
            <a:r>
              <a:rPr lang="nl-NL" sz="2400" dirty="0" smtClean="0"/>
              <a:t> (‘</a:t>
            </a:r>
            <a:r>
              <a:rPr lang="nl-NL" sz="2400" dirty="0" err="1" smtClean="0"/>
              <a:t>thirds</a:t>
            </a:r>
            <a:r>
              <a:rPr lang="nl-NL" sz="2400" dirty="0" smtClean="0"/>
              <a:t>’) </a:t>
            </a:r>
            <a:r>
              <a:rPr lang="nl-NL" sz="2400" dirty="0" err="1" smtClean="0"/>
              <a:t>selected</a:t>
            </a:r>
            <a:r>
              <a:rPr lang="nl-NL" sz="2400" dirty="0" smtClean="0"/>
              <a:t> </a:t>
            </a:r>
            <a:r>
              <a:rPr lang="nl-NL" sz="2400" dirty="0" err="1" smtClean="0"/>
              <a:t>by</a:t>
            </a:r>
            <a:r>
              <a:rPr lang="nl-NL" sz="2400" dirty="0" smtClean="0"/>
              <a:t> lot – </a:t>
            </a:r>
            <a:r>
              <a:rPr lang="nl-NL" sz="2400" dirty="0" err="1" smtClean="0"/>
              <a:t>one</a:t>
            </a:r>
            <a:r>
              <a:rPr lang="nl-NL" sz="2400" dirty="0" smtClean="0"/>
              <a:t> </a:t>
            </a:r>
            <a:r>
              <a:rPr lang="nl-NL" sz="2400" dirty="0" err="1" smtClean="0"/>
              <a:t>urban</a:t>
            </a:r>
            <a:r>
              <a:rPr lang="nl-NL" sz="2400" dirty="0" smtClean="0"/>
              <a:t>, </a:t>
            </a:r>
            <a:r>
              <a:rPr lang="nl-NL" sz="2400" dirty="0" err="1" smtClean="0"/>
              <a:t>one</a:t>
            </a:r>
            <a:r>
              <a:rPr lang="nl-NL" sz="2400" dirty="0" smtClean="0"/>
              <a:t> </a:t>
            </a:r>
            <a:r>
              <a:rPr lang="nl-NL" sz="2400" dirty="0" err="1" smtClean="0"/>
              <a:t>inland</a:t>
            </a:r>
            <a:r>
              <a:rPr lang="nl-NL" sz="2400" dirty="0" smtClean="0"/>
              <a:t>, </a:t>
            </a:r>
            <a:r>
              <a:rPr lang="nl-NL" sz="2400" dirty="0" err="1" smtClean="0"/>
              <a:t>one</a:t>
            </a:r>
            <a:r>
              <a:rPr lang="nl-NL" sz="2400" dirty="0" smtClean="0"/>
              <a:t> </a:t>
            </a:r>
            <a:r>
              <a:rPr lang="nl-NL" sz="2400" dirty="0" err="1" smtClean="0"/>
              <a:t>coastal</a:t>
            </a:r>
            <a:r>
              <a:rPr lang="nl-NL" sz="2400" dirty="0" smtClean="0"/>
              <a:t>. </a:t>
            </a:r>
            <a:r>
              <a:rPr lang="nl-NL" sz="2400" dirty="0" err="1" smtClean="0"/>
              <a:t>Each</a:t>
            </a:r>
            <a:r>
              <a:rPr lang="nl-NL" sz="2400" dirty="0" smtClean="0"/>
              <a:t> ‘</a:t>
            </a:r>
            <a:r>
              <a:rPr lang="nl-NL" sz="2400" dirty="0" err="1" smtClean="0"/>
              <a:t>third</a:t>
            </a:r>
            <a:r>
              <a:rPr lang="nl-NL" sz="2400" dirty="0" smtClean="0"/>
              <a:t>’ made up of </a:t>
            </a:r>
            <a:r>
              <a:rPr lang="nl-NL" sz="2400" dirty="0" err="1" smtClean="0"/>
              <a:t>several</a:t>
            </a:r>
            <a:r>
              <a:rPr lang="nl-NL" sz="2400" dirty="0" smtClean="0"/>
              <a:t> </a:t>
            </a:r>
            <a:r>
              <a:rPr lang="nl-NL" sz="2400" dirty="0" err="1" smtClean="0"/>
              <a:t>demes</a:t>
            </a:r>
            <a:r>
              <a:rPr lang="nl-NL" sz="2400" dirty="0" smtClean="0"/>
              <a:t> (139 </a:t>
            </a:r>
            <a:r>
              <a:rPr lang="nl-NL" sz="2400" dirty="0" err="1" smtClean="0"/>
              <a:t>total</a:t>
            </a:r>
            <a:r>
              <a:rPr lang="nl-NL" sz="2400" dirty="0" smtClean="0"/>
              <a:t>), the </a:t>
            </a:r>
            <a:r>
              <a:rPr lang="nl-NL" sz="2400" dirty="0" err="1" smtClean="0"/>
              <a:t>citizen’s</a:t>
            </a:r>
            <a:r>
              <a:rPr lang="nl-NL" sz="2400" dirty="0" smtClean="0"/>
              <a:t> </a:t>
            </a:r>
            <a:r>
              <a:rPr lang="nl-NL" sz="2400" dirty="0" err="1" smtClean="0"/>
              <a:t>basic</a:t>
            </a:r>
            <a:r>
              <a:rPr lang="nl-NL" sz="2400" dirty="0" smtClean="0"/>
              <a:t> </a:t>
            </a:r>
            <a:r>
              <a:rPr lang="nl-NL" sz="2400" dirty="0" err="1" smtClean="0"/>
              <a:t>community</a:t>
            </a:r>
            <a:endParaRPr lang="nl-NL" sz="2400" dirty="0" smtClean="0"/>
          </a:p>
          <a:p>
            <a:endParaRPr lang="nl-NL" sz="2400" dirty="0" smtClean="0"/>
          </a:p>
          <a:p>
            <a:r>
              <a:rPr lang="nl-NL" sz="2400" dirty="0" err="1" smtClean="0"/>
              <a:t>Each</a:t>
            </a:r>
            <a:r>
              <a:rPr lang="nl-NL" sz="2400" dirty="0" smtClean="0"/>
              <a:t> </a:t>
            </a:r>
            <a:r>
              <a:rPr lang="nl-NL" sz="2400" dirty="0" err="1" smtClean="0"/>
              <a:t>tribe</a:t>
            </a:r>
            <a:r>
              <a:rPr lang="nl-NL" sz="2400" dirty="0" smtClean="0"/>
              <a:t> to </a:t>
            </a:r>
            <a:r>
              <a:rPr lang="nl-NL" sz="2400" dirty="0" err="1" smtClean="0"/>
              <a:t>contribute</a:t>
            </a:r>
            <a:r>
              <a:rPr lang="nl-NL" sz="2400" dirty="0" smtClean="0"/>
              <a:t> 50 </a:t>
            </a:r>
            <a:r>
              <a:rPr lang="nl-NL" sz="2400" dirty="0" err="1" smtClean="0"/>
              <a:t>councillors</a:t>
            </a:r>
            <a:r>
              <a:rPr lang="nl-NL" sz="2400" dirty="0" smtClean="0"/>
              <a:t> to </a:t>
            </a:r>
            <a:r>
              <a:rPr lang="nl-NL" sz="2400" dirty="0" err="1" smtClean="0"/>
              <a:t>new</a:t>
            </a:r>
            <a:r>
              <a:rPr lang="nl-NL" sz="2400" dirty="0" smtClean="0"/>
              <a:t> </a:t>
            </a:r>
            <a:r>
              <a:rPr lang="nl-NL" sz="2400" dirty="0" err="1" smtClean="0"/>
              <a:t>Council</a:t>
            </a:r>
            <a:r>
              <a:rPr lang="nl-NL" sz="2400" dirty="0" smtClean="0"/>
              <a:t> of 500 and 1 </a:t>
            </a:r>
            <a:r>
              <a:rPr lang="nl-NL" sz="2400" dirty="0" err="1" smtClean="0"/>
              <a:t>general</a:t>
            </a:r>
            <a:r>
              <a:rPr lang="nl-NL" sz="2400" dirty="0" smtClean="0"/>
              <a:t> to </a:t>
            </a:r>
            <a:r>
              <a:rPr lang="nl-NL" sz="2400" dirty="0" err="1" smtClean="0"/>
              <a:t>new</a:t>
            </a:r>
            <a:r>
              <a:rPr lang="nl-NL" sz="2400" dirty="0" smtClean="0"/>
              <a:t> board of 10 </a:t>
            </a:r>
            <a:r>
              <a:rPr lang="nl-NL" sz="2400" dirty="0" err="1" smtClean="0"/>
              <a:t>elected</a:t>
            </a:r>
            <a:r>
              <a:rPr lang="nl-NL" sz="2400" dirty="0" smtClean="0"/>
              <a:t> </a:t>
            </a:r>
            <a:r>
              <a:rPr lang="nl-NL" sz="2400" dirty="0" err="1" smtClean="0"/>
              <a:t>generals</a:t>
            </a:r>
            <a:endParaRPr lang="nl-NL"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demes.jpg"/>
          <p:cNvPicPr>
            <a:picLocks noChangeAspect="1"/>
          </p:cNvPicPr>
          <p:nvPr/>
        </p:nvPicPr>
        <p:blipFill>
          <a:blip r:embed="rId2" cstate="print"/>
          <a:stretch>
            <a:fillRect/>
          </a:stretch>
        </p:blipFill>
        <p:spPr>
          <a:xfrm>
            <a:off x="1979712" y="13008"/>
            <a:ext cx="5256584" cy="67396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demes.jpg"/>
          <p:cNvPicPr>
            <a:picLocks noChangeAspect="1"/>
          </p:cNvPicPr>
          <p:nvPr/>
        </p:nvPicPr>
        <p:blipFill>
          <a:blip r:embed="rId2" cstate="print"/>
          <a:stretch>
            <a:fillRect/>
          </a:stretch>
        </p:blipFill>
        <p:spPr>
          <a:xfrm>
            <a:off x="1330404" y="0"/>
            <a:ext cx="6483191"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purpose</a:t>
            </a:r>
            <a:r>
              <a:rPr lang="nl-NL" dirty="0" smtClean="0"/>
              <a:t> of </a:t>
            </a:r>
            <a:r>
              <a:rPr lang="nl-NL" dirty="0" err="1" smtClean="0"/>
              <a:t>Cleisthenes</a:t>
            </a:r>
            <a:r>
              <a:rPr lang="nl-NL" dirty="0" smtClean="0"/>
              <a:t>’ </a:t>
            </a:r>
            <a:r>
              <a:rPr lang="nl-NL" dirty="0" err="1" smtClean="0"/>
              <a:t>reforms</a:t>
            </a:r>
            <a:endParaRPr lang="nl-NL" dirty="0"/>
          </a:p>
        </p:txBody>
      </p:sp>
      <p:sp>
        <p:nvSpPr>
          <p:cNvPr id="3" name="Tijdelijke aanduiding voor inhoud 2"/>
          <p:cNvSpPr>
            <a:spLocks noGrp="1"/>
          </p:cNvSpPr>
          <p:nvPr>
            <p:ph sz="quarter" idx="1"/>
          </p:nvPr>
        </p:nvSpPr>
        <p:spPr/>
        <p:txBody>
          <a:bodyPr/>
          <a:lstStyle/>
          <a:p>
            <a:r>
              <a:rPr lang="nl-NL" dirty="0" err="1" smtClean="0"/>
              <a:t>What</a:t>
            </a:r>
            <a:r>
              <a:rPr lang="nl-NL" dirty="0" smtClean="0"/>
              <a:t> do </a:t>
            </a:r>
            <a:r>
              <a:rPr lang="nl-NL" dirty="0" err="1" smtClean="0"/>
              <a:t>Cleisthenes</a:t>
            </a:r>
            <a:r>
              <a:rPr lang="nl-NL" dirty="0" smtClean="0"/>
              <a:t>’ </a:t>
            </a:r>
            <a:r>
              <a:rPr lang="nl-NL" dirty="0" err="1" smtClean="0"/>
              <a:t>reforms</a:t>
            </a:r>
            <a:r>
              <a:rPr lang="nl-NL" dirty="0" smtClean="0"/>
              <a:t> </a:t>
            </a:r>
            <a:r>
              <a:rPr lang="nl-NL" dirty="0" err="1" smtClean="0"/>
              <a:t>achieve</a:t>
            </a:r>
            <a:r>
              <a:rPr lang="nl-NL" dirty="0" smtClean="0"/>
              <a:t>?</a:t>
            </a:r>
          </a:p>
          <a:p>
            <a:endParaRPr lang="nl-NL" dirty="0" smtClean="0"/>
          </a:p>
          <a:p>
            <a:r>
              <a:rPr lang="nl-NL" dirty="0" err="1" smtClean="0"/>
              <a:t>Why</a:t>
            </a:r>
            <a:r>
              <a:rPr lang="nl-NL" dirty="0" smtClean="0"/>
              <a:t> </a:t>
            </a:r>
            <a:r>
              <a:rPr lang="nl-NL" dirty="0" err="1" smtClean="0"/>
              <a:t>dissolve</a:t>
            </a:r>
            <a:r>
              <a:rPr lang="nl-NL" dirty="0" smtClean="0"/>
              <a:t> </a:t>
            </a:r>
            <a:r>
              <a:rPr lang="nl-NL" dirty="0" err="1" smtClean="0"/>
              <a:t>existing</a:t>
            </a:r>
            <a:r>
              <a:rPr lang="nl-NL" dirty="0" smtClean="0"/>
              <a:t> tribal </a:t>
            </a:r>
            <a:r>
              <a:rPr lang="nl-NL" dirty="0" err="1" smtClean="0"/>
              <a:t>affiliations</a:t>
            </a:r>
            <a:r>
              <a:rPr lang="nl-NL" dirty="0" smtClean="0"/>
              <a:t>?</a:t>
            </a:r>
          </a:p>
          <a:p>
            <a:endParaRPr lang="nl-NL" dirty="0" smtClean="0"/>
          </a:p>
          <a:p>
            <a:r>
              <a:rPr lang="nl-NL" dirty="0" err="1" smtClean="0"/>
              <a:t>Why</a:t>
            </a:r>
            <a:r>
              <a:rPr lang="nl-NL" dirty="0" smtClean="0"/>
              <a:t> all the </a:t>
            </a:r>
            <a:r>
              <a:rPr lang="nl-NL" dirty="0" err="1" smtClean="0"/>
              <a:t>randomisation</a:t>
            </a:r>
            <a:r>
              <a:rPr lang="nl-NL" dirty="0" smtClean="0"/>
              <a:t> (</a:t>
            </a:r>
            <a:r>
              <a:rPr lang="nl-NL" dirty="0" err="1" smtClean="0"/>
              <a:t>formation</a:t>
            </a:r>
            <a:r>
              <a:rPr lang="nl-NL" dirty="0" smtClean="0"/>
              <a:t> of tribes, </a:t>
            </a:r>
            <a:r>
              <a:rPr lang="nl-NL" dirty="0" err="1" smtClean="0"/>
              <a:t>allotment</a:t>
            </a:r>
            <a:r>
              <a:rPr lang="nl-NL" dirty="0" smtClean="0"/>
              <a:t> of </a:t>
            </a:r>
            <a:r>
              <a:rPr lang="nl-NL" dirty="0" err="1" smtClean="0"/>
              <a:t>magistracies</a:t>
            </a:r>
            <a:r>
              <a:rPr lang="nl-NL" dirty="0" smtClean="0"/>
              <a:t>)?</a:t>
            </a:r>
          </a:p>
          <a:p>
            <a:endParaRPr lang="nl-NL" dirty="0" smtClean="0"/>
          </a:p>
          <a:p>
            <a:r>
              <a:rPr lang="nl-NL" dirty="0" err="1" smtClean="0"/>
              <a:t>Introduction</a:t>
            </a:r>
            <a:r>
              <a:rPr lang="nl-NL" dirty="0" smtClean="0"/>
              <a:t> of </a:t>
            </a:r>
            <a:r>
              <a:rPr lang="nl-NL" dirty="0" err="1" smtClean="0"/>
              <a:t>ostracism</a:t>
            </a:r>
            <a:r>
              <a:rPr lang="nl-NL" dirty="0" smtClean="0"/>
              <a:t> – </a:t>
            </a:r>
            <a:r>
              <a:rPr lang="nl-NL" dirty="0" err="1" smtClean="0"/>
              <a:t>why</a:t>
            </a:r>
            <a:r>
              <a:rPr lang="nl-NL" dirty="0" smtClean="0"/>
              <a:t>?</a:t>
            </a:r>
          </a:p>
          <a:p>
            <a:endParaRPr lang="nl-NL" dirty="0" smtClean="0"/>
          </a:p>
          <a:p>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Previously</a:t>
            </a:r>
            <a:r>
              <a:rPr lang="nl-NL" dirty="0" smtClean="0"/>
              <a:t> </a:t>
            </a:r>
            <a:r>
              <a:rPr lang="nl-NL" dirty="0" err="1" smtClean="0"/>
              <a:t>on</a:t>
            </a:r>
            <a:r>
              <a:rPr lang="nl-NL" dirty="0" smtClean="0"/>
              <a:t> ‘</a:t>
            </a:r>
            <a:r>
              <a:rPr lang="nl-NL" dirty="0" err="1" smtClean="0"/>
              <a:t>Democracy</a:t>
            </a:r>
            <a:r>
              <a:rPr lang="nl-NL" dirty="0" smtClean="0"/>
              <a:t> and </a:t>
            </a:r>
            <a:r>
              <a:rPr lang="nl-NL" dirty="0" err="1" smtClean="0"/>
              <a:t>Imperialism</a:t>
            </a:r>
            <a:r>
              <a:rPr lang="nl-NL" dirty="0" smtClean="0"/>
              <a:t>’</a:t>
            </a:r>
            <a:endParaRPr lang="nl-NL" dirty="0"/>
          </a:p>
        </p:txBody>
      </p:sp>
      <p:sp>
        <p:nvSpPr>
          <p:cNvPr id="3" name="Tijdelijke aanduiding voor inhoud 2"/>
          <p:cNvSpPr>
            <a:spLocks noGrp="1"/>
          </p:cNvSpPr>
          <p:nvPr>
            <p:ph sz="quarter" idx="1"/>
          </p:nvPr>
        </p:nvSpPr>
        <p:spPr>
          <a:xfrm>
            <a:off x="301752" y="1556792"/>
            <a:ext cx="8503920" cy="4542256"/>
          </a:xfrm>
        </p:spPr>
        <p:txBody>
          <a:bodyPr>
            <a:noAutofit/>
          </a:bodyPr>
          <a:lstStyle/>
          <a:p>
            <a:r>
              <a:rPr lang="nl-NL" sz="2000" dirty="0" err="1" smtClean="0"/>
              <a:t>Leisure-class</a:t>
            </a:r>
            <a:r>
              <a:rPr lang="nl-NL" sz="2000" dirty="0" smtClean="0"/>
              <a:t> </a:t>
            </a:r>
            <a:r>
              <a:rPr lang="nl-NL" sz="2000" dirty="0" err="1" smtClean="0"/>
              <a:t>rivalries</a:t>
            </a:r>
            <a:r>
              <a:rPr lang="nl-NL" sz="2000" dirty="0" smtClean="0"/>
              <a:t> and </a:t>
            </a:r>
            <a:r>
              <a:rPr lang="nl-NL" sz="2000" dirty="0" err="1" smtClean="0"/>
              <a:t>tension</a:t>
            </a:r>
            <a:r>
              <a:rPr lang="nl-NL" sz="2000" dirty="0" smtClean="0"/>
              <a:t> </a:t>
            </a:r>
            <a:r>
              <a:rPr lang="nl-NL" sz="2000" dirty="0" err="1" smtClean="0"/>
              <a:t>between</a:t>
            </a:r>
            <a:r>
              <a:rPr lang="nl-NL" sz="2000" dirty="0" smtClean="0"/>
              <a:t> </a:t>
            </a:r>
            <a:r>
              <a:rPr lang="nl-NL" sz="2000" dirty="0" err="1" smtClean="0"/>
              <a:t>rich</a:t>
            </a:r>
            <a:r>
              <a:rPr lang="nl-NL" sz="2000" dirty="0" smtClean="0"/>
              <a:t> and </a:t>
            </a:r>
            <a:r>
              <a:rPr lang="nl-NL" sz="2000" dirty="0" err="1" smtClean="0"/>
              <a:t>poor</a:t>
            </a:r>
            <a:r>
              <a:rPr lang="nl-NL" sz="2000" dirty="0" smtClean="0"/>
              <a:t> </a:t>
            </a:r>
            <a:r>
              <a:rPr lang="nl-NL" sz="2000" dirty="0" err="1" smtClean="0"/>
              <a:t>necessitate</a:t>
            </a:r>
            <a:r>
              <a:rPr lang="nl-NL" sz="2000" dirty="0" smtClean="0"/>
              <a:t> </a:t>
            </a:r>
            <a:r>
              <a:rPr lang="nl-NL" sz="2000" dirty="0" err="1" smtClean="0"/>
              <a:t>reforms</a:t>
            </a:r>
            <a:endParaRPr lang="nl-NL" sz="2000" dirty="0" smtClean="0"/>
          </a:p>
          <a:p>
            <a:endParaRPr lang="nl-NL" sz="2000" dirty="0" smtClean="0"/>
          </a:p>
          <a:p>
            <a:r>
              <a:rPr lang="nl-NL" sz="2000" dirty="0" err="1" smtClean="0"/>
              <a:t>Solon</a:t>
            </a:r>
            <a:r>
              <a:rPr lang="nl-NL" sz="2000" dirty="0" smtClean="0"/>
              <a:t> </a:t>
            </a:r>
            <a:r>
              <a:rPr lang="nl-NL" sz="2000" dirty="0" err="1" smtClean="0"/>
              <a:t>abolishes</a:t>
            </a:r>
            <a:r>
              <a:rPr lang="nl-NL" sz="2000" dirty="0" smtClean="0"/>
              <a:t> </a:t>
            </a:r>
            <a:r>
              <a:rPr lang="nl-NL" sz="2000" dirty="0" err="1" smtClean="0"/>
              <a:t>debt</a:t>
            </a:r>
            <a:r>
              <a:rPr lang="nl-NL" sz="2000" dirty="0" smtClean="0"/>
              <a:t> bondage, </a:t>
            </a:r>
            <a:r>
              <a:rPr lang="nl-NL" sz="2000" dirty="0" err="1" smtClean="0"/>
              <a:t>redefines</a:t>
            </a:r>
            <a:r>
              <a:rPr lang="nl-NL" sz="2000" dirty="0" smtClean="0"/>
              <a:t> </a:t>
            </a:r>
            <a:r>
              <a:rPr lang="nl-NL" sz="2000" dirty="0" err="1" smtClean="0"/>
              <a:t>citizen</a:t>
            </a:r>
            <a:r>
              <a:rPr lang="nl-NL" sz="2000" dirty="0" smtClean="0"/>
              <a:t> status &amp; </a:t>
            </a:r>
            <a:r>
              <a:rPr lang="nl-NL" sz="2000" dirty="0" err="1" smtClean="0"/>
              <a:t>social</a:t>
            </a:r>
            <a:r>
              <a:rPr lang="nl-NL" sz="2000" dirty="0" smtClean="0"/>
              <a:t> </a:t>
            </a:r>
            <a:r>
              <a:rPr lang="nl-NL" sz="2000" dirty="0" err="1" smtClean="0"/>
              <a:t>stratification</a:t>
            </a:r>
            <a:r>
              <a:rPr lang="nl-NL" sz="2000" dirty="0" smtClean="0"/>
              <a:t> </a:t>
            </a:r>
            <a:r>
              <a:rPr lang="nl-NL" sz="2000" dirty="0" err="1" smtClean="0"/>
              <a:t>through</a:t>
            </a:r>
            <a:r>
              <a:rPr lang="nl-NL" sz="2000" dirty="0" smtClean="0"/>
              <a:t> </a:t>
            </a:r>
            <a:r>
              <a:rPr lang="nl-NL" sz="2000" dirty="0" err="1" smtClean="0"/>
              <a:t>property</a:t>
            </a:r>
            <a:r>
              <a:rPr lang="nl-NL" sz="2000" dirty="0" smtClean="0"/>
              <a:t> classes, </a:t>
            </a:r>
            <a:r>
              <a:rPr lang="nl-NL" sz="2000" dirty="0" err="1" smtClean="0"/>
              <a:t>introduces</a:t>
            </a:r>
            <a:r>
              <a:rPr lang="nl-NL" sz="2000" dirty="0" smtClean="0"/>
              <a:t> </a:t>
            </a:r>
            <a:r>
              <a:rPr lang="nl-NL" sz="2000" dirty="0" err="1" smtClean="0"/>
              <a:t>popular</a:t>
            </a:r>
            <a:r>
              <a:rPr lang="nl-NL" sz="2000" dirty="0" smtClean="0"/>
              <a:t> </a:t>
            </a:r>
            <a:r>
              <a:rPr lang="nl-NL" sz="2000" dirty="0" err="1" smtClean="0"/>
              <a:t>court</a:t>
            </a:r>
            <a:endParaRPr lang="nl-NL" sz="2000" dirty="0" smtClean="0"/>
          </a:p>
          <a:p>
            <a:endParaRPr lang="nl-NL" sz="2000" dirty="0" smtClean="0"/>
          </a:p>
          <a:p>
            <a:r>
              <a:rPr lang="nl-NL" sz="2000" dirty="0" err="1" smtClean="0"/>
              <a:t>Faction</a:t>
            </a:r>
            <a:r>
              <a:rPr lang="nl-NL" sz="2000" dirty="0" smtClean="0"/>
              <a:t> </a:t>
            </a:r>
            <a:r>
              <a:rPr lang="nl-NL" sz="2000" dirty="0" err="1" smtClean="0"/>
              <a:t>continues</a:t>
            </a:r>
            <a:r>
              <a:rPr lang="nl-NL" sz="2000" dirty="0" smtClean="0"/>
              <a:t>; </a:t>
            </a:r>
            <a:r>
              <a:rPr lang="nl-NL" sz="2000" dirty="0" err="1" smtClean="0"/>
              <a:t>Peisistratus</a:t>
            </a:r>
            <a:r>
              <a:rPr lang="nl-NL" sz="2000" dirty="0" smtClean="0"/>
              <a:t> </a:t>
            </a:r>
            <a:r>
              <a:rPr lang="nl-NL" sz="2000" dirty="0" err="1" smtClean="0"/>
              <a:t>becomes</a:t>
            </a:r>
            <a:r>
              <a:rPr lang="nl-NL" sz="2000" dirty="0" smtClean="0"/>
              <a:t> </a:t>
            </a:r>
            <a:r>
              <a:rPr lang="nl-NL" sz="2000" dirty="0" err="1" smtClean="0"/>
              <a:t>tyrant</a:t>
            </a:r>
            <a:endParaRPr lang="nl-NL" sz="2000" dirty="0" smtClean="0"/>
          </a:p>
          <a:p>
            <a:endParaRPr lang="nl-NL" sz="2000" dirty="0" smtClean="0"/>
          </a:p>
          <a:p>
            <a:r>
              <a:rPr lang="nl-NL" sz="2000" dirty="0" err="1" smtClean="0"/>
              <a:t>Solon’s</a:t>
            </a:r>
            <a:r>
              <a:rPr lang="nl-NL" sz="2000" dirty="0" smtClean="0"/>
              <a:t> </a:t>
            </a:r>
            <a:r>
              <a:rPr lang="nl-NL" sz="2000" dirty="0" err="1" smtClean="0"/>
              <a:t>laws</a:t>
            </a:r>
            <a:r>
              <a:rPr lang="nl-NL" sz="2000" dirty="0" smtClean="0"/>
              <a:t> </a:t>
            </a:r>
            <a:r>
              <a:rPr lang="nl-NL" sz="2000" dirty="0" err="1" smtClean="0"/>
              <a:t>preserved</a:t>
            </a:r>
            <a:r>
              <a:rPr lang="nl-NL" sz="2000" dirty="0" smtClean="0"/>
              <a:t>; </a:t>
            </a:r>
            <a:r>
              <a:rPr lang="nl-NL" sz="2000" dirty="0" err="1" smtClean="0"/>
              <a:t>Athens</a:t>
            </a:r>
            <a:r>
              <a:rPr lang="nl-NL" sz="2000" dirty="0" smtClean="0"/>
              <a:t> </a:t>
            </a:r>
            <a:r>
              <a:rPr lang="nl-NL" sz="2000" dirty="0" err="1" smtClean="0"/>
              <a:t>flourishes</a:t>
            </a:r>
            <a:r>
              <a:rPr lang="nl-NL" sz="2000" dirty="0" smtClean="0"/>
              <a:t>, </a:t>
            </a:r>
            <a:r>
              <a:rPr lang="nl-NL" sz="2000" dirty="0" err="1" smtClean="0"/>
              <a:t>stabilised</a:t>
            </a:r>
            <a:r>
              <a:rPr lang="nl-NL" sz="2000" dirty="0" smtClean="0"/>
              <a:t> </a:t>
            </a:r>
            <a:r>
              <a:rPr lang="nl-NL" sz="2000" dirty="0" err="1" smtClean="0"/>
              <a:t>by</a:t>
            </a:r>
            <a:r>
              <a:rPr lang="nl-NL" sz="2000" dirty="0" smtClean="0"/>
              <a:t> </a:t>
            </a:r>
            <a:r>
              <a:rPr lang="nl-NL" sz="2000" dirty="0" err="1" smtClean="0"/>
              <a:t>Peisistratus</a:t>
            </a:r>
            <a:r>
              <a:rPr lang="nl-NL" sz="2000" dirty="0" smtClean="0"/>
              <a:t>’ </a:t>
            </a:r>
            <a:r>
              <a:rPr lang="nl-NL" sz="2000" dirty="0" err="1" smtClean="0"/>
              <a:t>conciliatory</a:t>
            </a:r>
            <a:r>
              <a:rPr lang="nl-NL" sz="2000" dirty="0" smtClean="0"/>
              <a:t> politics &amp; </a:t>
            </a:r>
            <a:r>
              <a:rPr lang="nl-NL" sz="2000" dirty="0" err="1" smtClean="0"/>
              <a:t>stimulated</a:t>
            </a:r>
            <a:r>
              <a:rPr lang="nl-NL" sz="2000" dirty="0" smtClean="0"/>
              <a:t> </a:t>
            </a:r>
            <a:r>
              <a:rPr lang="nl-NL" sz="2000" dirty="0" err="1" smtClean="0"/>
              <a:t>by</a:t>
            </a:r>
            <a:r>
              <a:rPr lang="nl-NL" sz="2000" dirty="0" smtClean="0"/>
              <a:t> </a:t>
            </a:r>
            <a:r>
              <a:rPr lang="nl-NL" sz="2000" dirty="0" err="1" smtClean="0"/>
              <a:t>his</a:t>
            </a:r>
            <a:r>
              <a:rPr lang="nl-NL" sz="2000" dirty="0" smtClean="0"/>
              <a:t> </a:t>
            </a:r>
            <a:r>
              <a:rPr lang="nl-NL" sz="2000" dirty="0" err="1" smtClean="0"/>
              <a:t>competitive</a:t>
            </a:r>
            <a:r>
              <a:rPr lang="nl-NL" sz="2000" dirty="0" smtClean="0"/>
              <a:t> patronage</a:t>
            </a:r>
          </a:p>
          <a:p>
            <a:endParaRPr lang="nl-NL" sz="2000" dirty="0" smtClean="0"/>
          </a:p>
          <a:p>
            <a:r>
              <a:rPr lang="nl-NL" sz="2000" dirty="0" smtClean="0"/>
              <a:t>527: </a:t>
            </a:r>
            <a:r>
              <a:rPr lang="nl-NL" sz="2000" dirty="0" err="1" smtClean="0"/>
              <a:t>Peisistratus</a:t>
            </a:r>
            <a:r>
              <a:rPr lang="nl-NL" sz="2000" dirty="0" smtClean="0"/>
              <a:t> dies, Hippias </a:t>
            </a:r>
            <a:r>
              <a:rPr lang="nl-NL" sz="2000" dirty="0" err="1" smtClean="0"/>
              <a:t>becomes</a:t>
            </a:r>
            <a:r>
              <a:rPr lang="nl-NL" sz="2000" dirty="0" smtClean="0"/>
              <a:t> </a:t>
            </a:r>
            <a:r>
              <a:rPr lang="nl-NL" sz="2000" dirty="0" err="1" smtClean="0"/>
              <a:t>tyrant</a:t>
            </a:r>
            <a:endParaRPr lang="nl-NL"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father</a:t>
            </a:r>
            <a:r>
              <a:rPr lang="nl-NL" dirty="0" smtClean="0"/>
              <a:t> of </a:t>
            </a:r>
            <a:r>
              <a:rPr lang="nl-NL" dirty="0" err="1" smtClean="0"/>
              <a:t>democracy</a:t>
            </a:r>
            <a:r>
              <a:rPr lang="nl-NL" dirty="0" smtClean="0"/>
              <a:t>?</a:t>
            </a:r>
            <a:endParaRPr lang="nl-NL" dirty="0"/>
          </a:p>
        </p:txBody>
      </p:sp>
      <p:sp>
        <p:nvSpPr>
          <p:cNvPr id="3" name="Tijdelijke aanduiding voor inhoud 2"/>
          <p:cNvSpPr>
            <a:spLocks noGrp="1"/>
          </p:cNvSpPr>
          <p:nvPr>
            <p:ph sz="quarter" idx="1"/>
          </p:nvPr>
        </p:nvSpPr>
        <p:spPr>
          <a:xfrm>
            <a:off x="251520" y="1628800"/>
            <a:ext cx="5112568" cy="4470248"/>
          </a:xfrm>
        </p:spPr>
        <p:txBody>
          <a:bodyPr>
            <a:normAutofit/>
          </a:bodyPr>
          <a:lstStyle/>
          <a:p>
            <a:pPr>
              <a:buNone/>
            </a:pPr>
            <a:r>
              <a:rPr lang="nl-NL" sz="2000" dirty="0" smtClean="0"/>
              <a:t>‘</a:t>
            </a:r>
            <a:r>
              <a:rPr lang="nl-NL" sz="2000" dirty="0" err="1" smtClean="0"/>
              <a:t>Cleisthenes</a:t>
            </a:r>
            <a:r>
              <a:rPr lang="nl-NL" sz="2000" dirty="0" smtClean="0"/>
              <a:t> </a:t>
            </a:r>
            <a:r>
              <a:rPr lang="en-GB" sz="2000" dirty="0" smtClean="0"/>
              <a:t>gave the Athenians their tribes and their </a:t>
            </a:r>
            <a:r>
              <a:rPr lang="en-GB" sz="2000" dirty="0" smtClean="0"/>
              <a:t>democracy.’ </a:t>
            </a:r>
          </a:p>
          <a:p>
            <a:pPr algn="r">
              <a:buNone/>
            </a:pPr>
            <a:r>
              <a:rPr lang="en-GB" sz="2000" dirty="0" err="1" smtClean="0"/>
              <a:t>Hdt</a:t>
            </a:r>
            <a:r>
              <a:rPr lang="en-GB" sz="2000" dirty="0" smtClean="0"/>
              <a:t>. 6.131.1 (earliest known use of the word </a:t>
            </a:r>
            <a:r>
              <a:rPr lang="en-GB" sz="2000" i="1" dirty="0" err="1" smtClean="0"/>
              <a:t>demokratia</a:t>
            </a:r>
            <a:r>
              <a:rPr lang="en-GB" sz="2000" dirty="0" smtClean="0"/>
              <a:t>)</a:t>
            </a:r>
          </a:p>
          <a:p>
            <a:pPr algn="r">
              <a:buNone/>
            </a:pPr>
            <a:endParaRPr lang="en-GB" sz="2000" dirty="0" smtClean="0"/>
          </a:p>
          <a:p>
            <a:r>
              <a:rPr lang="nl-NL" sz="2000" dirty="0" smtClean="0"/>
              <a:t>Is </a:t>
            </a:r>
            <a:r>
              <a:rPr lang="nl-NL" sz="2000" dirty="0" err="1" smtClean="0"/>
              <a:t>this</a:t>
            </a:r>
            <a:r>
              <a:rPr lang="nl-NL" sz="2000" dirty="0" smtClean="0"/>
              <a:t> </a:t>
            </a:r>
            <a:r>
              <a:rPr lang="nl-NL" sz="2000" dirty="0" err="1" smtClean="0"/>
              <a:t>democracy</a:t>
            </a:r>
            <a:r>
              <a:rPr lang="nl-NL" sz="2000" dirty="0" smtClean="0"/>
              <a:t>?</a:t>
            </a:r>
          </a:p>
          <a:p>
            <a:endParaRPr lang="nl-NL" sz="2000" dirty="0" smtClean="0"/>
          </a:p>
          <a:p>
            <a:r>
              <a:rPr lang="nl-NL" sz="2000" dirty="0" err="1" smtClean="0"/>
              <a:t>If</a:t>
            </a:r>
            <a:r>
              <a:rPr lang="nl-NL" sz="2000" dirty="0" smtClean="0"/>
              <a:t> </a:t>
            </a:r>
            <a:r>
              <a:rPr lang="nl-NL" sz="2000" dirty="0" err="1" smtClean="0"/>
              <a:t>so</a:t>
            </a:r>
            <a:r>
              <a:rPr lang="nl-NL" sz="2000" dirty="0" smtClean="0"/>
              <a:t>, was </a:t>
            </a:r>
            <a:r>
              <a:rPr lang="nl-NL" sz="2000" dirty="0" err="1" smtClean="0"/>
              <a:t>it</a:t>
            </a:r>
            <a:r>
              <a:rPr lang="nl-NL" sz="2000" dirty="0" smtClean="0"/>
              <a:t> </a:t>
            </a:r>
            <a:r>
              <a:rPr lang="nl-NL" sz="2000" dirty="0" err="1" smtClean="0"/>
              <a:t>intentional</a:t>
            </a:r>
            <a:r>
              <a:rPr lang="nl-NL" sz="2000" dirty="0" smtClean="0"/>
              <a:t>?</a:t>
            </a:r>
          </a:p>
          <a:p>
            <a:endParaRPr lang="nl-NL" sz="2000" dirty="0" smtClean="0"/>
          </a:p>
          <a:p>
            <a:r>
              <a:rPr lang="nl-NL" sz="2000" dirty="0" err="1" smtClean="0"/>
              <a:t>Cleisthenes</a:t>
            </a:r>
            <a:r>
              <a:rPr lang="nl-NL" sz="2000" dirty="0" smtClean="0"/>
              <a:t>: </a:t>
            </a:r>
            <a:r>
              <a:rPr lang="nl-NL" sz="2000" dirty="0" err="1" smtClean="0"/>
              <a:t>champion</a:t>
            </a:r>
            <a:r>
              <a:rPr lang="nl-NL" sz="2000" dirty="0" smtClean="0"/>
              <a:t> of the </a:t>
            </a:r>
            <a:r>
              <a:rPr lang="nl-NL" sz="2000" dirty="0" err="1" smtClean="0"/>
              <a:t>people</a:t>
            </a:r>
            <a:r>
              <a:rPr lang="nl-NL" sz="2000" dirty="0" smtClean="0"/>
              <a:t> </a:t>
            </a:r>
            <a:r>
              <a:rPr lang="nl-NL" sz="2000" dirty="0" err="1" smtClean="0"/>
              <a:t>or</a:t>
            </a:r>
            <a:r>
              <a:rPr lang="nl-NL" sz="2000" dirty="0" smtClean="0"/>
              <a:t> </a:t>
            </a:r>
            <a:r>
              <a:rPr lang="nl-NL" sz="2000" dirty="0" err="1" smtClean="0"/>
              <a:t>Alcmeonid</a:t>
            </a:r>
            <a:r>
              <a:rPr lang="nl-NL" sz="2000" dirty="0" smtClean="0"/>
              <a:t> schemer?</a:t>
            </a:r>
            <a:endParaRPr lang="nl-NL" sz="2000" dirty="0"/>
          </a:p>
        </p:txBody>
      </p:sp>
      <p:pic>
        <p:nvPicPr>
          <p:cNvPr id="4" name="Afbeelding 3" descr="cleisthenes.png"/>
          <p:cNvPicPr>
            <a:picLocks noChangeAspect="1"/>
          </p:cNvPicPr>
          <p:nvPr/>
        </p:nvPicPr>
        <p:blipFill>
          <a:blip r:embed="rId2" cstate="print"/>
          <a:stretch>
            <a:fillRect/>
          </a:stretch>
        </p:blipFill>
        <p:spPr>
          <a:xfrm>
            <a:off x="5478832" y="1412776"/>
            <a:ext cx="3520762" cy="496855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war </a:t>
            </a:r>
            <a:r>
              <a:rPr lang="nl-NL" dirty="0" err="1" smtClean="0"/>
              <a:t>for</a:t>
            </a:r>
            <a:r>
              <a:rPr lang="nl-NL" dirty="0" smtClean="0"/>
              <a:t> </a:t>
            </a:r>
            <a:r>
              <a:rPr lang="nl-NL" dirty="0" err="1" smtClean="0"/>
              <a:t>democracy</a:t>
            </a:r>
            <a:r>
              <a:rPr lang="nl-NL" dirty="0" smtClean="0"/>
              <a:t> (507/6)</a:t>
            </a:r>
            <a:endParaRPr lang="nl-NL" dirty="0"/>
          </a:p>
        </p:txBody>
      </p:sp>
      <p:sp>
        <p:nvSpPr>
          <p:cNvPr id="3" name="Tijdelijke aanduiding voor inhoud 2"/>
          <p:cNvSpPr>
            <a:spLocks noGrp="1"/>
          </p:cNvSpPr>
          <p:nvPr>
            <p:ph sz="quarter" idx="1"/>
          </p:nvPr>
        </p:nvSpPr>
        <p:spPr>
          <a:xfrm>
            <a:off x="301752" y="1527048"/>
            <a:ext cx="8503920" cy="4206208"/>
          </a:xfrm>
        </p:spPr>
        <p:txBody>
          <a:bodyPr>
            <a:normAutofit/>
          </a:bodyPr>
          <a:lstStyle/>
          <a:p>
            <a:r>
              <a:rPr lang="nl-NL" sz="2800" dirty="0" err="1" smtClean="0"/>
              <a:t>Cleomenes</a:t>
            </a:r>
            <a:r>
              <a:rPr lang="nl-NL" sz="2800" dirty="0" smtClean="0"/>
              <a:t> </a:t>
            </a:r>
            <a:r>
              <a:rPr lang="nl-NL" sz="2800" dirty="0" err="1" smtClean="0"/>
              <a:t>raises</a:t>
            </a:r>
            <a:r>
              <a:rPr lang="nl-NL" sz="2800" dirty="0" smtClean="0"/>
              <a:t> the </a:t>
            </a:r>
            <a:r>
              <a:rPr lang="nl-NL" sz="2800" dirty="0" err="1" smtClean="0"/>
              <a:t>army</a:t>
            </a:r>
            <a:r>
              <a:rPr lang="nl-NL" sz="2800" dirty="0" smtClean="0"/>
              <a:t> of the </a:t>
            </a:r>
            <a:r>
              <a:rPr lang="nl-NL" sz="2800" dirty="0" err="1" smtClean="0"/>
              <a:t>Peloponnesian</a:t>
            </a:r>
            <a:r>
              <a:rPr lang="nl-NL" sz="2800" dirty="0" smtClean="0"/>
              <a:t> League to </a:t>
            </a:r>
            <a:r>
              <a:rPr lang="nl-NL" sz="2800" dirty="0" err="1" smtClean="0"/>
              <a:t>install</a:t>
            </a:r>
            <a:r>
              <a:rPr lang="nl-NL" sz="2800" dirty="0" smtClean="0"/>
              <a:t> </a:t>
            </a:r>
            <a:r>
              <a:rPr lang="nl-NL" sz="2800" dirty="0" err="1" smtClean="0"/>
              <a:t>Isagoras</a:t>
            </a:r>
            <a:r>
              <a:rPr lang="nl-NL" sz="2800" dirty="0" smtClean="0"/>
              <a:t> as </a:t>
            </a:r>
            <a:r>
              <a:rPr lang="nl-NL" sz="2800" dirty="0" err="1" smtClean="0"/>
              <a:t>tyrant</a:t>
            </a:r>
            <a:r>
              <a:rPr lang="nl-NL" sz="2800" dirty="0" smtClean="0"/>
              <a:t> (4th </a:t>
            </a:r>
            <a:r>
              <a:rPr lang="nl-NL" sz="2800" dirty="0" err="1" smtClean="0"/>
              <a:t>Spartan</a:t>
            </a:r>
            <a:r>
              <a:rPr lang="nl-NL" sz="2800" dirty="0" smtClean="0"/>
              <a:t> </a:t>
            </a:r>
            <a:r>
              <a:rPr lang="nl-NL" sz="2800" dirty="0" err="1" smtClean="0"/>
              <a:t>invasion</a:t>
            </a:r>
            <a:r>
              <a:rPr lang="nl-NL" sz="2800" dirty="0" smtClean="0"/>
              <a:t> of </a:t>
            </a:r>
            <a:r>
              <a:rPr lang="nl-NL" sz="2800" dirty="0" err="1" smtClean="0"/>
              <a:t>Attica</a:t>
            </a:r>
            <a:r>
              <a:rPr lang="nl-NL" sz="2800" dirty="0" smtClean="0"/>
              <a:t>)</a:t>
            </a:r>
          </a:p>
          <a:p>
            <a:endParaRPr lang="nl-NL" sz="2800" dirty="0" smtClean="0"/>
          </a:p>
          <a:p>
            <a:r>
              <a:rPr lang="nl-NL" sz="2800" dirty="0" err="1" smtClean="0"/>
              <a:t>Boeotians</a:t>
            </a:r>
            <a:r>
              <a:rPr lang="nl-NL" sz="2800" dirty="0" smtClean="0"/>
              <a:t> and </a:t>
            </a:r>
            <a:r>
              <a:rPr lang="nl-NL" sz="2800" dirty="0" err="1" smtClean="0"/>
              <a:t>Chalkidians</a:t>
            </a:r>
            <a:r>
              <a:rPr lang="nl-NL" sz="2800" dirty="0" smtClean="0"/>
              <a:t> </a:t>
            </a:r>
            <a:r>
              <a:rPr lang="nl-NL" sz="2800" dirty="0" err="1" smtClean="0"/>
              <a:t>attack</a:t>
            </a:r>
            <a:r>
              <a:rPr lang="nl-NL" sz="2800" dirty="0" smtClean="0"/>
              <a:t> at the </a:t>
            </a:r>
            <a:r>
              <a:rPr lang="nl-NL" sz="2800" dirty="0" err="1" smtClean="0"/>
              <a:t>same</a:t>
            </a:r>
            <a:r>
              <a:rPr lang="nl-NL" sz="2800" dirty="0" smtClean="0"/>
              <a:t> time</a:t>
            </a:r>
          </a:p>
          <a:p>
            <a:endParaRPr lang="nl-NL" sz="2800" dirty="0" smtClean="0"/>
          </a:p>
          <a:p>
            <a:r>
              <a:rPr lang="nl-NL" sz="2800" dirty="0" err="1" smtClean="0"/>
              <a:t>Sparta’s</a:t>
            </a:r>
            <a:r>
              <a:rPr lang="nl-NL" sz="2800" dirty="0" smtClean="0"/>
              <a:t> </a:t>
            </a:r>
            <a:r>
              <a:rPr lang="nl-NL" sz="2800" dirty="0" err="1" smtClean="0"/>
              <a:t>allies</a:t>
            </a:r>
            <a:r>
              <a:rPr lang="nl-NL" sz="2800" dirty="0" smtClean="0"/>
              <a:t> </a:t>
            </a:r>
            <a:r>
              <a:rPr lang="nl-NL" sz="2800" dirty="0" err="1" smtClean="0"/>
              <a:t>mutiny</a:t>
            </a:r>
            <a:r>
              <a:rPr lang="nl-NL" sz="2800" dirty="0" smtClean="0"/>
              <a:t>; </a:t>
            </a:r>
            <a:r>
              <a:rPr lang="nl-NL" sz="2800" dirty="0" err="1" smtClean="0"/>
              <a:t>Cleomenes</a:t>
            </a:r>
            <a:r>
              <a:rPr lang="nl-NL" sz="2800" dirty="0" smtClean="0"/>
              <a:t> </a:t>
            </a:r>
            <a:r>
              <a:rPr lang="nl-NL" sz="2800" dirty="0" err="1" smtClean="0"/>
              <a:t>forced</a:t>
            </a:r>
            <a:r>
              <a:rPr lang="nl-NL" sz="2800" dirty="0" smtClean="0"/>
              <a:t> to </a:t>
            </a:r>
            <a:r>
              <a:rPr lang="nl-NL" sz="2800" dirty="0" err="1" smtClean="0"/>
              <a:t>retreat</a:t>
            </a:r>
            <a:r>
              <a:rPr lang="nl-NL" sz="2800" dirty="0" smtClean="0"/>
              <a:t>; </a:t>
            </a:r>
            <a:r>
              <a:rPr lang="nl-NL" sz="2800" dirty="0" err="1" smtClean="0"/>
              <a:t>Athens</a:t>
            </a:r>
            <a:r>
              <a:rPr lang="nl-NL" sz="2800" dirty="0" smtClean="0"/>
              <a:t> </a:t>
            </a:r>
            <a:r>
              <a:rPr lang="nl-NL" sz="2800" dirty="0" err="1" smtClean="0"/>
              <a:t>defeats</a:t>
            </a:r>
            <a:r>
              <a:rPr lang="nl-NL" sz="2800" dirty="0" smtClean="0"/>
              <a:t> </a:t>
            </a:r>
            <a:r>
              <a:rPr lang="nl-NL" sz="2800" dirty="0" err="1" smtClean="0"/>
              <a:t>Boeotians</a:t>
            </a:r>
            <a:r>
              <a:rPr lang="nl-NL" sz="2800" dirty="0" smtClean="0"/>
              <a:t> and </a:t>
            </a:r>
            <a:r>
              <a:rPr lang="nl-NL" sz="2800" dirty="0" err="1" smtClean="0"/>
              <a:t>Chalkidians</a:t>
            </a:r>
            <a:r>
              <a:rPr lang="nl-NL" sz="2800" dirty="0" smtClean="0"/>
              <a:t> in </a:t>
            </a:r>
            <a:r>
              <a:rPr lang="nl-NL" sz="2800" dirty="0" err="1" smtClean="0"/>
              <a:t>battle</a:t>
            </a:r>
            <a:endParaRPr lang="nl-NL" sz="2800" dirty="0" smtClean="0"/>
          </a:p>
          <a:p>
            <a:endParaRPr lang="nl-NL" dirty="0" smtClean="0"/>
          </a:p>
          <a:p>
            <a:endParaRPr lang="nl-NL" dirty="0" smtClean="0"/>
          </a:p>
          <a:p>
            <a:endParaRPr lang="nl-NL" dirty="0" smtClean="0"/>
          </a:p>
          <a:p>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power of </a:t>
            </a:r>
            <a:r>
              <a:rPr lang="nl-NL" dirty="0" err="1" smtClean="0"/>
              <a:t>democracy</a:t>
            </a:r>
            <a:endParaRPr lang="nl-NL" dirty="0"/>
          </a:p>
        </p:txBody>
      </p:sp>
      <p:sp>
        <p:nvSpPr>
          <p:cNvPr id="3" name="Tekstvak 2"/>
          <p:cNvSpPr txBox="1"/>
          <p:nvPr/>
        </p:nvSpPr>
        <p:spPr>
          <a:xfrm>
            <a:off x="395537" y="1916832"/>
            <a:ext cx="8208912" cy="2308324"/>
          </a:xfrm>
          <a:prstGeom prst="rect">
            <a:avLst/>
          </a:prstGeom>
          <a:noFill/>
        </p:spPr>
        <p:txBody>
          <a:bodyPr wrap="square" rtlCol="0">
            <a:spAutoFit/>
          </a:bodyPr>
          <a:lstStyle/>
          <a:p>
            <a:pPr algn="just"/>
            <a:r>
              <a:rPr lang="en-GB" dirty="0" smtClean="0"/>
              <a:t>So the Athenians grew in power and proved, not in one respect only but in all, that </a:t>
            </a:r>
            <a:r>
              <a:rPr lang="en-GB" i="1" dirty="0" err="1" smtClean="0"/>
              <a:t>isegoria</a:t>
            </a:r>
            <a:r>
              <a:rPr lang="en-GB" dirty="0" smtClean="0"/>
              <a:t> (equal right to speak) is </a:t>
            </a:r>
            <a:r>
              <a:rPr lang="en-GB" dirty="0" smtClean="0"/>
              <a:t>a good thing. Evidence for this is the fact that while they were under tyrannical rulers, the Athenians were no better in war than any of their </a:t>
            </a:r>
            <a:r>
              <a:rPr lang="en-GB" dirty="0" smtClean="0"/>
              <a:t>neighbours</a:t>
            </a:r>
            <a:r>
              <a:rPr lang="en-GB" dirty="0" smtClean="0"/>
              <a:t>, yet once they got rid of their tyrants, they were by far the best of all. This, then, shows that while they were oppressed, they were, as men working for a master, cowardly, but when they were freed, each one was eager to achieve for himself. </a:t>
            </a:r>
            <a:endParaRPr lang="en-GB" dirty="0" smtClean="0"/>
          </a:p>
          <a:p>
            <a:pPr algn="r"/>
            <a:r>
              <a:rPr lang="en-GB" dirty="0" smtClean="0"/>
              <a:t>Herodotus 5.78</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Solonic</a:t>
            </a:r>
            <a:r>
              <a:rPr lang="nl-NL" dirty="0" smtClean="0"/>
              <a:t> ‘</a:t>
            </a:r>
            <a:r>
              <a:rPr lang="nl-NL" dirty="0" err="1" smtClean="0"/>
              <a:t>constitution</a:t>
            </a:r>
            <a:r>
              <a:rPr lang="nl-NL" dirty="0" smtClean="0"/>
              <a:t>’</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err="1" smtClean="0"/>
              <a:t>Nine</a:t>
            </a:r>
            <a:r>
              <a:rPr lang="nl-NL" dirty="0" smtClean="0"/>
              <a:t> </a:t>
            </a:r>
            <a:r>
              <a:rPr lang="nl-NL" dirty="0" err="1" smtClean="0"/>
              <a:t>Archons</a:t>
            </a:r>
            <a:r>
              <a:rPr lang="nl-NL" dirty="0" smtClean="0"/>
              <a:t> and </a:t>
            </a:r>
            <a:r>
              <a:rPr lang="nl-NL" dirty="0" err="1" smtClean="0"/>
              <a:t>other</a:t>
            </a:r>
            <a:r>
              <a:rPr lang="nl-NL" dirty="0" smtClean="0"/>
              <a:t> </a:t>
            </a:r>
            <a:r>
              <a:rPr lang="nl-NL" dirty="0" err="1" smtClean="0"/>
              <a:t>magistrates</a:t>
            </a:r>
            <a:r>
              <a:rPr lang="nl-NL" dirty="0" smtClean="0"/>
              <a:t> (</a:t>
            </a:r>
            <a:r>
              <a:rPr lang="nl-NL" dirty="0" err="1" smtClean="0"/>
              <a:t>treasurers</a:t>
            </a:r>
            <a:r>
              <a:rPr lang="nl-NL" dirty="0" smtClean="0"/>
              <a:t>, public </a:t>
            </a:r>
            <a:r>
              <a:rPr lang="nl-NL" dirty="0" err="1" smtClean="0"/>
              <a:t>auctioneers</a:t>
            </a:r>
            <a:r>
              <a:rPr lang="nl-NL" dirty="0" smtClean="0"/>
              <a:t>) </a:t>
            </a:r>
            <a:r>
              <a:rPr lang="nl-NL" dirty="0" err="1" smtClean="0"/>
              <a:t>selected</a:t>
            </a:r>
            <a:r>
              <a:rPr lang="nl-NL" dirty="0" smtClean="0"/>
              <a:t> </a:t>
            </a:r>
            <a:r>
              <a:rPr lang="nl-NL" dirty="0" err="1" smtClean="0"/>
              <a:t>from</a:t>
            </a:r>
            <a:r>
              <a:rPr lang="nl-NL" dirty="0" smtClean="0"/>
              <a:t> </a:t>
            </a:r>
            <a:r>
              <a:rPr lang="nl-NL" dirty="0" err="1" smtClean="0"/>
              <a:t>highest</a:t>
            </a:r>
            <a:r>
              <a:rPr lang="nl-NL" dirty="0" smtClean="0"/>
              <a:t> </a:t>
            </a:r>
            <a:r>
              <a:rPr lang="nl-NL" dirty="0" err="1" smtClean="0"/>
              <a:t>property</a:t>
            </a:r>
            <a:r>
              <a:rPr lang="nl-NL" dirty="0" smtClean="0"/>
              <a:t> classes</a:t>
            </a:r>
          </a:p>
          <a:p>
            <a:endParaRPr lang="nl-NL" dirty="0" smtClean="0"/>
          </a:p>
          <a:p>
            <a:r>
              <a:rPr lang="nl-NL" dirty="0" err="1" smtClean="0"/>
              <a:t>Ex-Archons</a:t>
            </a:r>
            <a:r>
              <a:rPr lang="nl-NL" dirty="0" smtClean="0"/>
              <a:t> </a:t>
            </a:r>
            <a:r>
              <a:rPr lang="nl-NL" dirty="0" err="1" smtClean="0"/>
              <a:t>join</a:t>
            </a:r>
            <a:r>
              <a:rPr lang="nl-NL" dirty="0" smtClean="0"/>
              <a:t> </a:t>
            </a:r>
            <a:r>
              <a:rPr lang="nl-NL" dirty="0" err="1" smtClean="0"/>
              <a:t>Areopagus</a:t>
            </a:r>
            <a:r>
              <a:rPr lang="nl-NL" dirty="0" smtClean="0"/>
              <a:t> </a:t>
            </a:r>
            <a:r>
              <a:rPr lang="nl-NL" dirty="0" err="1" smtClean="0"/>
              <a:t>Council</a:t>
            </a:r>
            <a:r>
              <a:rPr lang="nl-NL" dirty="0" smtClean="0"/>
              <a:t>, </a:t>
            </a:r>
            <a:r>
              <a:rPr lang="nl-NL" dirty="0" err="1" smtClean="0"/>
              <a:t>which</a:t>
            </a:r>
            <a:r>
              <a:rPr lang="nl-NL" dirty="0" smtClean="0"/>
              <a:t> </a:t>
            </a:r>
            <a:r>
              <a:rPr lang="nl-NL" dirty="0" err="1" smtClean="0"/>
              <a:t>writes</a:t>
            </a:r>
            <a:r>
              <a:rPr lang="nl-NL" dirty="0" smtClean="0"/>
              <a:t> </a:t>
            </a:r>
            <a:r>
              <a:rPr lang="nl-NL" dirty="0" err="1" smtClean="0"/>
              <a:t>laws</a:t>
            </a:r>
            <a:r>
              <a:rPr lang="nl-NL" dirty="0" smtClean="0"/>
              <a:t> and </a:t>
            </a:r>
            <a:r>
              <a:rPr lang="nl-NL" dirty="0" err="1" smtClean="0"/>
              <a:t>speaks</a:t>
            </a:r>
            <a:r>
              <a:rPr lang="nl-NL" dirty="0" smtClean="0"/>
              <a:t> </a:t>
            </a:r>
            <a:r>
              <a:rPr lang="nl-NL" dirty="0" err="1" smtClean="0"/>
              <a:t>justice</a:t>
            </a:r>
            <a:endParaRPr lang="nl-NL" dirty="0" smtClean="0"/>
          </a:p>
          <a:p>
            <a:endParaRPr lang="nl-NL" dirty="0" smtClean="0"/>
          </a:p>
          <a:p>
            <a:r>
              <a:rPr lang="nl-NL" dirty="0" err="1" smtClean="0"/>
              <a:t>Council</a:t>
            </a:r>
            <a:r>
              <a:rPr lang="nl-NL" dirty="0" smtClean="0"/>
              <a:t> (?) runs </a:t>
            </a:r>
            <a:r>
              <a:rPr lang="nl-NL" dirty="0" err="1" smtClean="0"/>
              <a:t>everyday</a:t>
            </a:r>
            <a:r>
              <a:rPr lang="nl-NL" dirty="0" smtClean="0"/>
              <a:t> </a:t>
            </a:r>
            <a:r>
              <a:rPr lang="nl-NL" dirty="0" err="1" smtClean="0"/>
              <a:t>affairs</a:t>
            </a:r>
            <a:r>
              <a:rPr lang="nl-NL" dirty="0" smtClean="0"/>
              <a:t>, sets agenda of the </a:t>
            </a:r>
            <a:r>
              <a:rPr lang="nl-NL" dirty="0" err="1" smtClean="0"/>
              <a:t>Assembly</a:t>
            </a:r>
            <a:endParaRPr lang="nl-NL" dirty="0" smtClean="0"/>
          </a:p>
          <a:p>
            <a:endParaRPr lang="nl-NL" dirty="0" smtClean="0"/>
          </a:p>
          <a:p>
            <a:r>
              <a:rPr lang="nl-NL" dirty="0" err="1" smtClean="0"/>
              <a:t>Assembly</a:t>
            </a:r>
            <a:r>
              <a:rPr lang="nl-NL" dirty="0" smtClean="0"/>
              <a:t> acts as </a:t>
            </a:r>
            <a:r>
              <a:rPr lang="nl-NL" dirty="0" err="1" smtClean="0"/>
              <a:t>court</a:t>
            </a:r>
            <a:r>
              <a:rPr lang="nl-NL" dirty="0" smtClean="0"/>
              <a:t> of </a:t>
            </a:r>
            <a:r>
              <a:rPr lang="nl-NL" dirty="0" err="1" smtClean="0"/>
              <a:t>appeal</a:t>
            </a:r>
            <a:r>
              <a:rPr lang="nl-NL" dirty="0" smtClean="0"/>
              <a:t>, </a:t>
            </a:r>
            <a:r>
              <a:rPr lang="nl-NL" dirty="0" err="1" smtClean="0"/>
              <a:t>can</a:t>
            </a:r>
            <a:r>
              <a:rPr lang="nl-NL" dirty="0" smtClean="0"/>
              <a:t> </a:t>
            </a:r>
            <a:r>
              <a:rPr lang="nl-NL" dirty="0" err="1" smtClean="0"/>
              <a:t>impeach</a:t>
            </a:r>
            <a:r>
              <a:rPr lang="nl-NL" dirty="0" smtClean="0"/>
              <a:t> </a:t>
            </a:r>
            <a:r>
              <a:rPr lang="nl-NL" dirty="0" err="1" smtClean="0"/>
              <a:t>magistrates</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700808"/>
            <a:ext cx="8503920" cy="648072"/>
          </a:xfrm>
        </p:spPr>
        <p:txBody>
          <a:bodyPr>
            <a:normAutofit/>
          </a:bodyPr>
          <a:lstStyle/>
          <a:p>
            <a:pPr>
              <a:buNone/>
            </a:pPr>
            <a:r>
              <a:rPr lang="nl-NL" sz="2800" dirty="0" smtClean="0"/>
              <a:t>Is </a:t>
            </a:r>
            <a:r>
              <a:rPr lang="nl-NL" sz="2800" dirty="0" err="1" smtClean="0"/>
              <a:t>Athens</a:t>
            </a:r>
            <a:r>
              <a:rPr lang="nl-NL" sz="2800" dirty="0" smtClean="0"/>
              <a:t> c. 520 different </a:t>
            </a:r>
            <a:r>
              <a:rPr lang="nl-NL" sz="2800" dirty="0" err="1" smtClean="0"/>
              <a:t>from</a:t>
            </a:r>
            <a:r>
              <a:rPr lang="nl-NL" sz="2800" dirty="0" smtClean="0"/>
              <a:t> </a:t>
            </a:r>
            <a:r>
              <a:rPr lang="nl-NL" sz="2800" dirty="0" err="1" smtClean="0"/>
              <a:t>other</a:t>
            </a:r>
            <a:r>
              <a:rPr lang="nl-NL" sz="2800" dirty="0" smtClean="0"/>
              <a:t> </a:t>
            </a:r>
            <a:r>
              <a:rPr lang="nl-NL" sz="2800" dirty="0" err="1" smtClean="0"/>
              <a:t>Greek</a:t>
            </a:r>
            <a:r>
              <a:rPr lang="nl-NL" sz="2800" dirty="0" smtClean="0"/>
              <a:t> </a:t>
            </a:r>
            <a:r>
              <a:rPr lang="nl-NL" sz="2800" dirty="0" err="1" smtClean="0"/>
              <a:t>states</a:t>
            </a:r>
            <a:r>
              <a:rPr lang="nl-NL" sz="2800" dirty="0" smtClean="0"/>
              <a:t>?</a:t>
            </a:r>
            <a:endParaRPr lang="nl-NL" sz="2800" dirty="0"/>
          </a:p>
        </p:txBody>
      </p:sp>
      <p:sp>
        <p:nvSpPr>
          <p:cNvPr id="4" name="Tekstvak 3"/>
          <p:cNvSpPr txBox="1"/>
          <p:nvPr/>
        </p:nvSpPr>
        <p:spPr>
          <a:xfrm>
            <a:off x="323528" y="2852936"/>
            <a:ext cx="5976316" cy="523220"/>
          </a:xfrm>
          <a:prstGeom prst="rect">
            <a:avLst/>
          </a:prstGeom>
          <a:noFill/>
        </p:spPr>
        <p:txBody>
          <a:bodyPr wrap="none" rtlCol="0">
            <a:spAutoFit/>
          </a:bodyPr>
          <a:lstStyle/>
          <a:p>
            <a:pPr>
              <a:buClr>
                <a:schemeClr val="accent1"/>
              </a:buClr>
              <a:buSzPct val="120000"/>
            </a:pPr>
            <a:r>
              <a:rPr lang="nl-NL" sz="2800" dirty="0" smtClean="0"/>
              <a:t>Is the </a:t>
            </a:r>
            <a:r>
              <a:rPr lang="nl-NL" sz="2800" dirty="0" err="1" smtClean="0"/>
              <a:t>Solonic</a:t>
            </a:r>
            <a:r>
              <a:rPr lang="nl-NL" sz="2800" dirty="0" smtClean="0"/>
              <a:t> system a </a:t>
            </a:r>
            <a:r>
              <a:rPr lang="nl-NL" sz="2800" dirty="0" err="1" smtClean="0"/>
              <a:t>democracy</a:t>
            </a:r>
            <a:r>
              <a:rPr lang="nl-NL" sz="2800" dirty="0" smtClean="0"/>
              <a:t>?</a:t>
            </a:r>
            <a:endParaRPr lang="nl-NL" sz="2800" dirty="0"/>
          </a:p>
        </p:txBody>
      </p:sp>
      <p:sp>
        <p:nvSpPr>
          <p:cNvPr id="5" name="Tekstvak 4"/>
          <p:cNvSpPr txBox="1"/>
          <p:nvPr/>
        </p:nvSpPr>
        <p:spPr>
          <a:xfrm>
            <a:off x="323528" y="4077072"/>
            <a:ext cx="6543779" cy="523220"/>
          </a:xfrm>
          <a:prstGeom prst="rect">
            <a:avLst/>
          </a:prstGeom>
          <a:noFill/>
        </p:spPr>
        <p:txBody>
          <a:bodyPr wrap="none" rtlCol="0">
            <a:spAutoFit/>
          </a:bodyPr>
          <a:lstStyle/>
          <a:p>
            <a:r>
              <a:rPr lang="nl-NL" sz="2800" dirty="0" err="1" smtClean="0"/>
              <a:t>What</a:t>
            </a:r>
            <a:r>
              <a:rPr lang="nl-NL" sz="2800" dirty="0" smtClean="0"/>
              <a:t> is </a:t>
            </a:r>
            <a:r>
              <a:rPr lang="nl-NL" sz="2800" dirty="0" err="1" smtClean="0"/>
              <a:t>needed</a:t>
            </a:r>
            <a:r>
              <a:rPr lang="nl-NL" sz="2800" dirty="0" smtClean="0"/>
              <a:t> to </a:t>
            </a:r>
            <a:r>
              <a:rPr lang="nl-NL" sz="2800" dirty="0" err="1" smtClean="0"/>
              <a:t>make</a:t>
            </a:r>
            <a:r>
              <a:rPr lang="nl-NL" sz="2800" dirty="0" smtClean="0"/>
              <a:t> </a:t>
            </a:r>
            <a:r>
              <a:rPr lang="nl-NL" sz="2800" dirty="0" err="1" smtClean="0"/>
              <a:t>it</a:t>
            </a:r>
            <a:r>
              <a:rPr lang="nl-NL" sz="2800" dirty="0" smtClean="0"/>
              <a:t> a </a:t>
            </a:r>
            <a:r>
              <a:rPr lang="nl-NL" sz="2800" dirty="0" err="1" smtClean="0"/>
              <a:t>democracy</a:t>
            </a:r>
            <a:r>
              <a:rPr lang="nl-NL" sz="2800" dirty="0" smtClean="0"/>
              <a:t>?</a:t>
            </a:r>
            <a:endParaRPr lang="nl-NL"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Aristotle</a:t>
            </a:r>
            <a:r>
              <a:rPr lang="nl-NL" dirty="0" smtClean="0"/>
              <a:t> </a:t>
            </a:r>
            <a:r>
              <a:rPr lang="nl-NL" dirty="0" err="1" smtClean="0"/>
              <a:t>on</a:t>
            </a:r>
            <a:r>
              <a:rPr lang="nl-NL" dirty="0" smtClean="0"/>
              <a:t> </a:t>
            </a:r>
            <a:r>
              <a:rPr lang="nl-NL" dirty="0" err="1" smtClean="0"/>
              <a:t>Solon’s</a:t>
            </a:r>
            <a:r>
              <a:rPr lang="nl-NL" dirty="0" smtClean="0"/>
              <a:t> </a:t>
            </a:r>
            <a:r>
              <a:rPr lang="nl-NL" dirty="0" err="1" smtClean="0"/>
              <a:t>laws</a:t>
            </a:r>
            <a:endParaRPr lang="nl-NL" dirty="0"/>
          </a:p>
        </p:txBody>
      </p:sp>
      <p:sp>
        <p:nvSpPr>
          <p:cNvPr id="3" name="Tekstvak 2"/>
          <p:cNvSpPr txBox="1"/>
          <p:nvPr/>
        </p:nvSpPr>
        <p:spPr>
          <a:xfrm>
            <a:off x="395537" y="1556792"/>
            <a:ext cx="8352927" cy="3970318"/>
          </a:xfrm>
          <a:prstGeom prst="rect">
            <a:avLst/>
          </a:prstGeom>
          <a:noFill/>
        </p:spPr>
        <p:txBody>
          <a:bodyPr wrap="square" rtlCol="0">
            <a:spAutoFit/>
          </a:bodyPr>
          <a:lstStyle/>
          <a:p>
            <a:pPr algn="just"/>
            <a:r>
              <a:rPr lang="en-GB" dirty="0" smtClean="0"/>
              <a:t>As for </a:t>
            </a:r>
            <a:r>
              <a:rPr lang="en-GB" dirty="0" err="1" smtClean="0"/>
              <a:t>Solon</a:t>
            </a:r>
            <a:r>
              <a:rPr lang="en-GB" dirty="0" smtClean="0"/>
              <a:t>, he is considered by some people to have been a good lawgiver, as having put an end to oligarchy when it was too unqualified, and having liberated the people from slavery and restored the ancestral democracy with a skilful blending of the constitution: the Council on the </a:t>
            </a:r>
            <a:r>
              <a:rPr lang="en-GB" dirty="0" err="1" smtClean="0"/>
              <a:t>Areopagus</a:t>
            </a:r>
            <a:r>
              <a:rPr lang="en-GB" dirty="0" smtClean="0"/>
              <a:t> being an oligarchic element, the elective magistracies aristocratic, and the law-courts democratic.</a:t>
            </a:r>
          </a:p>
          <a:p>
            <a:pPr algn="r"/>
            <a:r>
              <a:rPr lang="en-GB" i="1" dirty="0" smtClean="0"/>
              <a:t>Politics</a:t>
            </a:r>
            <a:r>
              <a:rPr lang="en-GB" dirty="0" smtClean="0"/>
              <a:t> 1273b.35-42</a:t>
            </a:r>
            <a:endParaRPr lang="en-GB" i="1" dirty="0" smtClean="0"/>
          </a:p>
          <a:p>
            <a:pPr algn="just"/>
            <a:endParaRPr lang="en-GB" dirty="0" smtClean="0"/>
          </a:p>
          <a:p>
            <a:pPr algn="just"/>
            <a:r>
              <a:rPr lang="en-GB" dirty="0" err="1" smtClean="0"/>
              <a:t>Solon</a:t>
            </a:r>
            <a:r>
              <a:rPr lang="en-GB" dirty="0" smtClean="0"/>
              <a:t>, for his part, appears to bestow only the minimum of power upon the people, the function of electing the magistrates and of calling them to account (for if even this were not under the control of the populace it would be a mere slave and a foreign enemy), whereas he appointed all the offices from the well-born and the rich.</a:t>
            </a:r>
          </a:p>
          <a:p>
            <a:pPr algn="r"/>
            <a:r>
              <a:rPr lang="en-GB" i="1" dirty="0" smtClean="0"/>
              <a:t>Politics</a:t>
            </a:r>
            <a:r>
              <a:rPr lang="en-GB" dirty="0" smtClean="0"/>
              <a:t> 1274a.15-19</a:t>
            </a:r>
          </a:p>
          <a:p>
            <a:pPr algn="just"/>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smtClean="0"/>
              <a:t>end of Hippias, part 1: the </a:t>
            </a:r>
            <a:r>
              <a:rPr lang="nl-NL" dirty="0" err="1" smtClean="0"/>
              <a:t>tyrant-slayers</a:t>
            </a:r>
            <a:endParaRPr lang="nl-NL" dirty="0"/>
          </a:p>
        </p:txBody>
      </p:sp>
      <p:sp>
        <p:nvSpPr>
          <p:cNvPr id="3" name="Tijdelijke aanduiding voor inhoud 2"/>
          <p:cNvSpPr>
            <a:spLocks noGrp="1"/>
          </p:cNvSpPr>
          <p:nvPr>
            <p:ph sz="quarter" idx="1"/>
          </p:nvPr>
        </p:nvSpPr>
        <p:spPr>
          <a:xfrm>
            <a:off x="251520" y="1527048"/>
            <a:ext cx="5184576" cy="4572000"/>
          </a:xfrm>
        </p:spPr>
        <p:txBody>
          <a:bodyPr>
            <a:normAutofit fontScale="92500"/>
          </a:bodyPr>
          <a:lstStyle/>
          <a:p>
            <a:r>
              <a:rPr lang="nl-NL" sz="2400" dirty="0" smtClean="0"/>
              <a:t>Hippias’ </a:t>
            </a:r>
            <a:r>
              <a:rPr lang="nl-NL" sz="2400" dirty="0" err="1" smtClean="0"/>
              <a:t>brother</a:t>
            </a:r>
            <a:r>
              <a:rPr lang="nl-NL" sz="2400" dirty="0" smtClean="0"/>
              <a:t> </a:t>
            </a:r>
            <a:r>
              <a:rPr lang="nl-NL" sz="2400" dirty="0" err="1" smtClean="0"/>
              <a:t>Hipparchus</a:t>
            </a:r>
            <a:r>
              <a:rPr lang="nl-NL" sz="2400" dirty="0" smtClean="0"/>
              <a:t> </a:t>
            </a:r>
            <a:r>
              <a:rPr lang="nl-NL" sz="2400" dirty="0" err="1" smtClean="0"/>
              <a:t>falls</a:t>
            </a:r>
            <a:r>
              <a:rPr lang="nl-NL" sz="2400" dirty="0" smtClean="0"/>
              <a:t> in </a:t>
            </a:r>
            <a:r>
              <a:rPr lang="nl-NL" sz="2400" dirty="0" err="1" smtClean="0"/>
              <a:t>love</a:t>
            </a:r>
            <a:r>
              <a:rPr lang="nl-NL" sz="2400" dirty="0" smtClean="0"/>
              <a:t> </a:t>
            </a:r>
            <a:r>
              <a:rPr lang="nl-NL" sz="2400" dirty="0" err="1" smtClean="0"/>
              <a:t>with</a:t>
            </a:r>
            <a:r>
              <a:rPr lang="nl-NL" sz="2400" dirty="0" smtClean="0"/>
              <a:t> </a:t>
            </a:r>
            <a:r>
              <a:rPr lang="nl-NL" sz="2400" dirty="0" err="1" smtClean="0"/>
              <a:t>Harmodius</a:t>
            </a:r>
            <a:r>
              <a:rPr lang="nl-NL" sz="2400" dirty="0" smtClean="0"/>
              <a:t>, </a:t>
            </a:r>
            <a:r>
              <a:rPr lang="nl-NL" sz="2400" dirty="0" err="1" smtClean="0"/>
              <a:t>who</a:t>
            </a:r>
            <a:r>
              <a:rPr lang="nl-NL" sz="2400" dirty="0" smtClean="0"/>
              <a:t> is </a:t>
            </a:r>
            <a:r>
              <a:rPr lang="nl-NL" sz="2400" dirty="0" err="1" smtClean="0"/>
              <a:t>already</a:t>
            </a:r>
            <a:r>
              <a:rPr lang="nl-NL" sz="2400" dirty="0" smtClean="0"/>
              <a:t> the </a:t>
            </a:r>
            <a:r>
              <a:rPr lang="nl-NL" sz="2400" dirty="0" err="1" smtClean="0"/>
              <a:t>beloved</a:t>
            </a:r>
            <a:r>
              <a:rPr lang="nl-NL" sz="2400" dirty="0" smtClean="0"/>
              <a:t> of </a:t>
            </a:r>
            <a:r>
              <a:rPr lang="nl-NL" sz="2400" dirty="0" err="1" smtClean="0"/>
              <a:t>Aristogeiton</a:t>
            </a:r>
            <a:endParaRPr lang="nl-NL" sz="2400" dirty="0" smtClean="0"/>
          </a:p>
          <a:p>
            <a:endParaRPr lang="nl-NL" sz="2400" dirty="0" smtClean="0"/>
          </a:p>
          <a:p>
            <a:r>
              <a:rPr lang="nl-NL" sz="2400" dirty="0" err="1" smtClean="0"/>
              <a:t>Enraged</a:t>
            </a:r>
            <a:r>
              <a:rPr lang="nl-NL" sz="2400" dirty="0" smtClean="0"/>
              <a:t>, </a:t>
            </a:r>
            <a:r>
              <a:rPr lang="nl-NL" sz="2400" dirty="0" err="1" smtClean="0"/>
              <a:t>Hipparchus</a:t>
            </a:r>
            <a:r>
              <a:rPr lang="nl-NL" sz="2400" dirty="0" smtClean="0"/>
              <a:t> </a:t>
            </a:r>
            <a:r>
              <a:rPr lang="nl-NL" sz="2400" dirty="0" err="1" smtClean="0"/>
              <a:t>humiliates</a:t>
            </a:r>
            <a:r>
              <a:rPr lang="nl-NL" sz="2400" dirty="0" smtClean="0"/>
              <a:t> </a:t>
            </a:r>
            <a:r>
              <a:rPr lang="nl-NL" sz="2400" dirty="0" err="1" smtClean="0"/>
              <a:t>Harmodius</a:t>
            </a:r>
            <a:r>
              <a:rPr lang="nl-NL" sz="2400" dirty="0" smtClean="0"/>
              <a:t>’ </a:t>
            </a:r>
            <a:r>
              <a:rPr lang="nl-NL" sz="2400" dirty="0" err="1" smtClean="0"/>
              <a:t>younger</a:t>
            </a:r>
            <a:r>
              <a:rPr lang="nl-NL" sz="2400" dirty="0" smtClean="0"/>
              <a:t> sister</a:t>
            </a:r>
          </a:p>
          <a:p>
            <a:endParaRPr lang="nl-NL" sz="2400" dirty="0" smtClean="0"/>
          </a:p>
          <a:p>
            <a:r>
              <a:rPr lang="nl-NL" sz="2400" dirty="0" err="1" smtClean="0"/>
              <a:t>Harmodius</a:t>
            </a:r>
            <a:r>
              <a:rPr lang="nl-NL" sz="2400" dirty="0" smtClean="0"/>
              <a:t> and </a:t>
            </a:r>
            <a:r>
              <a:rPr lang="nl-NL" sz="2400" dirty="0" err="1" smtClean="0"/>
              <a:t>Aristogeiton</a:t>
            </a:r>
            <a:r>
              <a:rPr lang="nl-NL" sz="2400" dirty="0" smtClean="0"/>
              <a:t> plot to </a:t>
            </a:r>
            <a:r>
              <a:rPr lang="nl-NL" sz="2400" dirty="0" err="1" smtClean="0"/>
              <a:t>kill</a:t>
            </a:r>
            <a:r>
              <a:rPr lang="nl-NL" sz="2400" dirty="0" smtClean="0"/>
              <a:t> Hippias and </a:t>
            </a:r>
            <a:r>
              <a:rPr lang="nl-NL" sz="2400" dirty="0" err="1" smtClean="0"/>
              <a:t>Hipparchus</a:t>
            </a:r>
            <a:endParaRPr lang="nl-NL" sz="2400" dirty="0" smtClean="0"/>
          </a:p>
          <a:p>
            <a:endParaRPr lang="nl-NL" sz="2400" dirty="0" smtClean="0"/>
          </a:p>
          <a:p>
            <a:r>
              <a:rPr lang="nl-NL" sz="2400" dirty="0" err="1" smtClean="0"/>
              <a:t>Fearing</a:t>
            </a:r>
            <a:r>
              <a:rPr lang="nl-NL" sz="2400" dirty="0" smtClean="0"/>
              <a:t> </a:t>
            </a:r>
            <a:r>
              <a:rPr lang="nl-NL" sz="2400" dirty="0" err="1" smtClean="0"/>
              <a:t>betrayal</a:t>
            </a:r>
            <a:r>
              <a:rPr lang="nl-NL" sz="2400" dirty="0" smtClean="0"/>
              <a:t>, </a:t>
            </a:r>
            <a:r>
              <a:rPr lang="nl-NL" sz="2400" dirty="0" err="1" smtClean="0"/>
              <a:t>they</a:t>
            </a:r>
            <a:r>
              <a:rPr lang="nl-NL" sz="2400" dirty="0" smtClean="0"/>
              <a:t> </a:t>
            </a:r>
            <a:r>
              <a:rPr lang="nl-NL" sz="2400" dirty="0" err="1" smtClean="0"/>
              <a:t>attack</a:t>
            </a:r>
            <a:r>
              <a:rPr lang="nl-NL" sz="2400" dirty="0" smtClean="0"/>
              <a:t> </a:t>
            </a:r>
            <a:r>
              <a:rPr lang="nl-NL" sz="2400" dirty="0" err="1" smtClean="0"/>
              <a:t>early</a:t>
            </a:r>
            <a:r>
              <a:rPr lang="nl-NL" sz="2400" dirty="0" smtClean="0"/>
              <a:t> and </a:t>
            </a:r>
            <a:r>
              <a:rPr lang="nl-NL" sz="2400" dirty="0" err="1" smtClean="0"/>
              <a:t>alone</a:t>
            </a:r>
            <a:r>
              <a:rPr lang="nl-NL" sz="2400" dirty="0" smtClean="0"/>
              <a:t>, </a:t>
            </a:r>
            <a:r>
              <a:rPr lang="nl-NL" sz="2400" dirty="0" err="1" smtClean="0"/>
              <a:t>killing</a:t>
            </a:r>
            <a:r>
              <a:rPr lang="nl-NL" sz="2400" dirty="0" smtClean="0"/>
              <a:t> </a:t>
            </a:r>
            <a:r>
              <a:rPr lang="nl-NL" sz="2400" dirty="0" err="1" smtClean="0"/>
              <a:t>only</a:t>
            </a:r>
            <a:r>
              <a:rPr lang="nl-NL" sz="2400" dirty="0" smtClean="0"/>
              <a:t> </a:t>
            </a:r>
            <a:r>
              <a:rPr lang="nl-NL" sz="2400" dirty="0" err="1" smtClean="0"/>
              <a:t>Hipparchus</a:t>
            </a:r>
            <a:r>
              <a:rPr lang="nl-NL" sz="2400" dirty="0" smtClean="0"/>
              <a:t> (514)</a:t>
            </a:r>
            <a:endParaRPr lang="nl-NL" sz="2400" dirty="0"/>
          </a:p>
        </p:txBody>
      </p:sp>
      <p:pic>
        <p:nvPicPr>
          <p:cNvPr id="4" name="Afbeelding 3" descr="Tiranicidas_04.JPG"/>
          <p:cNvPicPr>
            <a:picLocks noChangeAspect="1"/>
          </p:cNvPicPr>
          <p:nvPr/>
        </p:nvPicPr>
        <p:blipFill>
          <a:blip r:embed="rId2" cstate="print"/>
          <a:stretch>
            <a:fillRect/>
          </a:stretch>
        </p:blipFill>
        <p:spPr>
          <a:xfrm>
            <a:off x="5484100" y="1412776"/>
            <a:ext cx="3510137" cy="526520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tyrant-slayers</a:t>
            </a:r>
            <a:r>
              <a:rPr lang="nl-NL" dirty="0" smtClean="0"/>
              <a:t> </a:t>
            </a:r>
            <a:r>
              <a:rPr lang="nl-NL" dirty="0" err="1" smtClean="0"/>
              <a:t>celebrated</a:t>
            </a:r>
            <a:endParaRPr lang="nl-NL" dirty="0"/>
          </a:p>
        </p:txBody>
      </p:sp>
      <p:sp>
        <p:nvSpPr>
          <p:cNvPr id="3" name="Tekstvak 2"/>
          <p:cNvSpPr txBox="1"/>
          <p:nvPr/>
        </p:nvSpPr>
        <p:spPr>
          <a:xfrm>
            <a:off x="395536" y="1772816"/>
            <a:ext cx="8280920" cy="3693319"/>
          </a:xfrm>
          <a:prstGeom prst="rect">
            <a:avLst/>
          </a:prstGeom>
          <a:noFill/>
        </p:spPr>
        <p:txBody>
          <a:bodyPr wrap="square" rtlCol="0">
            <a:spAutoFit/>
          </a:bodyPr>
          <a:lstStyle/>
          <a:p>
            <a:r>
              <a:rPr lang="nl-NL" dirty="0" err="1" smtClean="0"/>
              <a:t>You</a:t>
            </a:r>
            <a:r>
              <a:rPr lang="nl-NL" dirty="0" smtClean="0"/>
              <a:t> </a:t>
            </a:r>
            <a:r>
              <a:rPr lang="nl-NL" dirty="0" err="1" smtClean="0"/>
              <a:t>two</a:t>
            </a:r>
            <a:r>
              <a:rPr lang="nl-NL" dirty="0" smtClean="0"/>
              <a:t> </a:t>
            </a:r>
            <a:r>
              <a:rPr lang="nl-NL" dirty="0" err="1" smtClean="0"/>
              <a:t>will</a:t>
            </a:r>
            <a:r>
              <a:rPr lang="nl-NL" dirty="0" smtClean="0"/>
              <a:t> </a:t>
            </a:r>
            <a:r>
              <a:rPr lang="nl-NL" dirty="0" err="1" smtClean="0"/>
              <a:t>always</a:t>
            </a:r>
            <a:r>
              <a:rPr lang="nl-NL" dirty="0" smtClean="0"/>
              <a:t> have </a:t>
            </a:r>
            <a:r>
              <a:rPr lang="nl-NL" dirty="0" err="1" smtClean="0"/>
              <a:t>renown</a:t>
            </a:r>
            <a:r>
              <a:rPr lang="nl-NL" dirty="0" smtClean="0"/>
              <a:t> </a:t>
            </a:r>
            <a:r>
              <a:rPr lang="nl-NL" dirty="0" err="1" smtClean="0"/>
              <a:t>throughout</a:t>
            </a:r>
            <a:r>
              <a:rPr lang="nl-NL" dirty="0" smtClean="0"/>
              <a:t> the </a:t>
            </a:r>
            <a:r>
              <a:rPr lang="nl-NL" dirty="0" err="1" smtClean="0"/>
              <a:t>world</a:t>
            </a:r>
            <a:endParaRPr lang="nl-NL" dirty="0" smtClean="0"/>
          </a:p>
          <a:p>
            <a:r>
              <a:rPr lang="nl-NL" dirty="0" err="1" smtClean="0"/>
              <a:t>Dearest</a:t>
            </a:r>
            <a:r>
              <a:rPr lang="nl-NL" dirty="0" smtClean="0"/>
              <a:t> </a:t>
            </a:r>
            <a:r>
              <a:rPr lang="nl-NL" dirty="0" err="1" smtClean="0"/>
              <a:t>Harmodius</a:t>
            </a:r>
            <a:r>
              <a:rPr lang="nl-NL" dirty="0" smtClean="0"/>
              <a:t> and </a:t>
            </a:r>
            <a:r>
              <a:rPr lang="nl-NL" dirty="0" err="1" smtClean="0"/>
              <a:t>Aristogeiton</a:t>
            </a:r>
            <a:r>
              <a:rPr lang="nl-NL" dirty="0" smtClean="0"/>
              <a:t>,</a:t>
            </a:r>
          </a:p>
          <a:p>
            <a:r>
              <a:rPr lang="nl-NL" dirty="0" err="1" smtClean="0"/>
              <a:t>Because</a:t>
            </a:r>
            <a:r>
              <a:rPr lang="nl-NL" dirty="0" smtClean="0"/>
              <a:t> the </a:t>
            </a:r>
            <a:r>
              <a:rPr lang="nl-NL" dirty="0" err="1" smtClean="0"/>
              <a:t>two</a:t>
            </a:r>
            <a:r>
              <a:rPr lang="nl-NL" dirty="0" smtClean="0"/>
              <a:t> of </a:t>
            </a:r>
            <a:r>
              <a:rPr lang="nl-NL" dirty="0" err="1" smtClean="0"/>
              <a:t>them</a:t>
            </a:r>
            <a:r>
              <a:rPr lang="nl-NL" dirty="0" smtClean="0"/>
              <a:t> </a:t>
            </a:r>
            <a:r>
              <a:rPr lang="nl-NL" dirty="0" err="1" smtClean="0"/>
              <a:t>slew</a:t>
            </a:r>
            <a:r>
              <a:rPr lang="nl-NL" dirty="0" smtClean="0"/>
              <a:t> the </a:t>
            </a:r>
            <a:r>
              <a:rPr lang="nl-NL" dirty="0" err="1" smtClean="0"/>
              <a:t>tyrant</a:t>
            </a:r>
            <a:endParaRPr lang="nl-NL" dirty="0" smtClean="0"/>
          </a:p>
          <a:p>
            <a:r>
              <a:rPr lang="nl-NL" dirty="0" smtClean="0"/>
              <a:t>And made </a:t>
            </a:r>
            <a:r>
              <a:rPr lang="nl-NL" dirty="0" err="1" smtClean="0"/>
              <a:t>Athens</a:t>
            </a:r>
            <a:r>
              <a:rPr lang="nl-NL" dirty="0" smtClean="0"/>
              <a:t> a city of </a:t>
            </a:r>
            <a:r>
              <a:rPr lang="nl-NL" i="1" dirty="0" err="1" smtClean="0"/>
              <a:t>isonomia</a:t>
            </a:r>
            <a:r>
              <a:rPr lang="nl-NL" dirty="0" smtClean="0"/>
              <a:t> (</a:t>
            </a:r>
            <a:r>
              <a:rPr lang="nl-NL" dirty="0" err="1" smtClean="0"/>
              <a:t>equal</a:t>
            </a:r>
            <a:r>
              <a:rPr lang="nl-NL" dirty="0" smtClean="0"/>
              <a:t> </a:t>
            </a:r>
            <a:r>
              <a:rPr lang="nl-NL" dirty="0" err="1" smtClean="0"/>
              <a:t>rights</a:t>
            </a:r>
            <a:r>
              <a:rPr lang="nl-NL" dirty="0" smtClean="0"/>
              <a:t>)</a:t>
            </a:r>
          </a:p>
          <a:p>
            <a:pPr algn="r"/>
            <a:r>
              <a:rPr lang="nl-NL" dirty="0" err="1" smtClean="0"/>
              <a:t>Athenaeus</a:t>
            </a:r>
            <a:r>
              <a:rPr lang="nl-NL" dirty="0" smtClean="0"/>
              <a:t> 15.50 </a:t>
            </a:r>
          </a:p>
          <a:p>
            <a:pPr algn="r"/>
            <a:r>
              <a:rPr lang="nl-NL" dirty="0" smtClean="0"/>
              <a:t>(</a:t>
            </a:r>
            <a:r>
              <a:rPr lang="nl-NL" dirty="0" err="1" smtClean="0"/>
              <a:t>drinking</a:t>
            </a:r>
            <a:r>
              <a:rPr lang="nl-NL" dirty="0" smtClean="0"/>
              <a:t> song </a:t>
            </a:r>
            <a:r>
              <a:rPr lang="nl-NL" dirty="0" err="1" smtClean="0"/>
              <a:t>for</a:t>
            </a:r>
            <a:r>
              <a:rPr lang="nl-NL" dirty="0" smtClean="0"/>
              <a:t> the </a:t>
            </a:r>
            <a:r>
              <a:rPr lang="nl-NL" dirty="0" err="1" smtClean="0"/>
              <a:t>tyrant</a:t>
            </a:r>
            <a:r>
              <a:rPr lang="nl-NL" dirty="0" smtClean="0"/>
              <a:t> </a:t>
            </a:r>
            <a:r>
              <a:rPr lang="nl-NL" dirty="0" err="1" smtClean="0"/>
              <a:t>slayers</a:t>
            </a:r>
            <a:r>
              <a:rPr lang="nl-NL" dirty="0" smtClean="0"/>
              <a:t>)</a:t>
            </a:r>
          </a:p>
          <a:p>
            <a:pPr algn="r"/>
            <a:endParaRPr lang="nl-NL" dirty="0" smtClean="0"/>
          </a:p>
          <a:p>
            <a:pPr algn="just"/>
            <a:r>
              <a:rPr lang="nl-NL" dirty="0" err="1" smtClean="0"/>
              <a:t>There</a:t>
            </a:r>
            <a:r>
              <a:rPr lang="nl-NL" dirty="0" smtClean="0"/>
              <a:t> </a:t>
            </a:r>
            <a:r>
              <a:rPr lang="nl-NL" dirty="0" err="1" smtClean="0"/>
              <a:t>shall</a:t>
            </a:r>
            <a:r>
              <a:rPr lang="nl-NL" dirty="0" smtClean="0"/>
              <a:t> </a:t>
            </a:r>
            <a:r>
              <a:rPr lang="nl-NL" dirty="0" err="1" smtClean="0"/>
              <a:t>be</a:t>
            </a:r>
            <a:r>
              <a:rPr lang="nl-NL" dirty="0" smtClean="0"/>
              <a:t> public </a:t>
            </a:r>
            <a:r>
              <a:rPr lang="nl-NL" dirty="0" err="1" smtClean="0"/>
              <a:t>maintenance</a:t>
            </a:r>
            <a:r>
              <a:rPr lang="nl-NL" dirty="0" smtClean="0"/>
              <a:t> in the </a:t>
            </a:r>
            <a:r>
              <a:rPr lang="nl-NL" i="1" dirty="0" err="1" smtClean="0"/>
              <a:t>prytaneion</a:t>
            </a:r>
            <a:r>
              <a:rPr lang="nl-NL" dirty="0" smtClean="0"/>
              <a:t>, </a:t>
            </a:r>
            <a:r>
              <a:rPr lang="nl-NL" dirty="0" err="1" smtClean="0"/>
              <a:t>first</a:t>
            </a:r>
            <a:r>
              <a:rPr lang="nl-NL" dirty="0" smtClean="0"/>
              <a:t> </a:t>
            </a:r>
            <a:r>
              <a:rPr lang="nl-NL" dirty="0" err="1" smtClean="0"/>
              <a:t>for</a:t>
            </a:r>
            <a:r>
              <a:rPr lang="nl-NL" dirty="0" smtClean="0"/>
              <a:t> […] in </a:t>
            </a:r>
            <a:r>
              <a:rPr lang="nl-NL" dirty="0" err="1" smtClean="0"/>
              <a:t>accordance</a:t>
            </a:r>
            <a:r>
              <a:rPr lang="nl-NL" dirty="0" smtClean="0"/>
              <a:t> </a:t>
            </a:r>
            <a:r>
              <a:rPr lang="nl-NL" dirty="0" err="1" smtClean="0"/>
              <a:t>with</a:t>
            </a:r>
            <a:r>
              <a:rPr lang="nl-NL" dirty="0" smtClean="0"/>
              <a:t> </a:t>
            </a:r>
            <a:r>
              <a:rPr lang="nl-NL" dirty="0" err="1" smtClean="0"/>
              <a:t>ancestral</a:t>
            </a:r>
            <a:r>
              <a:rPr lang="nl-NL" dirty="0" smtClean="0"/>
              <a:t> </a:t>
            </a:r>
            <a:r>
              <a:rPr lang="nl-NL" dirty="0" err="1" smtClean="0"/>
              <a:t>custom</a:t>
            </a:r>
            <a:r>
              <a:rPr lang="nl-NL" dirty="0" smtClean="0"/>
              <a:t>, </a:t>
            </a:r>
            <a:r>
              <a:rPr lang="nl-NL" dirty="0" err="1" smtClean="0"/>
              <a:t>then</a:t>
            </a:r>
            <a:r>
              <a:rPr lang="nl-NL" dirty="0" smtClean="0"/>
              <a:t> the </a:t>
            </a:r>
            <a:r>
              <a:rPr lang="nl-NL" dirty="0" err="1" smtClean="0"/>
              <a:t>descendants</a:t>
            </a:r>
            <a:r>
              <a:rPr lang="nl-NL" dirty="0" smtClean="0"/>
              <a:t> of Harm[</a:t>
            </a:r>
            <a:r>
              <a:rPr lang="nl-NL" dirty="0" err="1" smtClean="0"/>
              <a:t>odius</a:t>
            </a:r>
            <a:r>
              <a:rPr lang="nl-NL" dirty="0" smtClean="0"/>
              <a:t> and </a:t>
            </a:r>
            <a:r>
              <a:rPr lang="nl-NL" dirty="0" err="1" smtClean="0"/>
              <a:t>Aristogei</a:t>
            </a:r>
            <a:r>
              <a:rPr lang="nl-NL" dirty="0" smtClean="0"/>
              <a:t>]ton, </a:t>
            </a:r>
            <a:r>
              <a:rPr lang="nl-NL" dirty="0" err="1" smtClean="0"/>
              <a:t>whoever</a:t>
            </a:r>
            <a:r>
              <a:rPr lang="nl-NL" dirty="0" smtClean="0"/>
              <a:t> is </a:t>
            </a:r>
            <a:r>
              <a:rPr lang="nl-NL" dirty="0" err="1" smtClean="0"/>
              <a:t>nearest</a:t>
            </a:r>
            <a:r>
              <a:rPr lang="nl-NL" dirty="0" smtClean="0"/>
              <a:t> in </a:t>
            </a:r>
            <a:r>
              <a:rPr lang="nl-NL" dirty="0" err="1" smtClean="0"/>
              <a:t>descent</a:t>
            </a:r>
            <a:r>
              <a:rPr lang="nl-NL" dirty="0" smtClean="0"/>
              <a:t>, </a:t>
            </a:r>
            <a:r>
              <a:rPr lang="nl-NL" dirty="0" err="1" smtClean="0"/>
              <a:t>if</a:t>
            </a:r>
            <a:r>
              <a:rPr lang="nl-NL" dirty="0" smtClean="0"/>
              <a:t> </a:t>
            </a:r>
            <a:r>
              <a:rPr lang="nl-NL" dirty="0" err="1" smtClean="0"/>
              <a:t>there</a:t>
            </a:r>
            <a:r>
              <a:rPr lang="nl-NL" dirty="0" smtClean="0"/>
              <a:t> are </a:t>
            </a:r>
            <a:r>
              <a:rPr lang="nl-NL" dirty="0" err="1" smtClean="0"/>
              <a:t>no</a:t>
            </a:r>
            <a:r>
              <a:rPr lang="nl-NL" dirty="0" smtClean="0"/>
              <a:t> </a:t>
            </a:r>
            <a:r>
              <a:rPr lang="nl-NL" dirty="0" err="1" smtClean="0"/>
              <a:t>legitimate</a:t>
            </a:r>
            <a:r>
              <a:rPr lang="nl-NL" dirty="0" smtClean="0"/>
              <a:t> </a:t>
            </a:r>
            <a:r>
              <a:rPr lang="nl-NL" dirty="0" err="1" smtClean="0"/>
              <a:t>sons</a:t>
            </a:r>
            <a:r>
              <a:rPr lang="nl-NL" dirty="0" smtClean="0"/>
              <a:t>, </a:t>
            </a:r>
            <a:r>
              <a:rPr lang="nl-NL" dirty="0" err="1" smtClean="0"/>
              <a:t>shall</a:t>
            </a:r>
            <a:r>
              <a:rPr lang="nl-NL" dirty="0" smtClean="0"/>
              <a:t> have public </a:t>
            </a:r>
            <a:r>
              <a:rPr lang="nl-NL" dirty="0" err="1" smtClean="0"/>
              <a:t>maintenance</a:t>
            </a:r>
            <a:r>
              <a:rPr lang="nl-NL" dirty="0" smtClean="0"/>
              <a:t>.</a:t>
            </a:r>
          </a:p>
          <a:p>
            <a:pPr algn="r"/>
            <a:r>
              <a:rPr lang="nl-NL" i="1" dirty="0" smtClean="0"/>
              <a:t>IG</a:t>
            </a:r>
            <a:r>
              <a:rPr lang="nl-NL" dirty="0" smtClean="0"/>
              <a:t> I3 131, </a:t>
            </a:r>
            <a:r>
              <a:rPr lang="nl-NL" dirty="0" err="1" smtClean="0"/>
              <a:t>lines</a:t>
            </a:r>
            <a:r>
              <a:rPr lang="nl-NL" dirty="0" smtClean="0"/>
              <a:t> 3-8</a:t>
            </a:r>
            <a:endParaRPr lang="nl-NL" i="1" dirty="0" smtClean="0"/>
          </a:p>
          <a:p>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When</a:t>
            </a:r>
            <a:r>
              <a:rPr lang="nl-NL" dirty="0" smtClean="0"/>
              <a:t> </a:t>
            </a:r>
            <a:r>
              <a:rPr lang="nl-NL" dirty="0" err="1" smtClean="0"/>
              <a:t>tyranny</a:t>
            </a:r>
            <a:r>
              <a:rPr lang="nl-NL" dirty="0" smtClean="0"/>
              <a:t> </a:t>
            </a:r>
            <a:r>
              <a:rPr lang="nl-NL" dirty="0" err="1" smtClean="0"/>
              <a:t>became</a:t>
            </a:r>
            <a:r>
              <a:rPr lang="nl-NL" dirty="0" smtClean="0"/>
              <a:t> a bad word</a:t>
            </a:r>
            <a:endParaRPr lang="nl-NL" dirty="0"/>
          </a:p>
        </p:txBody>
      </p:sp>
      <p:sp>
        <p:nvSpPr>
          <p:cNvPr id="3" name="Tekstvak 2"/>
          <p:cNvSpPr txBox="1"/>
          <p:nvPr/>
        </p:nvSpPr>
        <p:spPr>
          <a:xfrm>
            <a:off x="467544" y="1844824"/>
            <a:ext cx="8280920" cy="4247317"/>
          </a:xfrm>
          <a:prstGeom prst="rect">
            <a:avLst/>
          </a:prstGeom>
          <a:noFill/>
        </p:spPr>
        <p:txBody>
          <a:bodyPr wrap="square" rtlCol="0">
            <a:spAutoFit/>
          </a:bodyPr>
          <a:lstStyle/>
          <a:p>
            <a:pPr algn="just"/>
            <a:r>
              <a:rPr lang="en-GB" dirty="0" smtClean="0"/>
              <a:t>After this the Athenians were subject for four years to a tyranny not less but even more absolute than before.</a:t>
            </a:r>
          </a:p>
          <a:p>
            <a:pPr algn="r"/>
            <a:r>
              <a:rPr lang="en-GB" dirty="0" smtClean="0"/>
              <a:t>Herodotus 5.55</a:t>
            </a:r>
          </a:p>
          <a:p>
            <a:pPr algn="just"/>
            <a:endParaRPr lang="en-GB" dirty="0" smtClean="0"/>
          </a:p>
          <a:p>
            <a:pPr algn="just"/>
            <a:r>
              <a:rPr lang="en-GB" dirty="0" smtClean="0"/>
              <a:t>After this the tyranny pressed harder on the Athenians, and Hippias, now grown more fearful, put to death many of the citizens, and at the same time began to turn his eyes abroad for a refuge in case of revolution.</a:t>
            </a:r>
          </a:p>
          <a:p>
            <a:pPr algn="r"/>
            <a:r>
              <a:rPr lang="en-GB" dirty="0" smtClean="0"/>
              <a:t>Thucydides 6.59.2</a:t>
            </a:r>
          </a:p>
          <a:p>
            <a:pPr algn="r"/>
            <a:endParaRPr lang="en-GB" dirty="0" smtClean="0"/>
          </a:p>
          <a:p>
            <a:pPr algn="just"/>
            <a:r>
              <a:rPr lang="en-GB" dirty="0" smtClean="0"/>
              <a:t>After this it began to come about that the tyranny was much harsher; for Hippias's numerous executions and sentences of exile in revenge for his brother led to his being suspicious of everybody and embittered.</a:t>
            </a:r>
          </a:p>
          <a:p>
            <a:pPr algn="r"/>
            <a:r>
              <a:rPr lang="en-GB" dirty="0" smtClean="0"/>
              <a:t>[Aristotle] </a:t>
            </a:r>
            <a:r>
              <a:rPr lang="en-GB" i="1" dirty="0" err="1" smtClean="0"/>
              <a:t>Ath</a:t>
            </a:r>
            <a:r>
              <a:rPr lang="en-GB" i="1" dirty="0" smtClean="0"/>
              <a:t>. Pol.</a:t>
            </a:r>
            <a:r>
              <a:rPr lang="en-GB" dirty="0" smtClean="0"/>
              <a:t> 19.1</a:t>
            </a:r>
          </a:p>
          <a:p>
            <a:pPr algn="r"/>
            <a:endParaRPr lang="en-GB" dirty="0" smtClean="0"/>
          </a:p>
          <a:p>
            <a:pPr algn="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Who</a:t>
            </a:r>
            <a:r>
              <a:rPr lang="nl-NL" dirty="0" smtClean="0"/>
              <a:t> </a:t>
            </a:r>
            <a:r>
              <a:rPr lang="nl-NL" dirty="0" err="1" smtClean="0"/>
              <a:t>will</a:t>
            </a:r>
            <a:r>
              <a:rPr lang="nl-NL" dirty="0" smtClean="0"/>
              <a:t> save </a:t>
            </a:r>
            <a:r>
              <a:rPr lang="nl-NL" dirty="0" err="1" smtClean="0"/>
              <a:t>Athens</a:t>
            </a:r>
            <a:r>
              <a:rPr lang="nl-NL" dirty="0" smtClean="0"/>
              <a:t>?</a:t>
            </a:r>
            <a:endParaRPr lang="nl-NL" dirty="0"/>
          </a:p>
        </p:txBody>
      </p:sp>
      <p:pic>
        <p:nvPicPr>
          <p:cNvPr id="4" name="Tijdelijke aanduiding voor inhoud 3" descr="smg_king_leonidas.jpg"/>
          <p:cNvPicPr>
            <a:picLocks noGrp="1" noChangeAspect="1"/>
          </p:cNvPicPr>
          <p:nvPr>
            <p:ph sz="quarter" idx="1"/>
          </p:nvPr>
        </p:nvPicPr>
        <p:blipFill>
          <a:blip r:embed="rId2" cstate="print"/>
          <a:stretch>
            <a:fillRect/>
          </a:stretch>
        </p:blipFill>
        <p:spPr>
          <a:xfrm>
            <a:off x="179512" y="1700808"/>
            <a:ext cx="8784976" cy="4638467"/>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332</TotalTime>
  <Words>1224</Words>
  <Application>Microsoft Office PowerPoint</Application>
  <PresentationFormat>Diavoorstelling (4:3)</PresentationFormat>
  <Paragraphs>125</Paragraphs>
  <Slides>22</Slides>
  <Notes>0</Notes>
  <HiddenSlides>0</HiddenSlides>
  <MMClips>0</MMClips>
  <ScaleCrop>false</ScaleCrop>
  <HeadingPairs>
    <vt:vector size="4" baseType="variant">
      <vt:variant>
        <vt:lpstr>Thema</vt:lpstr>
      </vt:variant>
      <vt:variant>
        <vt:i4>1</vt:i4>
      </vt:variant>
      <vt:variant>
        <vt:lpstr>Diatitels</vt:lpstr>
      </vt:variant>
      <vt:variant>
        <vt:i4>22</vt:i4>
      </vt:variant>
    </vt:vector>
  </HeadingPairs>
  <TitlesOfParts>
    <vt:vector size="23" baseType="lpstr">
      <vt:lpstr>Civiel</vt:lpstr>
      <vt:lpstr>Democracy and Imperialism</vt:lpstr>
      <vt:lpstr>Previously on ‘Democracy and Imperialism’</vt:lpstr>
      <vt:lpstr>The Solonic ‘constitution’</vt:lpstr>
      <vt:lpstr>Key questions</vt:lpstr>
      <vt:lpstr>Aristotle on Solon’s laws</vt:lpstr>
      <vt:lpstr>The end of Hippias, part 1: the tyrant-slayers</vt:lpstr>
      <vt:lpstr>The tyrant-slayers celebrated</vt:lpstr>
      <vt:lpstr>When tyranny became a bad word</vt:lpstr>
      <vt:lpstr>Who will save Athens?</vt:lpstr>
      <vt:lpstr>Sparta and the Peloponnesian League</vt:lpstr>
      <vt:lpstr>The end of Hippias, part 2: the Spartans</vt:lpstr>
      <vt:lpstr>A clear road to democracy?</vt:lpstr>
      <vt:lpstr>Cleisthenes vs Isagoras</vt:lpstr>
      <vt:lpstr>Was democracy doomed?</vt:lpstr>
      <vt:lpstr>The ‘revolution’ of 508</vt:lpstr>
      <vt:lpstr>The reforms of Cleisthenes</vt:lpstr>
      <vt:lpstr>Dia 17</vt:lpstr>
      <vt:lpstr>Dia 18</vt:lpstr>
      <vt:lpstr>The purpose of Cleisthenes’ reforms</vt:lpstr>
      <vt:lpstr>The father of democracy?</vt:lpstr>
      <vt:lpstr>The war for democracy (507/6)</vt:lpstr>
      <vt:lpstr>The power of democracy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32</cp:revision>
  <dcterms:created xsi:type="dcterms:W3CDTF">2017-10-18T22:24:37Z</dcterms:created>
  <dcterms:modified xsi:type="dcterms:W3CDTF">2017-10-19T17:13:59Z</dcterms:modified>
</cp:coreProperties>
</file>