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5" r:id="rId18"/>
    <p:sldId id="272" r:id="rId19"/>
    <p:sldId id="273" r:id="rId20"/>
    <p:sldId id="274" r:id="rId21"/>
    <p:sldId id="276" r:id="rId22"/>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3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Ref idx="1001">
        <a:schemeClr val="bg2"/>
      </p:bgRef>
    </p:bg>
    <p:spTree>
      <p:nvGrpSpPr>
        <p:cNvPr id="1" name=""/>
        <p:cNvGrpSpPr/>
        <p:nvPr/>
      </p:nvGrpSpPr>
      <p:grpSpPr>
        <a:xfrm>
          <a:off x="0" y="0"/>
          <a:ext cx="0" cy="0"/>
          <a:chOff x="0" y="0"/>
          <a:chExt cx="0" cy="0"/>
        </a:xfrm>
      </p:grpSpPr>
      <p:sp>
        <p:nvSpPr>
          <p:cNvPr id="15" name="Rechthoek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hthoek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Ondertitel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nl-NL" smtClean="0"/>
              <a:t>Klik om het opmaakprofiel van de modelondertitel te bewerken</a:t>
            </a:r>
            <a:endParaRPr kumimoji="0" lang="en-US"/>
          </a:p>
        </p:txBody>
      </p:sp>
      <p:sp>
        <p:nvSpPr>
          <p:cNvPr id="28" name="Tijdelijke aanduiding voor datum 27"/>
          <p:cNvSpPr>
            <a:spLocks noGrp="1"/>
          </p:cNvSpPr>
          <p:nvPr>
            <p:ph type="dt" sz="half" idx="10"/>
          </p:nvPr>
        </p:nvSpPr>
        <p:spPr/>
        <p:txBody>
          <a:bodyPr/>
          <a:lstStyle/>
          <a:p>
            <a:fld id="{8638F0FA-503B-447F-A02E-6BF1D880434F}" type="datetimeFigureOut">
              <a:rPr lang="nl-NL" smtClean="0"/>
              <a:pPr/>
              <a:t>26-10-2017</a:t>
            </a:fld>
            <a:endParaRPr lang="nl-NL"/>
          </a:p>
        </p:txBody>
      </p:sp>
      <p:sp>
        <p:nvSpPr>
          <p:cNvPr id="17" name="Tijdelijke aanduiding voor voettekst 16"/>
          <p:cNvSpPr>
            <a:spLocks noGrp="1"/>
          </p:cNvSpPr>
          <p:nvPr>
            <p:ph type="ftr" sz="quarter" idx="11"/>
          </p:nvPr>
        </p:nvSpPr>
        <p:spPr/>
        <p:txBody>
          <a:bodyPr/>
          <a:lstStyle/>
          <a:p>
            <a:endParaRPr lang="nl-NL"/>
          </a:p>
        </p:txBody>
      </p:sp>
      <p:sp>
        <p:nvSpPr>
          <p:cNvPr id="7" name="Rechte verbindingslijn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hthoek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Tijdelijke aanduiding voor dianumm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3EE7185-A582-4542-8FF0-969B3F80C0A5}" type="slidenum">
              <a:rPr lang="nl-NL" smtClean="0"/>
              <a:pPr/>
              <a:t>‹nr.›</a:t>
            </a:fld>
            <a:endParaRPr lang="nl-NL"/>
          </a:p>
        </p:txBody>
      </p:sp>
      <p:sp>
        <p:nvSpPr>
          <p:cNvPr id="8" name="Titel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nl-NL" smtClean="0"/>
              <a:t>Klik om de stijl te bewerken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p:txBody>
          <a:bodyPr vert="eaVer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p>
            <a:fld id="{8638F0FA-503B-447F-A02E-6BF1D880434F}" type="datetimeFigureOut">
              <a:rPr lang="nl-NL" smtClean="0"/>
              <a:pPr/>
              <a:t>26-10-2017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3EE7185-A582-4542-8FF0-969B3F80C0A5}" type="slidenum">
              <a:rPr lang="nl-NL" smtClean="0"/>
              <a:pPr/>
              <a:t>‹nr.›</a:t>
            </a:fld>
            <a:endParaRPr lang="nl-NL"/>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bg>
      <p:bgRef idx="1001">
        <a:schemeClr val="bg2"/>
      </p:bgRef>
    </p:bg>
    <p:spTree>
      <p:nvGrpSpPr>
        <p:cNvPr id="1" name=""/>
        <p:cNvGrpSpPr/>
        <p:nvPr/>
      </p:nvGrpSpPr>
      <p:grpSpPr>
        <a:xfrm>
          <a:off x="0" y="0"/>
          <a:ext cx="0" cy="0"/>
          <a:chOff x="0" y="0"/>
          <a:chExt cx="0" cy="0"/>
        </a:xfrm>
      </p:grpSpPr>
      <p:sp>
        <p:nvSpPr>
          <p:cNvPr id="7" name="Rechthoek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hthoek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hthoek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hthoek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hthoek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hthoek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Rechte verbindingslijn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Tijdelijke aanduiding voor dianummer 5"/>
          <p:cNvSpPr>
            <a:spLocks noGrp="1"/>
          </p:cNvSpPr>
          <p:nvPr>
            <p:ph type="sldNum" sz="quarter" idx="12"/>
          </p:nvPr>
        </p:nvSpPr>
        <p:spPr>
          <a:xfrm>
            <a:off x="6915912" y="3009901"/>
            <a:ext cx="457200" cy="441325"/>
          </a:xfrm>
        </p:spPr>
        <p:txBody>
          <a:bodyPr/>
          <a:lstStyle/>
          <a:p>
            <a:fld id="{C3EE7185-A582-4542-8FF0-969B3F80C0A5}" type="slidenum">
              <a:rPr lang="nl-NL" smtClean="0"/>
              <a:pPr/>
              <a:t>‹nr.›</a:t>
            </a:fld>
            <a:endParaRPr lang="nl-NL"/>
          </a:p>
        </p:txBody>
      </p:sp>
      <p:sp>
        <p:nvSpPr>
          <p:cNvPr id="3" name="Tijdelijke aanduiding voor verticale tekst 2"/>
          <p:cNvSpPr>
            <a:spLocks noGrp="1"/>
          </p:cNvSpPr>
          <p:nvPr>
            <p:ph type="body" orient="vert" idx="1"/>
          </p:nvPr>
        </p:nvSpPr>
        <p:spPr>
          <a:xfrm>
            <a:off x="304800" y="304800"/>
            <a:ext cx="6553200" cy="5821366"/>
          </a:xfrm>
        </p:spPr>
        <p:txBody>
          <a:bodyPr vert="eaVer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p>
            <a:fld id="{8638F0FA-503B-447F-A02E-6BF1D880434F}" type="datetimeFigureOut">
              <a:rPr lang="nl-NL" smtClean="0"/>
              <a:pPr/>
              <a:t>26-10-2017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2" name="Verticale titel 1"/>
          <p:cNvSpPr>
            <a:spLocks noGrp="1"/>
          </p:cNvSpPr>
          <p:nvPr>
            <p:ph type="title" orient="vert"/>
          </p:nvPr>
        </p:nvSpPr>
        <p:spPr>
          <a:xfrm>
            <a:off x="7391400" y="304801"/>
            <a:ext cx="1447800" cy="5851525"/>
          </a:xfrm>
        </p:spPr>
        <p:txBody>
          <a:bodyPr vert="eaVert"/>
          <a:lstStyle/>
          <a:p>
            <a:r>
              <a:rPr kumimoji="0" lang="nl-NL" smtClean="0"/>
              <a:t>Klik om de stijl te bewerken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solidFill>
                  <a:schemeClr val="accent3">
                    <a:shade val="75000"/>
                  </a:schemeClr>
                </a:solidFill>
              </a:defRPr>
            </a:lvl1pPr>
          </a:lstStyle>
          <a:p>
            <a:r>
              <a:rPr kumimoji="0" lang="nl-NL" smtClean="0"/>
              <a:t>Klik om de stijl te bewerken</a:t>
            </a:r>
            <a:endParaRPr kumimoji="0" lang="en-US"/>
          </a:p>
        </p:txBody>
      </p:sp>
      <p:sp>
        <p:nvSpPr>
          <p:cNvPr id="4" name="Tijdelijke aanduiding voor datum 3"/>
          <p:cNvSpPr>
            <a:spLocks noGrp="1"/>
          </p:cNvSpPr>
          <p:nvPr>
            <p:ph type="dt" sz="half" idx="10"/>
          </p:nvPr>
        </p:nvSpPr>
        <p:spPr/>
        <p:txBody>
          <a:bodyPr/>
          <a:lstStyle/>
          <a:p>
            <a:fld id="{8638F0FA-503B-447F-A02E-6BF1D880434F}" type="datetimeFigureOut">
              <a:rPr lang="nl-NL" smtClean="0"/>
              <a:pPr/>
              <a:t>26-10-2017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a:xfrm>
            <a:off x="4361688" y="1026372"/>
            <a:ext cx="457200" cy="441325"/>
          </a:xfrm>
        </p:spPr>
        <p:txBody>
          <a:bodyPr/>
          <a:lstStyle/>
          <a:p>
            <a:fld id="{C3EE7185-A582-4542-8FF0-969B3F80C0A5}" type="slidenum">
              <a:rPr lang="nl-NL" smtClean="0"/>
              <a:pPr/>
              <a:t>‹nr.›</a:t>
            </a:fld>
            <a:endParaRPr lang="nl-NL"/>
          </a:p>
        </p:txBody>
      </p:sp>
      <p:sp>
        <p:nvSpPr>
          <p:cNvPr id="8" name="Tijdelijke aanduiding voor inhoud 7"/>
          <p:cNvSpPr>
            <a:spLocks noGrp="1"/>
          </p:cNvSpPr>
          <p:nvPr>
            <p:ph sz="quarter" idx="1"/>
          </p:nvPr>
        </p:nvSpPr>
        <p:spPr>
          <a:xfrm>
            <a:off x="301752" y="1527048"/>
            <a:ext cx="8503920" cy="45720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Ref idx="1001">
        <a:schemeClr val="bg1"/>
      </p:bgRef>
    </p:bg>
    <p:spTree>
      <p:nvGrpSpPr>
        <p:cNvPr id="1" name=""/>
        <p:cNvGrpSpPr/>
        <p:nvPr/>
      </p:nvGrpSpPr>
      <p:grpSpPr>
        <a:xfrm>
          <a:off x="0" y="0"/>
          <a:ext cx="0" cy="0"/>
          <a:chOff x="0" y="0"/>
          <a:chExt cx="0" cy="0"/>
        </a:xfrm>
      </p:grpSpPr>
      <p:sp>
        <p:nvSpPr>
          <p:cNvPr id="17" name="Rechthoek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hthoek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hthoek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ijdelijke aanduiding voor tekst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nl-NL" smtClean="0"/>
              <a:t>Klik om de modelstijlen te bewerken</a:t>
            </a:r>
          </a:p>
        </p:txBody>
      </p:sp>
      <p:sp>
        <p:nvSpPr>
          <p:cNvPr id="13" name="Rechthoek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hthoek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Tijdelijke aanduiding voor voettekst 4"/>
          <p:cNvSpPr>
            <a:spLocks noGrp="1"/>
          </p:cNvSpPr>
          <p:nvPr>
            <p:ph type="ftr" sz="quarter" idx="11"/>
          </p:nvPr>
        </p:nvSpPr>
        <p:spPr/>
        <p:txBody>
          <a:bodyPr/>
          <a:lstStyle/>
          <a:p>
            <a:endParaRPr lang="nl-NL"/>
          </a:p>
        </p:txBody>
      </p:sp>
      <p:sp>
        <p:nvSpPr>
          <p:cNvPr id="4" name="Tijdelijke aanduiding voor datum 3"/>
          <p:cNvSpPr>
            <a:spLocks noGrp="1"/>
          </p:cNvSpPr>
          <p:nvPr>
            <p:ph type="dt" sz="half" idx="10"/>
          </p:nvPr>
        </p:nvSpPr>
        <p:spPr/>
        <p:txBody>
          <a:bodyPr/>
          <a:lstStyle/>
          <a:p>
            <a:fld id="{8638F0FA-503B-447F-A02E-6BF1D880434F}" type="datetimeFigureOut">
              <a:rPr lang="nl-NL" smtClean="0"/>
              <a:pPr/>
              <a:t>26-10-2017</a:t>
            </a:fld>
            <a:endParaRPr lang="nl-NL"/>
          </a:p>
        </p:txBody>
      </p:sp>
      <p:sp>
        <p:nvSpPr>
          <p:cNvPr id="8" name="Rechte verbindingslijn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Tijdelijke aanduiding voor dianumm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3EE7185-A582-4542-8FF0-969B3F80C0A5}" type="slidenum">
              <a:rPr lang="nl-NL" smtClean="0"/>
              <a:pPr/>
              <a:t>‹nr.›</a:t>
            </a:fld>
            <a:endParaRPr lang="nl-NL"/>
          </a:p>
        </p:txBody>
      </p:sp>
      <p:sp>
        <p:nvSpPr>
          <p:cNvPr id="2" name="Titel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nl-NL" smtClean="0"/>
              <a:t>Klik om de stijl te bewerken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a:xfrm>
            <a:off x="301752" y="228600"/>
            <a:ext cx="8534400" cy="758952"/>
          </a:xfrm>
        </p:spPr>
        <p:txBody>
          <a:bodyPr/>
          <a:lstStyle/>
          <a:p>
            <a:r>
              <a:rPr kumimoji="0" lang="nl-NL" smtClean="0"/>
              <a:t>Klik om de stijl te bewerken</a:t>
            </a:r>
            <a:endParaRPr kumimoji="0" lang="en-US"/>
          </a:p>
        </p:txBody>
      </p:sp>
      <p:sp>
        <p:nvSpPr>
          <p:cNvPr id="5" name="Tijdelijke aanduiding voor datum 4"/>
          <p:cNvSpPr>
            <a:spLocks noGrp="1"/>
          </p:cNvSpPr>
          <p:nvPr>
            <p:ph type="dt" sz="half" idx="10"/>
          </p:nvPr>
        </p:nvSpPr>
        <p:spPr>
          <a:xfrm>
            <a:off x="5791200" y="6409944"/>
            <a:ext cx="3044952" cy="365760"/>
          </a:xfrm>
        </p:spPr>
        <p:txBody>
          <a:bodyPr/>
          <a:lstStyle/>
          <a:p>
            <a:fld id="{8638F0FA-503B-447F-A02E-6BF1D880434F}" type="datetimeFigureOut">
              <a:rPr lang="nl-NL" smtClean="0"/>
              <a:pPr/>
              <a:t>26-10-2017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C3EE7185-A582-4542-8FF0-969B3F80C0A5}" type="slidenum">
              <a:rPr lang="nl-NL" smtClean="0"/>
              <a:pPr/>
              <a:t>‹nr.›</a:t>
            </a:fld>
            <a:endParaRPr lang="nl-NL"/>
          </a:p>
        </p:txBody>
      </p:sp>
      <p:sp>
        <p:nvSpPr>
          <p:cNvPr id="8" name="Rechte verbindingslijn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Tijdelijke aanduiding voor inhoud 9"/>
          <p:cNvSpPr>
            <a:spLocks noGrp="1"/>
          </p:cNvSpPr>
          <p:nvPr>
            <p:ph sz="half" idx="1"/>
          </p:nvPr>
        </p:nvSpPr>
        <p:spPr>
          <a:xfrm>
            <a:off x="301752" y="1371600"/>
            <a:ext cx="4038600" cy="4681728"/>
          </a:xfrm>
        </p:spPr>
        <p:txBody>
          <a:bodyPr/>
          <a:lstStyle>
            <a:lvl1pPr>
              <a:defRPr sz="2500"/>
            </a:lvl1p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12" name="Tijdelijke aanduiding voor inhoud 11"/>
          <p:cNvSpPr>
            <a:spLocks noGrp="1"/>
          </p:cNvSpPr>
          <p:nvPr>
            <p:ph sz="half" idx="2"/>
          </p:nvPr>
        </p:nvSpPr>
        <p:spPr>
          <a:xfrm>
            <a:off x="4800600" y="1371600"/>
            <a:ext cx="4038600" cy="4681728"/>
          </a:xfrm>
        </p:spPr>
        <p:txBody>
          <a:bodyPr/>
          <a:lstStyle>
            <a:lvl1pPr>
              <a:defRPr sz="2500"/>
            </a:lvl1p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Vergelijking">
    <p:bg>
      <p:bgRef idx="1001">
        <a:schemeClr val="bg2"/>
      </p:bgRef>
    </p:bg>
    <p:spTree>
      <p:nvGrpSpPr>
        <p:cNvPr id="1" name=""/>
        <p:cNvGrpSpPr/>
        <p:nvPr/>
      </p:nvGrpSpPr>
      <p:grpSpPr>
        <a:xfrm>
          <a:off x="0" y="0"/>
          <a:ext cx="0" cy="0"/>
          <a:chOff x="0" y="0"/>
          <a:chExt cx="0" cy="0"/>
        </a:xfrm>
      </p:grpSpPr>
      <p:sp>
        <p:nvSpPr>
          <p:cNvPr id="10" name="Rechte verbindingslijn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hthoek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hthoek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hthoek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hthoek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hthoek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ijdelijke aanduiding voor tekst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nl-NL" smtClean="0"/>
              <a:t>Klik om de modelstijlen te bewerken</a:t>
            </a:r>
          </a:p>
        </p:txBody>
      </p:sp>
      <p:sp>
        <p:nvSpPr>
          <p:cNvPr id="4" name="Tijdelijke aanduiding voor tekst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nl-NL" smtClean="0"/>
              <a:t>Klik om de modelstijlen te bewerken</a:t>
            </a:r>
          </a:p>
        </p:txBody>
      </p:sp>
      <p:sp>
        <p:nvSpPr>
          <p:cNvPr id="7" name="Tijdelijke aanduiding voor datum 6"/>
          <p:cNvSpPr>
            <a:spLocks noGrp="1"/>
          </p:cNvSpPr>
          <p:nvPr>
            <p:ph type="dt" sz="half" idx="10"/>
          </p:nvPr>
        </p:nvSpPr>
        <p:spPr/>
        <p:txBody>
          <a:bodyPr/>
          <a:lstStyle/>
          <a:p>
            <a:fld id="{8638F0FA-503B-447F-A02E-6BF1D880434F}" type="datetimeFigureOut">
              <a:rPr lang="nl-NL" smtClean="0"/>
              <a:pPr/>
              <a:t>26-10-2017</a:t>
            </a:fld>
            <a:endParaRPr lang="nl-NL"/>
          </a:p>
        </p:txBody>
      </p:sp>
      <p:sp>
        <p:nvSpPr>
          <p:cNvPr id="8" name="Tijdelijke aanduiding voor voettekst 7"/>
          <p:cNvSpPr>
            <a:spLocks noGrp="1"/>
          </p:cNvSpPr>
          <p:nvPr>
            <p:ph type="ftr" sz="quarter" idx="11"/>
          </p:nvPr>
        </p:nvSpPr>
        <p:spPr>
          <a:xfrm>
            <a:off x="304800" y="6409944"/>
            <a:ext cx="3581400" cy="365760"/>
          </a:xfrm>
        </p:spPr>
        <p:txBody>
          <a:bodyPr/>
          <a:lstStyle/>
          <a:p>
            <a:endParaRPr lang="nl-NL"/>
          </a:p>
        </p:txBody>
      </p:sp>
      <p:sp>
        <p:nvSpPr>
          <p:cNvPr id="15" name="Rechte verbindingslijn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Tijdelijke aanduiding voor inhoud 23"/>
          <p:cNvSpPr>
            <a:spLocks noGrp="1"/>
          </p:cNvSpPr>
          <p:nvPr>
            <p:ph sz="quarter" idx="2"/>
          </p:nvPr>
        </p:nvSpPr>
        <p:spPr>
          <a:xfrm>
            <a:off x="301752" y="2471383"/>
            <a:ext cx="4041648" cy="3818404"/>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26" name="Tijdelijke aanduiding voor inhoud 25"/>
          <p:cNvSpPr>
            <a:spLocks noGrp="1"/>
          </p:cNvSpPr>
          <p:nvPr>
            <p:ph sz="quarter" idx="4"/>
          </p:nvPr>
        </p:nvSpPr>
        <p:spPr>
          <a:xfrm>
            <a:off x="4800600" y="2471383"/>
            <a:ext cx="4038600" cy="3822192"/>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25" name="Ova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jdelijke aanduiding voor dianummer 8"/>
          <p:cNvSpPr>
            <a:spLocks noGrp="1"/>
          </p:cNvSpPr>
          <p:nvPr>
            <p:ph type="sldNum" sz="quarter" idx="12"/>
          </p:nvPr>
        </p:nvSpPr>
        <p:spPr>
          <a:xfrm>
            <a:off x="4343400" y="1042416"/>
            <a:ext cx="457200" cy="441325"/>
          </a:xfrm>
        </p:spPr>
        <p:txBody>
          <a:bodyPr/>
          <a:lstStyle>
            <a:lvl1pPr algn="ctr">
              <a:defRPr/>
            </a:lvl1pPr>
          </a:lstStyle>
          <a:p>
            <a:fld id="{C3EE7185-A582-4542-8FF0-969B3F80C0A5}" type="slidenum">
              <a:rPr lang="nl-NL" smtClean="0"/>
              <a:pPr/>
              <a:t>‹nr.›</a:t>
            </a:fld>
            <a:endParaRPr lang="nl-NL"/>
          </a:p>
        </p:txBody>
      </p:sp>
      <p:sp>
        <p:nvSpPr>
          <p:cNvPr id="23" name="Titel 22"/>
          <p:cNvSpPr>
            <a:spLocks noGrp="1"/>
          </p:cNvSpPr>
          <p:nvPr>
            <p:ph type="title"/>
          </p:nvPr>
        </p:nvSpPr>
        <p:spPr/>
        <p:txBody>
          <a:bodyPr rtlCol="0" anchor="b" anchorCtr="0"/>
          <a:lstStyle/>
          <a:p>
            <a:r>
              <a:rPr kumimoji="0" lang="nl-NL" smtClean="0"/>
              <a:t>Klik om de stijl te bewerken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3" name="Tijdelijke aanduiding voor datum 2"/>
          <p:cNvSpPr>
            <a:spLocks noGrp="1"/>
          </p:cNvSpPr>
          <p:nvPr>
            <p:ph type="dt" sz="half" idx="10"/>
          </p:nvPr>
        </p:nvSpPr>
        <p:spPr/>
        <p:txBody>
          <a:bodyPr/>
          <a:lstStyle/>
          <a:p>
            <a:fld id="{8638F0FA-503B-447F-A02E-6BF1D880434F}" type="datetimeFigureOut">
              <a:rPr lang="nl-NL" smtClean="0"/>
              <a:pPr/>
              <a:t>26-10-2017</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a:xfrm>
            <a:off x="4343400" y="1036020"/>
            <a:ext cx="457200" cy="441325"/>
          </a:xfrm>
        </p:spPr>
        <p:txBody>
          <a:bodyPr/>
          <a:lstStyle/>
          <a:p>
            <a:fld id="{C3EE7185-A582-4542-8FF0-969B3F80C0A5}" type="slidenum">
              <a:rPr lang="nl-NL" smtClean="0"/>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7" name="Rechthoek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hthoek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hthoek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hthoek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hthoek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hthoek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Tijdelijke aanduiding voor datum 1"/>
          <p:cNvSpPr>
            <a:spLocks noGrp="1"/>
          </p:cNvSpPr>
          <p:nvPr>
            <p:ph type="dt" sz="half" idx="10"/>
          </p:nvPr>
        </p:nvSpPr>
        <p:spPr/>
        <p:txBody>
          <a:bodyPr/>
          <a:lstStyle/>
          <a:p>
            <a:fld id="{8638F0FA-503B-447F-A02E-6BF1D880434F}" type="datetimeFigureOut">
              <a:rPr lang="nl-NL" smtClean="0"/>
              <a:pPr/>
              <a:t>26-10-2017</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C3EE7185-A582-4542-8FF0-969B3F80C0A5}" type="slidenum">
              <a:rPr lang="nl-NL" smtClean="0"/>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bg>
      <p:bgRef idx="1001">
        <a:schemeClr val="bg1"/>
      </p:bgRef>
    </p:bg>
    <p:spTree>
      <p:nvGrpSpPr>
        <p:cNvPr id="1" name=""/>
        <p:cNvGrpSpPr/>
        <p:nvPr/>
      </p:nvGrpSpPr>
      <p:grpSpPr>
        <a:xfrm>
          <a:off x="0" y="0"/>
          <a:ext cx="0" cy="0"/>
          <a:chOff x="0" y="0"/>
          <a:chExt cx="0" cy="0"/>
        </a:xfrm>
      </p:grpSpPr>
      <p:sp>
        <p:nvSpPr>
          <p:cNvPr id="19" name="Rechthoek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hthoek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hthoek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hthoek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el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nl-NL" smtClean="0"/>
              <a:t>Klik om de stijl te bewerken</a:t>
            </a:r>
            <a:endParaRPr kumimoji="0" lang="en-US"/>
          </a:p>
        </p:txBody>
      </p:sp>
      <p:sp>
        <p:nvSpPr>
          <p:cNvPr id="3" name="Tijdelijke aanduiding voor tekst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nl-NL" smtClean="0"/>
              <a:t>Klik om de modelstijlen te bewerken</a:t>
            </a:r>
          </a:p>
        </p:txBody>
      </p:sp>
      <p:sp>
        <p:nvSpPr>
          <p:cNvPr id="8" name="Rechthoek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hte verbindingslijn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Tijdelijke aanduiding voor inhoud 19"/>
          <p:cNvSpPr>
            <a:spLocks noGrp="1"/>
          </p:cNvSpPr>
          <p:nvPr>
            <p:ph sz="quarter" idx="1"/>
          </p:nvPr>
        </p:nvSpPr>
        <p:spPr>
          <a:xfrm>
            <a:off x="3124200" y="685800"/>
            <a:ext cx="5638800" cy="54102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10" name="Ova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Tijdelijke aanduiding voor dianumm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C3EE7185-A582-4542-8FF0-969B3F80C0A5}" type="slidenum">
              <a:rPr lang="nl-NL" smtClean="0"/>
              <a:pPr/>
              <a:t>‹nr.›</a:t>
            </a:fld>
            <a:endParaRPr lang="nl-NL"/>
          </a:p>
        </p:txBody>
      </p:sp>
      <p:sp>
        <p:nvSpPr>
          <p:cNvPr id="21" name="Rechthoek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Tijdelijke aanduiding voor datum 4"/>
          <p:cNvSpPr>
            <a:spLocks noGrp="1"/>
          </p:cNvSpPr>
          <p:nvPr>
            <p:ph type="dt" sz="half" idx="10"/>
          </p:nvPr>
        </p:nvSpPr>
        <p:spPr/>
        <p:txBody>
          <a:bodyPr/>
          <a:lstStyle/>
          <a:p>
            <a:fld id="{8638F0FA-503B-447F-A02E-6BF1D880434F}" type="datetimeFigureOut">
              <a:rPr lang="nl-NL" smtClean="0"/>
              <a:pPr/>
              <a:t>26-10-2017</a:t>
            </a:fld>
            <a:endParaRPr lang="nl-NL"/>
          </a:p>
        </p:txBody>
      </p:sp>
      <p:sp>
        <p:nvSpPr>
          <p:cNvPr id="6" name="Tijdelijke aanduiding voor voettekst 5"/>
          <p:cNvSpPr>
            <a:spLocks noGrp="1"/>
          </p:cNvSpPr>
          <p:nvPr>
            <p:ph type="ftr" sz="quarter" idx="11"/>
          </p:nvPr>
        </p:nvSpPr>
        <p:spPr>
          <a:xfrm>
            <a:off x="301752" y="6410848"/>
            <a:ext cx="3383280" cy="365760"/>
          </a:xfrm>
        </p:spPr>
        <p:txBody>
          <a:bodyPr/>
          <a:lstStyle/>
          <a:p>
            <a:endParaRPr lang="nl-NL"/>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1" name="Rechte verbindingslijn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hthoek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hthoek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hthoek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hthoek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Tijdelijke aanduiding voor dianummer 6"/>
          <p:cNvSpPr>
            <a:spLocks noGrp="1"/>
          </p:cNvSpPr>
          <p:nvPr>
            <p:ph type="sldNum" sz="quarter" idx="12"/>
          </p:nvPr>
        </p:nvSpPr>
        <p:spPr>
          <a:xfrm>
            <a:off x="1371600" y="312738"/>
            <a:ext cx="457200" cy="441325"/>
          </a:xfrm>
        </p:spPr>
        <p:txBody>
          <a:bodyPr/>
          <a:lstStyle/>
          <a:p>
            <a:fld id="{C3EE7185-A582-4542-8FF0-969B3F80C0A5}" type="slidenum">
              <a:rPr lang="nl-NL" smtClean="0"/>
              <a:pPr/>
              <a:t>‹nr.›</a:t>
            </a:fld>
            <a:endParaRPr lang="nl-NL"/>
          </a:p>
        </p:txBody>
      </p:sp>
      <p:sp>
        <p:nvSpPr>
          <p:cNvPr id="2" name="Titel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nl-NL" smtClean="0"/>
              <a:t>Klik om de stijl te bewerken</a:t>
            </a:r>
            <a:endParaRPr kumimoji="0" lang="en-US"/>
          </a:p>
        </p:txBody>
      </p:sp>
      <p:sp>
        <p:nvSpPr>
          <p:cNvPr id="3" name="Tijdelijke aanduiding voor afbeelding 2"/>
          <p:cNvSpPr>
            <a:spLocks noGrp="1"/>
          </p:cNvSpPr>
          <p:nvPr>
            <p:ph type="pic" idx="1"/>
          </p:nvPr>
        </p:nvSpPr>
        <p:spPr>
          <a:xfrm>
            <a:off x="3000375" y="609600"/>
            <a:ext cx="5867400" cy="4267200"/>
          </a:xfrm>
        </p:spPr>
        <p:txBody>
          <a:bodyPr/>
          <a:lstStyle>
            <a:lvl1pPr marL="0" indent="0">
              <a:buNone/>
              <a:defRPr sz="3200"/>
            </a:lvl1pPr>
          </a:lstStyle>
          <a:p>
            <a:r>
              <a:rPr kumimoji="0" lang="nl-NL" smtClean="0"/>
              <a:t>Klik op het pictogram als u een afbeelding wilt toevoegen</a:t>
            </a:r>
            <a:endParaRPr kumimoji="0" lang="en-US" dirty="0"/>
          </a:p>
        </p:txBody>
      </p:sp>
      <p:sp>
        <p:nvSpPr>
          <p:cNvPr id="4" name="Tijdelijke aanduiding voor tekst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nl-NL" smtClean="0"/>
              <a:t>Klik om de modelstijlen te bewerken</a:t>
            </a:r>
          </a:p>
        </p:txBody>
      </p:sp>
      <p:sp>
        <p:nvSpPr>
          <p:cNvPr id="22" name="Rechthoek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Tijdelijke aanduiding voor datum 4"/>
          <p:cNvSpPr>
            <a:spLocks noGrp="1"/>
          </p:cNvSpPr>
          <p:nvPr>
            <p:ph type="dt" sz="half" idx="10"/>
          </p:nvPr>
        </p:nvSpPr>
        <p:spPr>
          <a:xfrm>
            <a:off x="5788152" y="6404984"/>
            <a:ext cx="3044952" cy="365760"/>
          </a:xfrm>
        </p:spPr>
        <p:txBody>
          <a:bodyPr/>
          <a:lstStyle/>
          <a:p>
            <a:fld id="{8638F0FA-503B-447F-A02E-6BF1D880434F}" type="datetimeFigureOut">
              <a:rPr lang="nl-NL" smtClean="0"/>
              <a:pPr/>
              <a:t>26-10-2017</a:t>
            </a:fld>
            <a:endParaRPr lang="nl-NL"/>
          </a:p>
        </p:txBody>
      </p:sp>
      <p:sp>
        <p:nvSpPr>
          <p:cNvPr id="6" name="Tijdelijke aanduiding voor voettekst 5"/>
          <p:cNvSpPr>
            <a:spLocks noGrp="1"/>
          </p:cNvSpPr>
          <p:nvPr>
            <p:ph type="ftr" sz="quarter" idx="11"/>
          </p:nvPr>
        </p:nvSpPr>
        <p:spPr>
          <a:xfrm>
            <a:off x="301752" y="6410848"/>
            <a:ext cx="3584448" cy="365760"/>
          </a:xfrm>
        </p:spPr>
        <p:txBody>
          <a:bodyPr/>
          <a:lstStyle/>
          <a:p>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hthoek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hthoek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Tijdelijke aanduiding voor datum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8638F0FA-503B-447F-A02E-6BF1D880434F}" type="datetimeFigureOut">
              <a:rPr lang="nl-NL" smtClean="0"/>
              <a:pPr/>
              <a:t>26-10-2017</a:t>
            </a:fld>
            <a:endParaRPr lang="nl-NL"/>
          </a:p>
        </p:txBody>
      </p:sp>
      <p:sp>
        <p:nvSpPr>
          <p:cNvPr id="3" name="Tijdelijke aanduiding voor voettekst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nl-NL"/>
          </a:p>
        </p:txBody>
      </p:sp>
      <p:sp>
        <p:nvSpPr>
          <p:cNvPr id="8" name="Rechthoek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hte verbindingslijn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Tijdelijke aanduiding voor dianumm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C3EE7185-A582-4542-8FF0-969B3F80C0A5}" type="slidenum">
              <a:rPr lang="nl-NL" smtClean="0"/>
              <a:pPr/>
              <a:t>‹nr.›</a:t>
            </a:fld>
            <a:endParaRPr lang="nl-NL"/>
          </a:p>
        </p:txBody>
      </p:sp>
      <p:sp>
        <p:nvSpPr>
          <p:cNvPr id="22" name="Tijdelijke aanduiding voor titel 21"/>
          <p:cNvSpPr>
            <a:spLocks noGrp="1"/>
          </p:cNvSpPr>
          <p:nvPr>
            <p:ph type="title"/>
          </p:nvPr>
        </p:nvSpPr>
        <p:spPr>
          <a:xfrm>
            <a:off x="301752" y="228600"/>
            <a:ext cx="8534400" cy="758952"/>
          </a:xfrm>
          <a:prstGeom prst="rect">
            <a:avLst/>
          </a:prstGeom>
        </p:spPr>
        <p:txBody>
          <a:bodyPr vert="horz" anchor="b">
            <a:normAutofit/>
          </a:bodyPr>
          <a:lstStyle/>
          <a:p>
            <a:r>
              <a:rPr kumimoji="0" lang="nl-NL" smtClean="0"/>
              <a:t>Klik om de stijl te bewerken</a:t>
            </a:r>
            <a:endParaRPr kumimoji="0" lang="en-US"/>
          </a:p>
        </p:txBody>
      </p:sp>
      <p:sp>
        <p:nvSpPr>
          <p:cNvPr id="13" name="Tijdelijke aanduiding voor tekst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nl-NL" smtClean="0"/>
              <a:t>Klik om de modelstijlen te bewerken</a:t>
            </a:r>
          </a:p>
          <a:p>
            <a:pPr lvl="1" eaLnBrk="1" latinLnBrk="0" hangingPunct="1"/>
            <a:r>
              <a:rPr kumimoji="0" lang="nl-NL" smtClean="0"/>
              <a:t>Tweede niveau</a:t>
            </a:r>
          </a:p>
          <a:p>
            <a:pPr lvl="2" eaLnBrk="1" latinLnBrk="0" hangingPunct="1"/>
            <a:r>
              <a:rPr kumimoji="0" lang="nl-NL" smtClean="0"/>
              <a:t>Derde niveau</a:t>
            </a:r>
          </a:p>
          <a:p>
            <a:pPr lvl="3" eaLnBrk="1" latinLnBrk="0" hangingPunct="1"/>
            <a:r>
              <a:rPr kumimoji="0" lang="nl-NL" smtClean="0"/>
              <a:t>Vierde niveau</a:t>
            </a:r>
          </a:p>
          <a:p>
            <a:pPr lvl="4" eaLnBrk="1" latinLnBrk="0" hangingPunct="1"/>
            <a:r>
              <a:rPr kumimoji="0" lang="nl-NL" smtClean="0"/>
              <a:t>Vijfde niveau</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1187624" y="2819400"/>
            <a:ext cx="6768752" cy="1752600"/>
          </a:xfrm>
        </p:spPr>
        <p:txBody>
          <a:bodyPr/>
          <a:lstStyle/>
          <a:p>
            <a:r>
              <a:rPr lang="nl-NL" dirty="0" err="1" smtClean="0"/>
              <a:t>Lecture</a:t>
            </a:r>
            <a:r>
              <a:rPr lang="nl-NL" dirty="0" smtClean="0"/>
              <a:t> 4: </a:t>
            </a:r>
            <a:r>
              <a:rPr lang="nl-NL" dirty="0" err="1" smtClean="0"/>
              <a:t>Athens</a:t>
            </a:r>
            <a:r>
              <a:rPr lang="nl-NL" dirty="0" smtClean="0"/>
              <a:t> and the </a:t>
            </a:r>
            <a:r>
              <a:rPr lang="nl-NL" dirty="0" err="1" smtClean="0"/>
              <a:t>Persian</a:t>
            </a:r>
            <a:r>
              <a:rPr lang="nl-NL" dirty="0" smtClean="0"/>
              <a:t> wars</a:t>
            </a:r>
            <a:endParaRPr lang="nl-NL" dirty="0"/>
          </a:p>
        </p:txBody>
      </p:sp>
      <p:sp>
        <p:nvSpPr>
          <p:cNvPr id="2" name="Titel 1"/>
          <p:cNvSpPr>
            <a:spLocks noGrp="1"/>
          </p:cNvSpPr>
          <p:nvPr>
            <p:ph type="ctrTitle"/>
          </p:nvPr>
        </p:nvSpPr>
        <p:spPr/>
        <p:txBody>
          <a:bodyPr/>
          <a:lstStyle/>
          <a:p>
            <a:r>
              <a:rPr lang="nl-NL" dirty="0" err="1" smtClean="0"/>
              <a:t>Democracy</a:t>
            </a:r>
            <a:r>
              <a:rPr lang="nl-NL" dirty="0" smtClean="0"/>
              <a:t> and </a:t>
            </a:r>
            <a:r>
              <a:rPr lang="nl-NL" dirty="0" err="1" smtClean="0"/>
              <a:t>Imperialism</a:t>
            </a:r>
            <a:endParaRPr lang="nl-NL"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Resumed</a:t>
            </a:r>
            <a:r>
              <a:rPr lang="nl-NL" dirty="0" smtClean="0"/>
              <a:t> </a:t>
            </a:r>
            <a:r>
              <a:rPr lang="nl-NL" dirty="0" err="1" smtClean="0"/>
              <a:t>Persian</a:t>
            </a:r>
            <a:r>
              <a:rPr lang="nl-NL" dirty="0" smtClean="0"/>
              <a:t> </a:t>
            </a:r>
            <a:r>
              <a:rPr lang="nl-NL" dirty="0" err="1" smtClean="0"/>
              <a:t>expansion</a:t>
            </a:r>
            <a:endParaRPr lang="nl-NL" dirty="0"/>
          </a:p>
        </p:txBody>
      </p:sp>
      <p:sp>
        <p:nvSpPr>
          <p:cNvPr id="3" name="Tijdelijke aanduiding voor inhoud 2"/>
          <p:cNvSpPr>
            <a:spLocks noGrp="1"/>
          </p:cNvSpPr>
          <p:nvPr>
            <p:ph sz="quarter" idx="1"/>
          </p:nvPr>
        </p:nvSpPr>
        <p:spPr/>
        <p:txBody>
          <a:bodyPr/>
          <a:lstStyle/>
          <a:p>
            <a:r>
              <a:rPr lang="nl-NL" dirty="0" smtClean="0"/>
              <a:t>492/1: </a:t>
            </a:r>
            <a:r>
              <a:rPr lang="nl-NL" dirty="0" err="1" smtClean="0"/>
              <a:t>Thasos</a:t>
            </a:r>
            <a:r>
              <a:rPr lang="nl-NL" dirty="0" smtClean="0"/>
              <a:t>, </a:t>
            </a:r>
            <a:r>
              <a:rPr lang="nl-NL" dirty="0" err="1" smtClean="0"/>
              <a:t>Thracian</a:t>
            </a:r>
            <a:r>
              <a:rPr lang="nl-NL" dirty="0" smtClean="0"/>
              <a:t> coast, </a:t>
            </a:r>
            <a:r>
              <a:rPr lang="nl-NL" dirty="0" err="1" smtClean="0"/>
              <a:t>Macedon</a:t>
            </a:r>
            <a:r>
              <a:rPr lang="nl-NL" dirty="0" smtClean="0"/>
              <a:t> (</a:t>
            </a:r>
            <a:r>
              <a:rPr lang="nl-NL" dirty="0" err="1" smtClean="0"/>
              <a:t>campaign</a:t>
            </a:r>
            <a:r>
              <a:rPr lang="nl-NL" dirty="0" smtClean="0"/>
              <a:t> </a:t>
            </a:r>
            <a:r>
              <a:rPr lang="nl-NL" dirty="0" err="1" smtClean="0"/>
              <a:t>ends</a:t>
            </a:r>
            <a:r>
              <a:rPr lang="nl-NL" dirty="0" smtClean="0"/>
              <a:t> in disaster)</a:t>
            </a:r>
          </a:p>
          <a:p>
            <a:endParaRPr lang="nl-NL" dirty="0" smtClean="0"/>
          </a:p>
          <a:p>
            <a:r>
              <a:rPr lang="nl-NL" dirty="0" smtClean="0"/>
              <a:t>490: </a:t>
            </a:r>
            <a:r>
              <a:rPr lang="nl-NL" dirty="0" err="1" smtClean="0"/>
              <a:t>Naxos</a:t>
            </a:r>
            <a:r>
              <a:rPr lang="nl-NL" dirty="0" smtClean="0"/>
              <a:t>, </a:t>
            </a:r>
            <a:r>
              <a:rPr lang="nl-NL" dirty="0" err="1" smtClean="0"/>
              <a:t>Cyclades</a:t>
            </a:r>
            <a:r>
              <a:rPr lang="nl-NL" dirty="0" smtClean="0"/>
              <a:t>, </a:t>
            </a:r>
            <a:r>
              <a:rPr lang="nl-NL" dirty="0" err="1" smtClean="0"/>
              <a:t>Euboea</a:t>
            </a:r>
            <a:r>
              <a:rPr lang="nl-NL" dirty="0" smtClean="0"/>
              <a:t> (</a:t>
            </a:r>
            <a:r>
              <a:rPr lang="nl-NL" dirty="0" err="1" smtClean="0"/>
              <a:t>campaign</a:t>
            </a:r>
            <a:r>
              <a:rPr lang="nl-NL" dirty="0" smtClean="0"/>
              <a:t> </a:t>
            </a:r>
            <a:r>
              <a:rPr lang="nl-NL" dirty="0" err="1" smtClean="0"/>
              <a:t>ends</a:t>
            </a:r>
            <a:r>
              <a:rPr lang="nl-NL" dirty="0" smtClean="0"/>
              <a:t> at Marathon)</a:t>
            </a:r>
          </a:p>
          <a:p>
            <a:endParaRPr lang="nl-NL" dirty="0" smtClean="0"/>
          </a:p>
          <a:p>
            <a:r>
              <a:rPr lang="nl-NL" dirty="0" smtClean="0"/>
              <a:t>486/5: </a:t>
            </a:r>
            <a:r>
              <a:rPr lang="nl-NL" dirty="0" err="1" smtClean="0"/>
              <a:t>death</a:t>
            </a:r>
            <a:r>
              <a:rPr lang="nl-NL" dirty="0" smtClean="0"/>
              <a:t> of </a:t>
            </a:r>
            <a:r>
              <a:rPr lang="nl-NL" dirty="0" err="1" smtClean="0"/>
              <a:t>Darius</a:t>
            </a:r>
            <a:r>
              <a:rPr lang="nl-NL" dirty="0" smtClean="0"/>
              <a:t> the </a:t>
            </a:r>
            <a:r>
              <a:rPr lang="nl-NL" dirty="0" err="1" smtClean="0"/>
              <a:t>Great</a:t>
            </a:r>
            <a:endParaRPr lang="nl-NL" dirty="0" smtClean="0"/>
          </a:p>
          <a:p>
            <a:endParaRPr lang="nl-NL" dirty="0" smtClean="0"/>
          </a:p>
          <a:p>
            <a:r>
              <a:rPr lang="nl-NL" dirty="0" smtClean="0"/>
              <a:t>480: </a:t>
            </a:r>
            <a:r>
              <a:rPr lang="nl-NL" dirty="0" err="1" smtClean="0"/>
              <a:t>Xerxes</a:t>
            </a:r>
            <a:r>
              <a:rPr lang="nl-NL" dirty="0" smtClean="0"/>
              <a:t> </a:t>
            </a:r>
            <a:r>
              <a:rPr lang="nl-NL" dirty="0" err="1" smtClean="0"/>
              <a:t>invades</a:t>
            </a:r>
            <a:r>
              <a:rPr lang="nl-NL" dirty="0" smtClean="0"/>
              <a:t> </a:t>
            </a:r>
            <a:r>
              <a:rPr lang="nl-NL" dirty="0" err="1" smtClean="0"/>
              <a:t>mainland</a:t>
            </a:r>
            <a:r>
              <a:rPr lang="nl-NL" dirty="0" smtClean="0"/>
              <a:t> </a:t>
            </a:r>
            <a:r>
              <a:rPr lang="nl-NL" dirty="0" err="1" smtClean="0"/>
              <a:t>Greece</a:t>
            </a:r>
            <a:endParaRPr lang="nl-NL"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Persian</a:t>
            </a:r>
            <a:r>
              <a:rPr lang="nl-NL" dirty="0" smtClean="0"/>
              <a:t> </a:t>
            </a:r>
            <a:r>
              <a:rPr lang="nl-NL" dirty="0" err="1" smtClean="0"/>
              <a:t>imperialism</a:t>
            </a:r>
            <a:endParaRPr lang="nl-NL" dirty="0"/>
          </a:p>
        </p:txBody>
      </p:sp>
      <p:pic>
        <p:nvPicPr>
          <p:cNvPr id="4" name="Tijdelijke aanduiding voor inhoud 3" descr="behistun_photo.JPG"/>
          <p:cNvPicPr>
            <a:picLocks noGrp="1" noChangeAspect="1"/>
          </p:cNvPicPr>
          <p:nvPr>
            <p:ph sz="quarter" idx="1"/>
          </p:nvPr>
        </p:nvPicPr>
        <p:blipFill>
          <a:blip r:embed="rId2" cstate="print"/>
          <a:stretch>
            <a:fillRect/>
          </a:stretch>
        </p:blipFill>
        <p:spPr>
          <a:xfrm>
            <a:off x="467544" y="1556792"/>
            <a:ext cx="8208912" cy="5120309"/>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Persian</a:t>
            </a:r>
            <a:r>
              <a:rPr lang="nl-NL" dirty="0" smtClean="0"/>
              <a:t> </a:t>
            </a:r>
            <a:r>
              <a:rPr lang="nl-NL" dirty="0" err="1" smtClean="0"/>
              <a:t>imperialism</a:t>
            </a:r>
            <a:r>
              <a:rPr lang="nl-NL" dirty="0" smtClean="0"/>
              <a:t>: </a:t>
            </a:r>
            <a:r>
              <a:rPr lang="nl-NL" dirty="0" err="1" smtClean="0"/>
              <a:t>source</a:t>
            </a:r>
            <a:r>
              <a:rPr lang="nl-NL" dirty="0" smtClean="0"/>
              <a:t> </a:t>
            </a:r>
            <a:r>
              <a:rPr lang="nl-NL" dirty="0" err="1" smtClean="0"/>
              <a:t>questions</a:t>
            </a:r>
            <a:endParaRPr lang="nl-NL" dirty="0"/>
          </a:p>
        </p:txBody>
      </p:sp>
      <p:sp>
        <p:nvSpPr>
          <p:cNvPr id="3" name="Tijdelijke aanduiding voor inhoud 2"/>
          <p:cNvSpPr>
            <a:spLocks noGrp="1"/>
          </p:cNvSpPr>
          <p:nvPr>
            <p:ph sz="quarter" idx="1"/>
          </p:nvPr>
        </p:nvSpPr>
        <p:spPr>
          <a:xfrm>
            <a:off x="301752" y="1628800"/>
            <a:ext cx="8503920" cy="4470248"/>
          </a:xfrm>
        </p:spPr>
        <p:txBody>
          <a:bodyPr>
            <a:normAutofit/>
          </a:bodyPr>
          <a:lstStyle/>
          <a:p>
            <a:r>
              <a:rPr lang="nl-NL" dirty="0" err="1" smtClean="0"/>
              <a:t>What</a:t>
            </a:r>
            <a:r>
              <a:rPr lang="nl-NL" dirty="0" smtClean="0"/>
              <a:t> </a:t>
            </a:r>
            <a:r>
              <a:rPr lang="nl-NL" dirty="0" err="1" smtClean="0"/>
              <a:t>source</a:t>
            </a:r>
            <a:r>
              <a:rPr lang="nl-NL" dirty="0" smtClean="0"/>
              <a:t> is </a:t>
            </a:r>
            <a:r>
              <a:rPr lang="nl-NL" dirty="0" err="1" smtClean="0"/>
              <a:t>this</a:t>
            </a:r>
            <a:r>
              <a:rPr lang="nl-NL" dirty="0" smtClean="0"/>
              <a:t>? </a:t>
            </a:r>
            <a:r>
              <a:rPr lang="nl-NL" dirty="0" err="1" smtClean="0"/>
              <a:t>Who</a:t>
            </a:r>
            <a:r>
              <a:rPr lang="nl-NL" dirty="0" smtClean="0"/>
              <a:t> </a:t>
            </a:r>
            <a:r>
              <a:rPr lang="nl-NL" dirty="0" err="1" smtClean="0"/>
              <a:t>created</a:t>
            </a:r>
            <a:r>
              <a:rPr lang="nl-NL" dirty="0" smtClean="0"/>
              <a:t> </a:t>
            </a:r>
            <a:r>
              <a:rPr lang="nl-NL" dirty="0" err="1" smtClean="0"/>
              <a:t>it</a:t>
            </a:r>
            <a:r>
              <a:rPr lang="nl-NL" dirty="0" smtClean="0"/>
              <a:t>, and </a:t>
            </a:r>
            <a:r>
              <a:rPr lang="nl-NL" dirty="0" err="1" smtClean="0"/>
              <a:t>why</a:t>
            </a:r>
            <a:r>
              <a:rPr lang="nl-NL" dirty="0" smtClean="0"/>
              <a:t>?</a:t>
            </a:r>
          </a:p>
          <a:p>
            <a:endParaRPr lang="nl-NL" dirty="0" smtClean="0"/>
          </a:p>
          <a:p>
            <a:r>
              <a:rPr lang="nl-NL" dirty="0" err="1" smtClean="0"/>
              <a:t>How</a:t>
            </a:r>
            <a:r>
              <a:rPr lang="nl-NL" dirty="0" smtClean="0"/>
              <a:t> does </a:t>
            </a:r>
            <a:r>
              <a:rPr lang="nl-NL" dirty="0" err="1" smtClean="0"/>
              <a:t>it</a:t>
            </a:r>
            <a:r>
              <a:rPr lang="nl-NL" dirty="0" smtClean="0"/>
              <a:t> </a:t>
            </a:r>
            <a:r>
              <a:rPr lang="nl-NL" dirty="0" err="1" smtClean="0"/>
              <a:t>justify</a:t>
            </a:r>
            <a:r>
              <a:rPr lang="nl-NL" dirty="0" smtClean="0"/>
              <a:t> </a:t>
            </a:r>
            <a:r>
              <a:rPr lang="nl-NL" dirty="0" err="1" smtClean="0"/>
              <a:t>Persian</a:t>
            </a:r>
            <a:r>
              <a:rPr lang="nl-NL" dirty="0" smtClean="0"/>
              <a:t> </a:t>
            </a:r>
            <a:r>
              <a:rPr lang="nl-NL" dirty="0" err="1" smtClean="0"/>
              <a:t>imperialism</a:t>
            </a:r>
            <a:r>
              <a:rPr lang="nl-NL" dirty="0" smtClean="0"/>
              <a:t>?</a:t>
            </a:r>
          </a:p>
          <a:p>
            <a:endParaRPr lang="nl-NL" dirty="0" smtClean="0"/>
          </a:p>
          <a:p>
            <a:endParaRPr lang="nl-NL" dirty="0" smtClean="0"/>
          </a:p>
          <a:p>
            <a:endParaRPr lang="nl-NL" dirty="0" smtClean="0"/>
          </a:p>
          <a:p>
            <a:endParaRPr lang="nl-NL" dirty="0" smtClean="0"/>
          </a:p>
          <a:p>
            <a:endParaRPr lang="nl-NL" dirty="0" smtClean="0"/>
          </a:p>
          <a:p>
            <a:r>
              <a:rPr lang="nl-NL" dirty="0" err="1" smtClean="0"/>
              <a:t>How</a:t>
            </a:r>
            <a:r>
              <a:rPr lang="nl-NL" dirty="0" smtClean="0"/>
              <a:t> does the </a:t>
            </a:r>
            <a:r>
              <a:rPr lang="nl-NL" dirty="0" err="1" smtClean="0"/>
              <a:t>Greek</a:t>
            </a:r>
            <a:r>
              <a:rPr lang="nl-NL" dirty="0" smtClean="0"/>
              <a:t> view </a:t>
            </a:r>
            <a:r>
              <a:rPr lang="nl-NL" dirty="0" err="1" smtClean="0"/>
              <a:t>differ</a:t>
            </a:r>
            <a:r>
              <a:rPr lang="nl-NL" dirty="0" smtClean="0"/>
              <a:t> </a:t>
            </a:r>
            <a:r>
              <a:rPr lang="nl-NL" dirty="0" err="1" smtClean="0"/>
              <a:t>from</a:t>
            </a:r>
            <a:r>
              <a:rPr lang="nl-NL" dirty="0" smtClean="0"/>
              <a:t> the </a:t>
            </a:r>
            <a:r>
              <a:rPr lang="nl-NL" dirty="0" err="1" smtClean="0"/>
              <a:t>Persian</a:t>
            </a:r>
            <a:r>
              <a:rPr lang="nl-NL" dirty="0" smtClean="0"/>
              <a:t>?</a:t>
            </a:r>
            <a:endParaRPr lang="nl-NL" dirty="0"/>
          </a:p>
        </p:txBody>
      </p:sp>
      <p:pic>
        <p:nvPicPr>
          <p:cNvPr id="4" name="Afbeelding 3" descr="ahuramazda.gif"/>
          <p:cNvPicPr>
            <a:picLocks noChangeAspect="1"/>
          </p:cNvPicPr>
          <p:nvPr/>
        </p:nvPicPr>
        <p:blipFill>
          <a:blip r:embed="rId2" cstate="print"/>
          <a:stretch>
            <a:fillRect/>
          </a:stretch>
        </p:blipFill>
        <p:spPr>
          <a:xfrm>
            <a:off x="2411760" y="3356992"/>
            <a:ext cx="4138565" cy="2016224"/>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Should</a:t>
            </a:r>
            <a:r>
              <a:rPr lang="nl-NL" dirty="0" smtClean="0"/>
              <a:t> </a:t>
            </a:r>
            <a:r>
              <a:rPr lang="nl-NL" dirty="0" err="1" smtClean="0"/>
              <a:t>Athens</a:t>
            </a:r>
            <a:r>
              <a:rPr lang="nl-NL" dirty="0" smtClean="0"/>
              <a:t> </a:t>
            </a:r>
            <a:r>
              <a:rPr lang="nl-NL" dirty="0" err="1" smtClean="0"/>
              <a:t>fight</a:t>
            </a:r>
            <a:r>
              <a:rPr lang="nl-NL" dirty="0" smtClean="0"/>
              <a:t> </a:t>
            </a:r>
            <a:r>
              <a:rPr lang="nl-NL" dirty="0" err="1" smtClean="0"/>
              <a:t>or</a:t>
            </a:r>
            <a:r>
              <a:rPr lang="nl-NL" dirty="0" smtClean="0"/>
              <a:t> </a:t>
            </a:r>
            <a:r>
              <a:rPr lang="nl-NL" dirty="0" err="1" smtClean="0"/>
              <a:t>submit</a:t>
            </a:r>
            <a:r>
              <a:rPr lang="nl-NL" dirty="0" smtClean="0"/>
              <a:t>?</a:t>
            </a:r>
            <a:endParaRPr lang="nl-NL" dirty="0"/>
          </a:p>
        </p:txBody>
      </p:sp>
      <p:pic>
        <p:nvPicPr>
          <p:cNvPr id="4" name="Tijdelijke aanduiding voor inhoud 3" descr="Spara.jpg"/>
          <p:cNvPicPr>
            <a:picLocks noGrp="1" noChangeAspect="1"/>
          </p:cNvPicPr>
          <p:nvPr>
            <p:ph sz="quarter" idx="1"/>
          </p:nvPr>
        </p:nvPicPr>
        <p:blipFill>
          <a:blip r:embed="rId2" cstate="print"/>
          <a:stretch>
            <a:fillRect/>
          </a:stretch>
        </p:blipFill>
        <p:spPr>
          <a:xfrm>
            <a:off x="1691680" y="1628800"/>
            <a:ext cx="5832648" cy="4726457"/>
          </a:xfr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Why</a:t>
            </a:r>
            <a:r>
              <a:rPr lang="nl-NL" dirty="0" smtClean="0"/>
              <a:t> does </a:t>
            </a:r>
            <a:r>
              <a:rPr lang="nl-NL" dirty="0" err="1" smtClean="0"/>
              <a:t>Athens</a:t>
            </a:r>
            <a:r>
              <a:rPr lang="nl-NL" dirty="0" smtClean="0"/>
              <a:t> </a:t>
            </a:r>
            <a:r>
              <a:rPr lang="nl-NL" dirty="0" err="1" smtClean="0"/>
              <a:t>fight</a:t>
            </a:r>
            <a:r>
              <a:rPr lang="nl-NL" dirty="0" smtClean="0"/>
              <a:t>?</a:t>
            </a:r>
            <a:endParaRPr lang="nl-NL" dirty="0"/>
          </a:p>
        </p:txBody>
      </p:sp>
      <p:sp>
        <p:nvSpPr>
          <p:cNvPr id="3" name="Tekstvak 2"/>
          <p:cNvSpPr txBox="1"/>
          <p:nvPr/>
        </p:nvSpPr>
        <p:spPr>
          <a:xfrm>
            <a:off x="323528" y="1844824"/>
            <a:ext cx="8496944" cy="3416320"/>
          </a:xfrm>
          <a:prstGeom prst="rect">
            <a:avLst/>
          </a:prstGeom>
          <a:noFill/>
        </p:spPr>
        <p:txBody>
          <a:bodyPr wrap="square" rtlCol="0">
            <a:spAutoFit/>
          </a:bodyPr>
          <a:lstStyle/>
          <a:p>
            <a:pPr algn="just"/>
            <a:r>
              <a:rPr lang="en-GB" dirty="0" smtClean="0"/>
              <a:t>“We know </a:t>
            </a:r>
            <a:r>
              <a:rPr lang="en-GB" dirty="0" smtClean="0"/>
              <a:t>the Athenian temper to be such that there is nowhere on earth such store of gold or such territory of surpassing </a:t>
            </a:r>
            <a:r>
              <a:rPr lang="en-GB" dirty="0" smtClean="0"/>
              <a:t>beauty </a:t>
            </a:r>
            <a:r>
              <a:rPr lang="en-GB" dirty="0" smtClean="0"/>
              <a:t>and excellence that the gift of it should </a:t>
            </a:r>
            <a:r>
              <a:rPr lang="en-GB" dirty="0" smtClean="0"/>
              <a:t>persuade </a:t>
            </a:r>
            <a:r>
              <a:rPr lang="en-GB" dirty="0" smtClean="0"/>
              <a:t>us to take the Persian </a:t>
            </a:r>
            <a:r>
              <a:rPr lang="en-GB" dirty="0" smtClean="0"/>
              <a:t>side </a:t>
            </a:r>
            <a:r>
              <a:rPr lang="en-GB" dirty="0" smtClean="0"/>
              <a:t>and enslave </a:t>
            </a:r>
            <a:r>
              <a:rPr lang="en-GB" dirty="0" smtClean="0"/>
              <a:t>Greece. For </a:t>
            </a:r>
            <a:r>
              <a:rPr lang="en-GB" dirty="0" smtClean="0"/>
              <a:t>there are many great reasons why we should not do this, even if we so desired; first and foremost, the burning and destruction of the adornments and temples of our gods, whom we are constrained to avenge to the utmost rather than make pacts with the perpetrator of these things, and next the kinship of all Greeks in blood and speech, and the shrines of gods and the sacrifices that we have in common, and the likeness of our way of life, to all of which it would not befit the Athenians to be false. </a:t>
            </a:r>
            <a:r>
              <a:rPr lang="en-GB" dirty="0" smtClean="0"/>
              <a:t>Know </a:t>
            </a:r>
            <a:r>
              <a:rPr lang="en-GB" dirty="0" smtClean="0"/>
              <a:t>this now, if you knew it not before, that as long as one Athenian is left alive we will make no agreement with Xerxes</a:t>
            </a:r>
            <a:r>
              <a:rPr lang="en-GB" dirty="0" smtClean="0"/>
              <a:t>.”</a:t>
            </a:r>
          </a:p>
          <a:p>
            <a:pPr algn="r"/>
            <a:r>
              <a:rPr lang="en-GB" dirty="0" smtClean="0"/>
              <a:t>Herodotus 8.144.1-3</a:t>
            </a:r>
            <a:endParaRPr lang="nl-NL"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Athenian</a:t>
            </a:r>
            <a:r>
              <a:rPr lang="nl-NL" dirty="0" smtClean="0"/>
              <a:t> </a:t>
            </a:r>
            <a:r>
              <a:rPr lang="nl-NL" dirty="0" err="1" smtClean="0"/>
              <a:t>democracy</a:t>
            </a:r>
            <a:r>
              <a:rPr lang="nl-NL" dirty="0" smtClean="0"/>
              <a:t> and the </a:t>
            </a:r>
            <a:r>
              <a:rPr lang="nl-NL" dirty="0" err="1" smtClean="0"/>
              <a:t>Persian</a:t>
            </a:r>
            <a:r>
              <a:rPr lang="nl-NL" dirty="0" smtClean="0"/>
              <a:t> Wars</a:t>
            </a:r>
            <a:endParaRPr lang="nl-NL" dirty="0"/>
          </a:p>
        </p:txBody>
      </p:sp>
      <p:sp>
        <p:nvSpPr>
          <p:cNvPr id="3" name="Tijdelijke aanduiding voor inhoud 2"/>
          <p:cNvSpPr>
            <a:spLocks noGrp="1"/>
          </p:cNvSpPr>
          <p:nvPr>
            <p:ph sz="quarter" idx="1"/>
          </p:nvPr>
        </p:nvSpPr>
        <p:spPr/>
        <p:txBody>
          <a:bodyPr>
            <a:normAutofit/>
          </a:bodyPr>
          <a:lstStyle/>
          <a:p>
            <a:r>
              <a:rPr lang="nl-NL" sz="2000" dirty="0" smtClean="0"/>
              <a:t>507/6: </a:t>
            </a:r>
            <a:r>
              <a:rPr lang="nl-NL" sz="2000" dirty="0" err="1" smtClean="0"/>
              <a:t>envoys</a:t>
            </a:r>
            <a:r>
              <a:rPr lang="nl-NL" sz="2000" dirty="0" smtClean="0"/>
              <a:t> of </a:t>
            </a:r>
            <a:r>
              <a:rPr lang="nl-NL" sz="2000" dirty="0" err="1" smtClean="0"/>
              <a:t>democracy</a:t>
            </a:r>
            <a:r>
              <a:rPr lang="nl-NL" sz="2000" dirty="0" smtClean="0"/>
              <a:t>, desperate </a:t>
            </a:r>
            <a:r>
              <a:rPr lang="nl-NL" sz="2000" dirty="0" err="1" smtClean="0"/>
              <a:t>for</a:t>
            </a:r>
            <a:r>
              <a:rPr lang="nl-NL" sz="2000" dirty="0" smtClean="0"/>
              <a:t> </a:t>
            </a:r>
            <a:r>
              <a:rPr lang="nl-NL" sz="2000" dirty="0" err="1" smtClean="0"/>
              <a:t>allies</a:t>
            </a:r>
            <a:r>
              <a:rPr lang="nl-NL" sz="2000" dirty="0" smtClean="0"/>
              <a:t>, </a:t>
            </a:r>
            <a:r>
              <a:rPr lang="nl-NL" sz="2000" dirty="0" err="1" smtClean="0"/>
              <a:t>submit</a:t>
            </a:r>
            <a:r>
              <a:rPr lang="nl-NL" sz="2000" dirty="0" smtClean="0"/>
              <a:t> to </a:t>
            </a:r>
            <a:r>
              <a:rPr lang="nl-NL" sz="2000" dirty="0" err="1" smtClean="0"/>
              <a:t>Persia</a:t>
            </a:r>
            <a:r>
              <a:rPr lang="nl-NL" sz="2000" dirty="0" smtClean="0"/>
              <a:t>; </a:t>
            </a:r>
            <a:r>
              <a:rPr lang="nl-NL" sz="2000" dirty="0" err="1" smtClean="0"/>
              <a:t>on</a:t>
            </a:r>
            <a:r>
              <a:rPr lang="nl-NL" sz="2000" dirty="0" smtClean="0"/>
              <a:t> </a:t>
            </a:r>
            <a:r>
              <a:rPr lang="nl-NL" sz="2000" dirty="0" err="1" smtClean="0"/>
              <a:t>their</a:t>
            </a:r>
            <a:r>
              <a:rPr lang="nl-NL" sz="2000" dirty="0" smtClean="0"/>
              <a:t> return ‘</a:t>
            </a:r>
            <a:r>
              <a:rPr lang="nl-NL" sz="2000" dirty="0" err="1" smtClean="0"/>
              <a:t>they</a:t>
            </a:r>
            <a:r>
              <a:rPr lang="nl-NL" sz="2000" dirty="0" smtClean="0"/>
              <a:t> </a:t>
            </a:r>
            <a:r>
              <a:rPr lang="nl-NL" sz="2000" dirty="0" err="1" smtClean="0"/>
              <a:t>were</a:t>
            </a:r>
            <a:r>
              <a:rPr lang="nl-NL" sz="2000" dirty="0" smtClean="0"/>
              <a:t> </a:t>
            </a:r>
            <a:r>
              <a:rPr lang="nl-NL" sz="2000" dirty="0" err="1" smtClean="0"/>
              <a:t>greatly</a:t>
            </a:r>
            <a:r>
              <a:rPr lang="nl-NL" sz="2000" dirty="0" smtClean="0"/>
              <a:t> </a:t>
            </a:r>
            <a:r>
              <a:rPr lang="nl-NL" sz="2000" dirty="0" err="1" smtClean="0"/>
              <a:t>blamed</a:t>
            </a:r>
            <a:r>
              <a:rPr lang="nl-NL" sz="2000" dirty="0" smtClean="0"/>
              <a:t> </a:t>
            </a:r>
            <a:r>
              <a:rPr lang="nl-NL" sz="2000" dirty="0" err="1" smtClean="0"/>
              <a:t>for</a:t>
            </a:r>
            <a:r>
              <a:rPr lang="nl-NL" sz="2000" dirty="0" smtClean="0"/>
              <a:t> </a:t>
            </a:r>
            <a:r>
              <a:rPr lang="nl-NL" sz="2000" dirty="0" err="1" smtClean="0"/>
              <a:t>what</a:t>
            </a:r>
            <a:r>
              <a:rPr lang="nl-NL" sz="2000" dirty="0" smtClean="0"/>
              <a:t> </a:t>
            </a:r>
            <a:r>
              <a:rPr lang="nl-NL" sz="2000" dirty="0" err="1" smtClean="0"/>
              <a:t>they</a:t>
            </a:r>
            <a:r>
              <a:rPr lang="nl-NL" sz="2000" dirty="0" smtClean="0"/>
              <a:t> had </a:t>
            </a:r>
            <a:r>
              <a:rPr lang="nl-NL" sz="2000" dirty="0" err="1" smtClean="0"/>
              <a:t>done</a:t>
            </a:r>
            <a:r>
              <a:rPr lang="nl-NL" sz="2000" dirty="0" smtClean="0"/>
              <a:t>’ (</a:t>
            </a:r>
            <a:r>
              <a:rPr lang="nl-NL" sz="2000" dirty="0" err="1" smtClean="0"/>
              <a:t>Hdt</a:t>
            </a:r>
            <a:r>
              <a:rPr lang="nl-NL" sz="2000" dirty="0" smtClean="0"/>
              <a:t>. 5.73.3)</a:t>
            </a:r>
          </a:p>
          <a:p>
            <a:endParaRPr lang="nl-NL" sz="2000" dirty="0" smtClean="0"/>
          </a:p>
          <a:p>
            <a:r>
              <a:rPr lang="nl-NL" sz="2000" dirty="0" smtClean="0"/>
              <a:t>499: </a:t>
            </a:r>
            <a:r>
              <a:rPr lang="nl-NL" sz="2000" dirty="0" err="1" smtClean="0"/>
              <a:t>Aristagoras</a:t>
            </a:r>
            <a:r>
              <a:rPr lang="nl-NL" sz="2000" dirty="0" smtClean="0"/>
              <a:t> of </a:t>
            </a:r>
            <a:r>
              <a:rPr lang="nl-NL" sz="2000" dirty="0" err="1" smtClean="0"/>
              <a:t>Miletus</a:t>
            </a:r>
            <a:r>
              <a:rPr lang="nl-NL" sz="2000" dirty="0" smtClean="0"/>
              <a:t> </a:t>
            </a:r>
            <a:r>
              <a:rPr lang="nl-NL" sz="2000" dirty="0" err="1" smtClean="0"/>
              <a:t>persuades</a:t>
            </a:r>
            <a:r>
              <a:rPr lang="nl-NL" sz="2000" dirty="0" smtClean="0"/>
              <a:t> the </a:t>
            </a:r>
            <a:r>
              <a:rPr lang="nl-NL" sz="2000" dirty="0" err="1" smtClean="0"/>
              <a:t>Assembly</a:t>
            </a:r>
            <a:r>
              <a:rPr lang="nl-NL" sz="2000" dirty="0" smtClean="0"/>
              <a:t> to support </a:t>
            </a:r>
            <a:r>
              <a:rPr lang="nl-NL" sz="2000" dirty="0" err="1" smtClean="0"/>
              <a:t>Ionian</a:t>
            </a:r>
            <a:r>
              <a:rPr lang="nl-NL" sz="2000" dirty="0" smtClean="0"/>
              <a:t> </a:t>
            </a:r>
            <a:r>
              <a:rPr lang="nl-NL" sz="2000" dirty="0" err="1" smtClean="0"/>
              <a:t>Revolt</a:t>
            </a:r>
            <a:r>
              <a:rPr lang="nl-NL" sz="2000" dirty="0" smtClean="0"/>
              <a:t>; ‘</a:t>
            </a:r>
            <a:r>
              <a:rPr lang="en-GB" sz="2000" dirty="0" smtClean="0"/>
              <a:t>it </a:t>
            </a:r>
            <a:r>
              <a:rPr lang="en-GB" sz="2000" dirty="0" smtClean="0"/>
              <a:t>seems, then, that it is easier to deceive many than one, for he could not deceive </a:t>
            </a:r>
            <a:r>
              <a:rPr lang="en-GB" sz="2000" dirty="0" err="1" smtClean="0"/>
              <a:t>Cleomenes</a:t>
            </a:r>
            <a:r>
              <a:rPr lang="en-GB" sz="2000" dirty="0" smtClean="0"/>
              <a:t> of </a:t>
            </a:r>
            <a:r>
              <a:rPr lang="en-GB" sz="2000" dirty="0" smtClean="0"/>
              <a:t>Sparta, </a:t>
            </a:r>
            <a:r>
              <a:rPr lang="en-GB" sz="2000" dirty="0" smtClean="0"/>
              <a:t>one single man, but thirty </a:t>
            </a:r>
            <a:r>
              <a:rPr lang="en-GB" sz="2000" dirty="0" smtClean="0"/>
              <a:t>thousand </a:t>
            </a:r>
            <a:r>
              <a:rPr lang="en-GB" sz="2000" dirty="0" smtClean="0"/>
              <a:t>Athenians he </a:t>
            </a:r>
            <a:r>
              <a:rPr lang="en-GB" sz="2000" dirty="0" smtClean="0"/>
              <a:t>could’ (</a:t>
            </a:r>
            <a:r>
              <a:rPr lang="en-GB" sz="2000" dirty="0" err="1" smtClean="0"/>
              <a:t>Hdt</a:t>
            </a:r>
            <a:r>
              <a:rPr lang="en-GB" sz="2000" dirty="0" smtClean="0"/>
              <a:t>. 5.97.2)</a:t>
            </a:r>
          </a:p>
          <a:p>
            <a:endParaRPr lang="en-GB" sz="2000" dirty="0" smtClean="0"/>
          </a:p>
          <a:p>
            <a:r>
              <a:rPr lang="en-GB" sz="2000" dirty="0" smtClean="0"/>
              <a:t>491: Darius demands formal submission; Athenians throw his emissaries into the Pit</a:t>
            </a:r>
          </a:p>
          <a:p>
            <a:endParaRPr lang="en-GB" sz="2000" dirty="0" smtClean="0"/>
          </a:p>
          <a:p>
            <a:r>
              <a:rPr lang="en-GB" sz="2000" dirty="0" smtClean="0"/>
              <a:t>490: Persians land at Marathon, intending to restore Hippias as tyrant</a:t>
            </a:r>
            <a:endParaRPr lang="nl-NL" sz="2000" dirty="0" smtClean="0"/>
          </a:p>
          <a:p>
            <a:endParaRPr lang="nl-NL" sz="2000" dirty="0" smtClean="0"/>
          </a:p>
          <a:p>
            <a:endParaRPr lang="nl-NL" sz="20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early</a:t>
            </a:r>
            <a:r>
              <a:rPr lang="nl-NL" dirty="0" smtClean="0"/>
              <a:t> </a:t>
            </a:r>
            <a:r>
              <a:rPr lang="nl-NL" dirty="0" err="1" smtClean="0"/>
              <a:t>democracy</a:t>
            </a:r>
            <a:r>
              <a:rPr lang="nl-NL" dirty="0" smtClean="0"/>
              <a:t> at Marathon</a:t>
            </a:r>
            <a:endParaRPr lang="nl-NL" dirty="0"/>
          </a:p>
        </p:txBody>
      </p:sp>
      <p:sp>
        <p:nvSpPr>
          <p:cNvPr id="3" name="Tijdelijke aanduiding voor inhoud 2"/>
          <p:cNvSpPr>
            <a:spLocks noGrp="1"/>
          </p:cNvSpPr>
          <p:nvPr>
            <p:ph sz="quarter" idx="1"/>
          </p:nvPr>
        </p:nvSpPr>
        <p:spPr>
          <a:xfrm>
            <a:off x="301752" y="1700808"/>
            <a:ext cx="8590728" cy="4398240"/>
          </a:xfrm>
        </p:spPr>
        <p:txBody>
          <a:bodyPr>
            <a:normAutofit/>
          </a:bodyPr>
          <a:lstStyle/>
          <a:p>
            <a:r>
              <a:rPr lang="nl-NL" sz="2800" dirty="0" err="1" smtClean="0"/>
              <a:t>Army</a:t>
            </a:r>
            <a:r>
              <a:rPr lang="nl-NL" sz="2800" dirty="0" smtClean="0"/>
              <a:t> led </a:t>
            </a:r>
            <a:r>
              <a:rPr lang="nl-NL" sz="2800" dirty="0" err="1" smtClean="0"/>
              <a:t>by</a:t>
            </a:r>
            <a:r>
              <a:rPr lang="nl-NL" sz="2800" dirty="0" smtClean="0"/>
              <a:t> board of 10 </a:t>
            </a:r>
            <a:r>
              <a:rPr lang="nl-NL" sz="2800" dirty="0" err="1" smtClean="0"/>
              <a:t>generals</a:t>
            </a:r>
            <a:r>
              <a:rPr lang="nl-NL" sz="2800" dirty="0" smtClean="0"/>
              <a:t> + </a:t>
            </a:r>
            <a:r>
              <a:rPr lang="nl-NL" sz="2800" dirty="0" err="1" smtClean="0"/>
              <a:t>Callimachos</a:t>
            </a:r>
            <a:r>
              <a:rPr lang="nl-NL" sz="2800" dirty="0" smtClean="0"/>
              <a:t> the </a:t>
            </a:r>
            <a:r>
              <a:rPr lang="nl-NL" sz="2800" dirty="0" err="1" smtClean="0"/>
              <a:t>polemarch</a:t>
            </a:r>
            <a:r>
              <a:rPr lang="nl-NL" sz="2800" dirty="0" smtClean="0"/>
              <a:t> (War </a:t>
            </a:r>
            <a:r>
              <a:rPr lang="nl-NL" sz="2800" dirty="0" err="1" smtClean="0"/>
              <a:t>Archon</a:t>
            </a:r>
            <a:r>
              <a:rPr lang="nl-NL" sz="2800" dirty="0" smtClean="0"/>
              <a:t>)</a:t>
            </a:r>
          </a:p>
          <a:p>
            <a:endParaRPr lang="nl-NL" sz="2800" dirty="0" smtClean="0"/>
          </a:p>
          <a:p>
            <a:r>
              <a:rPr lang="nl-NL" sz="2800" dirty="0" err="1" smtClean="0"/>
              <a:t>Rotating</a:t>
            </a:r>
            <a:r>
              <a:rPr lang="nl-NL" sz="2800" dirty="0" smtClean="0"/>
              <a:t> </a:t>
            </a:r>
            <a:r>
              <a:rPr lang="nl-NL" sz="2800" dirty="0" err="1" smtClean="0"/>
              <a:t>supreme</a:t>
            </a:r>
            <a:r>
              <a:rPr lang="nl-NL" sz="2800" dirty="0" smtClean="0"/>
              <a:t> </a:t>
            </a:r>
            <a:r>
              <a:rPr lang="nl-NL" sz="2800" dirty="0" err="1" smtClean="0"/>
              <a:t>command</a:t>
            </a:r>
            <a:endParaRPr lang="nl-NL" sz="2800" dirty="0" smtClean="0"/>
          </a:p>
          <a:p>
            <a:endParaRPr lang="nl-NL" sz="2800" dirty="0" smtClean="0"/>
          </a:p>
          <a:p>
            <a:r>
              <a:rPr lang="nl-NL" sz="2800" dirty="0" err="1" smtClean="0"/>
              <a:t>D</a:t>
            </a:r>
            <a:r>
              <a:rPr lang="nl-NL" sz="2800" dirty="0" err="1" smtClean="0"/>
              <a:t>ecision</a:t>
            </a:r>
            <a:r>
              <a:rPr lang="nl-NL" sz="2800" dirty="0" smtClean="0"/>
              <a:t> to </a:t>
            </a:r>
            <a:r>
              <a:rPr lang="nl-NL" sz="2800" dirty="0" err="1" smtClean="0"/>
              <a:t>fight</a:t>
            </a:r>
            <a:r>
              <a:rPr lang="nl-NL" sz="2800" dirty="0" smtClean="0"/>
              <a:t> made </a:t>
            </a:r>
            <a:r>
              <a:rPr lang="nl-NL" sz="2800" dirty="0" err="1" smtClean="0"/>
              <a:t>by</a:t>
            </a:r>
            <a:r>
              <a:rPr lang="nl-NL" sz="2800" dirty="0" smtClean="0"/>
              <a:t> </a:t>
            </a:r>
            <a:r>
              <a:rPr lang="nl-NL" sz="2800" dirty="0" err="1" smtClean="0"/>
              <a:t>vote</a:t>
            </a:r>
            <a:endParaRPr lang="nl-NL" sz="2800" dirty="0" smtClean="0"/>
          </a:p>
          <a:p>
            <a:endParaRPr lang="nl-NL" sz="2800" dirty="0" smtClean="0"/>
          </a:p>
          <a:p>
            <a:r>
              <a:rPr lang="nl-NL" sz="2800" dirty="0" err="1" smtClean="0"/>
              <a:t>R</a:t>
            </a:r>
            <a:r>
              <a:rPr lang="nl-NL" sz="2800" dirty="0" err="1" smtClean="0"/>
              <a:t>ole</a:t>
            </a:r>
            <a:r>
              <a:rPr lang="nl-NL" sz="2800" dirty="0" smtClean="0"/>
              <a:t> of </a:t>
            </a:r>
            <a:r>
              <a:rPr lang="nl-NL" sz="2800" dirty="0" err="1" smtClean="0"/>
              <a:t>Miltiades</a:t>
            </a:r>
            <a:r>
              <a:rPr lang="nl-NL" sz="2800" dirty="0" smtClean="0"/>
              <a:t>’ </a:t>
            </a:r>
            <a:r>
              <a:rPr lang="nl-NL" sz="2800" dirty="0" err="1" smtClean="0"/>
              <a:t>powers</a:t>
            </a:r>
            <a:r>
              <a:rPr lang="nl-NL" sz="2800" dirty="0" smtClean="0"/>
              <a:t> of </a:t>
            </a:r>
            <a:r>
              <a:rPr lang="nl-NL" sz="2800" dirty="0" err="1" smtClean="0"/>
              <a:t>persuasion</a:t>
            </a:r>
            <a:endParaRPr lang="nl-NL" sz="2800" dirty="0" smtClean="0"/>
          </a:p>
          <a:p>
            <a:endParaRPr lang="nl-NL" sz="2000" dirty="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early</a:t>
            </a:r>
            <a:r>
              <a:rPr lang="nl-NL" dirty="0" smtClean="0"/>
              <a:t> </a:t>
            </a:r>
            <a:r>
              <a:rPr lang="nl-NL" dirty="0" err="1" smtClean="0"/>
              <a:t>democracy</a:t>
            </a:r>
            <a:r>
              <a:rPr lang="nl-NL" dirty="0" smtClean="0"/>
              <a:t> </a:t>
            </a:r>
            <a:r>
              <a:rPr lang="nl-NL" dirty="0" err="1" smtClean="0"/>
              <a:t>against</a:t>
            </a:r>
            <a:r>
              <a:rPr lang="nl-NL" dirty="0" smtClean="0"/>
              <a:t> </a:t>
            </a:r>
            <a:r>
              <a:rPr lang="nl-NL" dirty="0" err="1" smtClean="0"/>
              <a:t>Xerxes</a:t>
            </a:r>
            <a:endParaRPr lang="nl-NL" dirty="0"/>
          </a:p>
        </p:txBody>
      </p:sp>
      <p:sp>
        <p:nvSpPr>
          <p:cNvPr id="3" name="Tijdelijke aanduiding voor inhoud 2"/>
          <p:cNvSpPr>
            <a:spLocks noGrp="1"/>
          </p:cNvSpPr>
          <p:nvPr>
            <p:ph sz="quarter" idx="1"/>
          </p:nvPr>
        </p:nvSpPr>
        <p:spPr/>
        <p:txBody>
          <a:bodyPr>
            <a:normAutofit fontScale="92500" lnSpcReduction="10000"/>
          </a:bodyPr>
          <a:lstStyle/>
          <a:p>
            <a:r>
              <a:rPr lang="nl-NL" sz="2600" dirty="0" smtClean="0"/>
              <a:t>483: </a:t>
            </a:r>
            <a:r>
              <a:rPr lang="nl-NL" sz="2600" dirty="0" smtClean="0"/>
              <a:t>‘</a:t>
            </a:r>
            <a:r>
              <a:rPr lang="nl-NL" sz="2600" dirty="0" err="1" smtClean="0"/>
              <a:t>n</a:t>
            </a:r>
            <a:r>
              <a:rPr lang="nl-NL" sz="2600" dirty="0" err="1" smtClean="0"/>
              <a:t>ew</a:t>
            </a:r>
            <a:r>
              <a:rPr lang="nl-NL" sz="2600" dirty="0" smtClean="0"/>
              <a:t> </a:t>
            </a:r>
            <a:r>
              <a:rPr lang="nl-NL" sz="2600" dirty="0" smtClean="0"/>
              <a:t>man’ </a:t>
            </a:r>
            <a:r>
              <a:rPr lang="nl-NL" sz="2600" dirty="0" err="1" smtClean="0"/>
              <a:t>Themistocles</a:t>
            </a:r>
            <a:r>
              <a:rPr lang="nl-NL" sz="2600" dirty="0" smtClean="0"/>
              <a:t> </a:t>
            </a:r>
            <a:r>
              <a:rPr lang="nl-NL" sz="2600" dirty="0" err="1" smtClean="0"/>
              <a:t>persuades</a:t>
            </a:r>
            <a:r>
              <a:rPr lang="nl-NL" sz="2600" dirty="0" smtClean="0"/>
              <a:t> the </a:t>
            </a:r>
            <a:r>
              <a:rPr lang="nl-NL" sz="2600" dirty="0" err="1" smtClean="0"/>
              <a:t>Assembly</a:t>
            </a:r>
            <a:r>
              <a:rPr lang="nl-NL" sz="2600" dirty="0" smtClean="0"/>
              <a:t> to </a:t>
            </a:r>
            <a:r>
              <a:rPr lang="nl-NL" sz="2600" dirty="0" err="1" smtClean="0"/>
              <a:t>use</a:t>
            </a:r>
            <a:r>
              <a:rPr lang="nl-NL" sz="2600" dirty="0" smtClean="0"/>
              <a:t> </a:t>
            </a:r>
            <a:r>
              <a:rPr lang="nl-NL" sz="2600" dirty="0" err="1" smtClean="0"/>
              <a:t>silver</a:t>
            </a:r>
            <a:r>
              <a:rPr lang="nl-NL" sz="2600" dirty="0" smtClean="0"/>
              <a:t> </a:t>
            </a:r>
            <a:r>
              <a:rPr lang="nl-NL" sz="2600" dirty="0" err="1" smtClean="0"/>
              <a:t>from</a:t>
            </a:r>
            <a:r>
              <a:rPr lang="nl-NL" sz="2600" dirty="0" smtClean="0"/>
              <a:t> </a:t>
            </a:r>
            <a:r>
              <a:rPr lang="nl-NL" sz="2600" dirty="0" err="1" smtClean="0"/>
              <a:t>Laurium</a:t>
            </a:r>
            <a:r>
              <a:rPr lang="nl-NL" sz="2600" dirty="0" smtClean="0"/>
              <a:t> to </a:t>
            </a:r>
            <a:r>
              <a:rPr lang="nl-NL" sz="2600" dirty="0" err="1" smtClean="0"/>
              <a:t>expand</a:t>
            </a:r>
            <a:r>
              <a:rPr lang="nl-NL" sz="2600" dirty="0" smtClean="0"/>
              <a:t> the </a:t>
            </a:r>
            <a:r>
              <a:rPr lang="nl-NL" sz="2600" dirty="0" err="1" smtClean="0"/>
              <a:t>fleet</a:t>
            </a:r>
            <a:endParaRPr lang="nl-NL" sz="2600" dirty="0" smtClean="0"/>
          </a:p>
          <a:p>
            <a:endParaRPr lang="nl-NL" sz="2600" dirty="0" smtClean="0"/>
          </a:p>
          <a:p>
            <a:r>
              <a:rPr lang="nl-NL" sz="2600" dirty="0" smtClean="0"/>
              <a:t>480: </a:t>
            </a:r>
            <a:r>
              <a:rPr lang="nl-NL" sz="2600" dirty="0" err="1" smtClean="0"/>
              <a:t>Debate</a:t>
            </a:r>
            <a:r>
              <a:rPr lang="nl-NL" sz="2600" dirty="0" smtClean="0"/>
              <a:t> over </a:t>
            </a:r>
            <a:r>
              <a:rPr lang="nl-NL" sz="2600" dirty="0" err="1" smtClean="0"/>
              <a:t>meaning</a:t>
            </a:r>
            <a:r>
              <a:rPr lang="nl-NL" sz="2600" dirty="0" smtClean="0"/>
              <a:t> of </a:t>
            </a:r>
            <a:r>
              <a:rPr lang="nl-NL" sz="2600" dirty="0" err="1" smtClean="0"/>
              <a:t>oracle</a:t>
            </a:r>
            <a:r>
              <a:rPr lang="nl-NL" sz="2600" dirty="0" smtClean="0"/>
              <a:t> </a:t>
            </a:r>
            <a:r>
              <a:rPr lang="nl-NL" sz="2600" dirty="0" err="1" smtClean="0"/>
              <a:t>about</a:t>
            </a:r>
            <a:r>
              <a:rPr lang="nl-NL" sz="2600" dirty="0" smtClean="0"/>
              <a:t> </a:t>
            </a:r>
            <a:r>
              <a:rPr lang="nl-NL" sz="2600" dirty="0" err="1" smtClean="0"/>
              <a:t>Athens</a:t>
            </a:r>
            <a:r>
              <a:rPr lang="nl-NL" sz="2600" dirty="0" smtClean="0"/>
              <a:t>’ </a:t>
            </a:r>
            <a:r>
              <a:rPr lang="nl-NL" sz="2600" dirty="0" err="1" smtClean="0"/>
              <a:t>fate</a:t>
            </a:r>
            <a:r>
              <a:rPr lang="nl-NL" sz="2600" dirty="0" smtClean="0"/>
              <a:t>; </a:t>
            </a:r>
            <a:r>
              <a:rPr lang="nl-NL" sz="2600" dirty="0" err="1" smtClean="0"/>
              <a:t>Themistocles</a:t>
            </a:r>
            <a:r>
              <a:rPr lang="nl-NL" sz="2600" dirty="0" smtClean="0"/>
              <a:t> </a:t>
            </a:r>
            <a:r>
              <a:rPr lang="nl-NL" sz="2600" dirty="0" err="1" smtClean="0"/>
              <a:t>persuades</a:t>
            </a:r>
            <a:r>
              <a:rPr lang="nl-NL" sz="2600" dirty="0" smtClean="0"/>
              <a:t> the </a:t>
            </a:r>
            <a:r>
              <a:rPr lang="nl-NL" sz="2600" dirty="0" err="1" smtClean="0"/>
              <a:t>Assembly</a:t>
            </a:r>
            <a:r>
              <a:rPr lang="nl-NL" sz="2600" dirty="0" smtClean="0"/>
              <a:t> to </a:t>
            </a:r>
            <a:r>
              <a:rPr lang="nl-NL" sz="2600" dirty="0" err="1" smtClean="0"/>
              <a:t>evacuate</a:t>
            </a:r>
            <a:r>
              <a:rPr lang="nl-NL" sz="2600" dirty="0" smtClean="0"/>
              <a:t> </a:t>
            </a:r>
            <a:r>
              <a:rPr lang="nl-NL" sz="2600" dirty="0" err="1" smtClean="0"/>
              <a:t>Attica</a:t>
            </a:r>
            <a:r>
              <a:rPr lang="nl-NL" sz="2600" dirty="0" smtClean="0"/>
              <a:t> and put </a:t>
            </a:r>
            <a:r>
              <a:rPr lang="nl-NL" sz="2600" dirty="0" err="1" smtClean="0"/>
              <a:t>their</a:t>
            </a:r>
            <a:r>
              <a:rPr lang="nl-NL" sz="2600" dirty="0" smtClean="0"/>
              <a:t> </a:t>
            </a:r>
            <a:r>
              <a:rPr lang="nl-NL" sz="2600" dirty="0" err="1" smtClean="0"/>
              <a:t>faith</a:t>
            </a:r>
            <a:r>
              <a:rPr lang="nl-NL" sz="2600" dirty="0" smtClean="0"/>
              <a:t> in the </a:t>
            </a:r>
            <a:r>
              <a:rPr lang="nl-NL" sz="2600" dirty="0" err="1" smtClean="0"/>
              <a:t>fleet</a:t>
            </a:r>
            <a:endParaRPr lang="nl-NL" sz="2600" dirty="0" smtClean="0"/>
          </a:p>
          <a:p>
            <a:endParaRPr lang="nl-NL" sz="2600" dirty="0" smtClean="0"/>
          </a:p>
          <a:p>
            <a:r>
              <a:rPr lang="nl-NL" sz="2600" dirty="0" err="1" smtClean="0"/>
              <a:t>Athenians</a:t>
            </a:r>
            <a:r>
              <a:rPr lang="nl-NL" sz="2600" dirty="0" smtClean="0"/>
              <a:t> accept </a:t>
            </a:r>
            <a:r>
              <a:rPr lang="nl-NL" sz="2600" dirty="0" err="1" smtClean="0"/>
              <a:t>Spartan</a:t>
            </a:r>
            <a:r>
              <a:rPr lang="nl-NL" sz="2600" dirty="0" smtClean="0"/>
              <a:t> </a:t>
            </a:r>
            <a:r>
              <a:rPr lang="nl-NL" sz="2600" dirty="0" err="1" smtClean="0"/>
              <a:t>supreme</a:t>
            </a:r>
            <a:r>
              <a:rPr lang="nl-NL" sz="2600" dirty="0" smtClean="0"/>
              <a:t> </a:t>
            </a:r>
            <a:r>
              <a:rPr lang="nl-NL" sz="2600" dirty="0" err="1" smtClean="0"/>
              <a:t>command</a:t>
            </a:r>
            <a:r>
              <a:rPr lang="nl-NL" sz="2600" dirty="0" smtClean="0"/>
              <a:t> even at </a:t>
            </a:r>
            <a:r>
              <a:rPr lang="nl-NL" sz="2600" dirty="0" err="1" smtClean="0"/>
              <a:t>sea</a:t>
            </a:r>
            <a:r>
              <a:rPr lang="nl-NL" sz="2600" dirty="0" smtClean="0"/>
              <a:t>, ‘</a:t>
            </a:r>
            <a:r>
              <a:rPr lang="en-GB" sz="2600" dirty="0" smtClean="0"/>
              <a:t>seeing that if they quarrelled over the leadership, </a:t>
            </a:r>
            <a:r>
              <a:rPr lang="en-GB" sz="2600" dirty="0" smtClean="0"/>
              <a:t>Greece </a:t>
            </a:r>
            <a:r>
              <a:rPr lang="en-GB" sz="2600" dirty="0" smtClean="0"/>
              <a:t>must </a:t>
            </a:r>
            <a:r>
              <a:rPr lang="en-GB" sz="2600" dirty="0" smtClean="0"/>
              <a:t>perish’ (</a:t>
            </a:r>
            <a:r>
              <a:rPr lang="en-GB" sz="2600" dirty="0" err="1" smtClean="0"/>
              <a:t>Hdt</a:t>
            </a:r>
            <a:r>
              <a:rPr lang="en-GB" sz="2600" dirty="0" smtClean="0"/>
              <a:t>. 8.3.1)</a:t>
            </a:r>
            <a:endParaRPr lang="nl-NL" sz="2600" dirty="0" smtClean="0"/>
          </a:p>
          <a:p>
            <a:endParaRPr lang="nl-NL" sz="2600" dirty="0" smtClean="0"/>
          </a:p>
          <a:p>
            <a:r>
              <a:rPr lang="nl-NL" sz="2600" dirty="0" err="1" smtClean="0"/>
              <a:t>Athens</a:t>
            </a:r>
            <a:r>
              <a:rPr lang="nl-NL" sz="2600" dirty="0" smtClean="0"/>
              <a:t> </a:t>
            </a:r>
            <a:r>
              <a:rPr lang="nl-NL" sz="2600" dirty="0" err="1" smtClean="0"/>
              <a:t>razed</a:t>
            </a:r>
            <a:r>
              <a:rPr lang="nl-NL" sz="2600" dirty="0" smtClean="0"/>
              <a:t> to the </a:t>
            </a:r>
            <a:r>
              <a:rPr lang="nl-NL" sz="2600" dirty="0" err="1" smtClean="0"/>
              <a:t>ground</a:t>
            </a:r>
            <a:r>
              <a:rPr lang="nl-NL" sz="2600" dirty="0" smtClean="0"/>
              <a:t>, </a:t>
            </a:r>
            <a:r>
              <a:rPr lang="nl-NL" sz="2600" dirty="0" err="1" smtClean="0"/>
              <a:t>but</a:t>
            </a:r>
            <a:r>
              <a:rPr lang="nl-NL" sz="2600" dirty="0" smtClean="0"/>
              <a:t> </a:t>
            </a:r>
            <a:r>
              <a:rPr lang="nl-NL" sz="2600" dirty="0" err="1" smtClean="0"/>
              <a:t>Athenians</a:t>
            </a:r>
            <a:r>
              <a:rPr lang="nl-NL" sz="2600" dirty="0" smtClean="0"/>
              <a:t> </a:t>
            </a:r>
            <a:r>
              <a:rPr lang="nl-NL" sz="2600" dirty="0" err="1" smtClean="0"/>
              <a:t>persist</a:t>
            </a:r>
            <a:endParaRPr lang="nl-NL" sz="2600" dirty="0" smtClean="0"/>
          </a:p>
          <a:p>
            <a:endParaRPr lang="nl-NL"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Decree</a:t>
            </a:r>
            <a:r>
              <a:rPr lang="nl-NL" dirty="0" smtClean="0"/>
              <a:t> of </a:t>
            </a:r>
            <a:r>
              <a:rPr lang="nl-NL" dirty="0" err="1" smtClean="0"/>
              <a:t>Themistocles</a:t>
            </a:r>
            <a:r>
              <a:rPr lang="nl-NL" dirty="0" smtClean="0"/>
              <a:t>’</a:t>
            </a:r>
            <a:endParaRPr lang="nl-NL" dirty="0"/>
          </a:p>
        </p:txBody>
      </p:sp>
      <p:sp>
        <p:nvSpPr>
          <p:cNvPr id="3" name="Tekstvak 2"/>
          <p:cNvSpPr txBox="1"/>
          <p:nvPr/>
        </p:nvSpPr>
        <p:spPr>
          <a:xfrm>
            <a:off x="395536" y="1916832"/>
            <a:ext cx="8424936" cy="3693319"/>
          </a:xfrm>
          <a:prstGeom prst="rect">
            <a:avLst/>
          </a:prstGeom>
          <a:noFill/>
        </p:spPr>
        <p:txBody>
          <a:bodyPr wrap="square" rtlCol="0">
            <a:spAutoFit/>
          </a:bodyPr>
          <a:lstStyle/>
          <a:p>
            <a:pPr algn="just"/>
            <a:r>
              <a:rPr lang="nl-NL" dirty="0" err="1" smtClean="0"/>
              <a:t>Resolved</a:t>
            </a:r>
            <a:r>
              <a:rPr lang="nl-NL" dirty="0" smtClean="0"/>
              <a:t> </a:t>
            </a:r>
            <a:r>
              <a:rPr lang="nl-NL" dirty="0" err="1" smtClean="0"/>
              <a:t>by</a:t>
            </a:r>
            <a:r>
              <a:rPr lang="nl-NL" dirty="0" smtClean="0"/>
              <a:t> the </a:t>
            </a:r>
            <a:r>
              <a:rPr lang="nl-NL" dirty="0" err="1" smtClean="0"/>
              <a:t>Council</a:t>
            </a:r>
            <a:r>
              <a:rPr lang="nl-NL" dirty="0" smtClean="0"/>
              <a:t> and the </a:t>
            </a:r>
            <a:r>
              <a:rPr lang="nl-NL" dirty="0" err="1" smtClean="0"/>
              <a:t>People</a:t>
            </a:r>
            <a:r>
              <a:rPr lang="nl-NL" dirty="0" smtClean="0"/>
              <a:t>. </a:t>
            </a:r>
            <a:r>
              <a:rPr lang="nl-NL" dirty="0" err="1" smtClean="0"/>
              <a:t>Themistocles</a:t>
            </a:r>
            <a:r>
              <a:rPr lang="nl-NL" dirty="0" smtClean="0"/>
              <a:t> </a:t>
            </a:r>
            <a:r>
              <a:rPr lang="nl-NL" dirty="0" err="1" smtClean="0"/>
              <a:t>son</a:t>
            </a:r>
            <a:r>
              <a:rPr lang="nl-NL" dirty="0" smtClean="0"/>
              <a:t> of </a:t>
            </a:r>
            <a:r>
              <a:rPr lang="nl-NL" dirty="0" err="1" smtClean="0"/>
              <a:t>Neocles</a:t>
            </a:r>
            <a:r>
              <a:rPr lang="nl-NL" dirty="0" smtClean="0"/>
              <a:t> of the </a:t>
            </a:r>
            <a:r>
              <a:rPr lang="nl-NL" dirty="0" err="1" smtClean="0"/>
              <a:t>deme</a:t>
            </a:r>
            <a:r>
              <a:rPr lang="nl-NL" dirty="0" smtClean="0"/>
              <a:t> </a:t>
            </a:r>
            <a:r>
              <a:rPr lang="nl-NL" dirty="0" err="1" smtClean="0"/>
              <a:t>Phrearrhioi</a:t>
            </a:r>
            <a:r>
              <a:rPr lang="nl-NL" dirty="0" smtClean="0"/>
              <a:t> made the motion. The city </a:t>
            </a:r>
            <a:r>
              <a:rPr lang="nl-NL" dirty="0" err="1" smtClean="0"/>
              <a:t>shall</a:t>
            </a:r>
            <a:r>
              <a:rPr lang="nl-NL" dirty="0" smtClean="0"/>
              <a:t> </a:t>
            </a:r>
            <a:r>
              <a:rPr lang="nl-NL" dirty="0" err="1" smtClean="0"/>
              <a:t>be</a:t>
            </a:r>
            <a:r>
              <a:rPr lang="nl-NL" dirty="0" smtClean="0"/>
              <a:t> </a:t>
            </a:r>
            <a:r>
              <a:rPr lang="nl-NL" dirty="0" err="1" smtClean="0"/>
              <a:t>entrusted</a:t>
            </a:r>
            <a:r>
              <a:rPr lang="nl-NL" dirty="0" smtClean="0"/>
              <a:t> to </a:t>
            </a:r>
            <a:r>
              <a:rPr lang="nl-NL" dirty="0" err="1" smtClean="0"/>
              <a:t>Athena</a:t>
            </a:r>
            <a:r>
              <a:rPr lang="nl-NL" dirty="0" smtClean="0"/>
              <a:t>, </a:t>
            </a:r>
            <a:r>
              <a:rPr lang="nl-NL" dirty="0" err="1" smtClean="0"/>
              <a:t>Athens</a:t>
            </a:r>
            <a:r>
              <a:rPr lang="nl-NL" dirty="0" smtClean="0"/>
              <a:t>’ </a:t>
            </a:r>
            <a:r>
              <a:rPr lang="nl-NL" dirty="0" err="1" smtClean="0"/>
              <a:t>protectress</a:t>
            </a:r>
            <a:r>
              <a:rPr lang="nl-NL" dirty="0" smtClean="0"/>
              <a:t>, and to the </a:t>
            </a:r>
            <a:r>
              <a:rPr lang="nl-NL" dirty="0" err="1" smtClean="0"/>
              <a:t>other</a:t>
            </a:r>
            <a:r>
              <a:rPr lang="nl-NL" dirty="0" smtClean="0"/>
              <a:t> </a:t>
            </a:r>
            <a:r>
              <a:rPr lang="nl-NL" dirty="0" err="1" smtClean="0"/>
              <a:t>gods</a:t>
            </a:r>
            <a:r>
              <a:rPr lang="nl-NL" dirty="0" smtClean="0"/>
              <a:t>, all of </a:t>
            </a:r>
            <a:r>
              <a:rPr lang="nl-NL" dirty="0" err="1" smtClean="0"/>
              <a:t>them</a:t>
            </a:r>
            <a:r>
              <a:rPr lang="nl-NL" dirty="0" smtClean="0"/>
              <a:t>, </a:t>
            </a:r>
            <a:r>
              <a:rPr lang="nl-NL" dirty="0" err="1" smtClean="0"/>
              <a:t>for</a:t>
            </a:r>
            <a:r>
              <a:rPr lang="nl-NL" dirty="0" smtClean="0"/>
              <a:t> </a:t>
            </a:r>
            <a:r>
              <a:rPr lang="nl-NL" dirty="0" err="1" smtClean="0"/>
              <a:t>protection</a:t>
            </a:r>
            <a:r>
              <a:rPr lang="nl-NL" dirty="0" smtClean="0"/>
              <a:t> and </a:t>
            </a:r>
            <a:r>
              <a:rPr lang="nl-NL" dirty="0" err="1" smtClean="0"/>
              <a:t>defence</a:t>
            </a:r>
            <a:r>
              <a:rPr lang="nl-NL" dirty="0" smtClean="0"/>
              <a:t> </a:t>
            </a:r>
            <a:r>
              <a:rPr lang="nl-NL" dirty="0" err="1" smtClean="0"/>
              <a:t>against</a:t>
            </a:r>
            <a:r>
              <a:rPr lang="nl-NL" dirty="0" smtClean="0"/>
              <a:t> the </a:t>
            </a:r>
            <a:r>
              <a:rPr lang="nl-NL" dirty="0" err="1" smtClean="0"/>
              <a:t>barbarian</a:t>
            </a:r>
            <a:r>
              <a:rPr lang="nl-NL" dirty="0" smtClean="0"/>
              <a:t> </a:t>
            </a:r>
            <a:r>
              <a:rPr lang="nl-NL" dirty="0" err="1" smtClean="0"/>
              <a:t>on</a:t>
            </a:r>
            <a:r>
              <a:rPr lang="nl-NL" dirty="0" smtClean="0"/>
              <a:t> </a:t>
            </a:r>
            <a:r>
              <a:rPr lang="nl-NL" dirty="0" err="1" smtClean="0"/>
              <a:t>behalf</a:t>
            </a:r>
            <a:r>
              <a:rPr lang="nl-NL" dirty="0" smtClean="0"/>
              <a:t> of the country. The </a:t>
            </a:r>
            <a:r>
              <a:rPr lang="nl-NL" dirty="0" err="1" smtClean="0"/>
              <a:t>Athenians</a:t>
            </a:r>
            <a:r>
              <a:rPr lang="nl-NL" dirty="0" smtClean="0"/>
              <a:t> in </a:t>
            </a:r>
            <a:r>
              <a:rPr lang="nl-NL" dirty="0" err="1" smtClean="0"/>
              <a:t>their</a:t>
            </a:r>
            <a:r>
              <a:rPr lang="nl-NL" dirty="0" smtClean="0"/>
              <a:t> </a:t>
            </a:r>
            <a:r>
              <a:rPr lang="nl-NL" dirty="0" err="1" smtClean="0"/>
              <a:t>entirety</a:t>
            </a:r>
            <a:r>
              <a:rPr lang="nl-NL" dirty="0" smtClean="0"/>
              <a:t> and the </a:t>
            </a:r>
            <a:r>
              <a:rPr lang="nl-NL" dirty="0" err="1" smtClean="0"/>
              <a:t>foreigners</a:t>
            </a:r>
            <a:r>
              <a:rPr lang="nl-NL" dirty="0" smtClean="0"/>
              <a:t> </a:t>
            </a:r>
            <a:r>
              <a:rPr lang="nl-NL" dirty="0" err="1" smtClean="0"/>
              <a:t>who</a:t>
            </a:r>
            <a:r>
              <a:rPr lang="nl-NL" dirty="0" smtClean="0"/>
              <a:t> live in </a:t>
            </a:r>
            <a:r>
              <a:rPr lang="nl-NL" dirty="0" err="1" smtClean="0"/>
              <a:t>Athens</a:t>
            </a:r>
            <a:r>
              <a:rPr lang="nl-NL" dirty="0" smtClean="0"/>
              <a:t> </a:t>
            </a:r>
            <a:r>
              <a:rPr lang="nl-NL" dirty="0" err="1" smtClean="0"/>
              <a:t>shall</a:t>
            </a:r>
            <a:r>
              <a:rPr lang="nl-NL" dirty="0" smtClean="0"/>
              <a:t> place </a:t>
            </a:r>
            <a:r>
              <a:rPr lang="nl-NL" dirty="0" err="1" smtClean="0"/>
              <a:t>their</a:t>
            </a:r>
            <a:r>
              <a:rPr lang="nl-NL" dirty="0" smtClean="0"/>
              <a:t> </a:t>
            </a:r>
            <a:r>
              <a:rPr lang="nl-NL" dirty="0" err="1" smtClean="0"/>
              <a:t>women</a:t>
            </a:r>
            <a:r>
              <a:rPr lang="nl-NL" dirty="0" smtClean="0"/>
              <a:t> and </a:t>
            </a:r>
            <a:r>
              <a:rPr lang="nl-NL" dirty="0" err="1" smtClean="0"/>
              <a:t>children</a:t>
            </a:r>
            <a:r>
              <a:rPr lang="nl-NL" dirty="0" smtClean="0"/>
              <a:t> in </a:t>
            </a:r>
            <a:r>
              <a:rPr lang="nl-NL" dirty="0" err="1" smtClean="0"/>
              <a:t>Troezen</a:t>
            </a:r>
            <a:r>
              <a:rPr lang="nl-NL" dirty="0" smtClean="0"/>
              <a:t>. (…) </a:t>
            </a:r>
          </a:p>
          <a:p>
            <a:pPr algn="just"/>
            <a:r>
              <a:rPr lang="nl-NL" dirty="0" smtClean="0"/>
              <a:t>The rest of the </a:t>
            </a:r>
            <a:r>
              <a:rPr lang="nl-NL" dirty="0" err="1" smtClean="0"/>
              <a:t>Athenians</a:t>
            </a:r>
            <a:r>
              <a:rPr lang="nl-NL" dirty="0" smtClean="0"/>
              <a:t> in </a:t>
            </a:r>
            <a:r>
              <a:rPr lang="nl-NL" dirty="0" err="1" smtClean="0"/>
              <a:t>their</a:t>
            </a:r>
            <a:r>
              <a:rPr lang="nl-NL" dirty="0" smtClean="0"/>
              <a:t> </a:t>
            </a:r>
            <a:r>
              <a:rPr lang="nl-NL" dirty="0" err="1" smtClean="0"/>
              <a:t>entirety</a:t>
            </a:r>
            <a:r>
              <a:rPr lang="nl-NL" dirty="0" smtClean="0"/>
              <a:t> and </a:t>
            </a:r>
            <a:r>
              <a:rPr lang="nl-NL" dirty="0" err="1" smtClean="0"/>
              <a:t>those</a:t>
            </a:r>
            <a:r>
              <a:rPr lang="nl-NL" dirty="0" smtClean="0"/>
              <a:t> </a:t>
            </a:r>
            <a:r>
              <a:rPr lang="nl-NL" dirty="0" err="1" smtClean="0"/>
              <a:t>aliens</a:t>
            </a:r>
            <a:r>
              <a:rPr lang="nl-NL" dirty="0" smtClean="0"/>
              <a:t> </a:t>
            </a:r>
            <a:r>
              <a:rPr lang="nl-NL" dirty="0" err="1" smtClean="0"/>
              <a:t>who</a:t>
            </a:r>
            <a:r>
              <a:rPr lang="nl-NL" dirty="0" smtClean="0"/>
              <a:t> have </a:t>
            </a:r>
            <a:r>
              <a:rPr lang="nl-NL" dirty="0" err="1" smtClean="0"/>
              <a:t>reached</a:t>
            </a:r>
            <a:r>
              <a:rPr lang="nl-NL" dirty="0" smtClean="0"/>
              <a:t> </a:t>
            </a:r>
            <a:r>
              <a:rPr lang="nl-NL" dirty="0" err="1" smtClean="0"/>
              <a:t>young</a:t>
            </a:r>
            <a:r>
              <a:rPr lang="nl-NL" dirty="0" smtClean="0"/>
              <a:t> </a:t>
            </a:r>
            <a:r>
              <a:rPr lang="nl-NL" dirty="0" err="1" smtClean="0"/>
              <a:t>manhood</a:t>
            </a:r>
            <a:r>
              <a:rPr lang="nl-NL" dirty="0" smtClean="0"/>
              <a:t> </a:t>
            </a:r>
            <a:r>
              <a:rPr lang="nl-NL" dirty="0" err="1" smtClean="0"/>
              <a:t>shall</a:t>
            </a:r>
            <a:r>
              <a:rPr lang="nl-NL" dirty="0" smtClean="0"/>
              <a:t> </a:t>
            </a:r>
            <a:r>
              <a:rPr lang="nl-NL" dirty="0" err="1" smtClean="0"/>
              <a:t>embark</a:t>
            </a:r>
            <a:r>
              <a:rPr lang="nl-NL" dirty="0" smtClean="0"/>
              <a:t> </a:t>
            </a:r>
            <a:r>
              <a:rPr lang="nl-NL" dirty="0" err="1" smtClean="0"/>
              <a:t>on</a:t>
            </a:r>
            <a:r>
              <a:rPr lang="nl-NL" dirty="0" smtClean="0"/>
              <a:t> the </a:t>
            </a:r>
            <a:r>
              <a:rPr lang="nl-NL" dirty="0" err="1" smtClean="0"/>
              <a:t>readied</a:t>
            </a:r>
            <a:r>
              <a:rPr lang="nl-NL" dirty="0" smtClean="0"/>
              <a:t> </a:t>
            </a:r>
            <a:r>
              <a:rPr lang="nl-NL" dirty="0" err="1" smtClean="0"/>
              <a:t>two</a:t>
            </a:r>
            <a:r>
              <a:rPr lang="nl-NL" dirty="0" smtClean="0"/>
              <a:t> </a:t>
            </a:r>
            <a:r>
              <a:rPr lang="nl-NL" dirty="0" err="1" smtClean="0"/>
              <a:t>hundred</a:t>
            </a:r>
            <a:r>
              <a:rPr lang="nl-NL" dirty="0" smtClean="0"/>
              <a:t> </a:t>
            </a:r>
            <a:r>
              <a:rPr lang="nl-NL" dirty="0" err="1" smtClean="0"/>
              <a:t>ships</a:t>
            </a:r>
            <a:r>
              <a:rPr lang="nl-NL" dirty="0" smtClean="0"/>
              <a:t> and </a:t>
            </a:r>
            <a:r>
              <a:rPr lang="nl-NL" dirty="0" err="1" smtClean="0"/>
              <a:t>they</a:t>
            </a:r>
            <a:r>
              <a:rPr lang="nl-NL" dirty="0" smtClean="0"/>
              <a:t> </a:t>
            </a:r>
            <a:r>
              <a:rPr lang="nl-NL" dirty="0" err="1" smtClean="0"/>
              <a:t>shall</a:t>
            </a:r>
            <a:r>
              <a:rPr lang="nl-NL" dirty="0" smtClean="0"/>
              <a:t> </a:t>
            </a:r>
            <a:r>
              <a:rPr lang="nl-NL" dirty="0" err="1" smtClean="0"/>
              <a:t>repulse</a:t>
            </a:r>
            <a:r>
              <a:rPr lang="nl-NL" dirty="0" smtClean="0"/>
              <a:t> the </a:t>
            </a:r>
            <a:r>
              <a:rPr lang="nl-NL" dirty="0" err="1" smtClean="0"/>
              <a:t>barbarian</a:t>
            </a:r>
            <a:r>
              <a:rPr lang="nl-NL" dirty="0" smtClean="0"/>
              <a:t> </a:t>
            </a:r>
            <a:r>
              <a:rPr lang="nl-NL" dirty="0" err="1" smtClean="0"/>
              <a:t>for</a:t>
            </a:r>
            <a:r>
              <a:rPr lang="nl-NL" dirty="0" smtClean="0"/>
              <a:t> the sake of </a:t>
            </a:r>
            <a:r>
              <a:rPr lang="nl-NL" dirty="0" err="1" smtClean="0"/>
              <a:t>liberty</a:t>
            </a:r>
            <a:r>
              <a:rPr lang="nl-NL" dirty="0" smtClean="0"/>
              <a:t>, </a:t>
            </a:r>
            <a:r>
              <a:rPr lang="nl-NL" dirty="0" err="1" smtClean="0"/>
              <a:t>both</a:t>
            </a:r>
            <a:r>
              <a:rPr lang="nl-NL" dirty="0" smtClean="0"/>
              <a:t> </a:t>
            </a:r>
            <a:r>
              <a:rPr lang="nl-NL" dirty="0" err="1" smtClean="0"/>
              <a:t>their</a:t>
            </a:r>
            <a:r>
              <a:rPr lang="nl-NL" dirty="0" smtClean="0"/>
              <a:t> </a:t>
            </a:r>
            <a:r>
              <a:rPr lang="nl-NL" dirty="0" err="1" smtClean="0"/>
              <a:t>own</a:t>
            </a:r>
            <a:r>
              <a:rPr lang="nl-NL" dirty="0" smtClean="0"/>
              <a:t> and </a:t>
            </a:r>
            <a:r>
              <a:rPr lang="nl-NL" dirty="0" err="1" smtClean="0"/>
              <a:t>that</a:t>
            </a:r>
            <a:r>
              <a:rPr lang="nl-NL" dirty="0" smtClean="0"/>
              <a:t> of the </a:t>
            </a:r>
            <a:r>
              <a:rPr lang="nl-NL" dirty="0" err="1" smtClean="0"/>
              <a:t>other</a:t>
            </a:r>
            <a:r>
              <a:rPr lang="nl-NL" dirty="0" smtClean="0"/>
              <a:t> </a:t>
            </a:r>
            <a:r>
              <a:rPr lang="nl-NL" dirty="0" err="1" smtClean="0"/>
              <a:t>Greeks</a:t>
            </a:r>
            <a:r>
              <a:rPr lang="nl-NL" dirty="0" smtClean="0"/>
              <a:t>, in </a:t>
            </a:r>
            <a:r>
              <a:rPr lang="nl-NL" dirty="0" err="1" smtClean="0"/>
              <a:t>common</a:t>
            </a:r>
            <a:r>
              <a:rPr lang="nl-NL" dirty="0" smtClean="0"/>
              <a:t> </a:t>
            </a:r>
            <a:r>
              <a:rPr lang="nl-NL" dirty="0" err="1" smtClean="0"/>
              <a:t>with</a:t>
            </a:r>
            <a:r>
              <a:rPr lang="nl-NL" dirty="0" smtClean="0"/>
              <a:t> the </a:t>
            </a:r>
            <a:r>
              <a:rPr lang="nl-NL" dirty="0" err="1" smtClean="0"/>
              <a:t>Lacedaemonians</a:t>
            </a:r>
            <a:r>
              <a:rPr lang="nl-NL" dirty="0" smtClean="0"/>
              <a:t>, </a:t>
            </a:r>
            <a:r>
              <a:rPr lang="nl-NL" dirty="0" err="1" smtClean="0"/>
              <a:t>Corinthians</a:t>
            </a:r>
            <a:r>
              <a:rPr lang="nl-NL" dirty="0" smtClean="0"/>
              <a:t>, </a:t>
            </a:r>
            <a:r>
              <a:rPr lang="nl-NL" dirty="0" err="1" smtClean="0"/>
              <a:t>Aeginetans</a:t>
            </a:r>
            <a:r>
              <a:rPr lang="nl-NL" dirty="0" smtClean="0"/>
              <a:t> and the </a:t>
            </a:r>
            <a:r>
              <a:rPr lang="nl-NL" dirty="0" err="1" smtClean="0"/>
              <a:t>others</a:t>
            </a:r>
            <a:r>
              <a:rPr lang="nl-NL" dirty="0" smtClean="0"/>
              <a:t> </a:t>
            </a:r>
            <a:r>
              <a:rPr lang="nl-NL" dirty="0" err="1" smtClean="0"/>
              <a:t>who</a:t>
            </a:r>
            <a:r>
              <a:rPr lang="nl-NL" dirty="0" smtClean="0"/>
              <a:t> </a:t>
            </a:r>
            <a:r>
              <a:rPr lang="nl-NL" dirty="0" err="1" smtClean="0"/>
              <a:t>wish</a:t>
            </a:r>
            <a:r>
              <a:rPr lang="nl-NL" dirty="0" smtClean="0"/>
              <a:t> to have a </a:t>
            </a:r>
            <a:r>
              <a:rPr lang="nl-NL" dirty="0" err="1" smtClean="0"/>
              <a:t>share</a:t>
            </a:r>
            <a:r>
              <a:rPr lang="nl-NL" dirty="0" smtClean="0"/>
              <a:t> in the </a:t>
            </a:r>
            <a:r>
              <a:rPr lang="nl-NL" dirty="0" err="1" smtClean="0"/>
              <a:t>danger</a:t>
            </a:r>
            <a:r>
              <a:rPr lang="nl-NL" dirty="0" smtClean="0"/>
              <a:t>.</a:t>
            </a:r>
          </a:p>
          <a:p>
            <a:pPr algn="r"/>
            <a:r>
              <a:rPr lang="nl-NL" dirty="0" smtClean="0"/>
              <a:t/>
            </a:r>
            <a:br>
              <a:rPr lang="nl-NL" dirty="0" smtClean="0"/>
            </a:br>
            <a:endParaRPr lang="nl-NL"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Salamis</a:t>
            </a:r>
            <a:r>
              <a:rPr lang="nl-NL" dirty="0" smtClean="0"/>
              <a:t>: the </a:t>
            </a:r>
            <a:r>
              <a:rPr lang="nl-NL" dirty="0" err="1" smtClean="0"/>
              <a:t>people’s</a:t>
            </a:r>
            <a:r>
              <a:rPr lang="nl-NL" dirty="0" smtClean="0"/>
              <a:t> </a:t>
            </a:r>
            <a:r>
              <a:rPr lang="nl-NL" dirty="0" err="1" smtClean="0"/>
              <a:t>victory</a:t>
            </a:r>
            <a:r>
              <a:rPr lang="nl-NL" dirty="0" smtClean="0"/>
              <a:t>?</a:t>
            </a:r>
            <a:endParaRPr lang="nl-NL" dirty="0"/>
          </a:p>
        </p:txBody>
      </p:sp>
      <p:pic>
        <p:nvPicPr>
          <p:cNvPr id="4" name="Tijdelijke aanduiding voor inhoud 3" descr="olympiasjpg.jpg"/>
          <p:cNvPicPr>
            <a:picLocks noGrp="1" noChangeAspect="1"/>
          </p:cNvPicPr>
          <p:nvPr>
            <p:ph sz="quarter" idx="1"/>
          </p:nvPr>
        </p:nvPicPr>
        <p:blipFill>
          <a:blip r:embed="rId2" cstate="print"/>
          <a:stretch>
            <a:fillRect/>
          </a:stretch>
        </p:blipFill>
        <p:spPr>
          <a:xfrm>
            <a:off x="323528" y="1631048"/>
            <a:ext cx="8496944" cy="4345581"/>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Athens</a:t>
            </a:r>
            <a:r>
              <a:rPr lang="nl-NL" dirty="0" smtClean="0"/>
              <a:t> in 507/6</a:t>
            </a:r>
            <a:endParaRPr lang="nl-NL" dirty="0"/>
          </a:p>
        </p:txBody>
      </p:sp>
      <p:sp>
        <p:nvSpPr>
          <p:cNvPr id="3" name="Tijdelijke aanduiding voor inhoud 2"/>
          <p:cNvSpPr>
            <a:spLocks noGrp="1"/>
          </p:cNvSpPr>
          <p:nvPr>
            <p:ph sz="quarter" idx="1"/>
          </p:nvPr>
        </p:nvSpPr>
        <p:spPr/>
        <p:txBody>
          <a:bodyPr/>
          <a:lstStyle/>
          <a:p>
            <a:r>
              <a:rPr lang="nl-NL" dirty="0" smtClean="0"/>
              <a:t>Hippias </a:t>
            </a:r>
            <a:r>
              <a:rPr lang="nl-NL" dirty="0" err="1" smtClean="0"/>
              <a:t>driven</a:t>
            </a:r>
            <a:r>
              <a:rPr lang="nl-NL" dirty="0" smtClean="0"/>
              <a:t> out </a:t>
            </a:r>
            <a:r>
              <a:rPr lang="nl-NL" dirty="0" err="1" smtClean="0"/>
              <a:t>with</a:t>
            </a:r>
            <a:r>
              <a:rPr lang="nl-NL" dirty="0" smtClean="0"/>
              <a:t> </a:t>
            </a:r>
            <a:r>
              <a:rPr lang="nl-NL" dirty="0" err="1" smtClean="0"/>
              <a:t>Spartan</a:t>
            </a:r>
            <a:r>
              <a:rPr lang="nl-NL" dirty="0" smtClean="0"/>
              <a:t> help (510)</a:t>
            </a:r>
          </a:p>
          <a:p>
            <a:endParaRPr lang="nl-NL" dirty="0" smtClean="0"/>
          </a:p>
          <a:p>
            <a:r>
              <a:rPr lang="nl-NL" dirty="0" err="1" smtClean="0"/>
              <a:t>Spartan-backed</a:t>
            </a:r>
            <a:r>
              <a:rPr lang="nl-NL" dirty="0" smtClean="0"/>
              <a:t> coup </a:t>
            </a:r>
            <a:r>
              <a:rPr lang="nl-NL" dirty="0" err="1" smtClean="0"/>
              <a:t>by</a:t>
            </a:r>
            <a:r>
              <a:rPr lang="nl-NL" dirty="0" smtClean="0"/>
              <a:t> </a:t>
            </a:r>
            <a:r>
              <a:rPr lang="nl-NL" dirty="0" err="1" smtClean="0"/>
              <a:t>Isagoras</a:t>
            </a:r>
            <a:r>
              <a:rPr lang="nl-NL" dirty="0" smtClean="0"/>
              <a:t> </a:t>
            </a:r>
            <a:r>
              <a:rPr lang="nl-NL" dirty="0" err="1" smtClean="0"/>
              <a:t>thwarted</a:t>
            </a:r>
            <a:r>
              <a:rPr lang="nl-NL" dirty="0" smtClean="0"/>
              <a:t> (508)</a:t>
            </a:r>
          </a:p>
          <a:p>
            <a:endParaRPr lang="nl-NL" dirty="0" smtClean="0"/>
          </a:p>
          <a:p>
            <a:r>
              <a:rPr lang="nl-NL" dirty="0" err="1" smtClean="0"/>
              <a:t>Cleisthenes</a:t>
            </a:r>
            <a:r>
              <a:rPr lang="nl-NL" dirty="0" smtClean="0"/>
              <a:t>’ </a:t>
            </a:r>
            <a:r>
              <a:rPr lang="nl-NL" dirty="0" err="1" smtClean="0"/>
              <a:t>reforms</a:t>
            </a:r>
            <a:r>
              <a:rPr lang="nl-NL" dirty="0" smtClean="0"/>
              <a:t> </a:t>
            </a:r>
            <a:r>
              <a:rPr lang="nl-NL" dirty="0" err="1" smtClean="0"/>
              <a:t>enacted</a:t>
            </a:r>
            <a:r>
              <a:rPr lang="nl-NL" dirty="0" smtClean="0"/>
              <a:t>: tribes, </a:t>
            </a:r>
            <a:r>
              <a:rPr lang="nl-NL" dirty="0" err="1" smtClean="0"/>
              <a:t>demes</a:t>
            </a:r>
            <a:r>
              <a:rPr lang="nl-NL" dirty="0" smtClean="0"/>
              <a:t>, </a:t>
            </a:r>
            <a:r>
              <a:rPr lang="nl-NL" dirty="0" err="1" smtClean="0"/>
              <a:t>Council</a:t>
            </a:r>
            <a:r>
              <a:rPr lang="nl-NL" dirty="0" smtClean="0"/>
              <a:t>, </a:t>
            </a:r>
            <a:r>
              <a:rPr lang="nl-NL" dirty="0" err="1" smtClean="0"/>
              <a:t>generals</a:t>
            </a:r>
            <a:r>
              <a:rPr lang="nl-NL" dirty="0" smtClean="0"/>
              <a:t>, </a:t>
            </a:r>
            <a:r>
              <a:rPr lang="nl-NL" dirty="0" err="1" smtClean="0"/>
              <a:t>ostracism</a:t>
            </a:r>
            <a:endParaRPr lang="nl-NL" dirty="0" smtClean="0"/>
          </a:p>
          <a:p>
            <a:endParaRPr lang="nl-NL" dirty="0" smtClean="0"/>
          </a:p>
          <a:p>
            <a:r>
              <a:rPr lang="nl-NL" dirty="0" err="1" smtClean="0"/>
              <a:t>Successful</a:t>
            </a:r>
            <a:r>
              <a:rPr lang="nl-NL" dirty="0" smtClean="0"/>
              <a:t> </a:t>
            </a:r>
            <a:r>
              <a:rPr lang="nl-NL" dirty="0" err="1" smtClean="0"/>
              <a:t>defence</a:t>
            </a:r>
            <a:r>
              <a:rPr lang="nl-NL" dirty="0" smtClean="0"/>
              <a:t> of </a:t>
            </a:r>
            <a:r>
              <a:rPr lang="nl-NL" dirty="0" err="1" smtClean="0"/>
              <a:t>new</a:t>
            </a:r>
            <a:r>
              <a:rPr lang="nl-NL" dirty="0" smtClean="0"/>
              <a:t> order </a:t>
            </a:r>
            <a:r>
              <a:rPr lang="nl-NL" dirty="0" err="1" smtClean="0"/>
              <a:t>against</a:t>
            </a:r>
            <a:r>
              <a:rPr lang="nl-NL" dirty="0" smtClean="0"/>
              <a:t> </a:t>
            </a:r>
            <a:r>
              <a:rPr lang="nl-NL" dirty="0" err="1" smtClean="0"/>
              <a:t>Spartan-Boeotian-Chalkidian</a:t>
            </a:r>
            <a:r>
              <a:rPr lang="nl-NL" dirty="0" smtClean="0"/>
              <a:t> </a:t>
            </a:r>
            <a:r>
              <a:rPr lang="nl-NL" dirty="0" err="1" smtClean="0"/>
              <a:t>alliance</a:t>
            </a:r>
            <a:endParaRPr lang="nl-NL"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Who</a:t>
            </a:r>
            <a:r>
              <a:rPr lang="nl-NL" dirty="0" smtClean="0"/>
              <a:t> </a:t>
            </a:r>
            <a:r>
              <a:rPr lang="nl-NL" dirty="0" err="1" smtClean="0"/>
              <a:t>defeated</a:t>
            </a:r>
            <a:r>
              <a:rPr lang="nl-NL" dirty="0" smtClean="0"/>
              <a:t> the </a:t>
            </a:r>
            <a:r>
              <a:rPr lang="nl-NL" dirty="0" err="1" smtClean="0"/>
              <a:t>Persians</a:t>
            </a:r>
            <a:r>
              <a:rPr lang="nl-NL" dirty="0" smtClean="0"/>
              <a:t>?</a:t>
            </a:r>
            <a:endParaRPr lang="nl-NL" dirty="0"/>
          </a:p>
        </p:txBody>
      </p:sp>
      <p:sp>
        <p:nvSpPr>
          <p:cNvPr id="3" name="Tekstvak 2"/>
          <p:cNvSpPr txBox="1"/>
          <p:nvPr/>
        </p:nvSpPr>
        <p:spPr>
          <a:xfrm>
            <a:off x="251521" y="1412776"/>
            <a:ext cx="8640960" cy="5704319"/>
          </a:xfrm>
          <a:prstGeom prst="rect">
            <a:avLst/>
          </a:prstGeom>
          <a:noFill/>
        </p:spPr>
        <p:txBody>
          <a:bodyPr wrap="square" rtlCol="0">
            <a:spAutoFit/>
          </a:bodyPr>
          <a:lstStyle/>
          <a:p>
            <a:pPr algn="just"/>
            <a:r>
              <a:rPr lang="en-GB" dirty="0" smtClean="0"/>
              <a:t>So great </a:t>
            </a:r>
            <a:r>
              <a:rPr lang="en-GB" dirty="0" smtClean="0"/>
              <a:t>will be the mass of clotted gore spilled by the Dorian </a:t>
            </a:r>
            <a:r>
              <a:rPr lang="en-GB" dirty="0" smtClean="0"/>
              <a:t>spear </a:t>
            </a:r>
            <a:r>
              <a:rPr lang="en-GB" dirty="0" smtClean="0"/>
              <a:t>upon </a:t>
            </a:r>
            <a:r>
              <a:rPr lang="en-GB" dirty="0" err="1" smtClean="0"/>
              <a:t>Plataean</a:t>
            </a:r>
            <a:r>
              <a:rPr lang="en-GB" dirty="0" smtClean="0"/>
              <a:t> soil that heaps of dead will reveal, even to the third generation, a voiceless record for the eyes of men </a:t>
            </a:r>
            <a:r>
              <a:rPr lang="en-GB" dirty="0" smtClean="0"/>
              <a:t>that </a:t>
            </a:r>
            <a:r>
              <a:rPr lang="en-GB" dirty="0" smtClean="0"/>
              <a:t>mortal man should not vaunt himself excessively. For </a:t>
            </a:r>
            <a:r>
              <a:rPr lang="en-GB" dirty="0" smtClean="0"/>
              <a:t>hubris, </a:t>
            </a:r>
            <a:r>
              <a:rPr lang="en-GB" dirty="0" smtClean="0"/>
              <a:t>when it has matured, bears as its fruit a crop of </a:t>
            </a:r>
            <a:r>
              <a:rPr lang="en-GB" dirty="0" smtClean="0"/>
              <a:t>disaster, </a:t>
            </a:r>
            <a:r>
              <a:rPr lang="en-GB" dirty="0" smtClean="0"/>
              <a:t>from which it reaps an abundant harvest of tears</a:t>
            </a:r>
            <a:r>
              <a:rPr lang="en-GB" dirty="0" smtClean="0"/>
              <a:t>.</a:t>
            </a:r>
          </a:p>
          <a:p>
            <a:pPr algn="r"/>
            <a:r>
              <a:rPr lang="en-GB" dirty="0" smtClean="0"/>
              <a:t>Aeschylus, </a:t>
            </a:r>
            <a:r>
              <a:rPr lang="en-GB" i="1" dirty="0" smtClean="0"/>
              <a:t>Persians</a:t>
            </a:r>
            <a:r>
              <a:rPr lang="en-GB" dirty="0" smtClean="0"/>
              <a:t> 816-822</a:t>
            </a:r>
          </a:p>
          <a:p>
            <a:pPr algn="r"/>
            <a:endParaRPr lang="en-GB" dirty="0" smtClean="0"/>
          </a:p>
          <a:p>
            <a:pPr algn="just"/>
            <a:r>
              <a:rPr lang="en-GB" dirty="0" smtClean="0"/>
              <a:t>Is this not a scandal? What! the </a:t>
            </a:r>
            <a:r>
              <a:rPr lang="en-GB" dirty="0" smtClean="0"/>
              <a:t>water-clock </a:t>
            </a:r>
            <a:r>
              <a:rPr lang="en-GB" dirty="0" smtClean="0"/>
              <a:t>is to kill the white-haired veteran, who, in fierce fighting, has so </a:t>
            </a:r>
            <a:r>
              <a:rPr lang="en-GB" dirty="0" smtClean="0"/>
              <a:t>often </a:t>
            </a:r>
            <a:r>
              <a:rPr lang="en-GB" dirty="0" smtClean="0"/>
              <a:t>covered himself with glorious sweat, whose valour at Marathon saved the country</a:t>
            </a:r>
            <a:r>
              <a:rPr lang="en-GB" dirty="0" smtClean="0"/>
              <a:t>!</a:t>
            </a:r>
          </a:p>
          <a:p>
            <a:pPr algn="r"/>
            <a:r>
              <a:rPr lang="en-GB" dirty="0" smtClean="0"/>
              <a:t>Aristophanes, </a:t>
            </a:r>
            <a:r>
              <a:rPr lang="en-GB" i="1" dirty="0" err="1" smtClean="0"/>
              <a:t>Acharnians</a:t>
            </a:r>
            <a:r>
              <a:rPr lang="en-GB" dirty="0" smtClean="0"/>
              <a:t> 692-698</a:t>
            </a:r>
          </a:p>
          <a:p>
            <a:pPr algn="r"/>
            <a:endParaRPr lang="en-GB" dirty="0" smtClean="0"/>
          </a:p>
          <a:p>
            <a:pPr algn="just"/>
            <a:r>
              <a:rPr lang="en-GB" dirty="0" smtClean="0"/>
              <a:t>Our city </a:t>
            </a:r>
            <a:r>
              <a:rPr lang="en-GB" dirty="0" smtClean="0"/>
              <a:t>was so far superior while she stood unharmed that even after she had been laid waste she contributed more ships to the battle for the deliverance of </a:t>
            </a:r>
            <a:r>
              <a:rPr lang="en-GB" dirty="0" smtClean="0"/>
              <a:t>Greece </a:t>
            </a:r>
            <a:r>
              <a:rPr lang="en-GB" dirty="0" smtClean="0"/>
              <a:t>than all the others put </a:t>
            </a:r>
            <a:r>
              <a:rPr lang="en-GB" dirty="0" smtClean="0"/>
              <a:t>together </a:t>
            </a:r>
            <a:r>
              <a:rPr lang="en-GB" dirty="0" smtClean="0"/>
              <a:t>who fought in the engagement; and no one is so prejudiced against us that he would not acknowledge that it was by winning the sea fight that we </a:t>
            </a:r>
            <a:r>
              <a:rPr lang="en-GB" dirty="0" smtClean="0"/>
              <a:t>won </a:t>
            </a:r>
            <a:r>
              <a:rPr lang="en-GB" dirty="0" smtClean="0"/>
              <a:t>the war, and that the credit for this is due to Athens</a:t>
            </a:r>
            <a:r>
              <a:rPr lang="en-GB" dirty="0" smtClean="0"/>
              <a:t>.</a:t>
            </a:r>
          </a:p>
          <a:p>
            <a:pPr algn="r"/>
            <a:r>
              <a:rPr lang="en-GB" dirty="0" smtClean="0"/>
              <a:t>Isocrates, </a:t>
            </a:r>
            <a:r>
              <a:rPr lang="en-GB" i="1" dirty="0" err="1" smtClean="0"/>
              <a:t>Panegyricus</a:t>
            </a:r>
            <a:r>
              <a:rPr lang="en-GB" dirty="0" smtClean="0"/>
              <a:t> 98</a:t>
            </a:r>
          </a:p>
          <a:p>
            <a:pPr algn="r"/>
            <a:endParaRPr lang="en-GB" dirty="0" smtClean="0"/>
          </a:p>
          <a:p>
            <a:pPr algn="r"/>
            <a:endParaRPr lang="nl-NL"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Key</a:t>
            </a:r>
            <a:r>
              <a:rPr lang="nl-NL" dirty="0" smtClean="0"/>
              <a:t> </a:t>
            </a:r>
            <a:r>
              <a:rPr lang="nl-NL" dirty="0" err="1" smtClean="0"/>
              <a:t>themes</a:t>
            </a:r>
            <a:r>
              <a:rPr lang="nl-NL" dirty="0" smtClean="0"/>
              <a:t> in Herodotus</a:t>
            </a:r>
            <a:endParaRPr lang="nl-NL" dirty="0"/>
          </a:p>
        </p:txBody>
      </p:sp>
      <p:sp>
        <p:nvSpPr>
          <p:cNvPr id="3" name="Tijdelijke aanduiding voor inhoud 2"/>
          <p:cNvSpPr>
            <a:spLocks noGrp="1"/>
          </p:cNvSpPr>
          <p:nvPr>
            <p:ph sz="quarter" idx="1"/>
          </p:nvPr>
        </p:nvSpPr>
        <p:spPr>
          <a:xfrm>
            <a:off x="301752" y="1628800"/>
            <a:ext cx="8503920" cy="4470248"/>
          </a:xfrm>
        </p:spPr>
        <p:txBody>
          <a:bodyPr/>
          <a:lstStyle/>
          <a:p>
            <a:r>
              <a:rPr lang="nl-NL" dirty="0" smtClean="0"/>
              <a:t>‘</a:t>
            </a:r>
            <a:r>
              <a:rPr lang="nl-NL" dirty="0" err="1" smtClean="0"/>
              <a:t>Freedom</a:t>
            </a:r>
            <a:r>
              <a:rPr lang="nl-NL" dirty="0" smtClean="0"/>
              <a:t> of the </a:t>
            </a:r>
            <a:r>
              <a:rPr lang="nl-NL" dirty="0" err="1" smtClean="0"/>
              <a:t>Greeks</a:t>
            </a:r>
            <a:r>
              <a:rPr lang="nl-NL" dirty="0" smtClean="0"/>
              <a:t>’ – </a:t>
            </a:r>
            <a:r>
              <a:rPr lang="nl-NL" dirty="0" err="1" smtClean="0"/>
              <a:t>rhetoric</a:t>
            </a:r>
            <a:r>
              <a:rPr lang="nl-NL" dirty="0" smtClean="0"/>
              <a:t> of </a:t>
            </a:r>
            <a:r>
              <a:rPr lang="nl-NL" dirty="0" err="1" smtClean="0"/>
              <a:t>liberty</a:t>
            </a:r>
            <a:r>
              <a:rPr lang="nl-NL" dirty="0" smtClean="0"/>
              <a:t> and </a:t>
            </a:r>
            <a:r>
              <a:rPr lang="nl-NL" dirty="0" err="1" smtClean="0"/>
              <a:t>equality</a:t>
            </a:r>
            <a:endParaRPr lang="nl-NL" dirty="0" smtClean="0"/>
          </a:p>
          <a:p>
            <a:endParaRPr lang="nl-NL" dirty="0" smtClean="0"/>
          </a:p>
          <a:p>
            <a:r>
              <a:rPr lang="nl-NL" dirty="0" err="1" smtClean="0"/>
              <a:t>Warning</a:t>
            </a:r>
            <a:r>
              <a:rPr lang="nl-NL" dirty="0" smtClean="0"/>
              <a:t> </a:t>
            </a:r>
            <a:r>
              <a:rPr lang="nl-NL" dirty="0" err="1" smtClean="0"/>
              <a:t>against</a:t>
            </a:r>
            <a:r>
              <a:rPr lang="nl-NL" dirty="0" smtClean="0"/>
              <a:t> </a:t>
            </a:r>
            <a:r>
              <a:rPr lang="nl-NL" dirty="0" err="1" smtClean="0"/>
              <a:t>imperialism</a:t>
            </a:r>
            <a:r>
              <a:rPr lang="nl-NL" dirty="0" smtClean="0"/>
              <a:t> </a:t>
            </a:r>
            <a:r>
              <a:rPr lang="nl-NL" dirty="0" err="1" smtClean="0"/>
              <a:t>powered</a:t>
            </a:r>
            <a:r>
              <a:rPr lang="nl-NL" dirty="0" smtClean="0"/>
              <a:t> </a:t>
            </a:r>
            <a:r>
              <a:rPr lang="nl-NL" dirty="0" err="1" smtClean="0"/>
              <a:t>by</a:t>
            </a:r>
            <a:r>
              <a:rPr lang="nl-NL" dirty="0" smtClean="0"/>
              <a:t> </a:t>
            </a:r>
            <a:r>
              <a:rPr lang="nl-NL" dirty="0" err="1" smtClean="0"/>
              <a:t>greed</a:t>
            </a:r>
            <a:endParaRPr lang="nl-NL" dirty="0" smtClean="0"/>
          </a:p>
          <a:p>
            <a:endParaRPr lang="nl-NL" dirty="0" smtClean="0"/>
          </a:p>
          <a:p>
            <a:r>
              <a:rPr lang="nl-NL" dirty="0" err="1" smtClean="0"/>
              <a:t>Warning</a:t>
            </a:r>
            <a:r>
              <a:rPr lang="nl-NL" dirty="0" smtClean="0"/>
              <a:t> </a:t>
            </a:r>
            <a:r>
              <a:rPr lang="nl-NL" dirty="0" err="1" smtClean="0"/>
              <a:t>against</a:t>
            </a:r>
            <a:r>
              <a:rPr lang="nl-NL" dirty="0" smtClean="0"/>
              <a:t> </a:t>
            </a:r>
            <a:r>
              <a:rPr lang="nl-NL" dirty="0" err="1" smtClean="0"/>
              <a:t>hubris</a:t>
            </a:r>
            <a:r>
              <a:rPr lang="nl-NL" dirty="0" smtClean="0"/>
              <a:t>/</a:t>
            </a:r>
            <a:r>
              <a:rPr lang="nl-NL" dirty="0" err="1" smtClean="0"/>
              <a:t>imperious</a:t>
            </a:r>
            <a:r>
              <a:rPr lang="nl-NL" dirty="0" smtClean="0"/>
              <a:t> </a:t>
            </a:r>
            <a:r>
              <a:rPr lang="nl-NL" dirty="0" err="1" smtClean="0"/>
              <a:t>overreach</a:t>
            </a:r>
            <a:endParaRPr lang="nl-NL" dirty="0" smtClean="0"/>
          </a:p>
          <a:p>
            <a:endParaRPr lang="nl-NL" dirty="0" smtClean="0"/>
          </a:p>
          <a:p>
            <a:r>
              <a:rPr lang="nl-NL" dirty="0" smtClean="0"/>
              <a:t>A </a:t>
            </a:r>
            <a:r>
              <a:rPr lang="nl-NL" dirty="0" err="1" smtClean="0"/>
              <a:t>lesson</a:t>
            </a:r>
            <a:r>
              <a:rPr lang="nl-NL" dirty="0" smtClean="0"/>
              <a:t> </a:t>
            </a:r>
            <a:r>
              <a:rPr lang="nl-NL" dirty="0" err="1" smtClean="0"/>
              <a:t>learned</a:t>
            </a:r>
            <a:r>
              <a:rPr lang="nl-NL" dirty="0" smtClean="0"/>
              <a:t>…</a:t>
            </a:r>
            <a:endParaRPr lang="nl-NL"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Archaic</a:t>
            </a:r>
            <a:r>
              <a:rPr lang="nl-NL" dirty="0" smtClean="0"/>
              <a:t> </a:t>
            </a:r>
            <a:r>
              <a:rPr lang="nl-NL" dirty="0" err="1" smtClean="0"/>
              <a:t>Greek</a:t>
            </a:r>
            <a:r>
              <a:rPr lang="nl-NL" dirty="0" smtClean="0"/>
              <a:t> </a:t>
            </a:r>
            <a:r>
              <a:rPr lang="nl-NL" dirty="0" err="1" smtClean="0"/>
              <a:t>imperialism</a:t>
            </a:r>
            <a:r>
              <a:rPr lang="nl-NL" dirty="0" smtClean="0"/>
              <a:t>: Sparta</a:t>
            </a:r>
            <a:endParaRPr lang="nl-NL" dirty="0"/>
          </a:p>
        </p:txBody>
      </p:sp>
      <p:pic>
        <p:nvPicPr>
          <p:cNvPr id="4" name="Tijdelijke aanduiding voor inhoud 3" descr="PelLeague500.jpg"/>
          <p:cNvPicPr>
            <a:picLocks noGrp="1" noChangeAspect="1"/>
          </p:cNvPicPr>
          <p:nvPr>
            <p:ph sz="quarter" idx="1"/>
          </p:nvPr>
        </p:nvPicPr>
        <p:blipFill>
          <a:blip r:embed="rId2" cstate="print"/>
          <a:stretch>
            <a:fillRect/>
          </a:stretch>
        </p:blipFill>
        <p:spPr>
          <a:xfrm>
            <a:off x="1259632" y="1556792"/>
            <a:ext cx="6624736" cy="5132906"/>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Archaic</a:t>
            </a:r>
            <a:r>
              <a:rPr lang="nl-NL" dirty="0" smtClean="0"/>
              <a:t> </a:t>
            </a:r>
            <a:r>
              <a:rPr lang="nl-NL" dirty="0" err="1" smtClean="0"/>
              <a:t>Greek</a:t>
            </a:r>
            <a:r>
              <a:rPr lang="nl-NL" dirty="0" smtClean="0"/>
              <a:t> </a:t>
            </a:r>
            <a:r>
              <a:rPr lang="nl-NL" dirty="0" err="1" smtClean="0"/>
              <a:t>imperialism</a:t>
            </a:r>
            <a:r>
              <a:rPr lang="nl-NL" dirty="0" smtClean="0"/>
              <a:t>: </a:t>
            </a:r>
            <a:r>
              <a:rPr lang="nl-NL" dirty="0" err="1" smtClean="0"/>
              <a:t>Athens</a:t>
            </a:r>
            <a:endParaRPr lang="nl-NL" dirty="0"/>
          </a:p>
        </p:txBody>
      </p:sp>
      <p:sp>
        <p:nvSpPr>
          <p:cNvPr id="3" name="Tijdelijke aanduiding voor inhoud 2"/>
          <p:cNvSpPr>
            <a:spLocks noGrp="1"/>
          </p:cNvSpPr>
          <p:nvPr>
            <p:ph sz="quarter" idx="1"/>
          </p:nvPr>
        </p:nvSpPr>
        <p:spPr>
          <a:xfrm>
            <a:off x="301752" y="1527048"/>
            <a:ext cx="4054224" cy="4926288"/>
          </a:xfrm>
        </p:spPr>
        <p:txBody>
          <a:bodyPr>
            <a:normAutofit fontScale="92500" lnSpcReduction="10000"/>
          </a:bodyPr>
          <a:lstStyle/>
          <a:p>
            <a:r>
              <a:rPr lang="nl-NL" sz="1800" dirty="0" err="1" smtClean="0"/>
              <a:t>Solon</a:t>
            </a:r>
            <a:r>
              <a:rPr lang="nl-NL" sz="1800" dirty="0" smtClean="0"/>
              <a:t> </a:t>
            </a:r>
            <a:r>
              <a:rPr lang="nl-NL" sz="1800" dirty="0" err="1" smtClean="0"/>
              <a:t>encourages</a:t>
            </a:r>
            <a:r>
              <a:rPr lang="nl-NL" sz="1800" dirty="0" smtClean="0"/>
              <a:t> </a:t>
            </a:r>
            <a:r>
              <a:rPr lang="nl-NL" sz="1800" dirty="0" err="1" smtClean="0"/>
              <a:t>Athens</a:t>
            </a:r>
            <a:r>
              <a:rPr lang="nl-NL" sz="1800" dirty="0" smtClean="0"/>
              <a:t> to </a:t>
            </a:r>
            <a:r>
              <a:rPr lang="nl-NL" sz="1800" dirty="0" err="1" smtClean="0"/>
              <a:t>take</a:t>
            </a:r>
            <a:r>
              <a:rPr lang="nl-NL" sz="1800" dirty="0" smtClean="0"/>
              <a:t> back </a:t>
            </a:r>
            <a:r>
              <a:rPr lang="nl-NL" sz="1800" dirty="0" err="1" smtClean="0"/>
              <a:t>Salamis</a:t>
            </a:r>
            <a:r>
              <a:rPr lang="nl-NL" sz="1800" dirty="0" smtClean="0"/>
              <a:t> (c. 600). </a:t>
            </a:r>
            <a:r>
              <a:rPr lang="nl-NL" sz="1800" dirty="0" err="1" smtClean="0"/>
              <a:t>Cleruchs</a:t>
            </a:r>
            <a:r>
              <a:rPr lang="nl-NL" sz="1800" dirty="0" smtClean="0"/>
              <a:t> </a:t>
            </a:r>
            <a:r>
              <a:rPr lang="nl-NL" sz="1800" dirty="0" err="1" smtClean="0"/>
              <a:t>established</a:t>
            </a:r>
            <a:r>
              <a:rPr lang="nl-NL" sz="1800" dirty="0" smtClean="0"/>
              <a:t> in late 6th </a:t>
            </a:r>
            <a:r>
              <a:rPr lang="nl-NL" sz="1800" dirty="0" err="1" smtClean="0"/>
              <a:t>century</a:t>
            </a:r>
            <a:endParaRPr lang="nl-NL" sz="1800" dirty="0" smtClean="0"/>
          </a:p>
          <a:p>
            <a:endParaRPr lang="nl-NL" sz="1800" dirty="0" smtClean="0"/>
          </a:p>
          <a:p>
            <a:r>
              <a:rPr lang="nl-NL" sz="1800" dirty="0" err="1" smtClean="0"/>
              <a:t>Peisistratus</a:t>
            </a:r>
            <a:r>
              <a:rPr lang="nl-NL" sz="1800" dirty="0" smtClean="0"/>
              <a:t> </a:t>
            </a:r>
            <a:r>
              <a:rPr lang="nl-NL" sz="1800" dirty="0" err="1" smtClean="0"/>
              <a:t>wins</a:t>
            </a:r>
            <a:r>
              <a:rPr lang="nl-NL" sz="1800" dirty="0" smtClean="0"/>
              <a:t> </a:t>
            </a:r>
            <a:r>
              <a:rPr lang="nl-NL" sz="1800" dirty="0" err="1" smtClean="0"/>
              <a:t>fame</a:t>
            </a:r>
            <a:r>
              <a:rPr lang="nl-NL" sz="1800" dirty="0" smtClean="0"/>
              <a:t> in war </a:t>
            </a:r>
            <a:r>
              <a:rPr lang="nl-NL" sz="1800" dirty="0" err="1" smtClean="0"/>
              <a:t>against</a:t>
            </a:r>
            <a:r>
              <a:rPr lang="nl-NL" sz="1800" dirty="0" smtClean="0"/>
              <a:t> Megara (560s)</a:t>
            </a:r>
          </a:p>
          <a:p>
            <a:endParaRPr lang="nl-NL" sz="1800" dirty="0" smtClean="0"/>
          </a:p>
          <a:p>
            <a:r>
              <a:rPr lang="nl-NL" sz="1800" dirty="0" err="1" smtClean="0"/>
              <a:t>Miltiades</a:t>
            </a:r>
            <a:r>
              <a:rPr lang="nl-NL" sz="1800" dirty="0" smtClean="0"/>
              <a:t> the </a:t>
            </a:r>
            <a:r>
              <a:rPr lang="nl-NL" sz="1800" dirty="0" err="1" smtClean="0"/>
              <a:t>Elder</a:t>
            </a:r>
            <a:r>
              <a:rPr lang="nl-NL" sz="1800" dirty="0" smtClean="0"/>
              <a:t> </a:t>
            </a:r>
            <a:r>
              <a:rPr lang="nl-NL" sz="1800" dirty="0" err="1" smtClean="0"/>
              <a:t>seizes</a:t>
            </a:r>
            <a:r>
              <a:rPr lang="nl-NL" sz="1800" dirty="0" smtClean="0"/>
              <a:t> and </a:t>
            </a:r>
            <a:r>
              <a:rPr lang="nl-NL" sz="1800" dirty="0" err="1" smtClean="0"/>
              <a:t>fortifies</a:t>
            </a:r>
            <a:r>
              <a:rPr lang="nl-NL" sz="1800" dirty="0" smtClean="0"/>
              <a:t> </a:t>
            </a:r>
            <a:r>
              <a:rPr lang="nl-NL" sz="1800" dirty="0" err="1" smtClean="0"/>
              <a:t>Thracian</a:t>
            </a:r>
            <a:r>
              <a:rPr lang="nl-NL" sz="1800" dirty="0" smtClean="0"/>
              <a:t> </a:t>
            </a:r>
            <a:r>
              <a:rPr lang="nl-NL" sz="1800" dirty="0" err="1" smtClean="0"/>
              <a:t>Chersonese</a:t>
            </a:r>
            <a:r>
              <a:rPr lang="nl-NL" sz="1800" dirty="0" smtClean="0"/>
              <a:t> (520s?)</a:t>
            </a:r>
          </a:p>
          <a:p>
            <a:endParaRPr lang="nl-NL" sz="1800" dirty="0" smtClean="0"/>
          </a:p>
          <a:p>
            <a:r>
              <a:rPr lang="nl-NL" sz="1800" dirty="0" err="1" smtClean="0"/>
              <a:t>Peisistratids</a:t>
            </a:r>
            <a:r>
              <a:rPr lang="nl-NL" sz="1800" dirty="0" smtClean="0"/>
              <a:t> </a:t>
            </a:r>
            <a:r>
              <a:rPr lang="nl-NL" sz="1800" dirty="0" err="1" smtClean="0"/>
              <a:t>seize</a:t>
            </a:r>
            <a:r>
              <a:rPr lang="nl-NL" sz="1800" dirty="0" smtClean="0"/>
              <a:t> </a:t>
            </a:r>
            <a:r>
              <a:rPr lang="nl-NL" sz="1800" dirty="0" err="1" smtClean="0"/>
              <a:t>Naxos</a:t>
            </a:r>
            <a:r>
              <a:rPr lang="nl-NL" sz="1800" dirty="0" smtClean="0"/>
              <a:t> and </a:t>
            </a:r>
            <a:r>
              <a:rPr lang="nl-NL" sz="1800" dirty="0" err="1" smtClean="0"/>
              <a:t>install</a:t>
            </a:r>
            <a:r>
              <a:rPr lang="nl-NL" sz="1800" dirty="0" smtClean="0"/>
              <a:t> </a:t>
            </a:r>
            <a:r>
              <a:rPr lang="nl-NL" sz="1800" dirty="0" err="1" smtClean="0"/>
              <a:t>friendly</a:t>
            </a:r>
            <a:r>
              <a:rPr lang="nl-NL" sz="1800" dirty="0" smtClean="0"/>
              <a:t> </a:t>
            </a:r>
            <a:r>
              <a:rPr lang="nl-NL" sz="1800" dirty="0" err="1" smtClean="0"/>
              <a:t>tyrant</a:t>
            </a:r>
            <a:endParaRPr lang="nl-NL" sz="1800" dirty="0" smtClean="0"/>
          </a:p>
          <a:p>
            <a:endParaRPr lang="nl-NL" sz="1800" dirty="0" smtClean="0"/>
          </a:p>
          <a:p>
            <a:r>
              <a:rPr lang="nl-NL" sz="1800" dirty="0" smtClean="0"/>
              <a:t>4000 </a:t>
            </a:r>
            <a:r>
              <a:rPr lang="nl-NL" sz="1800" dirty="0" err="1" smtClean="0"/>
              <a:t>cleruchs</a:t>
            </a:r>
            <a:r>
              <a:rPr lang="nl-NL" sz="1800" dirty="0" smtClean="0"/>
              <a:t> </a:t>
            </a:r>
            <a:r>
              <a:rPr lang="nl-NL" sz="1800" dirty="0" err="1" smtClean="0"/>
              <a:t>established</a:t>
            </a:r>
            <a:r>
              <a:rPr lang="nl-NL" sz="1800" dirty="0" smtClean="0"/>
              <a:t> </a:t>
            </a:r>
            <a:r>
              <a:rPr lang="nl-NL" sz="1800" dirty="0" err="1" smtClean="0"/>
              <a:t>on</a:t>
            </a:r>
            <a:r>
              <a:rPr lang="nl-NL" sz="1800" dirty="0" smtClean="0"/>
              <a:t> </a:t>
            </a:r>
            <a:r>
              <a:rPr lang="nl-NL" sz="1800" dirty="0" err="1" smtClean="0"/>
              <a:t>Euboea</a:t>
            </a:r>
            <a:r>
              <a:rPr lang="nl-NL" sz="1800" dirty="0" smtClean="0"/>
              <a:t> </a:t>
            </a:r>
            <a:r>
              <a:rPr lang="nl-NL" sz="1800" dirty="0" err="1" smtClean="0"/>
              <a:t>after</a:t>
            </a:r>
            <a:r>
              <a:rPr lang="nl-NL" sz="1800" dirty="0" smtClean="0"/>
              <a:t> </a:t>
            </a:r>
            <a:r>
              <a:rPr lang="nl-NL" sz="1800" dirty="0" err="1" smtClean="0"/>
              <a:t>victory</a:t>
            </a:r>
            <a:r>
              <a:rPr lang="nl-NL" sz="1800" dirty="0" smtClean="0"/>
              <a:t> </a:t>
            </a:r>
            <a:r>
              <a:rPr lang="nl-NL" sz="1800" dirty="0" err="1" smtClean="0"/>
              <a:t>against</a:t>
            </a:r>
            <a:r>
              <a:rPr lang="nl-NL" sz="1800" dirty="0" smtClean="0"/>
              <a:t> </a:t>
            </a:r>
            <a:r>
              <a:rPr lang="nl-NL" sz="1800" dirty="0" err="1" smtClean="0"/>
              <a:t>Chalcis</a:t>
            </a:r>
            <a:r>
              <a:rPr lang="nl-NL" sz="1800" dirty="0" smtClean="0"/>
              <a:t> (506)</a:t>
            </a:r>
          </a:p>
          <a:p>
            <a:endParaRPr lang="nl-NL" sz="1800" dirty="0" smtClean="0"/>
          </a:p>
          <a:p>
            <a:r>
              <a:rPr lang="nl-NL" sz="1800" dirty="0" err="1" smtClean="0"/>
              <a:t>Ongoing</a:t>
            </a:r>
            <a:r>
              <a:rPr lang="nl-NL" sz="1800" dirty="0" smtClean="0"/>
              <a:t> war </a:t>
            </a:r>
            <a:r>
              <a:rPr lang="nl-NL" sz="1800" dirty="0" err="1" smtClean="0"/>
              <a:t>with</a:t>
            </a:r>
            <a:r>
              <a:rPr lang="nl-NL" sz="1800" dirty="0" smtClean="0"/>
              <a:t> </a:t>
            </a:r>
            <a:r>
              <a:rPr lang="nl-NL" sz="1800" dirty="0" err="1" smtClean="0"/>
              <a:t>Aegina</a:t>
            </a:r>
            <a:r>
              <a:rPr lang="nl-NL" sz="1800" dirty="0" smtClean="0"/>
              <a:t> </a:t>
            </a:r>
            <a:r>
              <a:rPr lang="nl-NL" sz="1800" dirty="0" err="1" smtClean="0"/>
              <a:t>for</a:t>
            </a:r>
            <a:r>
              <a:rPr lang="nl-NL" sz="1800" dirty="0" smtClean="0"/>
              <a:t> naval </a:t>
            </a:r>
            <a:r>
              <a:rPr lang="nl-NL" sz="1800" dirty="0" err="1" smtClean="0"/>
              <a:t>hegemony</a:t>
            </a:r>
            <a:endParaRPr lang="nl-NL" sz="1800" dirty="0"/>
          </a:p>
        </p:txBody>
      </p:sp>
      <p:pic>
        <p:nvPicPr>
          <p:cNvPr id="4" name="Afbeelding 3" descr="map_of_Ancient_Greece.jpg"/>
          <p:cNvPicPr>
            <a:picLocks noChangeAspect="1"/>
          </p:cNvPicPr>
          <p:nvPr/>
        </p:nvPicPr>
        <p:blipFill>
          <a:blip r:embed="rId2" cstate="print"/>
          <a:stretch>
            <a:fillRect/>
          </a:stretch>
        </p:blipFill>
        <p:spPr>
          <a:xfrm>
            <a:off x="4427985" y="1628799"/>
            <a:ext cx="4716016" cy="4983255"/>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descr="persian empire.jpg"/>
          <p:cNvPicPr>
            <a:picLocks noChangeAspect="1"/>
          </p:cNvPicPr>
          <p:nvPr/>
        </p:nvPicPr>
        <p:blipFill>
          <a:blip r:embed="rId2" cstate="print"/>
          <a:stretch>
            <a:fillRect/>
          </a:stretch>
        </p:blipFill>
        <p:spPr>
          <a:xfrm>
            <a:off x="0" y="584879"/>
            <a:ext cx="9144000" cy="5688241"/>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Herodotus and the </a:t>
            </a:r>
            <a:r>
              <a:rPr lang="nl-NL" dirty="0" err="1" smtClean="0"/>
              <a:t>Persian</a:t>
            </a:r>
            <a:r>
              <a:rPr lang="nl-NL" dirty="0" smtClean="0"/>
              <a:t> Wars</a:t>
            </a:r>
            <a:endParaRPr lang="nl-NL" dirty="0"/>
          </a:p>
        </p:txBody>
      </p:sp>
      <p:sp>
        <p:nvSpPr>
          <p:cNvPr id="3" name="Tijdelijke aanduiding voor inhoud 2"/>
          <p:cNvSpPr>
            <a:spLocks noGrp="1"/>
          </p:cNvSpPr>
          <p:nvPr>
            <p:ph sz="quarter" idx="1"/>
          </p:nvPr>
        </p:nvSpPr>
        <p:spPr/>
        <p:txBody>
          <a:bodyPr>
            <a:normAutofit fontScale="92500" lnSpcReduction="20000"/>
          </a:bodyPr>
          <a:lstStyle/>
          <a:p>
            <a:r>
              <a:rPr lang="nl-NL" dirty="0" smtClean="0"/>
              <a:t>Herodotus of </a:t>
            </a:r>
            <a:r>
              <a:rPr lang="nl-NL" dirty="0" err="1" smtClean="0"/>
              <a:t>Halicarnassus</a:t>
            </a:r>
            <a:r>
              <a:rPr lang="nl-NL" dirty="0" smtClean="0"/>
              <a:t> (c. 484-425)</a:t>
            </a:r>
          </a:p>
          <a:p>
            <a:endParaRPr lang="nl-NL" dirty="0" smtClean="0"/>
          </a:p>
          <a:p>
            <a:r>
              <a:rPr lang="nl-NL" dirty="0" err="1" smtClean="0"/>
              <a:t>Born</a:t>
            </a:r>
            <a:r>
              <a:rPr lang="nl-NL" dirty="0" smtClean="0"/>
              <a:t> in the </a:t>
            </a:r>
            <a:r>
              <a:rPr lang="nl-NL" dirty="0" err="1" smtClean="0"/>
              <a:t>Persian</a:t>
            </a:r>
            <a:r>
              <a:rPr lang="nl-NL" dirty="0" smtClean="0"/>
              <a:t> Empire, </a:t>
            </a:r>
            <a:r>
              <a:rPr lang="nl-NL" dirty="0" err="1" smtClean="0"/>
              <a:t>lived</a:t>
            </a:r>
            <a:r>
              <a:rPr lang="nl-NL" dirty="0" smtClean="0"/>
              <a:t> in </a:t>
            </a:r>
            <a:r>
              <a:rPr lang="nl-NL" dirty="0" err="1" smtClean="0"/>
              <a:t>Athens</a:t>
            </a:r>
            <a:endParaRPr lang="nl-NL" dirty="0" smtClean="0"/>
          </a:p>
          <a:p>
            <a:endParaRPr lang="nl-NL" dirty="0" smtClean="0"/>
          </a:p>
          <a:p>
            <a:r>
              <a:rPr lang="nl-NL" dirty="0" smtClean="0"/>
              <a:t>Set out to </a:t>
            </a:r>
            <a:r>
              <a:rPr lang="nl-NL" dirty="0" err="1" smtClean="0"/>
              <a:t>describe</a:t>
            </a:r>
            <a:r>
              <a:rPr lang="nl-NL" dirty="0" smtClean="0"/>
              <a:t> ‘</a:t>
            </a:r>
            <a:r>
              <a:rPr lang="nl-NL" dirty="0" err="1" smtClean="0"/>
              <a:t>great</a:t>
            </a:r>
            <a:r>
              <a:rPr lang="nl-NL" dirty="0" smtClean="0"/>
              <a:t> and </a:t>
            </a:r>
            <a:r>
              <a:rPr lang="nl-NL" dirty="0" err="1" smtClean="0"/>
              <a:t>marvellous</a:t>
            </a:r>
            <a:r>
              <a:rPr lang="nl-NL" dirty="0" smtClean="0"/>
              <a:t> </a:t>
            </a:r>
            <a:r>
              <a:rPr lang="nl-NL" dirty="0" err="1" smtClean="0"/>
              <a:t>deeds</a:t>
            </a:r>
            <a:r>
              <a:rPr lang="nl-NL" dirty="0" smtClean="0"/>
              <a:t> of </a:t>
            </a:r>
            <a:r>
              <a:rPr lang="nl-NL" dirty="0" err="1" smtClean="0"/>
              <a:t>Greeks</a:t>
            </a:r>
            <a:r>
              <a:rPr lang="nl-NL" dirty="0" smtClean="0"/>
              <a:t> and </a:t>
            </a:r>
            <a:r>
              <a:rPr lang="nl-NL" dirty="0" err="1" smtClean="0"/>
              <a:t>barbarians</a:t>
            </a:r>
            <a:r>
              <a:rPr lang="nl-NL" dirty="0" smtClean="0"/>
              <a:t>’, </a:t>
            </a:r>
            <a:r>
              <a:rPr lang="nl-NL" dirty="0" smtClean="0"/>
              <a:t>and </a:t>
            </a:r>
            <a:r>
              <a:rPr lang="nl-NL" dirty="0" err="1" smtClean="0"/>
              <a:t>especially</a:t>
            </a:r>
            <a:r>
              <a:rPr lang="nl-NL" dirty="0" smtClean="0"/>
              <a:t> </a:t>
            </a:r>
            <a:r>
              <a:rPr lang="nl-NL" dirty="0" smtClean="0"/>
              <a:t>the </a:t>
            </a:r>
            <a:r>
              <a:rPr lang="nl-NL" dirty="0" err="1" smtClean="0"/>
              <a:t>causes</a:t>
            </a:r>
            <a:r>
              <a:rPr lang="nl-NL" dirty="0" smtClean="0"/>
              <a:t> of </a:t>
            </a:r>
            <a:r>
              <a:rPr lang="nl-NL" dirty="0" smtClean="0"/>
              <a:t>the wars </a:t>
            </a:r>
            <a:r>
              <a:rPr lang="nl-NL" dirty="0" err="1" smtClean="0"/>
              <a:t>between</a:t>
            </a:r>
            <a:r>
              <a:rPr lang="nl-NL" dirty="0" smtClean="0"/>
              <a:t> </a:t>
            </a:r>
            <a:r>
              <a:rPr lang="nl-NL" dirty="0" err="1" smtClean="0"/>
              <a:t>them</a:t>
            </a:r>
            <a:endParaRPr lang="nl-NL" dirty="0" smtClean="0"/>
          </a:p>
          <a:p>
            <a:endParaRPr lang="nl-NL" dirty="0" smtClean="0"/>
          </a:p>
          <a:p>
            <a:r>
              <a:rPr lang="nl-NL" dirty="0" err="1" smtClean="0"/>
              <a:t>Obsessed</a:t>
            </a:r>
            <a:r>
              <a:rPr lang="nl-NL" dirty="0" smtClean="0"/>
              <a:t> </a:t>
            </a:r>
            <a:r>
              <a:rPr lang="nl-NL" dirty="0" err="1" smtClean="0"/>
              <a:t>with</a:t>
            </a:r>
            <a:r>
              <a:rPr lang="nl-NL" dirty="0" smtClean="0"/>
              <a:t> the </a:t>
            </a:r>
            <a:r>
              <a:rPr lang="nl-NL" dirty="0" err="1" smtClean="0"/>
              <a:t>rise</a:t>
            </a:r>
            <a:r>
              <a:rPr lang="nl-NL" dirty="0" smtClean="0"/>
              <a:t> and </a:t>
            </a:r>
            <a:r>
              <a:rPr lang="nl-NL" dirty="0" err="1" smtClean="0"/>
              <a:t>fall</a:t>
            </a:r>
            <a:r>
              <a:rPr lang="nl-NL" dirty="0" smtClean="0"/>
              <a:t> of </a:t>
            </a:r>
            <a:r>
              <a:rPr lang="nl-NL" dirty="0" err="1" smtClean="0"/>
              <a:t>great</a:t>
            </a:r>
            <a:r>
              <a:rPr lang="nl-NL" dirty="0" smtClean="0"/>
              <a:t> </a:t>
            </a:r>
            <a:r>
              <a:rPr lang="nl-NL" dirty="0" err="1" smtClean="0"/>
              <a:t>powers</a:t>
            </a:r>
            <a:endParaRPr lang="nl-NL" dirty="0" smtClean="0"/>
          </a:p>
          <a:p>
            <a:endParaRPr lang="nl-NL" dirty="0" smtClean="0"/>
          </a:p>
          <a:p>
            <a:r>
              <a:rPr lang="nl-NL" dirty="0" err="1" smtClean="0"/>
              <a:t>Describes</a:t>
            </a:r>
            <a:r>
              <a:rPr lang="nl-NL" dirty="0" smtClean="0"/>
              <a:t> </a:t>
            </a:r>
            <a:r>
              <a:rPr lang="nl-NL" dirty="0" err="1" smtClean="0"/>
              <a:t>events</a:t>
            </a:r>
            <a:r>
              <a:rPr lang="nl-NL" dirty="0" smtClean="0"/>
              <a:t> down to 479/8, </a:t>
            </a:r>
            <a:r>
              <a:rPr lang="nl-NL" dirty="0" err="1" smtClean="0"/>
              <a:t>but</a:t>
            </a:r>
            <a:r>
              <a:rPr lang="nl-NL" dirty="0" smtClean="0"/>
              <a:t> </a:t>
            </a:r>
            <a:r>
              <a:rPr lang="nl-NL" dirty="0" err="1" smtClean="0"/>
              <a:t>occasionally</a:t>
            </a:r>
            <a:r>
              <a:rPr lang="nl-NL" dirty="0" smtClean="0"/>
              <a:t> flashes </a:t>
            </a:r>
            <a:r>
              <a:rPr lang="nl-NL" dirty="0" err="1" smtClean="0"/>
              <a:t>forward</a:t>
            </a:r>
            <a:r>
              <a:rPr lang="nl-NL" dirty="0" smtClean="0"/>
              <a:t> to </a:t>
            </a:r>
            <a:r>
              <a:rPr lang="nl-NL" dirty="0" err="1" smtClean="0"/>
              <a:t>his</a:t>
            </a:r>
            <a:r>
              <a:rPr lang="nl-NL" dirty="0" smtClean="0"/>
              <a:t> present </a:t>
            </a:r>
            <a:r>
              <a:rPr lang="nl-NL" dirty="0" err="1" smtClean="0"/>
              <a:t>day</a:t>
            </a:r>
            <a:endParaRPr lang="nl-NL"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arrival</a:t>
            </a:r>
            <a:r>
              <a:rPr lang="nl-NL" dirty="0" smtClean="0"/>
              <a:t> of the </a:t>
            </a:r>
            <a:r>
              <a:rPr lang="nl-NL" dirty="0" err="1" smtClean="0"/>
              <a:t>Persians</a:t>
            </a:r>
            <a:endParaRPr lang="nl-NL" dirty="0"/>
          </a:p>
        </p:txBody>
      </p:sp>
      <p:sp>
        <p:nvSpPr>
          <p:cNvPr id="3" name="Tijdelijke aanduiding voor inhoud 2"/>
          <p:cNvSpPr>
            <a:spLocks noGrp="1"/>
          </p:cNvSpPr>
          <p:nvPr>
            <p:ph sz="quarter" idx="1"/>
          </p:nvPr>
        </p:nvSpPr>
        <p:spPr>
          <a:xfrm>
            <a:off x="323528" y="1527048"/>
            <a:ext cx="8496944" cy="4572000"/>
          </a:xfrm>
        </p:spPr>
        <p:txBody>
          <a:bodyPr>
            <a:normAutofit/>
          </a:bodyPr>
          <a:lstStyle/>
          <a:p>
            <a:r>
              <a:rPr lang="nl-NL" sz="2000" dirty="0" smtClean="0"/>
              <a:t>Croesus of Lydia </a:t>
            </a:r>
            <a:r>
              <a:rPr lang="nl-NL" sz="2000" dirty="0" err="1" smtClean="0"/>
              <a:t>conquers</a:t>
            </a:r>
            <a:r>
              <a:rPr lang="nl-NL" sz="2000" dirty="0" smtClean="0"/>
              <a:t> </a:t>
            </a:r>
            <a:r>
              <a:rPr lang="nl-NL" sz="2000" dirty="0" err="1" smtClean="0"/>
              <a:t>Greek</a:t>
            </a:r>
            <a:r>
              <a:rPr lang="nl-NL" sz="2000" dirty="0" smtClean="0"/>
              <a:t> </a:t>
            </a:r>
            <a:r>
              <a:rPr lang="nl-NL" sz="2000" dirty="0" err="1" smtClean="0"/>
              <a:t>cities</a:t>
            </a:r>
            <a:r>
              <a:rPr lang="nl-NL" sz="2000" dirty="0" smtClean="0"/>
              <a:t> in </a:t>
            </a:r>
            <a:r>
              <a:rPr lang="nl-NL" sz="2000" dirty="0" err="1" smtClean="0"/>
              <a:t>Asia</a:t>
            </a:r>
            <a:r>
              <a:rPr lang="nl-NL" sz="2000" dirty="0" smtClean="0"/>
              <a:t> Minor (</a:t>
            </a:r>
            <a:r>
              <a:rPr lang="nl-NL" sz="2000" dirty="0" err="1" smtClean="0"/>
              <a:t>early</a:t>
            </a:r>
            <a:r>
              <a:rPr lang="nl-NL" sz="2000" dirty="0" smtClean="0"/>
              <a:t> 6th </a:t>
            </a:r>
            <a:r>
              <a:rPr lang="nl-NL" sz="2000" dirty="0" err="1" smtClean="0"/>
              <a:t>century</a:t>
            </a:r>
            <a:r>
              <a:rPr lang="nl-NL" sz="2000" dirty="0" smtClean="0"/>
              <a:t>)</a:t>
            </a:r>
          </a:p>
          <a:p>
            <a:pPr>
              <a:buNone/>
            </a:pPr>
            <a:endParaRPr lang="nl-NL" sz="2000" dirty="0" smtClean="0"/>
          </a:p>
          <a:p>
            <a:pPr>
              <a:buNone/>
            </a:pPr>
            <a:r>
              <a:rPr lang="nl-NL" sz="2000" dirty="0" smtClean="0"/>
              <a:t>‘</a:t>
            </a:r>
            <a:r>
              <a:rPr lang="en-GB" sz="2000" dirty="0" smtClean="0"/>
              <a:t>This Croesus was the first foreigner whom we know who subjugated Greeks and took tribute from them. (…) Before the reign of Croesus, all Greeks were free.’ (</a:t>
            </a:r>
            <a:r>
              <a:rPr lang="en-GB" sz="2000" dirty="0" err="1" smtClean="0"/>
              <a:t>Hdt</a:t>
            </a:r>
            <a:r>
              <a:rPr lang="en-GB" sz="2000" dirty="0" smtClean="0"/>
              <a:t>. 1.6.2-3)</a:t>
            </a:r>
          </a:p>
          <a:p>
            <a:pPr>
              <a:buNone/>
            </a:pPr>
            <a:endParaRPr lang="en-GB" sz="2000" dirty="0" smtClean="0"/>
          </a:p>
          <a:p>
            <a:r>
              <a:rPr lang="nl-NL" sz="2000" dirty="0" smtClean="0"/>
              <a:t>Croesus </a:t>
            </a:r>
            <a:r>
              <a:rPr lang="nl-NL" sz="2000" dirty="0" err="1" smtClean="0"/>
              <a:t>provokes</a:t>
            </a:r>
            <a:r>
              <a:rPr lang="nl-NL" sz="2000" dirty="0" smtClean="0"/>
              <a:t> </a:t>
            </a:r>
            <a:r>
              <a:rPr lang="nl-NL" sz="2000" dirty="0" err="1" smtClean="0"/>
              <a:t>Persia</a:t>
            </a:r>
            <a:r>
              <a:rPr lang="nl-NL" sz="2000" dirty="0" smtClean="0"/>
              <a:t>; </a:t>
            </a:r>
            <a:r>
              <a:rPr lang="nl-NL" sz="2000" dirty="0" err="1" smtClean="0"/>
              <a:t>Cyrus</a:t>
            </a:r>
            <a:r>
              <a:rPr lang="nl-NL" sz="2000" dirty="0" smtClean="0"/>
              <a:t> the </a:t>
            </a:r>
            <a:r>
              <a:rPr lang="nl-NL" sz="2000" dirty="0" err="1" smtClean="0"/>
              <a:t>Great</a:t>
            </a:r>
            <a:r>
              <a:rPr lang="nl-NL" sz="2000" dirty="0" smtClean="0"/>
              <a:t> </a:t>
            </a:r>
            <a:r>
              <a:rPr lang="nl-NL" sz="2000" dirty="0" err="1" smtClean="0"/>
              <a:t>conquers</a:t>
            </a:r>
            <a:r>
              <a:rPr lang="nl-NL" sz="2000" dirty="0" smtClean="0"/>
              <a:t> Lydia (546)</a:t>
            </a:r>
          </a:p>
          <a:p>
            <a:endParaRPr lang="nl-NL" sz="2000" dirty="0" smtClean="0"/>
          </a:p>
          <a:p>
            <a:pPr>
              <a:buNone/>
            </a:pPr>
            <a:r>
              <a:rPr lang="nl-NL" sz="2000" dirty="0" err="1" smtClean="0"/>
              <a:t>Spartans</a:t>
            </a:r>
            <a:r>
              <a:rPr lang="nl-NL" sz="2000" dirty="0" smtClean="0"/>
              <a:t> </a:t>
            </a:r>
            <a:r>
              <a:rPr lang="nl-NL" sz="2000" dirty="0" err="1" smtClean="0"/>
              <a:t>send</a:t>
            </a:r>
            <a:r>
              <a:rPr lang="nl-NL" sz="2000" dirty="0" smtClean="0"/>
              <a:t> </a:t>
            </a:r>
            <a:r>
              <a:rPr lang="nl-NL" sz="2000" dirty="0" err="1" smtClean="0"/>
              <a:t>envoy</a:t>
            </a:r>
            <a:r>
              <a:rPr lang="nl-NL" sz="2000" dirty="0" smtClean="0"/>
              <a:t> to </a:t>
            </a:r>
            <a:r>
              <a:rPr lang="nl-NL" sz="2000" dirty="0" err="1" smtClean="0"/>
              <a:t>tell</a:t>
            </a:r>
            <a:r>
              <a:rPr lang="nl-NL" sz="2000" dirty="0" smtClean="0"/>
              <a:t> </a:t>
            </a:r>
            <a:r>
              <a:rPr lang="nl-NL" sz="2000" dirty="0" err="1" smtClean="0"/>
              <a:t>Cyrus</a:t>
            </a:r>
            <a:r>
              <a:rPr lang="nl-NL" sz="2000" dirty="0" smtClean="0"/>
              <a:t> ‘</a:t>
            </a:r>
            <a:r>
              <a:rPr lang="en-GB" sz="2000" dirty="0" smtClean="0"/>
              <a:t>that he was to harm no city on Greek territory, or else the </a:t>
            </a:r>
            <a:r>
              <a:rPr lang="en-GB" sz="2000" dirty="0" err="1" smtClean="0"/>
              <a:t>Lacedaemonians</a:t>
            </a:r>
            <a:r>
              <a:rPr lang="en-GB" sz="2000" dirty="0" smtClean="0"/>
              <a:t> would punish him.’ (</a:t>
            </a:r>
            <a:r>
              <a:rPr lang="en-GB" sz="2000" dirty="0" err="1" smtClean="0"/>
              <a:t>Hdt</a:t>
            </a:r>
            <a:r>
              <a:rPr lang="en-GB" sz="2000" dirty="0" smtClean="0"/>
              <a:t>. 1.152.3)</a:t>
            </a:r>
          </a:p>
          <a:p>
            <a:pPr>
              <a:buNone/>
            </a:pPr>
            <a:endParaRPr lang="en-GB" sz="2000" dirty="0" smtClean="0"/>
          </a:p>
          <a:p>
            <a:r>
              <a:rPr lang="en-GB" sz="2000" dirty="0" smtClean="0"/>
              <a:t>Persians expand under Darius the Great (521-486): Thrace, Macedon</a:t>
            </a:r>
            <a:endParaRPr lang="nl-NL" sz="2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Ionian</a:t>
            </a:r>
            <a:r>
              <a:rPr lang="nl-NL" dirty="0" smtClean="0"/>
              <a:t> </a:t>
            </a:r>
            <a:r>
              <a:rPr lang="nl-NL" dirty="0" err="1" smtClean="0"/>
              <a:t>Revolt</a:t>
            </a:r>
            <a:r>
              <a:rPr lang="nl-NL" dirty="0" smtClean="0"/>
              <a:t> (499-494)</a:t>
            </a:r>
            <a:endParaRPr lang="nl-NL" dirty="0"/>
          </a:p>
        </p:txBody>
      </p:sp>
      <p:sp>
        <p:nvSpPr>
          <p:cNvPr id="3" name="Tijdelijke aanduiding voor inhoud 2"/>
          <p:cNvSpPr>
            <a:spLocks noGrp="1"/>
          </p:cNvSpPr>
          <p:nvPr>
            <p:ph sz="quarter" idx="1"/>
          </p:nvPr>
        </p:nvSpPr>
        <p:spPr>
          <a:xfrm>
            <a:off x="301752" y="1527048"/>
            <a:ext cx="5134344" cy="4572000"/>
          </a:xfrm>
        </p:spPr>
        <p:txBody>
          <a:bodyPr>
            <a:normAutofit/>
          </a:bodyPr>
          <a:lstStyle/>
          <a:p>
            <a:r>
              <a:rPr lang="nl-NL" sz="2000" dirty="0" err="1" smtClean="0"/>
              <a:t>Ionians</a:t>
            </a:r>
            <a:r>
              <a:rPr lang="nl-NL" sz="2000" dirty="0" smtClean="0"/>
              <a:t> </a:t>
            </a:r>
            <a:r>
              <a:rPr lang="nl-NL" sz="2000" dirty="0" err="1" smtClean="0"/>
              <a:t>oust</a:t>
            </a:r>
            <a:r>
              <a:rPr lang="nl-NL" sz="2000" dirty="0" smtClean="0"/>
              <a:t> </a:t>
            </a:r>
            <a:r>
              <a:rPr lang="nl-NL" sz="2000" dirty="0" err="1" smtClean="0"/>
              <a:t>their</a:t>
            </a:r>
            <a:r>
              <a:rPr lang="nl-NL" sz="2000" dirty="0" smtClean="0"/>
              <a:t> </a:t>
            </a:r>
            <a:r>
              <a:rPr lang="nl-NL" sz="2000" dirty="0" err="1" smtClean="0"/>
              <a:t>Persian-backed</a:t>
            </a:r>
            <a:r>
              <a:rPr lang="nl-NL" sz="2000" dirty="0" smtClean="0"/>
              <a:t> </a:t>
            </a:r>
            <a:r>
              <a:rPr lang="nl-NL" sz="2000" dirty="0" err="1" smtClean="0"/>
              <a:t>tyrants</a:t>
            </a:r>
            <a:endParaRPr lang="nl-NL" sz="2000" dirty="0" smtClean="0"/>
          </a:p>
          <a:p>
            <a:endParaRPr lang="nl-NL" sz="2000" dirty="0" smtClean="0"/>
          </a:p>
          <a:p>
            <a:r>
              <a:rPr lang="nl-NL" sz="2000" dirty="0" err="1" smtClean="0"/>
              <a:t>Athens</a:t>
            </a:r>
            <a:r>
              <a:rPr lang="nl-NL" sz="2000" dirty="0" smtClean="0"/>
              <a:t> and </a:t>
            </a:r>
            <a:r>
              <a:rPr lang="nl-NL" sz="2000" dirty="0" err="1" smtClean="0"/>
              <a:t>Eretria</a:t>
            </a:r>
            <a:r>
              <a:rPr lang="nl-NL" sz="2000" dirty="0" smtClean="0"/>
              <a:t> support the </a:t>
            </a:r>
            <a:r>
              <a:rPr lang="nl-NL" sz="2000" dirty="0" err="1" smtClean="0"/>
              <a:t>revolt</a:t>
            </a:r>
            <a:endParaRPr lang="nl-NL" sz="2000" dirty="0" smtClean="0"/>
          </a:p>
          <a:p>
            <a:endParaRPr lang="nl-NL" sz="2000" dirty="0" smtClean="0"/>
          </a:p>
          <a:p>
            <a:pPr>
              <a:buNone/>
            </a:pPr>
            <a:r>
              <a:rPr lang="nl-NL" sz="2000" dirty="0" smtClean="0"/>
              <a:t>‘</a:t>
            </a:r>
            <a:r>
              <a:rPr lang="en-GB" sz="2000" dirty="0" smtClean="0"/>
              <a:t>The Athenians, now persuaded, voted to send twenty ships to aid the Ionians. (…) These ships were the beginning of evils for both Greeks and barbarians.’ (</a:t>
            </a:r>
            <a:r>
              <a:rPr lang="en-GB" sz="2000" dirty="0" err="1" smtClean="0"/>
              <a:t>Hdt</a:t>
            </a:r>
            <a:r>
              <a:rPr lang="en-GB" sz="2000" dirty="0" smtClean="0"/>
              <a:t>. 5.97.3)</a:t>
            </a:r>
            <a:endParaRPr lang="nl-NL" sz="2000" dirty="0" smtClean="0"/>
          </a:p>
          <a:p>
            <a:endParaRPr lang="nl-NL" sz="2000" dirty="0" smtClean="0"/>
          </a:p>
          <a:p>
            <a:r>
              <a:rPr lang="nl-NL" sz="2000" dirty="0" err="1" smtClean="0"/>
              <a:t>Persian</a:t>
            </a:r>
            <a:r>
              <a:rPr lang="nl-NL" sz="2000" dirty="0" smtClean="0"/>
              <a:t> </a:t>
            </a:r>
            <a:r>
              <a:rPr lang="nl-NL" sz="2000" dirty="0" err="1" smtClean="0"/>
              <a:t>campaigns</a:t>
            </a:r>
            <a:r>
              <a:rPr lang="nl-NL" sz="2000" dirty="0" smtClean="0"/>
              <a:t> </a:t>
            </a:r>
            <a:r>
              <a:rPr lang="nl-NL" sz="2000" dirty="0" err="1" smtClean="0"/>
              <a:t>on</a:t>
            </a:r>
            <a:r>
              <a:rPr lang="nl-NL" sz="2000" dirty="0" smtClean="0"/>
              <a:t> land </a:t>
            </a:r>
            <a:r>
              <a:rPr lang="nl-NL" sz="2000" dirty="0" err="1" smtClean="0"/>
              <a:t>crush</a:t>
            </a:r>
            <a:r>
              <a:rPr lang="nl-NL" sz="2000" dirty="0" smtClean="0"/>
              <a:t> the </a:t>
            </a:r>
            <a:r>
              <a:rPr lang="nl-NL" sz="2000" dirty="0" err="1" smtClean="0"/>
              <a:t>revolt</a:t>
            </a:r>
            <a:r>
              <a:rPr lang="nl-NL" sz="2000" dirty="0" smtClean="0"/>
              <a:t>; </a:t>
            </a:r>
            <a:r>
              <a:rPr lang="nl-NL" sz="2000" dirty="0" err="1" smtClean="0"/>
              <a:t>decisive</a:t>
            </a:r>
            <a:r>
              <a:rPr lang="nl-NL" sz="2000" dirty="0" smtClean="0"/>
              <a:t> naval </a:t>
            </a:r>
            <a:r>
              <a:rPr lang="nl-NL" sz="2000" dirty="0" err="1" smtClean="0"/>
              <a:t>battle</a:t>
            </a:r>
            <a:r>
              <a:rPr lang="nl-NL" sz="2000" dirty="0" smtClean="0"/>
              <a:t> at Lade (494)</a:t>
            </a:r>
            <a:endParaRPr lang="nl-NL" sz="2000" dirty="0"/>
          </a:p>
        </p:txBody>
      </p:sp>
      <p:pic>
        <p:nvPicPr>
          <p:cNvPr id="4" name="Afbeelding 3" descr="2-western_asia_minor_greek_colonization.jpg"/>
          <p:cNvPicPr>
            <a:picLocks noChangeAspect="1"/>
          </p:cNvPicPr>
          <p:nvPr/>
        </p:nvPicPr>
        <p:blipFill>
          <a:blip r:embed="rId2" cstate="print"/>
          <a:stretch>
            <a:fillRect/>
          </a:stretch>
        </p:blipFill>
        <p:spPr>
          <a:xfrm>
            <a:off x="5628515" y="1412776"/>
            <a:ext cx="3515485" cy="4968552"/>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 </a:t>
            </a:r>
            <a:r>
              <a:rPr lang="nl-NL" dirty="0" err="1" smtClean="0"/>
              <a:t>cruel</a:t>
            </a:r>
            <a:r>
              <a:rPr lang="nl-NL" dirty="0" smtClean="0"/>
              <a:t> </a:t>
            </a:r>
            <a:r>
              <a:rPr lang="nl-NL" dirty="0" err="1" smtClean="0"/>
              <a:t>Persian</a:t>
            </a:r>
            <a:r>
              <a:rPr lang="nl-NL" dirty="0" smtClean="0"/>
              <a:t> </a:t>
            </a:r>
            <a:r>
              <a:rPr lang="nl-NL" dirty="0" err="1" smtClean="0"/>
              <a:t>yoke</a:t>
            </a:r>
            <a:r>
              <a:rPr lang="nl-NL" dirty="0" smtClean="0"/>
              <a:t>?</a:t>
            </a:r>
            <a:endParaRPr lang="nl-NL" dirty="0"/>
          </a:p>
        </p:txBody>
      </p:sp>
      <p:sp>
        <p:nvSpPr>
          <p:cNvPr id="3" name="Tekstvak 2"/>
          <p:cNvSpPr txBox="1"/>
          <p:nvPr/>
        </p:nvSpPr>
        <p:spPr>
          <a:xfrm>
            <a:off x="395536" y="1772816"/>
            <a:ext cx="8424936" cy="3139321"/>
          </a:xfrm>
          <a:prstGeom prst="rect">
            <a:avLst/>
          </a:prstGeom>
          <a:noFill/>
        </p:spPr>
        <p:txBody>
          <a:bodyPr wrap="square" rtlCol="0">
            <a:spAutoFit/>
          </a:bodyPr>
          <a:lstStyle/>
          <a:p>
            <a:pPr algn="just"/>
            <a:r>
              <a:rPr lang="en-GB" dirty="0" smtClean="0"/>
              <a:t>[</a:t>
            </a:r>
            <a:r>
              <a:rPr lang="en-GB" dirty="0" err="1" smtClean="0"/>
              <a:t>Artaphrenes</a:t>
            </a:r>
            <a:r>
              <a:rPr lang="en-GB" dirty="0" smtClean="0"/>
              <a:t>] measured their lands by </a:t>
            </a:r>
            <a:r>
              <a:rPr lang="en-GB" dirty="0" err="1" smtClean="0"/>
              <a:t>parasangs</a:t>
            </a:r>
            <a:r>
              <a:rPr lang="en-GB" dirty="0" smtClean="0"/>
              <a:t>, which is the Persian name for a distance of thirty stadia, and ordered that each people should according to this measurement pay a tribute which has remained fixed as assessed by </a:t>
            </a:r>
            <a:r>
              <a:rPr lang="en-GB" dirty="0" err="1" smtClean="0"/>
              <a:t>Artaphrenes</a:t>
            </a:r>
            <a:r>
              <a:rPr lang="en-GB" dirty="0" smtClean="0"/>
              <a:t> ever since that time </a:t>
            </a:r>
            <a:r>
              <a:rPr lang="en-GB" b="1" dirty="0" smtClean="0"/>
              <a:t>up to this day</a:t>
            </a:r>
            <a:r>
              <a:rPr lang="en-GB" dirty="0" smtClean="0"/>
              <a:t>; the sum appointed was about the same as that which they had rendered before.</a:t>
            </a:r>
          </a:p>
          <a:p>
            <a:pPr algn="r"/>
            <a:r>
              <a:rPr lang="en-GB" dirty="0" smtClean="0"/>
              <a:t>Herodotus 6.42.2</a:t>
            </a:r>
          </a:p>
          <a:p>
            <a:pPr algn="r"/>
            <a:endParaRPr lang="en-GB" dirty="0" smtClean="0"/>
          </a:p>
          <a:p>
            <a:r>
              <a:rPr lang="en-GB" dirty="0" err="1" smtClean="0"/>
              <a:t>Mardonius</a:t>
            </a:r>
            <a:r>
              <a:rPr lang="en-GB" dirty="0" smtClean="0"/>
              <a:t> deposed all the Ionian tyrants and set up democracies in their cities.</a:t>
            </a:r>
          </a:p>
          <a:p>
            <a:pPr algn="r"/>
            <a:r>
              <a:rPr lang="en-GB" dirty="0" smtClean="0"/>
              <a:t>Herodotus 6.43.3</a:t>
            </a:r>
          </a:p>
          <a:p>
            <a:pPr algn="r"/>
            <a:endParaRPr lang="en-GB" dirty="0" smtClean="0"/>
          </a:p>
          <a:p>
            <a:pPr algn="r"/>
            <a:endParaRPr lang="nl-NL"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el">
  <a:themeElements>
    <a:clrScheme name="Civiel">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el">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el">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258</TotalTime>
  <Words>1374</Words>
  <Application>Microsoft Office PowerPoint</Application>
  <PresentationFormat>Diavoorstelling (4:3)</PresentationFormat>
  <Paragraphs>126</Paragraphs>
  <Slides>21</Slides>
  <Notes>0</Notes>
  <HiddenSlides>0</HiddenSlides>
  <MMClips>0</MMClips>
  <ScaleCrop>false</ScaleCrop>
  <HeadingPairs>
    <vt:vector size="4" baseType="variant">
      <vt:variant>
        <vt:lpstr>Thema</vt:lpstr>
      </vt:variant>
      <vt:variant>
        <vt:i4>1</vt:i4>
      </vt:variant>
      <vt:variant>
        <vt:lpstr>Diatitels</vt:lpstr>
      </vt:variant>
      <vt:variant>
        <vt:i4>21</vt:i4>
      </vt:variant>
    </vt:vector>
  </HeadingPairs>
  <TitlesOfParts>
    <vt:vector size="22" baseType="lpstr">
      <vt:lpstr>Civiel</vt:lpstr>
      <vt:lpstr>Democracy and Imperialism</vt:lpstr>
      <vt:lpstr>Athens in 507/6</vt:lpstr>
      <vt:lpstr>Archaic Greek imperialism: Sparta</vt:lpstr>
      <vt:lpstr>Archaic Greek imperialism: Athens</vt:lpstr>
      <vt:lpstr>Dia 5</vt:lpstr>
      <vt:lpstr>Herodotus and the Persian Wars</vt:lpstr>
      <vt:lpstr>The arrival of the Persians</vt:lpstr>
      <vt:lpstr>The Ionian Revolt (499-494)</vt:lpstr>
      <vt:lpstr>A cruel Persian yoke?</vt:lpstr>
      <vt:lpstr>Resumed Persian expansion</vt:lpstr>
      <vt:lpstr>Persian imperialism</vt:lpstr>
      <vt:lpstr>Persian imperialism: source questions</vt:lpstr>
      <vt:lpstr>Should Athens fight or submit?</vt:lpstr>
      <vt:lpstr>Why does Athens fight?</vt:lpstr>
      <vt:lpstr>Athenian democracy and the Persian Wars</vt:lpstr>
      <vt:lpstr>The early democracy at Marathon</vt:lpstr>
      <vt:lpstr>The early democracy against Xerxes</vt:lpstr>
      <vt:lpstr>The ‘Decree of Themistocles’</vt:lpstr>
      <vt:lpstr>Salamis: the people’s victory?</vt:lpstr>
      <vt:lpstr>Who defeated the Persians?</vt:lpstr>
      <vt:lpstr>Key themes in Herodotus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Democracy and Imperialism</dc:title>
  <dc:creator>Roel</dc:creator>
  <cp:lastModifiedBy>Roel</cp:lastModifiedBy>
  <cp:revision>28</cp:revision>
  <dcterms:created xsi:type="dcterms:W3CDTF">2017-10-26T09:20:28Z</dcterms:created>
  <dcterms:modified xsi:type="dcterms:W3CDTF">2017-10-26T20:46:11Z</dcterms:modified>
</cp:coreProperties>
</file>