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6" r:id="rId6"/>
    <p:sldId id="258" r:id="rId7"/>
    <p:sldId id="261" r:id="rId8"/>
    <p:sldId id="265" r:id="rId9"/>
    <p:sldId id="262" r:id="rId10"/>
    <p:sldId id="264" r:id="rId11"/>
    <p:sldId id="263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94" d="100"/>
          <a:sy n="194" d="100"/>
        </p:scale>
        <p:origin x="-28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03/11/17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03/11/17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03/11/17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03/11/17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hoe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03/11/17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638F0FA-503B-447F-A02E-6BF1D880434F}" type="datetimeFigureOut">
              <a:rPr lang="nl-NL" smtClean="0"/>
              <a:pPr/>
              <a:t>03/11/17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03/11/17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Tijdelijke aanduiding voor inhoud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6" name="Tijdelijke aanduiding voor inhoud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5" name="Ova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03/11/17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hoe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hoe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03/11/17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Tijdelijke aanduiding voor inhoud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03/11/17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 verbindingslijn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638F0FA-503B-447F-A02E-6BF1D880434F}" type="datetimeFigureOut">
              <a:rPr lang="nl-NL" smtClean="0"/>
              <a:pPr/>
              <a:t>03/11/17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03/11/17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971600" y="2819400"/>
            <a:ext cx="7272808" cy="1752600"/>
          </a:xfrm>
        </p:spPr>
        <p:txBody>
          <a:bodyPr/>
          <a:lstStyle/>
          <a:p>
            <a:r>
              <a:rPr lang="nl-NL" dirty="0" err="1" smtClean="0"/>
              <a:t>Lecture</a:t>
            </a:r>
            <a:r>
              <a:rPr lang="nl-NL" dirty="0" smtClean="0"/>
              <a:t> 5: The </a:t>
            </a:r>
            <a:r>
              <a:rPr lang="nl-NL" dirty="0" err="1" smtClean="0"/>
              <a:t>Rise</a:t>
            </a:r>
            <a:r>
              <a:rPr lang="nl-NL" dirty="0" smtClean="0"/>
              <a:t> of the </a:t>
            </a:r>
            <a:r>
              <a:rPr lang="nl-NL" dirty="0" err="1" smtClean="0"/>
              <a:t>Athenian</a:t>
            </a:r>
            <a:r>
              <a:rPr lang="nl-NL" dirty="0" smtClean="0"/>
              <a:t> Empire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Democracy</a:t>
            </a:r>
            <a:r>
              <a:rPr lang="nl-NL" dirty="0" smtClean="0"/>
              <a:t> and </a:t>
            </a:r>
            <a:r>
              <a:rPr lang="nl-NL" dirty="0" err="1" smtClean="0"/>
              <a:t>Imperialism</a:t>
            </a:r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Why</a:t>
            </a:r>
            <a:r>
              <a:rPr lang="nl-NL" dirty="0" smtClean="0"/>
              <a:t> let </a:t>
            </a:r>
            <a:r>
              <a:rPr lang="nl-NL" dirty="0" err="1" smtClean="0"/>
              <a:t>Athens</a:t>
            </a:r>
            <a:r>
              <a:rPr lang="nl-NL" dirty="0" smtClean="0"/>
              <a:t> </a:t>
            </a:r>
            <a:r>
              <a:rPr lang="nl-NL" dirty="0" err="1" smtClean="0"/>
              <a:t>take</a:t>
            </a:r>
            <a:r>
              <a:rPr lang="nl-NL" dirty="0" smtClean="0"/>
              <a:t> charge?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467544" y="1988840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r>
              <a:rPr lang="nl-NL" dirty="0" err="1" smtClean="0"/>
              <a:t>Given</a:t>
            </a:r>
            <a:r>
              <a:rPr lang="nl-NL" dirty="0" smtClean="0"/>
              <a:t> the </a:t>
            </a:r>
            <a:r>
              <a:rPr lang="nl-NL" dirty="0" err="1" smtClean="0"/>
              <a:t>ideology</a:t>
            </a:r>
            <a:r>
              <a:rPr lang="nl-NL" dirty="0" smtClean="0"/>
              <a:t> of </a:t>
            </a:r>
            <a:r>
              <a:rPr lang="nl-NL" dirty="0" err="1" smtClean="0"/>
              <a:t>liberty</a:t>
            </a:r>
            <a:r>
              <a:rPr lang="nl-NL" dirty="0" smtClean="0"/>
              <a:t> </a:t>
            </a:r>
            <a:r>
              <a:rPr lang="nl-NL" dirty="0" err="1" smtClean="0"/>
              <a:t>that</a:t>
            </a:r>
            <a:r>
              <a:rPr lang="nl-NL" dirty="0" smtClean="0"/>
              <a:t> was a direct </a:t>
            </a:r>
            <a:r>
              <a:rPr lang="nl-NL" dirty="0" err="1" smtClean="0"/>
              <a:t>outcome</a:t>
            </a:r>
            <a:r>
              <a:rPr lang="nl-NL" dirty="0" smtClean="0"/>
              <a:t> of the </a:t>
            </a:r>
            <a:r>
              <a:rPr lang="nl-NL" dirty="0" err="1" smtClean="0"/>
              <a:t>Persian</a:t>
            </a:r>
            <a:r>
              <a:rPr lang="nl-NL" dirty="0" smtClean="0"/>
              <a:t> Wars, and the </a:t>
            </a:r>
            <a:r>
              <a:rPr lang="nl-NL" dirty="0" err="1" smtClean="0"/>
              <a:t>Athenians</a:t>
            </a:r>
            <a:r>
              <a:rPr lang="nl-NL" dirty="0" smtClean="0"/>
              <a:t>’ </a:t>
            </a:r>
            <a:r>
              <a:rPr lang="nl-NL" dirty="0" err="1" smtClean="0"/>
              <a:t>role</a:t>
            </a:r>
            <a:r>
              <a:rPr lang="nl-NL" dirty="0" smtClean="0"/>
              <a:t> as </a:t>
            </a:r>
            <a:r>
              <a:rPr lang="nl-NL" dirty="0" err="1" smtClean="0"/>
              <a:t>champion</a:t>
            </a:r>
            <a:r>
              <a:rPr lang="nl-NL" dirty="0" smtClean="0"/>
              <a:t> of </a:t>
            </a:r>
            <a:r>
              <a:rPr lang="nl-NL" dirty="0" err="1" smtClean="0"/>
              <a:t>that</a:t>
            </a:r>
            <a:r>
              <a:rPr lang="nl-NL" dirty="0" smtClean="0"/>
              <a:t> </a:t>
            </a:r>
            <a:r>
              <a:rPr lang="nl-NL" dirty="0" err="1" smtClean="0"/>
              <a:t>freedom</a:t>
            </a:r>
            <a:r>
              <a:rPr lang="nl-NL" dirty="0" smtClean="0"/>
              <a:t> in the recent </a:t>
            </a:r>
            <a:r>
              <a:rPr lang="nl-NL" dirty="0" err="1" smtClean="0"/>
              <a:t>struggle</a:t>
            </a:r>
            <a:r>
              <a:rPr lang="nl-NL" dirty="0" smtClean="0"/>
              <a:t>, </a:t>
            </a:r>
            <a:r>
              <a:rPr lang="nl-NL" dirty="0" err="1" smtClean="0"/>
              <a:t>how</a:t>
            </a:r>
            <a:r>
              <a:rPr lang="nl-NL" dirty="0" smtClean="0"/>
              <a:t> is </a:t>
            </a:r>
            <a:r>
              <a:rPr lang="nl-NL" dirty="0" err="1" smtClean="0"/>
              <a:t>one</a:t>
            </a:r>
            <a:r>
              <a:rPr lang="nl-NL" dirty="0" smtClean="0"/>
              <a:t> to </a:t>
            </a:r>
            <a:r>
              <a:rPr lang="nl-NL" dirty="0" err="1" smtClean="0"/>
              <a:t>explain</a:t>
            </a:r>
            <a:r>
              <a:rPr lang="nl-NL" dirty="0" smtClean="0"/>
              <a:t> </a:t>
            </a:r>
            <a:r>
              <a:rPr lang="nl-NL" dirty="0" err="1" smtClean="0"/>
              <a:t>Athens</a:t>
            </a:r>
            <a:r>
              <a:rPr lang="nl-NL" dirty="0" smtClean="0"/>
              <a:t>’ </a:t>
            </a:r>
            <a:r>
              <a:rPr lang="nl-NL" i="1" dirty="0" err="1" smtClean="0"/>
              <a:t>archē</a:t>
            </a:r>
            <a:r>
              <a:rPr lang="nl-NL" dirty="0" smtClean="0"/>
              <a:t>, </a:t>
            </a:r>
            <a:r>
              <a:rPr lang="nl-NL" dirty="0" err="1" smtClean="0"/>
              <a:t>or</a:t>
            </a:r>
            <a:r>
              <a:rPr lang="nl-NL" dirty="0" smtClean="0"/>
              <a:t> the </a:t>
            </a:r>
            <a:r>
              <a:rPr lang="nl-NL" dirty="0" err="1" smtClean="0"/>
              <a:t>fact</a:t>
            </a:r>
            <a:r>
              <a:rPr lang="nl-NL" dirty="0" smtClean="0"/>
              <a:t> </a:t>
            </a:r>
            <a:r>
              <a:rPr lang="nl-NL" dirty="0" err="1" smtClean="0"/>
              <a:t>that</a:t>
            </a:r>
            <a:r>
              <a:rPr lang="nl-NL" dirty="0" smtClean="0"/>
              <a:t> </a:t>
            </a:r>
            <a:r>
              <a:rPr lang="nl-NL" dirty="0" err="1" smtClean="0"/>
              <a:t>many</a:t>
            </a:r>
            <a:r>
              <a:rPr lang="nl-NL" dirty="0" smtClean="0"/>
              <a:t> </a:t>
            </a:r>
            <a:r>
              <a:rPr lang="nl-NL" dirty="0" err="1" smtClean="0"/>
              <a:t>Greeks</a:t>
            </a:r>
            <a:r>
              <a:rPr lang="nl-NL" dirty="0" smtClean="0"/>
              <a:t>, to a </a:t>
            </a:r>
            <a:r>
              <a:rPr lang="nl-NL" dirty="0" err="1" smtClean="0"/>
              <a:t>certain</a:t>
            </a:r>
            <a:r>
              <a:rPr lang="nl-NL" dirty="0" smtClean="0"/>
              <a:t> </a:t>
            </a:r>
            <a:r>
              <a:rPr lang="nl-NL" dirty="0" err="1" smtClean="0"/>
              <a:t>extent</a:t>
            </a:r>
            <a:r>
              <a:rPr lang="nl-NL" dirty="0" smtClean="0"/>
              <a:t> </a:t>
            </a:r>
            <a:r>
              <a:rPr lang="nl-NL" dirty="0" err="1" smtClean="0"/>
              <a:t>willingly</a:t>
            </a:r>
            <a:r>
              <a:rPr lang="nl-NL" dirty="0" smtClean="0"/>
              <a:t>, gave the </a:t>
            </a:r>
            <a:r>
              <a:rPr lang="nl-NL" dirty="0" err="1" smtClean="0"/>
              <a:t>Athenians</a:t>
            </a:r>
            <a:r>
              <a:rPr lang="nl-NL" dirty="0" smtClean="0"/>
              <a:t> the </a:t>
            </a:r>
            <a:r>
              <a:rPr lang="nl-NL" dirty="0" err="1" smtClean="0"/>
              <a:t>means</a:t>
            </a:r>
            <a:r>
              <a:rPr lang="nl-NL" dirty="0" smtClean="0"/>
              <a:t> to </a:t>
            </a:r>
            <a:r>
              <a:rPr lang="nl-NL" dirty="0" err="1" smtClean="0"/>
              <a:t>oppress</a:t>
            </a:r>
            <a:r>
              <a:rPr lang="nl-NL" dirty="0" smtClean="0"/>
              <a:t> </a:t>
            </a:r>
            <a:r>
              <a:rPr lang="nl-NL" dirty="0" err="1" smtClean="0"/>
              <a:t>them</a:t>
            </a:r>
            <a:r>
              <a:rPr lang="nl-NL" dirty="0" smtClean="0"/>
              <a:t>?</a:t>
            </a:r>
          </a:p>
          <a:p>
            <a:pPr algn="r">
              <a:buNone/>
            </a:pPr>
            <a:r>
              <a:rPr lang="nl-NL" dirty="0" smtClean="0"/>
              <a:t>Lisa Kallet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</a:t>
            </a:r>
            <a:r>
              <a:rPr lang="nl-NL" dirty="0" err="1" smtClean="0"/>
              <a:t>Delian</a:t>
            </a:r>
            <a:r>
              <a:rPr lang="nl-NL" dirty="0" smtClean="0"/>
              <a:t> League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251520" y="1527048"/>
            <a:ext cx="8640960" cy="4572000"/>
          </a:xfrm>
        </p:spPr>
        <p:txBody>
          <a:bodyPr>
            <a:normAutofit/>
          </a:bodyPr>
          <a:lstStyle/>
          <a:p>
            <a:r>
              <a:rPr lang="nl-NL" sz="2400" dirty="0" err="1" smtClean="0"/>
              <a:t>Voluntary</a:t>
            </a:r>
            <a:r>
              <a:rPr lang="nl-NL" sz="2400" dirty="0" smtClean="0"/>
              <a:t> </a:t>
            </a:r>
            <a:r>
              <a:rPr lang="nl-NL" sz="2400" dirty="0" err="1" smtClean="0"/>
              <a:t>alliance</a:t>
            </a:r>
            <a:r>
              <a:rPr lang="nl-NL" sz="2400" dirty="0" smtClean="0"/>
              <a:t> ‘to </a:t>
            </a:r>
            <a:r>
              <a:rPr lang="nl-NL" sz="2400" dirty="0" err="1" smtClean="0"/>
              <a:t>avenge</a:t>
            </a:r>
            <a:r>
              <a:rPr lang="nl-NL" sz="2400" dirty="0" smtClean="0"/>
              <a:t> </a:t>
            </a:r>
            <a:r>
              <a:rPr lang="nl-NL" sz="2400" dirty="0" err="1" smtClean="0"/>
              <a:t>our</a:t>
            </a:r>
            <a:r>
              <a:rPr lang="nl-NL" sz="2400" dirty="0" smtClean="0"/>
              <a:t> </a:t>
            </a:r>
            <a:r>
              <a:rPr lang="nl-NL" sz="2400" dirty="0" err="1" smtClean="0"/>
              <a:t>sufferings</a:t>
            </a:r>
            <a:r>
              <a:rPr lang="nl-NL" sz="2400" dirty="0" smtClean="0"/>
              <a:t> </a:t>
            </a:r>
            <a:r>
              <a:rPr lang="nl-NL" sz="2400" dirty="0" err="1" smtClean="0"/>
              <a:t>by</a:t>
            </a:r>
            <a:r>
              <a:rPr lang="nl-NL" sz="2400" dirty="0" smtClean="0"/>
              <a:t> </a:t>
            </a:r>
            <a:r>
              <a:rPr lang="nl-NL" sz="2400" dirty="0" err="1" smtClean="0"/>
              <a:t>destroying</a:t>
            </a:r>
            <a:r>
              <a:rPr lang="nl-NL" sz="2400" dirty="0" smtClean="0"/>
              <a:t> the </a:t>
            </a:r>
            <a:r>
              <a:rPr lang="nl-NL" sz="2400" dirty="0" err="1" smtClean="0"/>
              <a:t>lands</a:t>
            </a:r>
            <a:r>
              <a:rPr lang="nl-NL" sz="2400" dirty="0" smtClean="0"/>
              <a:t> of the King’ (</a:t>
            </a:r>
            <a:r>
              <a:rPr lang="nl-NL" sz="2400" dirty="0" err="1" smtClean="0"/>
              <a:t>Thuc</a:t>
            </a:r>
            <a:r>
              <a:rPr lang="nl-NL" sz="2400" dirty="0" smtClean="0"/>
              <a:t>. 1.96.1)</a:t>
            </a:r>
          </a:p>
          <a:p>
            <a:endParaRPr lang="nl-NL" sz="2400" dirty="0" smtClean="0"/>
          </a:p>
          <a:p>
            <a:r>
              <a:rPr lang="nl-NL" sz="2400" dirty="0" err="1" smtClean="0"/>
              <a:t>Members</a:t>
            </a:r>
            <a:r>
              <a:rPr lang="nl-NL" sz="2400" dirty="0" smtClean="0"/>
              <a:t> </a:t>
            </a:r>
            <a:r>
              <a:rPr lang="nl-NL" sz="2400" dirty="0" err="1" smtClean="0"/>
              <a:t>can</a:t>
            </a:r>
            <a:r>
              <a:rPr lang="nl-NL" sz="2400" dirty="0" smtClean="0"/>
              <a:t> </a:t>
            </a:r>
            <a:r>
              <a:rPr lang="nl-NL" sz="2400" dirty="0" err="1" smtClean="0"/>
              <a:t>contribute</a:t>
            </a:r>
            <a:r>
              <a:rPr lang="nl-NL" sz="2400" dirty="0" smtClean="0"/>
              <a:t> </a:t>
            </a:r>
            <a:r>
              <a:rPr lang="nl-NL" sz="2400" dirty="0" err="1" smtClean="0"/>
              <a:t>ships</a:t>
            </a:r>
            <a:r>
              <a:rPr lang="nl-NL" sz="2400" dirty="0" smtClean="0"/>
              <a:t> </a:t>
            </a:r>
            <a:r>
              <a:rPr lang="nl-NL" sz="2400" dirty="0" err="1" smtClean="0"/>
              <a:t>or</a:t>
            </a:r>
            <a:r>
              <a:rPr lang="nl-NL" sz="2400" dirty="0" smtClean="0"/>
              <a:t> money; </a:t>
            </a:r>
            <a:r>
              <a:rPr lang="nl-NL" sz="2400" dirty="0" err="1" smtClean="0"/>
              <a:t>tribute</a:t>
            </a:r>
            <a:r>
              <a:rPr lang="nl-NL" sz="2400" dirty="0" smtClean="0"/>
              <a:t> level set </a:t>
            </a:r>
            <a:r>
              <a:rPr lang="nl-NL" sz="2400" dirty="0" err="1" smtClean="0"/>
              <a:t>by</a:t>
            </a:r>
            <a:r>
              <a:rPr lang="nl-NL" sz="2400" dirty="0" smtClean="0"/>
              <a:t> </a:t>
            </a:r>
            <a:r>
              <a:rPr lang="nl-NL" sz="2400" dirty="0" err="1" smtClean="0"/>
              <a:t>Aristides</a:t>
            </a:r>
            <a:r>
              <a:rPr lang="nl-NL" sz="2400" dirty="0" smtClean="0"/>
              <a:t> “the Just”, </a:t>
            </a:r>
            <a:r>
              <a:rPr lang="nl-NL" sz="2400" dirty="0" err="1" smtClean="0"/>
              <a:t>total</a:t>
            </a:r>
            <a:r>
              <a:rPr lang="nl-NL" sz="2400" dirty="0" smtClean="0"/>
              <a:t> 460 </a:t>
            </a:r>
            <a:r>
              <a:rPr lang="nl-NL" sz="2400" dirty="0" err="1" smtClean="0"/>
              <a:t>talents</a:t>
            </a:r>
            <a:endParaRPr lang="nl-NL" sz="2400" dirty="0" smtClean="0"/>
          </a:p>
          <a:p>
            <a:endParaRPr lang="nl-NL" sz="2400" dirty="0" smtClean="0"/>
          </a:p>
          <a:p>
            <a:r>
              <a:rPr lang="nl-NL" sz="2400" dirty="0" smtClean="0"/>
              <a:t>League </a:t>
            </a:r>
            <a:r>
              <a:rPr lang="nl-NL" sz="2400" dirty="0" err="1" smtClean="0"/>
              <a:t>treasury</a:t>
            </a:r>
            <a:r>
              <a:rPr lang="nl-NL" sz="2400" dirty="0" smtClean="0"/>
              <a:t> </a:t>
            </a:r>
            <a:r>
              <a:rPr lang="nl-NL" sz="2400" dirty="0" err="1" smtClean="0"/>
              <a:t>on</a:t>
            </a:r>
            <a:r>
              <a:rPr lang="nl-NL" sz="2400" dirty="0" smtClean="0"/>
              <a:t> </a:t>
            </a:r>
            <a:r>
              <a:rPr lang="nl-NL" sz="2400" dirty="0" err="1" smtClean="0"/>
              <a:t>sacred</a:t>
            </a:r>
            <a:r>
              <a:rPr lang="nl-NL" sz="2400" dirty="0" smtClean="0"/>
              <a:t> </a:t>
            </a:r>
            <a:r>
              <a:rPr lang="nl-NL" sz="2400" dirty="0" err="1" smtClean="0"/>
              <a:t>Delos</a:t>
            </a:r>
            <a:r>
              <a:rPr lang="nl-NL" sz="2400" dirty="0" smtClean="0"/>
              <a:t>, </a:t>
            </a:r>
            <a:r>
              <a:rPr lang="nl-NL" sz="2400" dirty="0" err="1" smtClean="0"/>
              <a:t>managed</a:t>
            </a:r>
            <a:r>
              <a:rPr lang="nl-NL" sz="2400" dirty="0" smtClean="0"/>
              <a:t> </a:t>
            </a:r>
            <a:r>
              <a:rPr lang="nl-NL" sz="2400" dirty="0" err="1" smtClean="0"/>
              <a:t>by</a:t>
            </a:r>
            <a:r>
              <a:rPr lang="nl-NL" sz="2400" dirty="0" smtClean="0"/>
              <a:t> </a:t>
            </a:r>
            <a:r>
              <a:rPr lang="nl-NL" sz="2400" i="1" dirty="0" err="1" smtClean="0"/>
              <a:t>Hellenotamiai</a:t>
            </a:r>
            <a:r>
              <a:rPr lang="nl-NL" sz="2400" dirty="0" smtClean="0"/>
              <a:t> (‘</a:t>
            </a:r>
            <a:r>
              <a:rPr lang="nl-NL" sz="2400" dirty="0" err="1" smtClean="0"/>
              <a:t>treasurers</a:t>
            </a:r>
            <a:r>
              <a:rPr lang="nl-NL" sz="2400" dirty="0" smtClean="0"/>
              <a:t> of the </a:t>
            </a:r>
            <a:r>
              <a:rPr lang="nl-NL" sz="2400" dirty="0" err="1" smtClean="0"/>
              <a:t>Greeks</a:t>
            </a:r>
            <a:r>
              <a:rPr lang="nl-NL" sz="2400" dirty="0" smtClean="0"/>
              <a:t>’)</a:t>
            </a:r>
          </a:p>
          <a:p>
            <a:endParaRPr lang="nl-NL" sz="2400" dirty="0" smtClean="0"/>
          </a:p>
          <a:p>
            <a:r>
              <a:rPr lang="nl-NL" sz="2400" dirty="0" err="1" smtClean="0"/>
              <a:t>Oath</a:t>
            </a:r>
            <a:r>
              <a:rPr lang="nl-NL" sz="2400" dirty="0" smtClean="0"/>
              <a:t> </a:t>
            </a:r>
            <a:r>
              <a:rPr lang="nl-NL" sz="2400" dirty="0" err="1" smtClean="0"/>
              <a:t>binds</a:t>
            </a:r>
            <a:r>
              <a:rPr lang="nl-NL" sz="2400" dirty="0" smtClean="0"/>
              <a:t> </a:t>
            </a:r>
            <a:r>
              <a:rPr lang="nl-NL" sz="2400" dirty="0" err="1" smtClean="0"/>
              <a:t>members</a:t>
            </a:r>
            <a:r>
              <a:rPr lang="nl-NL" sz="2400" dirty="0" smtClean="0"/>
              <a:t> </a:t>
            </a:r>
            <a:r>
              <a:rPr lang="nl-NL" sz="2400" dirty="0" err="1" smtClean="0"/>
              <a:t>for</a:t>
            </a:r>
            <a:r>
              <a:rPr lang="nl-NL" sz="2400" dirty="0" smtClean="0"/>
              <a:t> </a:t>
            </a:r>
            <a:r>
              <a:rPr lang="nl-NL" sz="2400" dirty="0" err="1" smtClean="0"/>
              <a:t>eternity</a:t>
            </a:r>
            <a:endParaRPr lang="nl-NL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</a:t>
            </a:r>
            <a:r>
              <a:rPr lang="nl-NL" dirty="0" err="1" smtClean="0"/>
              <a:t>early</a:t>
            </a:r>
            <a:r>
              <a:rPr lang="nl-NL" dirty="0" smtClean="0"/>
              <a:t> </a:t>
            </a:r>
            <a:r>
              <a:rPr lang="nl-NL" dirty="0" err="1" smtClean="0"/>
              <a:t>campaigns</a:t>
            </a:r>
            <a:r>
              <a:rPr lang="nl-NL" dirty="0" smtClean="0"/>
              <a:t> of the League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err="1" smtClean="0"/>
              <a:t>Liberation</a:t>
            </a:r>
            <a:r>
              <a:rPr lang="nl-NL" dirty="0" smtClean="0"/>
              <a:t> of </a:t>
            </a:r>
            <a:r>
              <a:rPr lang="nl-NL" dirty="0" err="1" smtClean="0"/>
              <a:t>Eion</a:t>
            </a:r>
            <a:r>
              <a:rPr lang="nl-NL" dirty="0" smtClean="0"/>
              <a:t> (</a:t>
            </a:r>
            <a:r>
              <a:rPr lang="nl-NL" dirty="0" err="1" smtClean="0"/>
              <a:t>Thracian</a:t>
            </a:r>
            <a:r>
              <a:rPr lang="nl-NL" dirty="0" smtClean="0"/>
              <a:t> coast), c. 475</a:t>
            </a:r>
          </a:p>
          <a:p>
            <a:endParaRPr lang="nl-NL" dirty="0" smtClean="0"/>
          </a:p>
          <a:p>
            <a:r>
              <a:rPr lang="nl-NL" dirty="0" err="1" smtClean="0"/>
              <a:t>Conquest</a:t>
            </a:r>
            <a:r>
              <a:rPr lang="nl-NL" dirty="0" smtClean="0"/>
              <a:t> of </a:t>
            </a:r>
            <a:r>
              <a:rPr lang="nl-NL" dirty="0" err="1" smtClean="0"/>
              <a:t>Skyros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 smtClean="0"/>
              <a:t> </a:t>
            </a:r>
            <a:r>
              <a:rPr lang="nl-NL" dirty="0" err="1" smtClean="0"/>
              <a:t>Dolopian</a:t>
            </a:r>
            <a:r>
              <a:rPr lang="nl-NL" dirty="0" smtClean="0"/>
              <a:t> </a:t>
            </a:r>
            <a:r>
              <a:rPr lang="nl-NL" dirty="0" err="1" smtClean="0"/>
              <a:t>pirates</a:t>
            </a:r>
            <a:r>
              <a:rPr lang="nl-NL" dirty="0" smtClean="0"/>
              <a:t>, c. 473</a:t>
            </a:r>
          </a:p>
          <a:p>
            <a:endParaRPr lang="nl-NL" dirty="0" smtClean="0"/>
          </a:p>
          <a:p>
            <a:pPr>
              <a:buNone/>
            </a:pPr>
            <a:r>
              <a:rPr lang="nl-NL" dirty="0" err="1" smtClean="0"/>
              <a:t>But</a:t>
            </a:r>
            <a:r>
              <a:rPr lang="nl-NL" dirty="0" smtClean="0"/>
              <a:t> </a:t>
            </a:r>
            <a:r>
              <a:rPr lang="nl-NL" dirty="0" err="1" smtClean="0"/>
              <a:t>also</a:t>
            </a:r>
            <a:r>
              <a:rPr lang="nl-NL" dirty="0" smtClean="0"/>
              <a:t>:</a:t>
            </a:r>
          </a:p>
          <a:p>
            <a:endParaRPr lang="nl-NL" dirty="0" smtClean="0"/>
          </a:p>
          <a:p>
            <a:r>
              <a:rPr lang="nl-NL" dirty="0" err="1" smtClean="0"/>
              <a:t>Athenian</a:t>
            </a:r>
            <a:r>
              <a:rPr lang="nl-NL" dirty="0" smtClean="0"/>
              <a:t> </a:t>
            </a:r>
            <a:r>
              <a:rPr lang="nl-NL" dirty="0" err="1" smtClean="0"/>
              <a:t>colonisation</a:t>
            </a:r>
            <a:r>
              <a:rPr lang="nl-NL" dirty="0" smtClean="0"/>
              <a:t> of </a:t>
            </a:r>
            <a:r>
              <a:rPr lang="nl-NL" dirty="0" err="1" smtClean="0"/>
              <a:t>Skyros</a:t>
            </a:r>
            <a:r>
              <a:rPr lang="nl-NL" dirty="0" smtClean="0"/>
              <a:t>, </a:t>
            </a:r>
            <a:r>
              <a:rPr lang="nl-NL" dirty="0" err="1" smtClean="0"/>
              <a:t>conquest</a:t>
            </a:r>
            <a:r>
              <a:rPr lang="nl-NL" dirty="0" smtClean="0"/>
              <a:t> of </a:t>
            </a:r>
            <a:r>
              <a:rPr lang="nl-NL" dirty="0" err="1" smtClean="0"/>
              <a:t>Carystus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Athens</a:t>
            </a:r>
            <a:r>
              <a:rPr lang="nl-NL" dirty="0" smtClean="0"/>
              <a:t> </a:t>
            </a:r>
            <a:r>
              <a:rPr lang="nl-NL" dirty="0" err="1" smtClean="0"/>
              <a:t>encourages</a:t>
            </a:r>
            <a:r>
              <a:rPr lang="nl-NL" dirty="0" smtClean="0"/>
              <a:t> League </a:t>
            </a:r>
            <a:r>
              <a:rPr lang="nl-NL" dirty="0" err="1" smtClean="0"/>
              <a:t>members</a:t>
            </a:r>
            <a:r>
              <a:rPr lang="nl-NL" dirty="0" smtClean="0"/>
              <a:t> to </a:t>
            </a:r>
            <a:r>
              <a:rPr lang="nl-NL" dirty="0" err="1" smtClean="0"/>
              <a:t>pay</a:t>
            </a:r>
            <a:r>
              <a:rPr lang="nl-NL" dirty="0" smtClean="0"/>
              <a:t> </a:t>
            </a:r>
            <a:r>
              <a:rPr lang="nl-NL" dirty="0" err="1" smtClean="0"/>
              <a:t>tribute</a:t>
            </a:r>
            <a:r>
              <a:rPr lang="nl-NL" dirty="0" smtClean="0"/>
              <a:t> </a:t>
            </a:r>
            <a:r>
              <a:rPr lang="nl-NL" dirty="0" err="1" smtClean="0"/>
              <a:t>instead</a:t>
            </a:r>
            <a:r>
              <a:rPr lang="nl-NL" dirty="0" smtClean="0"/>
              <a:t> of </a:t>
            </a:r>
            <a:r>
              <a:rPr lang="nl-NL" dirty="0" err="1" smtClean="0"/>
              <a:t>manning</a:t>
            </a:r>
            <a:r>
              <a:rPr lang="nl-NL" dirty="0" smtClean="0"/>
              <a:t> </a:t>
            </a:r>
            <a:r>
              <a:rPr lang="nl-NL" dirty="0" err="1" smtClean="0"/>
              <a:t>their</a:t>
            </a:r>
            <a:r>
              <a:rPr lang="nl-NL" dirty="0" smtClean="0"/>
              <a:t> </a:t>
            </a:r>
            <a:r>
              <a:rPr lang="nl-NL" dirty="0" err="1" smtClean="0"/>
              <a:t>own</a:t>
            </a:r>
            <a:r>
              <a:rPr lang="nl-NL" dirty="0" smtClean="0"/>
              <a:t> </a:t>
            </a:r>
            <a:r>
              <a:rPr lang="nl-NL" dirty="0" err="1" smtClean="0"/>
              <a:t>ships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Naxos</a:t>
            </a:r>
            <a:r>
              <a:rPr lang="nl-NL" dirty="0" smtClean="0"/>
              <a:t> </a:t>
            </a:r>
            <a:r>
              <a:rPr lang="nl-NL" dirty="0" err="1" smtClean="0"/>
              <a:t>tries</a:t>
            </a:r>
            <a:r>
              <a:rPr lang="nl-NL" dirty="0" smtClean="0"/>
              <a:t> to </a:t>
            </a:r>
            <a:r>
              <a:rPr lang="nl-NL" dirty="0" err="1" smtClean="0"/>
              <a:t>leave</a:t>
            </a:r>
            <a:r>
              <a:rPr lang="nl-NL" dirty="0" smtClean="0"/>
              <a:t> the League (471?); </a:t>
            </a:r>
            <a:r>
              <a:rPr lang="nl-NL" dirty="0" err="1" smtClean="0"/>
              <a:t>Athens</a:t>
            </a:r>
            <a:r>
              <a:rPr lang="nl-NL" dirty="0" smtClean="0"/>
              <a:t> </a:t>
            </a:r>
            <a:r>
              <a:rPr lang="nl-NL" dirty="0" err="1" smtClean="0"/>
              <a:t>forces</a:t>
            </a:r>
            <a:r>
              <a:rPr lang="nl-NL" dirty="0" smtClean="0"/>
              <a:t> </a:t>
            </a:r>
            <a:r>
              <a:rPr lang="nl-NL" dirty="0" err="1" smtClean="0"/>
              <a:t>it</a:t>
            </a:r>
            <a:r>
              <a:rPr lang="nl-NL" dirty="0" smtClean="0"/>
              <a:t> back in</a:t>
            </a:r>
            <a:endParaRPr lang="nl-N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Athens</a:t>
            </a:r>
            <a:r>
              <a:rPr lang="nl-NL" dirty="0" smtClean="0"/>
              <a:t>’ </a:t>
            </a:r>
            <a:r>
              <a:rPr lang="nl-NL" dirty="0" err="1" smtClean="0"/>
              <a:t>new</a:t>
            </a:r>
            <a:r>
              <a:rPr lang="nl-NL" dirty="0" smtClean="0"/>
              <a:t> </a:t>
            </a:r>
            <a:r>
              <a:rPr lang="nl-NL" dirty="0" err="1" smtClean="0"/>
              <a:t>hegemony</a:t>
            </a:r>
            <a:endParaRPr lang="nl-NL" dirty="0"/>
          </a:p>
        </p:txBody>
      </p:sp>
      <p:pic>
        <p:nvPicPr>
          <p:cNvPr id="3" name="Afbeelding 2" descr="delianleagu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484784"/>
            <a:ext cx="7884368" cy="5208737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Campaigns</a:t>
            </a:r>
            <a:r>
              <a:rPr lang="nl-NL" dirty="0" smtClean="0"/>
              <a:t> of the 460s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467/6? </a:t>
            </a:r>
            <a:r>
              <a:rPr lang="nl-NL" dirty="0" err="1" smtClean="0"/>
              <a:t>Battle</a:t>
            </a:r>
            <a:r>
              <a:rPr lang="nl-NL" dirty="0" smtClean="0"/>
              <a:t> of the </a:t>
            </a:r>
            <a:r>
              <a:rPr lang="nl-NL" dirty="0" err="1" smtClean="0"/>
              <a:t>Eurymedon</a:t>
            </a:r>
            <a:r>
              <a:rPr lang="nl-NL" dirty="0" smtClean="0"/>
              <a:t>. </a:t>
            </a:r>
            <a:r>
              <a:rPr lang="nl-NL" dirty="0" err="1" smtClean="0"/>
              <a:t>Cimon</a:t>
            </a:r>
            <a:r>
              <a:rPr lang="nl-NL" dirty="0" smtClean="0"/>
              <a:t> </a:t>
            </a:r>
            <a:r>
              <a:rPr lang="nl-NL" dirty="0" err="1" smtClean="0"/>
              <a:t>destroys</a:t>
            </a:r>
            <a:r>
              <a:rPr lang="nl-NL" dirty="0" smtClean="0"/>
              <a:t> </a:t>
            </a:r>
            <a:r>
              <a:rPr lang="nl-NL" dirty="0" err="1" smtClean="0"/>
              <a:t>Persian</a:t>
            </a:r>
            <a:r>
              <a:rPr lang="nl-NL" dirty="0" smtClean="0"/>
              <a:t> </a:t>
            </a:r>
            <a:r>
              <a:rPr lang="nl-NL" dirty="0" err="1" smtClean="0"/>
              <a:t>army</a:t>
            </a:r>
            <a:r>
              <a:rPr lang="nl-NL" dirty="0" smtClean="0"/>
              <a:t> and </a:t>
            </a:r>
            <a:r>
              <a:rPr lang="nl-NL" dirty="0" err="1" smtClean="0"/>
              <a:t>fleet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468: </a:t>
            </a:r>
            <a:r>
              <a:rPr lang="nl-NL" dirty="0" err="1" smtClean="0"/>
              <a:t>Thasos</a:t>
            </a:r>
            <a:r>
              <a:rPr lang="nl-NL" dirty="0" smtClean="0"/>
              <a:t> </a:t>
            </a:r>
            <a:r>
              <a:rPr lang="nl-NL" dirty="0" err="1" smtClean="0"/>
              <a:t>revolts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 smtClean="0"/>
              <a:t> the League, </a:t>
            </a:r>
            <a:r>
              <a:rPr lang="nl-NL" dirty="0" err="1" smtClean="0"/>
              <a:t>but</a:t>
            </a:r>
            <a:r>
              <a:rPr lang="nl-NL" dirty="0" smtClean="0"/>
              <a:t> submits </a:t>
            </a:r>
            <a:r>
              <a:rPr lang="nl-NL" dirty="0" err="1" smtClean="0"/>
              <a:t>after</a:t>
            </a:r>
            <a:r>
              <a:rPr lang="nl-NL" dirty="0" smtClean="0"/>
              <a:t> 3-year </a:t>
            </a:r>
            <a:r>
              <a:rPr lang="nl-NL" dirty="0" err="1" smtClean="0"/>
              <a:t>siege</a:t>
            </a:r>
            <a:r>
              <a:rPr lang="nl-NL" dirty="0" smtClean="0"/>
              <a:t>; </a:t>
            </a:r>
            <a:r>
              <a:rPr lang="nl-NL" dirty="0" err="1" smtClean="0"/>
              <a:t>forced</a:t>
            </a:r>
            <a:r>
              <a:rPr lang="nl-NL" dirty="0" smtClean="0"/>
              <a:t> to </a:t>
            </a:r>
            <a:r>
              <a:rPr lang="nl-NL" dirty="0" err="1" smtClean="0"/>
              <a:t>give</a:t>
            </a:r>
            <a:r>
              <a:rPr lang="nl-NL" dirty="0" smtClean="0"/>
              <a:t> up </a:t>
            </a:r>
            <a:r>
              <a:rPr lang="nl-NL" dirty="0" err="1" smtClean="0"/>
              <a:t>its</a:t>
            </a:r>
            <a:r>
              <a:rPr lang="nl-NL" dirty="0" smtClean="0"/>
              <a:t> </a:t>
            </a:r>
            <a:r>
              <a:rPr lang="nl-NL" dirty="0" err="1" smtClean="0"/>
              <a:t>walls</a:t>
            </a:r>
            <a:r>
              <a:rPr lang="nl-NL" dirty="0" smtClean="0"/>
              <a:t> and </a:t>
            </a:r>
            <a:r>
              <a:rPr lang="nl-NL" dirty="0" err="1" smtClean="0"/>
              <a:t>fleet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464: </a:t>
            </a:r>
            <a:r>
              <a:rPr lang="nl-NL" dirty="0" err="1" smtClean="0"/>
              <a:t>Athens</a:t>
            </a:r>
            <a:r>
              <a:rPr lang="nl-NL" dirty="0" smtClean="0"/>
              <a:t> </a:t>
            </a:r>
            <a:r>
              <a:rPr lang="nl-NL" dirty="0" err="1" smtClean="0"/>
              <a:t>renounces</a:t>
            </a:r>
            <a:r>
              <a:rPr lang="nl-NL" dirty="0" smtClean="0"/>
              <a:t> </a:t>
            </a:r>
            <a:r>
              <a:rPr lang="nl-NL" dirty="0" err="1" smtClean="0"/>
              <a:t>alliance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Sparta </a:t>
            </a:r>
            <a:r>
              <a:rPr lang="nl-NL" dirty="0" err="1" smtClean="0"/>
              <a:t>despite</a:t>
            </a:r>
            <a:r>
              <a:rPr lang="nl-NL" dirty="0" smtClean="0"/>
              <a:t> </a:t>
            </a:r>
            <a:r>
              <a:rPr lang="nl-NL" dirty="0" err="1" smtClean="0"/>
              <a:t>Cimon’s</a:t>
            </a:r>
            <a:r>
              <a:rPr lang="nl-NL" dirty="0" smtClean="0"/>
              <a:t> </a:t>
            </a:r>
            <a:r>
              <a:rPr lang="nl-NL" dirty="0" err="1" smtClean="0"/>
              <a:t>protestations</a:t>
            </a:r>
            <a:endParaRPr lang="nl-NL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Change</a:t>
            </a:r>
            <a:r>
              <a:rPr lang="nl-NL" dirty="0" smtClean="0"/>
              <a:t> at </a:t>
            </a:r>
            <a:r>
              <a:rPr lang="nl-NL" dirty="0" err="1" smtClean="0"/>
              <a:t>Athens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23528" y="1628800"/>
            <a:ext cx="8352928" cy="4572000"/>
          </a:xfrm>
        </p:spPr>
        <p:txBody>
          <a:bodyPr/>
          <a:lstStyle/>
          <a:p>
            <a:r>
              <a:rPr lang="nl-NL" dirty="0" smtClean="0"/>
              <a:t>461: </a:t>
            </a:r>
            <a:r>
              <a:rPr lang="nl-NL" dirty="0" err="1" smtClean="0"/>
              <a:t>Cimon</a:t>
            </a:r>
            <a:r>
              <a:rPr lang="nl-NL" dirty="0" smtClean="0"/>
              <a:t> </a:t>
            </a:r>
            <a:r>
              <a:rPr lang="nl-NL" dirty="0" err="1" smtClean="0"/>
              <a:t>ostracised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pro-Spartan</a:t>
            </a:r>
            <a:r>
              <a:rPr lang="nl-NL" dirty="0" smtClean="0"/>
              <a:t> </a:t>
            </a:r>
            <a:r>
              <a:rPr lang="nl-NL" dirty="0" err="1" smtClean="0"/>
              <a:t>stance</a:t>
            </a:r>
            <a:r>
              <a:rPr lang="nl-NL" dirty="0" smtClean="0"/>
              <a:t> (</a:t>
            </a:r>
            <a:r>
              <a:rPr lang="nl-NL" dirty="0" err="1" smtClean="0"/>
              <a:t>recalled</a:t>
            </a:r>
            <a:r>
              <a:rPr lang="nl-NL" dirty="0" smtClean="0"/>
              <a:t> 456)</a:t>
            </a:r>
          </a:p>
          <a:p>
            <a:endParaRPr lang="nl-NL" dirty="0" smtClean="0"/>
          </a:p>
          <a:p>
            <a:r>
              <a:rPr lang="nl-NL" dirty="0" smtClean="0"/>
              <a:t>462/1: </a:t>
            </a:r>
            <a:r>
              <a:rPr lang="nl-NL" dirty="0" err="1" smtClean="0"/>
              <a:t>rise</a:t>
            </a:r>
            <a:r>
              <a:rPr lang="nl-NL" dirty="0" smtClean="0"/>
              <a:t> of ‘</a:t>
            </a:r>
            <a:r>
              <a:rPr lang="nl-NL" dirty="0" err="1" smtClean="0"/>
              <a:t>democratic</a:t>
            </a:r>
            <a:r>
              <a:rPr lang="nl-NL" dirty="0" smtClean="0"/>
              <a:t>’ </a:t>
            </a:r>
            <a:r>
              <a:rPr lang="nl-NL" dirty="0" err="1" smtClean="0"/>
              <a:t>faction</a:t>
            </a:r>
            <a:r>
              <a:rPr lang="nl-NL" dirty="0" smtClean="0"/>
              <a:t> of </a:t>
            </a:r>
            <a:r>
              <a:rPr lang="nl-NL" dirty="0" err="1" smtClean="0"/>
              <a:t>Ephialtes</a:t>
            </a:r>
            <a:r>
              <a:rPr lang="nl-NL" dirty="0" smtClean="0"/>
              <a:t> and </a:t>
            </a:r>
            <a:r>
              <a:rPr lang="nl-NL" dirty="0" err="1" smtClean="0"/>
              <a:t>Pericles</a:t>
            </a:r>
            <a:endParaRPr lang="nl-NL" dirty="0"/>
          </a:p>
        </p:txBody>
      </p:sp>
      <p:pic>
        <p:nvPicPr>
          <p:cNvPr id="4" name="Afbeelding 3" descr="Cimon_Ostrak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3573016"/>
            <a:ext cx="4458153" cy="281978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</a:t>
            </a:r>
            <a:r>
              <a:rPr lang="nl-NL" dirty="0" err="1" smtClean="0"/>
              <a:t>Reforms</a:t>
            </a:r>
            <a:r>
              <a:rPr lang="nl-NL" dirty="0" smtClean="0"/>
              <a:t> of </a:t>
            </a:r>
            <a:r>
              <a:rPr lang="nl-NL" dirty="0" err="1" smtClean="0"/>
              <a:t>Ephialtes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Power of </a:t>
            </a:r>
            <a:r>
              <a:rPr lang="nl-NL" dirty="0" err="1" smtClean="0"/>
              <a:t>Areopagus</a:t>
            </a:r>
            <a:r>
              <a:rPr lang="nl-NL" dirty="0" smtClean="0"/>
              <a:t> </a:t>
            </a:r>
            <a:r>
              <a:rPr lang="nl-NL" dirty="0" err="1" smtClean="0"/>
              <a:t>Council</a:t>
            </a:r>
            <a:r>
              <a:rPr lang="nl-NL" dirty="0" smtClean="0"/>
              <a:t> </a:t>
            </a:r>
            <a:r>
              <a:rPr lang="nl-NL" dirty="0" err="1" smtClean="0"/>
              <a:t>broken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 </a:t>
            </a:r>
            <a:r>
              <a:rPr lang="nl-NL" dirty="0" err="1" smtClean="0"/>
              <a:t>taking</a:t>
            </a:r>
            <a:r>
              <a:rPr lang="nl-NL" dirty="0" smtClean="0"/>
              <a:t> </a:t>
            </a:r>
            <a:r>
              <a:rPr lang="nl-NL" dirty="0" err="1" smtClean="0"/>
              <a:t>away</a:t>
            </a:r>
            <a:r>
              <a:rPr lang="nl-NL" dirty="0" smtClean="0"/>
              <a:t> </a:t>
            </a:r>
            <a:r>
              <a:rPr lang="nl-NL" dirty="0" err="1" smtClean="0"/>
              <a:t>its</a:t>
            </a:r>
            <a:r>
              <a:rPr lang="nl-NL" dirty="0" smtClean="0"/>
              <a:t> </a:t>
            </a:r>
            <a:r>
              <a:rPr lang="nl-NL" dirty="0" err="1" smtClean="0"/>
              <a:t>roles</a:t>
            </a:r>
            <a:r>
              <a:rPr lang="nl-NL" dirty="0" smtClean="0"/>
              <a:t>; </a:t>
            </a:r>
            <a:r>
              <a:rPr lang="nl-NL" dirty="0" err="1" smtClean="0"/>
              <a:t>reduced</a:t>
            </a:r>
            <a:r>
              <a:rPr lang="nl-NL" dirty="0" smtClean="0"/>
              <a:t> to </a:t>
            </a:r>
            <a:r>
              <a:rPr lang="nl-NL" dirty="0" err="1" smtClean="0"/>
              <a:t>homicide</a:t>
            </a:r>
            <a:r>
              <a:rPr lang="nl-NL" dirty="0" smtClean="0"/>
              <a:t> </a:t>
            </a:r>
            <a:r>
              <a:rPr lang="nl-NL" dirty="0" err="1" smtClean="0"/>
              <a:t>court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Council</a:t>
            </a:r>
            <a:r>
              <a:rPr lang="nl-NL" dirty="0" smtClean="0"/>
              <a:t> of 500 runs </a:t>
            </a:r>
            <a:r>
              <a:rPr lang="nl-NL" dirty="0" err="1" smtClean="0"/>
              <a:t>daily</a:t>
            </a:r>
            <a:r>
              <a:rPr lang="nl-NL" dirty="0" smtClean="0"/>
              <a:t> </a:t>
            </a:r>
            <a:r>
              <a:rPr lang="nl-NL" dirty="0" err="1" smtClean="0"/>
              <a:t>administration</a:t>
            </a:r>
            <a:r>
              <a:rPr lang="nl-NL" dirty="0" smtClean="0"/>
              <a:t>; </a:t>
            </a:r>
            <a:r>
              <a:rPr lang="nl-NL" dirty="0" err="1" smtClean="0"/>
              <a:t>pay</a:t>
            </a:r>
            <a:r>
              <a:rPr lang="nl-NL" dirty="0" smtClean="0"/>
              <a:t> </a:t>
            </a:r>
            <a:r>
              <a:rPr lang="nl-NL" dirty="0" err="1" smtClean="0"/>
              <a:t>introduced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Council</a:t>
            </a:r>
            <a:r>
              <a:rPr lang="nl-NL" dirty="0" smtClean="0"/>
              <a:t> </a:t>
            </a:r>
            <a:r>
              <a:rPr lang="nl-NL" dirty="0" err="1" smtClean="0"/>
              <a:t>duty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People’s</a:t>
            </a:r>
            <a:r>
              <a:rPr lang="nl-NL" dirty="0" smtClean="0"/>
              <a:t> </a:t>
            </a:r>
            <a:r>
              <a:rPr lang="nl-NL" dirty="0" err="1" smtClean="0"/>
              <a:t>courts</a:t>
            </a:r>
            <a:r>
              <a:rPr lang="nl-NL" dirty="0" smtClean="0"/>
              <a:t> (</a:t>
            </a:r>
            <a:r>
              <a:rPr lang="nl-NL" i="1" dirty="0" err="1" smtClean="0"/>
              <a:t>dikasteria</a:t>
            </a:r>
            <a:r>
              <a:rPr lang="nl-NL" dirty="0" smtClean="0"/>
              <a:t>) </a:t>
            </a:r>
            <a:r>
              <a:rPr lang="nl-NL" dirty="0" err="1" smtClean="0"/>
              <a:t>become</a:t>
            </a:r>
            <a:r>
              <a:rPr lang="nl-NL" dirty="0" smtClean="0"/>
              <a:t> ‘</a:t>
            </a:r>
            <a:r>
              <a:rPr lang="nl-NL" dirty="0" err="1" smtClean="0"/>
              <a:t>guardians</a:t>
            </a:r>
            <a:r>
              <a:rPr lang="nl-NL" dirty="0" smtClean="0"/>
              <a:t> of the </a:t>
            </a:r>
            <a:r>
              <a:rPr lang="nl-NL" dirty="0" err="1" smtClean="0"/>
              <a:t>laws</a:t>
            </a:r>
            <a:r>
              <a:rPr lang="nl-NL" dirty="0" smtClean="0"/>
              <a:t>’</a:t>
            </a:r>
          </a:p>
          <a:p>
            <a:endParaRPr lang="nl-NL" dirty="0" smtClean="0"/>
          </a:p>
          <a:p>
            <a:r>
              <a:rPr lang="nl-NL" dirty="0" err="1" smtClean="0"/>
              <a:t>Political</a:t>
            </a:r>
            <a:r>
              <a:rPr lang="nl-NL" dirty="0" smtClean="0"/>
              <a:t> and </a:t>
            </a:r>
            <a:r>
              <a:rPr lang="nl-NL" dirty="0" err="1" smtClean="0"/>
              <a:t>legal</a:t>
            </a:r>
            <a:r>
              <a:rPr lang="nl-NL" dirty="0" smtClean="0"/>
              <a:t> </a:t>
            </a:r>
            <a:r>
              <a:rPr lang="nl-NL" dirty="0" err="1" smtClean="0"/>
              <a:t>affairs</a:t>
            </a:r>
            <a:r>
              <a:rPr lang="nl-NL" dirty="0" smtClean="0"/>
              <a:t> </a:t>
            </a:r>
            <a:r>
              <a:rPr lang="nl-NL" dirty="0" err="1" smtClean="0"/>
              <a:t>moved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 smtClean="0"/>
              <a:t> </a:t>
            </a:r>
            <a:r>
              <a:rPr lang="nl-NL" dirty="0" err="1" smtClean="0"/>
              <a:t>Areopagus</a:t>
            </a:r>
            <a:r>
              <a:rPr lang="nl-NL" dirty="0" smtClean="0"/>
              <a:t> and </a:t>
            </a:r>
            <a:r>
              <a:rPr lang="nl-NL" dirty="0" err="1" smtClean="0"/>
              <a:t>Acropolis</a:t>
            </a:r>
            <a:r>
              <a:rPr lang="nl-NL" dirty="0" smtClean="0"/>
              <a:t> to </a:t>
            </a:r>
            <a:r>
              <a:rPr lang="nl-NL" dirty="0" err="1" smtClean="0"/>
              <a:t>Agora</a:t>
            </a:r>
            <a:endParaRPr lang="nl-NL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agora 4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404664" y="149021"/>
            <a:ext cx="12010118" cy="6607953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Progress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395536" y="1844824"/>
            <a:ext cx="835292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altLang="en-US" dirty="0" err="1" smtClean="0"/>
              <a:t>Ephialtes</a:t>
            </a:r>
            <a:r>
              <a:rPr lang="en-GB" altLang="en-US" dirty="0" smtClean="0"/>
              <a:t> (…) incited the masses to anger against the </a:t>
            </a:r>
            <a:r>
              <a:rPr lang="en-GB" altLang="en-US" dirty="0" err="1" smtClean="0"/>
              <a:t>Areopagites</a:t>
            </a:r>
            <a:r>
              <a:rPr lang="en-GB" altLang="en-US" dirty="0" smtClean="0"/>
              <a:t>, persuaded the people to diminish the </a:t>
            </a:r>
            <a:r>
              <a:rPr lang="en-GB" altLang="en-US" dirty="0" err="1" smtClean="0"/>
              <a:t>Areopagus</a:t>
            </a:r>
            <a:r>
              <a:rPr lang="en-GB" altLang="en-US" dirty="0" smtClean="0"/>
              <a:t> Council by decree and to put an end to their famous ancestral customs.</a:t>
            </a:r>
          </a:p>
          <a:p>
            <a:pPr algn="r"/>
            <a:r>
              <a:rPr lang="en-GB" dirty="0" err="1" smtClean="0"/>
              <a:t>Diodorus</a:t>
            </a:r>
            <a:r>
              <a:rPr lang="en-GB" dirty="0" smtClean="0"/>
              <a:t> 11.77.6</a:t>
            </a:r>
          </a:p>
          <a:p>
            <a:pPr algn="just"/>
            <a:endParaRPr lang="en-GB" dirty="0" smtClean="0"/>
          </a:p>
          <a:p>
            <a:pPr algn="just"/>
            <a:r>
              <a:rPr lang="en-GB" altLang="en-US" dirty="0" smtClean="0"/>
              <a:t>When Cimon</a:t>
            </a:r>
            <a:r>
              <a:rPr lang="en-GB" dirty="0" smtClean="0"/>
              <a:t> sailed away again on military service, the </a:t>
            </a:r>
            <a:r>
              <a:rPr lang="en-GB" i="1" dirty="0" smtClean="0"/>
              <a:t>demos</a:t>
            </a:r>
            <a:r>
              <a:rPr lang="en-GB" dirty="0" smtClean="0"/>
              <a:t> got completely beyond control. They confounded the established political order of things and the ancestral practices which they had formerly observed, and led by </a:t>
            </a:r>
            <a:r>
              <a:rPr lang="en-GB" dirty="0" err="1" smtClean="0"/>
              <a:t>Ephialtes</a:t>
            </a:r>
            <a:r>
              <a:rPr lang="en-GB" dirty="0" smtClean="0"/>
              <a:t> they robbed the </a:t>
            </a:r>
            <a:r>
              <a:rPr lang="en-GB" dirty="0" err="1" smtClean="0"/>
              <a:t>Areopagus</a:t>
            </a:r>
            <a:r>
              <a:rPr lang="en-GB" dirty="0" smtClean="0"/>
              <a:t> Council of all but a few of the cases in its jurisdiction. They made themselves masters of the courts of justice, and plunged the city into unmitigated democracy.</a:t>
            </a:r>
          </a:p>
          <a:p>
            <a:pPr algn="r"/>
            <a:r>
              <a:rPr lang="en-GB" dirty="0" smtClean="0"/>
              <a:t>Plutarch, </a:t>
            </a:r>
            <a:r>
              <a:rPr lang="en-GB" i="1" dirty="0" smtClean="0"/>
              <a:t>Cimon</a:t>
            </a:r>
            <a:r>
              <a:rPr lang="en-GB" dirty="0" smtClean="0"/>
              <a:t> 15.1-2</a:t>
            </a:r>
            <a:endParaRPr lang="nl-NL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</a:t>
            </a:r>
            <a:r>
              <a:rPr lang="nl-NL" dirty="0" err="1" smtClean="0"/>
              <a:t>rise</a:t>
            </a:r>
            <a:r>
              <a:rPr lang="nl-NL" dirty="0" smtClean="0"/>
              <a:t> of ‘</a:t>
            </a:r>
            <a:r>
              <a:rPr lang="nl-NL" dirty="0" err="1" smtClean="0"/>
              <a:t>radical</a:t>
            </a:r>
            <a:r>
              <a:rPr lang="nl-NL" dirty="0" smtClean="0"/>
              <a:t>’ </a:t>
            </a:r>
            <a:r>
              <a:rPr lang="nl-NL" dirty="0" err="1" smtClean="0"/>
              <a:t>democracy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5926432" cy="4572000"/>
          </a:xfrm>
        </p:spPr>
        <p:txBody>
          <a:bodyPr>
            <a:normAutofit/>
          </a:bodyPr>
          <a:lstStyle/>
          <a:p>
            <a:r>
              <a:rPr lang="nl-NL" dirty="0" err="1" smtClean="0"/>
              <a:t>Ephialtes</a:t>
            </a:r>
            <a:r>
              <a:rPr lang="nl-NL" dirty="0" smtClean="0"/>
              <a:t> </a:t>
            </a:r>
            <a:r>
              <a:rPr lang="nl-NL" dirty="0" err="1" smtClean="0"/>
              <a:t>assassinated</a:t>
            </a:r>
            <a:r>
              <a:rPr lang="nl-NL" dirty="0" smtClean="0"/>
              <a:t> (461/0); </a:t>
            </a:r>
            <a:r>
              <a:rPr lang="nl-NL" dirty="0" err="1" smtClean="0"/>
              <a:t>Pericles</a:t>
            </a:r>
            <a:r>
              <a:rPr lang="nl-NL" dirty="0" smtClean="0"/>
              <a:t> </a:t>
            </a:r>
            <a:r>
              <a:rPr lang="nl-NL" dirty="0" err="1" smtClean="0"/>
              <a:t>takes</a:t>
            </a:r>
            <a:r>
              <a:rPr lang="nl-NL" dirty="0" smtClean="0"/>
              <a:t> over</a:t>
            </a:r>
          </a:p>
          <a:p>
            <a:endParaRPr lang="nl-NL" dirty="0" smtClean="0"/>
          </a:p>
          <a:p>
            <a:r>
              <a:rPr lang="nl-NL" dirty="0" smtClean="0"/>
              <a:t>457: </a:t>
            </a:r>
            <a:r>
              <a:rPr lang="nl-NL" dirty="0" err="1" smtClean="0"/>
              <a:t>Archonship</a:t>
            </a:r>
            <a:r>
              <a:rPr lang="nl-NL" dirty="0" smtClean="0"/>
              <a:t> </a:t>
            </a:r>
            <a:r>
              <a:rPr lang="nl-NL" dirty="0" err="1" smtClean="0"/>
              <a:t>opened</a:t>
            </a:r>
            <a:r>
              <a:rPr lang="nl-NL" dirty="0" smtClean="0"/>
              <a:t> up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smtClean="0"/>
              <a:t>the </a:t>
            </a:r>
            <a:r>
              <a:rPr lang="nl-NL" i="1" dirty="0" err="1" smtClean="0"/>
              <a:t>zeugitai</a:t>
            </a:r>
            <a:endParaRPr lang="nl-NL" i="1" dirty="0" smtClean="0"/>
          </a:p>
          <a:p>
            <a:endParaRPr lang="nl-NL" dirty="0" smtClean="0"/>
          </a:p>
          <a:p>
            <a:r>
              <a:rPr lang="nl-NL" dirty="0" err="1" smtClean="0"/>
              <a:t>Pericles</a:t>
            </a:r>
            <a:r>
              <a:rPr lang="nl-NL" dirty="0" smtClean="0"/>
              <a:t> </a:t>
            </a:r>
            <a:r>
              <a:rPr lang="nl-NL" dirty="0" err="1" smtClean="0"/>
              <a:t>introduces</a:t>
            </a:r>
            <a:r>
              <a:rPr lang="nl-NL" dirty="0" smtClean="0"/>
              <a:t> </a:t>
            </a:r>
            <a:r>
              <a:rPr lang="nl-NL" dirty="0" err="1" smtClean="0"/>
              <a:t>pay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jury service – ‘</a:t>
            </a:r>
            <a:r>
              <a:rPr lang="en-GB" dirty="0" smtClean="0"/>
              <a:t>as a popular counter-measure against Cimon's wealth’ ([</a:t>
            </a:r>
            <a:r>
              <a:rPr lang="en-GB" dirty="0" err="1" smtClean="0"/>
              <a:t>Arist</a:t>
            </a:r>
            <a:r>
              <a:rPr lang="en-GB" dirty="0" smtClean="0"/>
              <a:t>.] </a:t>
            </a:r>
            <a:r>
              <a:rPr lang="en-GB" i="1" dirty="0" err="1" smtClean="0"/>
              <a:t>Ath</a:t>
            </a:r>
            <a:r>
              <a:rPr lang="en-GB" i="1" dirty="0" smtClean="0"/>
              <a:t>. Pol. </a:t>
            </a:r>
            <a:r>
              <a:rPr lang="en-GB" dirty="0" smtClean="0"/>
              <a:t>27.2)!</a:t>
            </a:r>
            <a:endParaRPr lang="nl-NL" dirty="0"/>
          </a:p>
        </p:txBody>
      </p:sp>
      <p:pic>
        <p:nvPicPr>
          <p:cNvPr id="4" name="Afbeelding 3" descr="Perikl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1412776"/>
            <a:ext cx="2604386" cy="5229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</a:t>
            </a:r>
            <a:r>
              <a:rPr lang="nl-NL" dirty="0" err="1" smtClean="0"/>
              <a:t>defeat</a:t>
            </a:r>
            <a:r>
              <a:rPr lang="nl-NL" dirty="0" smtClean="0"/>
              <a:t> of </a:t>
            </a:r>
            <a:r>
              <a:rPr lang="nl-NL" dirty="0" err="1" smtClean="0"/>
              <a:t>Xerxes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err="1" smtClean="0"/>
              <a:t>Athens</a:t>
            </a:r>
            <a:r>
              <a:rPr lang="nl-NL" dirty="0" smtClean="0"/>
              <a:t> </a:t>
            </a:r>
            <a:r>
              <a:rPr lang="nl-NL" dirty="0" err="1" smtClean="0"/>
              <a:t>under</a:t>
            </a:r>
            <a:r>
              <a:rPr lang="nl-NL" dirty="0" smtClean="0"/>
              <a:t> </a:t>
            </a:r>
            <a:r>
              <a:rPr lang="nl-NL" dirty="0" err="1" smtClean="0"/>
              <a:t>new</a:t>
            </a:r>
            <a:r>
              <a:rPr lang="nl-NL" dirty="0" smtClean="0"/>
              <a:t> regime </a:t>
            </a:r>
            <a:r>
              <a:rPr lang="nl-NL" dirty="0" err="1" smtClean="0"/>
              <a:t>again</a:t>
            </a:r>
            <a:r>
              <a:rPr lang="nl-NL" dirty="0" smtClean="0"/>
              <a:t> </a:t>
            </a:r>
            <a:r>
              <a:rPr lang="nl-NL" dirty="0" err="1" smtClean="0"/>
              <a:t>proves</a:t>
            </a:r>
            <a:r>
              <a:rPr lang="nl-NL" dirty="0" smtClean="0"/>
              <a:t> </a:t>
            </a:r>
            <a:r>
              <a:rPr lang="nl-NL" dirty="0" err="1" smtClean="0"/>
              <a:t>militarily</a:t>
            </a:r>
            <a:r>
              <a:rPr lang="nl-NL" dirty="0" smtClean="0"/>
              <a:t> </a:t>
            </a:r>
            <a:r>
              <a:rPr lang="nl-NL" dirty="0" err="1" smtClean="0"/>
              <a:t>successful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Victory</a:t>
            </a:r>
            <a:r>
              <a:rPr lang="nl-NL" dirty="0" smtClean="0"/>
              <a:t> as the </a:t>
            </a:r>
            <a:r>
              <a:rPr lang="nl-NL" dirty="0" err="1" smtClean="0"/>
              <a:t>result</a:t>
            </a:r>
            <a:r>
              <a:rPr lang="nl-NL" dirty="0" smtClean="0"/>
              <a:t> of joint </a:t>
            </a:r>
            <a:r>
              <a:rPr lang="nl-NL" dirty="0" err="1" smtClean="0"/>
              <a:t>effort</a:t>
            </a:r>
            <a:r>
              <a:rPr lang="nl-NL" dirty="0" smtClean="0"/>
              <a:t> and </a:t>
            </a:r>
            <a:r>
              <a:rPr lang="nl-NL" dirty="0" err="1" smtClean="0"/>
              <a:t>sacrifice</a:t>
            </a:r>
            <a:r>
              <a:rPr lang="nl-NL" dirty="0" smtClean="0"/>
              <a:t>; </a:t>
            </a:r>
            <a:r>
              <a:rPr lang="nl-NL" dirty="0" err="1" smtClean="0"/>
              <a:t>Athenian</a:t>
            </a:r>
            <a:r>
              <a:rPr lang="nl-NL" dirty="0" smtClean="0"/>
              <a:t> </a:t>
            </a:r>
            <a:r>
              <a:rPr lang="nl-NL" dirty="0" err="1" smtClean="0"/>
              <a:t>fleet</a:t>
            </a:r>
            <a:r>
              <a:rPr lang="nl-NL" dirty="0" smtClean="0"/>
              <a:t> </a:t>
            </a:r>
            <a:r>
              <a:rPr lang="nl-NL" dirty="0" err="1" smtClean="0"/>
              <a:t>proves</a:t>
            </a:r>
            <a:r>
              <a:rPr lang="nl-NL" dirty="0" smtClean="0"/>
              <a:t> </a:t>
            </a:r>
            <a:r>
              <a:rPr lang="nl-NL" dirty="0" err="1" smtClean="0"/>
              <a:t>decisive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Greek</a:t>
            </a:r>
            <a:r>
              <a:rPr lang="nl-NL" dirty="0" smtClean="0"/>
              <a:t> </a:t>
            </a:r>
            <a:r>
              <a:rPr lang="nl-NL" dirty="0" err="1" smtClean="0"/>
              <a:t>alliance</a:t>
            </a:r>
            <a:r>
              <a:rPr lang="nl-NL" dirty="0" smtClean="0"/>
              <a:t> </a:t>
            </a:r>
            <a:r>
              <a:rPr lang="nl-NL" dirty="0" err="1" smtClean="0"/>
              <a:t>ready</a:t>
            </a:r>
            <a:r>
              <a:rPr lang="nl-NL" dirty="0" smtClean="0"/>
              <a:t> to </a:t>
            </a:r>
            <a:r>
              <a:rPr lang="nl-NL" dirty="0" err="1" smtClean="0"/>
              <a:t>take</a:t>
            </a:r>
            <a:r>
              <a:rPr lang="nl-NL" dirty="0" smtClean="0"/>
              <a:t> the </a:t>
            </a:r>
            <a:r>
              <a:rPr lang="nl-NL" dirty="0" err="1" smtClean="0"/>
              <a:t>fight</a:t>
            </a:r>
            <a:r>
              <a:rPr lang="nl-NL" dirty="0" smtClean="0"/>
              <a:t> to </a:t>
            </a:r>
            <a:r>
              <a:rPr lang="nl-NL" dirty="0" err="1" smtClean="0"/>
              <a:t>Asia</a:t>
            </a:r>
            <a:endParaRPr lang="nl-NL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Democracy and Imperialism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450s: First Peloponnesian War, war against Aegina, expedition to Egypt (250 triremes; destroyed in 456)</a:t>
            </a:r>
          </a:p>
          <a:p>
            <a:endParaRPr lang="en-US" dirty="0"/>
          </a:p>
          <a:p>
            <a:r>
              <a:rPr lang="en-US" dirty="0" smtClean="0"/>
              <a:t>458: Aegina taken &amp; forced into the League</a:t>
            </a:r>
          </a:p>
          <a:p>
            <a:endParaRPr lang="en-US" dirty="0"/>
          </a:p>
          <a:p>
            <a:r>
              <a:rPr lang="en-US" dirty="0" smtClean="0"/>
              <a:t>456: Boeotia conquered</a:t>
            </a:r>
          </a:p>
          <a:p>
            <a:endParaRPr lang="en-US" dirty="0"/>
          </a:p>
          <a:p>
            <a:r>
              <a:rPr lang="en-US" dirty="0" smtClean="0"/>
              <a:t>456: completion of Long Walls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9512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ngwall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0608" y="260648"/>
            <a:ext cx="11120403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5525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Athenian Empire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454/3: League treasury moved from Delos to Athens. Tribute now made to Athena &amp; kept on Acropolis</a:t>
            </a:r>
          </a:p>
          <a:p>
            <a:endParaRPr lang="en-US" sz="2400" dirty="0"/>
          </a:p>
          <a:p>
            <a:r>
              <a:rPr lang="en-US" sz="2400" dirty="0" smtClean="0"/>
              <a:t>‘Allies’ become ‘subjects’</a:t>
            </a:r>
          </a:p>
          <a:p>
            <a:endParaRPr lang="en-US" sz="2400" dirty="0"/>
          </a:p>
          <a:p>
            <a:r>
              <a:rPr lang="en-US" sz="2400" dirty="0" smtClean="0"/>
              <a:t>453: revolt of </a:t>
            </a:r>
            <a:r>
              <a:rPr lang="en-US" sz="2400" dirty="0" err="1" smtClean="0"/>
              <a:t>Erythrae</a:t>
            </a:r>
            <a:r>
              <a:rPr lang="en-US" sz="2400" dirty="0" smtClean="0"/>
              <a:t>;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Athens imposes democracy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By 446 all but Samos,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Lesbos &amp; Chios pay tribute</a:t>
            </a:r>
            <a:endParaRPr lang="en-US" sz="2400" dirty="0"/>
          </a:p>
        </p:txBody>
      </p:sp>
      <p:pic>
        <p:nvPicPr>
          <p:cNvPr id="4" name="Picture 3" descr="em_atl_578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852936"/>
            <a:ext cx="4463994" cy="3420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5830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reign of Pericles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451: Pericles’ Citizenship Law: only those with 2 Athenian parents can be citizens (Cimon does not qualify!)</a:t>
            </a:r>
          </a:p>
          <a:p>
            <a:endParaRPr lang="en-US" dirty="0"/>
          </a:p>
          <a:p>
            <a:r>
              <a:rPr lang="en-US" dirty="0" smtClean="0"/>
              <a:t>451/0: Cimon dies in Cyprus. Pericles supreme</a:t>
            </a:r>
          </a:p>
          <a:p>
            <a:endParaRPr lang="en-US" dirty="0"/>
          </a:p>
          <a:p>
            <a:r>
              <a:rPr lang="en-US" dirty="0" smtClean="0"/>
              <a:t>443-430: Pericles elected general every year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‘In name it was democracy, but really it was rule by the foremost citizen’ (Thucydides 2.65)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3911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 of empire?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449/8: Peace of </a:t>
            </a:r>
            <a:r>
              <a:rPr lang="en-US" dirty="0" err="1" smtClean="0"/>
              <a:t>Callias</a:t>
            </a:r>
            <a:r>
              <a:rPr lang="en-US" dirty="0" smtClean="0"/>
              <a:t>; end of the Persian Wars</a:t>
            </a:r>
          </a:p>
          <a:p>
            <a:endParaRPr lang="en-US" dirty="0"/>
          </a:p>
          <a:p>
            <a:r>
              <a:rPr lang="en-US" dirty="0" smtClean="0"/>
              <a:t>447-6: revolt of Boeotia, Megara, Euboea; Spartans threaten to invade</a:t>
            </a:r>
          </a:p>
          <a:p>
            <a:endParaRPr lang="en-US" dirty="0"/>
          </a:p>
          <a:p>
            <a:r>
              <a:rPr lang="en-US" dirty="0" smtClean="0"/>
              <a:t>Pericles channels imperial tribute into Athens: building </a:t>
            </a:r>
            <a:r>
              <a:rPr lang="en-US" dirty="0" err="1" smtClean="0"/>
              <a:t>programme</a:t>
            </a:r>
            <a:r>
              <a:rPr lang="en-US" dirty="0" smtClean="0"/>
              <a:t>, cavalry</a:t>
            </a:r>
          </a:p>
          <a:p>
            <a:endParaRPr lang="en-US" dirty="0"/>
          </a:p>
          <a:p>
            <a:r>
              <a:rPr lang="en-US" dirty="0" smtClean="0"/>
              <a:t>440: Samos revolts; reduced in 9-month siege at massive expense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9428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Imperial Democracy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Imperial tribute funds democratic offices: 1200 at home (including 500 </a:t>
            </a:r>
            <a:r>
              <a:rPr lang="en-US" dirty="0" err="1" smtClean="0"/>
              <a:t>Councillors</a:t>
            </a:r>
            <a:r>
              <a:rPr lang="en-US" dirty="0" smtClean="0"/>
              <a:t>), 700 abroad</a:t>
            </a:r>
          </a:p>
          <a:p>
            <a:endParaRPr lang="en-US" dirty="0"/>
          </a:p>
          <a:p>
            <a:r>
              <a:rPr lang="en-US" dirty="0" err="1" smtClean="0"/>
              <a:t>Cleruchies</a:t>
            </a:r>
            <a:r>
              <a:rPr lang="en-US" dirty="0" smtClean="0"/>
              <a:t> and colonies extend Athenian strategic control and citizen numbers</a:t>
            </a:r>
          </a:p>
          <a:p>
            <a:endParaRPr lang="en-US" dirty="0"/>
          </a:p>
          <a:p>
            <a:r>
              <a:rPr lang="en-US" dirty="0" smtClean="0"/>
              <a:t>Athenians draw pay from naval service, jury service</a:t>
            </a:r>
          </a:p>
          <a:p>
            <a:endParaRPr lang="en-US" dirty="0"/>
          </a:p>
          <a:p>
            <a:r>
              <a:rPr lang="en-US" dirty="0" smtClean="0"/>
              <a:t>431: Athens has 60,000 adult male citizens &amp; a silver reserve of 10,000 talents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37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Athens</a:t>
            </a:r>
            <a:r>
              <a:rPr lang="nl-NL" dirty="0" smtClean="0"/>
              <a:t> 478-431: </a:t>
            </a:r>
            <a:r>
              <a:rPr lang="nl-NL" dirty="0" err="1" smtClean="0"/>
              <a:t>key</a:t>
            </a:r>
            <a:r>
              <a:rPr lang="nl-NL" dirty="0" smtClean="0"/>
              <a:t> </a:t>
            </a:r>
            <a:r>
              <a:rPr lang="nl-NL" dirty="0" err="1" smtClean="0"/>
              <a:t>questions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err="1" smtClean="0"/>
              <a:t>When</a:t>
            </a:r>
            <a:r>
              <a:rPr lang="nl-NL" dirty="0" smtClean="0"/>
              <a:t> </a:t>
            </a:r>
            <a:r>
              <a:rPr lang="nl-NL" dirty="0" err="1" smtClean="0"/>
              <a:t>did</a:t>
            </a:r>
            <a:r>
              <a:rPr lang="nl-NL" dirty="0" smtClean="0"/>
              <a:t> </a:t>
            </a:r>
            <a:r>
              <a:rPr lang="nl-NL" dirty="0" err="1" smtClean="0"/>
              <a:t>Athens</a:t>
            </a:r>
            <a:r>
              <a:rPr lang="nl-NL" dirty="0" smtClean="0"/>
              <a:t> </a:t>
            </a:r>
            <a:r>
              <a:rPr lang="nl-NL" dirty="0" err="1" smtClean="0"/>
              <a:t>become</a:t>
            </a:r>
            <a:r>
              <a:rPr lang="nl-NL" dirty="0" smtClean="0"/>
              <a:t> a </a:t>
            </a:r>
            <a:r>
              <a:rPr lang="nl-NL" dirty="0" err="1" smtClean="0"/>
              <a:t>democracy</a:t>
            </a:r>
            <a:r>
              <a:rPr lang="nl-NL" dirty="0" smtClean="0"/>
              <a:t>?</a:t>
            </a:r>
          </a:p>
          <a:p>
            <a:endParaRPr lang="nl-NL" dirty="0" smtClean="0"/>
          </a:p>
          <a:p>
            <a:r>
              <a:rPr lang="nl-NL" dirty="0" err="1" smtClean="0"/>
              <a:t>What</a:t>
            </a:r>
            <a:r>
              <a:rPr lang="nl-NL" dirty="0" smtClean="0"/>
              <a:t> </a:t>
            </a:r>
            <a:r>
              <a:rPr lang="nl-NL" dirty="0" err="1" smtClean="0"/>
              <a:t>role</a:t>
            </a:r>
            <a:r>
              <a:rPr lang="nl-NL" dirty="0" smtClean="0"/>
              <a:t> </a:t>
            </a:r>
            <a:r>
              <a:rPr lang="nl-NL" dirty="0" err="1" smtClean="0"/>
              <a:t>did</a:t>
            </a:r>
            <a:r>
              <a:rPr lang="nl-NL" dirty="0" smtClean="0"/>
              <a:t> </a:t>
            </a:r>
            <a:r>
              <a:rPr lang="nl-NL" dirty="0" err="1" smtClean="0"/>
              <a:t>leisure-class</a:t>
            </a:r>
            <a:r>
              <a:rPr lang="nl-NL" dirty="0" smtClean="0"/>
              <a:t> clans </a:t>
            </a:r>
            <a:r>
              <a:rPr lang="nl-NL" dirty="0" err="1" smtClean="0"/>
              <a:t>play</a:t>
            </a:r>
            <a:r>
              <a:rPr lang="nl-NL" dirty="0" smtClean="0"/>
              <a:t> in the politics of </a:t>
            </a:r>
            <a:r>
              <a:rPr lang="nl-NL" dirty="0" err="1" smtClean="0"/>
              <a:t>early</a:t>
            </a:r>
            <a:r>
              <a:rPr lang="nl-NL" dirty="0" smtClean="0"/>
              <a:t> </a:t>
            </a:r>
            <a:r>
              <a:rPr lang="nl-NL" dirty="0" err="1" smtClean="0"/>
              <a:t>democracy</a:t>
            </a:r>
            <a:r>
              <a:rPr lang="nl-NL" dirty="0" smtClean="0"/>
              <a:t>?</a:t>
            </a:r>
          </a:p>
          <a:p>
            <a:endParaRPr lang="nl-NL" dirty="0" smtClean="0"/>
          </a:p>
          <a:p>
            <a:r>
              <a:rPr lang="nl-NL" dirty="0" err="1" smtClean="0"/>
              <a:t>When</a:t>
            </a:r>
            <a:r>
              <a:rPr lang="nl-NL" dirty="0" smtClean="0"/>
              <a:t> </a:t>
            </a:r>
            <a:r>
              <a:rPr lang="nl-NL" dirty="0" err="1" smtClean="0"/>
              <a:t>did</a:t>
            </a:r>
            <a:r>
              <a:rPr lang="nl-NL" dirty="0" smtClean="0"/>
              <a:t> </a:t>
            </a:r>
            <a:r>
              <a:rPr lang="nl-NL" dirty="0" err="1" smtClean="0"/>
              <a:t>Athens</a:t>
            </a:r>
            <a:r>
              <a:rPr lang="nl-NL" dirty="0" smtClean="0"/>
              <a:t> </a:t>
            </a:r>
            <a:r>
              <a:rPr lang="nl-NL" dirty="0" err="1" smtClean="0"/>
              <a:t>establish</a:t>
            </a:r>
            <a:r>
              <a:rPr lang="nl-NL" dirty="0" smtClean="0"/>
              <a:t> </a:t>
            </a:r>
            <a:r>
              <a:rPr lang="nl-NL" dirty="0" err="1" smtClean="0"/>
              <a:t>its</a:t>
            </a:r>
            <a:r>
              <a:rPr lang="nl-NL" dirty="0" smtClean="0"/>
              <a:t> empire?</a:t>
            </a:r>
          </a:p>
          <a:p>
            <a:endParaRPr lang="nl-NL" dirty="0" smtClean="0"/>
          </a:p>
          <a:p>
            <a:r>
              <a:rPr lang="nl-NL" dirty="0" err="1" smtClean="0"/>
              <a:t>How</a:t>
            </a:r>
            <a:r>
              <a:rPr lang="nl-NL" dirty="0" smtClean="0"/>
              <a:t> </a:t>
            </a:r>
            <a:r>
              <a:rPr lang="nl-NL" dirty="0" err="1" smtClean="0"/>
              <a:t>did</a:t>
            </a:r>
            <a:r>
              <a:rPr lang="nl-NL" dirty="0" smtClean="0"/>
              <a:t> the empire </a:t>
            </a:r>
            <a:r>
              <a:rPr lang="nl-NL" dirty="0" err="1" smtClean="0"/>
              <a:t>contribute</a:t>
            </a:r>
            <a:r>
              <a:rPr lang="nl-NL" dirty="0" smtClean="0"/>
              <a:t> to the </a:t>
            </a:r>
            <a:r>
              <a:rPr lang="nl-NL" dirty="0" err="1" smtClean="0"/>
              <a:t>strengthening</a:t>
            </a:r>
            <a:r>
              <a:rPr lang="nl-NL" dirty="0" smtClean="0"/>
              <a:t> of </a:t>
            </a:r>
            <a:r>
              <a:rPr lang="nl-NL" dirty="0" err="1" smtClean="0"/>
              <a:t>democracy</a:t>
            </a:r>
            <a:r>
              <a:rPr lang="nl-NL" dirty="0" smtClean="0"/>
              <a:t>?</a:t>
            </a: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</a:t>
            </a:r>
            <a:r>
              <a:rPr lang="nl-NL" dirty="0" err="1" smtClean="0"/>
              <a:t>people</a:t>
            </a:r>
            <a:r>
              <a:rPr lang="nl-NL" dirty="0" smtClean="0"/>
              <a:t> </a:t>
            </a:r>
            <a:r>
              <a:rPr lang="nl-NL" dirty="0" err="1" smtClean="0"/>
              <a:t>grow</a:t>
            </a:r>
            <a:r>
              <a:rPr lang="nl-NL" dirty="0" smtClean="0"/>
              <a:t> </a:t>
            </a:r>
            <a:r>
              <a:rPr lang="nl-NL" dirty="0" err="1" smtClean="0"/>
              <a:t>confident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179512" y="1484784"/>
            <a:ext cx="5040560" cy="4896544"/>
          </a:xfrm>
        </p:spPr>
        <p:txBody>
          <a:bodyPr>
            <a:normAutofit/>
          </a:bodyPr>
          <a:lstStyle/>
          <a:p>
            <a:r>
              <a:rPr lang="nl-NL" sz="2000" dirty="0" err="1" smtClean="0"/>
              <a:t>Ostracism</a:t>
            </a:r>
            <a:r>
              <a:rPr lang="nl-NL" sz="2000" dirty="0" smtClean="0"/>
              <a:t> </a:t>
            </a:r>
            <a:r>
              <a:rPr lang="nl-NL" sz="2000" dirty="0" err="1" smtClean="0"/>
              <a:t>first</a:t>
            </a:r>
            <a:r>
              <a:rPr lang="nl-NL" sz="2000" dirty="0" smtClean="0"/>
              <a:t> </a:t>
            </a:r>
            <a:r>
              <a:rPr lang="nl-NL" sz="2000" dirty="0" err="1" smtClean="0"/>
              <a:t>used</a:t>
            </a:r>
            <a:r>
              <a:rPr lang="nl-NL" sz="2000" dirty="0" smtClean="0"/>
              <a:t> </a:t>
            </a:r>
            <a:r>
              <a:rPr lang="nl-NL" sz="2000" dirty="0" err="1" smtClean="0"/>
              <a:t>after</a:t>
            </a:r>
            <a:r>
              <a:rPr lang="nl-NL" sz="2000" dirty="0" smtClean="0"/>
              <a:t> Marathon – </a:t>
            </a:r>
            <a:r>
              <a:rPr lang="nl-NL" sz="2000" dirty="0" err="1" smtClean="0"/>
              <a:t>initially</a:t>
            </a:r>
            <a:r>
              <a:rPr lang="nl-NL" sz="2000" dirty="0" smtClean="0"/>
              <a:t> ‘</a:t>
            </a:r>
            <a:r>
              <a:rPr lang="nl-NL" sz="2000" dirty="0" err="1" smtClean="0"/>
              <a:t>friends</a:t>
            </a:r>
            <a:r>
              <a:rPr lang="nl-NL" sz="2000" dirty="0" smtClean="0"/>
              <a:t> of the </a:t>
            </a:r>
            <a:r>
              <a:rPr lang="nl-NL" sz="2000" dirty="0" err="1" smtClean="0"/>
              <a:t>tyrants</a:t>
            </a:r>
            <a:r>
              <a:rPr lang="nl-NL" sz="2000" dirty="0" smtClean="0"/>
              <a:t>’, later </a:t>
            </a:r>
            <a:r>
              <a:rPr lang="nl-NL" sz="2000" dirty="0" err="1" smtClean="0"/>
              <a:t>other</a:t>
            </a:r>
            <a:r>
              <a:rPr lang="nl-NL" sz="2000" dirty="0" smtClean="0"/>
              <a:t> prominent </a:t>
            </a:r>
            <a:r>
              <a:rPr lang="nl-NL" sz="2000" dirty="0" err="1" smtClean="0"/>
              <a:t>citizens</a:t>
            </a:r>
            <a:r>
              <a:rPr lang="nl-NL" sz="2000" dirty="0" smtClean="0"/>
              <a:t> (</a:t>
            </a:r>
            <a:r>
              <a:rPr lang="nl-NL" sz="2000" dirty="0" err="1" smtClean="0"/>
              <a:t>Xanthippus</a:t>
            </a:r>
            <a:r>
              <a:rPr lang="nl-NL" sz="2000" dirty="0" smtClean="0"/>
              <a:t>, </a:t>
            </a:r>
            <a:r>
              <a:rPr lang="nl-NL" sz="2000" dirty="0" err="1" smtClean="0"/>
              <a:t>father</a:t>
            </a:r>
            <a:r>
              <a:rPr lang="nl-NL" sz="2000" dirty="0" smtClean="0"/>
              <a:t> of </a:t>
            </a:r>
            <a:r>
              <a:rPr lang="nl-NL" sz="2000" dirty="0" err="1" smtClean="0"/>
              <a:t>Pericles</a:t>
            </a:r>
            <a:r>
              <a:rPr lang="nl-NL" sz="2000" dirty="0" smtClean="0"/>
              <a:t>)</a:t>
            </a:r>
          </a:p>
          <a:p>
            <a:endParaRPr lang="nl-NL" sz="2000" dirty="0" smtClean="0"/>
          </a:p>
          <a:p>
            <a:r>
              <a:rPr lang="nl-NL" sz="2000" dirty="0" smtClean="0"/>
              <a:t>487/6: </a:t>
            </a:r>
            <a:r>
              <a:rPr lang="nl-NL" sz="2000" dirty="0" err="1" smtClean="0"/>
              <a:t>Archonships</a:t>
            </a:r>
            <a:r>
              <a:rPr lang="nl-NL" sz="2000" dirty="0" smtClean="0"/>
              <a:t> </a:t>
            </a:r>
            <a:r>
              <a:rPr lang="nl-NL" sz="2000" dirty="0" err="1" smtClean="0"/>
              <a:t>selected</a:t>
            </a:r>
            <a:r>
              <a:rPr lang="nl-NL" sz="2000" dirty="0" smtClean="0"/>
              <a:t> </a:t>
            </a:r>
            <a:r>
              <a:rPr lang="nl-NL" sz="2000" dirty="0" err="1" smtClean="0"/>
              <a:t>by</a:t>
            </a:r>
            <a:r>
              <a:rPr lang="nl-NL" sz="2000" dirty="0" smtClean="0"/>
              <a:t> lot </a:t>
            </a:r>
            <a:r>
              <a:rPr lang="nl-NL" sz="2000" dirty="0" err="1" smtClean="0"/>
              <a:t>instead</a:t>
            </a:r>
            <a:r>
              <a:rPr lang="nl-NL" sz="2000" dirty="0" smtClean="0"/>
              <a:t> of </a:t>
            </a:r>
            <a:r>
              <a:rPr lang="nl-NL" sz="2000" dirty="0" err="1" smtClean="0"/>
              <a:t>election</a:t>
            </a:r>
            <a:endParaRPr lang="nl-NL" sz="2000" dirty="0" smtClean="0"/>
          </a:p>
          <a:p>
            <a:endParaRPr lang="nl-NL" sz="2000" dirty="0" smtClean="0"/>
          </a:p>
          <a:p>
            <a:r>
              <a:rPr lang="nl-NL" sz="2000" dirty="0" smtClean="0"/>
              <a:t>479/8: </a:t>
            </a:r>
            <a:r>
              <a:rPr lang="nl-NL" sz="2000" dirty="0" err="1" smtClean="0"/>
              <a:t>Athens</a:t>
            </a:r>
            <a:r>
              <a:rPr lang="nl-NL" sz="2000" dirty="0" smtClean="0"/>
              <a:t> </a:t>
            </a:r>
            <a:r>
              <a:rPr lang="nl-NL" sz="2000" dirty="0" err="1" smtClean="0"/>
              <a:t>rebuilds</a:t>
            </a:r>
            <a:r>
              <a:rPr lang="nl-NL" sz="2000" dirty="0" smtClean="0"/>
              <a:t> city </a:t>
            </a:r>
            <a:r>
              <a:rPr lang="nl-NL" sz="2000" dirty="0" err="1" smtClean="0"/>
              <a:t>walls</a:t>
            </a:r>
            <a:r>
              <a:rPr lang="nl-NL" sz="2000" dirty="0" smtClean="0"/>
              <a:t> </a:t>
            </a:r>
            <a:r>
              <a:rPr lang="nl-NL" sz="2000" dirty="0" err="1" smtClean="0"/>
              <a:t>despite</a:t>
            </a:r>
            <a:r>
              <a:rPr lang="nl-NL" sz="2000" dirty="0" smtClean="0"/>
              <a:t> </a:t>
            </a:r>
            <a:r>
              <a:rPr lang="nl-NL" sz="2000" dirty="0" err="1" smtClean="0"/>
              <a:t>Spartan</a:t>
            </a:r>
            <a:r>
              <a:rPr lang="nl-NL" sz="2000" dirty="0" smtClean="0"/>
              <a:t> </a:t>
            </a:r>
            <a:r>
              <a:rPr lang="nl-NL" sz="2000" dirty="0" err="1" smtClean="0"/>
              <a:t>misgivings</a:t>
            </a:r>
            <a:endParaRPr lang="nl-NL" sz="2000" dirty="0" smtClean="0"/>
          </a:p>
          <a:p>
            <a:endParaRPr lang="nl-NL" sz="2000" dirty="0" smtClean="0"/>
          </a:p>
          <a:p>
            <a:r>
              <a:rPr lang="nl-NL" sz="2000" dirty="0" smtClean="0"/>
              <a:t>472: </a:t>
            </a:r>
            <a:r>
              <a:rPr lang="nl-NL" sz="2000" dirty="0" err="1" smtClean="0"/>
              <a:t>Aeschylus</a:t>
            </a:r>
            <a:r>
              <a:rPr lang="nl-NL" sz="2000" dirty="0" smtClean="0"/>
              <a:t>’ </a:t>
            </a:r>
            <a:r>
              <a:rPr lang="nl-NL" sz="2000" i="1" dirty="0" smtClean="0"/>
              <a:t>The </a:t>
            </a:r>
            <a:r>
              <a:rPr lang="nl-NL" sz="2000" i="1" dirty="0" err="1" smtClean="0"/>
              <a:t>Persians</a:t>
            </a:r>
            <a:r>
              <a:rPr lang="nl-NL" sz="2000" i="1" dirty="0" smtClean="0"/>
              <a:t> </a:t>
            </a:r>
            <a:r>
              <a:rPr lang="nl-NL" sz="2000" dirty="0" err="1" smtClean="0"/>
              <a:t>performed</a:t>
            </a:r>
            <a:r>
              <a:rPr lang="nl-NL" sz="2000" dirty="0" smtClean="0"/>
              <a:t> </a:t>
            </a:r>
            <a:r>
              <a:rPr lang="nl-NL" sz="2000" dirty="0" err="1" smtClean="0"/>
              <a:t>for</a:t>
            </a:r>
            <a:r>
              <a:rPr lang="nl-NL" sz="2000" dirty="0" smtClean="0"/>
              <a:t> the </a:t>
            </a:r>
            <a:r>
              <a:rPr lang="nl-NL" sz="2000" dirty="0" err="1" smtClean="0"/>
              <a:t>first</a:t>
            </a:r>
            <a:r>
              <a:rPr lang="nl-NL" sz="2000" dirty="0" smtClean="0"/>
              <a:t> time – </a:t>
            </a:r>
            <a:r>
              <a:rPr lang="nl-NL" sz="2000" dirty="0" err="1" smtClean="0"/>
              <a:t>produced</a:t>
            </a:r>
            <a:r>
              <a:rPr lang="nl-NL" sz="2000" dirty="0" smtClean="0"/>
              <a:t> </a:t>
            </a:r>
            <a:r>
              <a:rPr lang="nl-NL" sz="2000" dirty="0" err="1" smtClean="0"/>
              <a:t>by</a:t>
            </a:r>
            <a:r>
              <a:rPr lang="nl-NL" sz="2000" dirty="0" smtClean="0"/>
              <a:t> a </a:t>
            </a:r>
            <a:r>
              <a:rPr lang="nl-NL" sz="2000" dirty="0" err="1" smtClean="0"/>
              <a:t>young</a:t>
            </a:r>
            <a:r>
              <a:rPr lang="nl-NL" sz="2000" dirty="0" smtClean="0"/>
              <a:t> </a:t>
            </a:r>
            <a:r>
              <a:rPr lang="nl-NL" sz="2000" dirty="0" err="1" smtClean="0"/>
              <a:t>Alcmeonid</a:t>
            </a:r>
            <a:r>
              <a:rPr lang="nl-NL" sz="2000" dirty="0" smtClean="0"/>
              <a:t> </a:t>
            </a:r>
            <a:r>
              <a:rPr lang="nl-NL" sz="2000" dirty="0" err="1" smtClean="0"/>
              <a:t>named</a:t>
            </a:r>
            <a:r>
              <a:rPr lang="nl-NL" sz="2000" dirty="0" smtClean="0"/>
              <a:t> </a:t>
            </a:r>
            <a:r>
              <a:rPr lang="nl-NL" sz="2000" dirty="0" err="1" smtClean="0"/>
              <a:t>Pericles</a:t>
            </a:r>
            <a:endParaRPr lang="nl-NL" sz="2000" dirty="0"/>
          </a:p>
        </p:txBody>
      </p:sp>
      <p:pic>
        <p:nvPicPr>
          <p:cNvPr id="4" name="Afbeelding 3" descr="Ostrakon Xanthippo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1484784"/>
            <a:ext cx="3168352" cy="3168352"/>
          </a:xfrm>
          <a:prstGeom prst="rect">
            <a:avLst/>
          </a:prstGeom>
        </p:spPr>
      </p:pic>
      <p:pic>
        <p:nvPicPr>
          <p:cNvPr id="5" name="Afbeelding 4" descr="Ostrakon Themistokl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2634" y="4191534"/>
            <a:ext cx="3171854" cy="213439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Wall of </a:t>
            </a:r>
            <a:r>
              <a:rPr lang="nl-NL" dirty="0" err="1" smtClean="0"/>
              <a:t>Themistocles</a:t>
            </a:r>
            <a:endParaRPr lang="nl-NL" dirty="0"/>
          </a:p>
        </p:txBody>
      </p:sp>
      <p:pic>
        <p:nvPicPr>
          <p:cNvPr id="4" name="Tijdelijke aanduiding voor inhoud 3" descr="City_walls_Kerameikos_Athen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556792"/>
            <a:ext cx="7632848" cy="516178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</a:t>
            </a:r>
            <a:r>
              <a:rPr lang="nl-NL" dirty="0" err="1" smtClean="0"/>
              <a:t>march</a:t>
            </a:r>
            <a:r>
              <a:rPr lang="nl-NL" dirty="0" smtClean="0"/>
              <a:t> of </a:t>
            </a:r>
            <a:r>
              <a:rPr lang="nl-NL" dirty="0" err="1" smtClean="0"/>
              <a:t>democracy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395536" y="2492896"/>
            <a:ext cx="82089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After the Persian Wars the Council on the </a:t>
            </a:r>
            <a:r>
              <a:rPr lang="en-GB" dirty="0" err="1" smtClean="0"/>
              <a:t>Areopagus</a:t>
            </a:r>
            <a:r>
              <a:rPr lang="en-GB" dirty="0" smtClean="0"/>
              <a:t> became powerful again, and carried on the administration. (…) The constitution remained under the leadership of the </a:t>
            </a:r>
            <a:r>
              <a:rPr lang="en-GB" dirty="0" err="1" smtClean="0"/>
              <a:t>Areopagites</a:t>
            </a:r>
            <a:r>
              <a:rPr lang="en-GB" dirty="0" smtClean="0"/>
              <a:t> for about seventeen years after the Persian War, although it was being gradually modified.</a:t>
            </a:r>
          </a:p>
          <a:p>
            <a:pPr algn="r"/>
            <a:r>
              <a:rPr lang="en-GB" dirty="0" smtClean="0"/>
              <a:t>[</a:t>
            </a:r>
            <a:r>
              <a:rPr lang="en-GB" dirty="0" err="1" smtClean="0"/>
              <a:t>Arist</a:t>
            </a:r>
            <a:r>
              <a:rPr lang="en-GB" dirty="0" smtClean="0"/>
              <a:t>.] </a:t>
            </a:r>
            <a:r>
              <a:rPr lang="en-GB" i="1" dirty="0" err="1" smtClean="0"/>
              <a:t>Ath</a:t>
            </a:r>
            <a:r>
              <a:rPr lang="en-GB" i="1" dirty="0" smtClean="0"/>
              <a:t>. Pol. </a:t>
            </a:r>
            <a:r>
              <a:rPr lang="en-GB" dirty="0" smtClean="0"/>
              <a:t>23.1, 25.1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</a:t>
            </a:r>
            <a:r>
              <a:rPr lang="nl-NL" dirty="0" err="1" smtClean="0"/>
              <a:t>hero</a:t>
            </a:r>
            <a:r>
              <a:rPr lang="nl-NL" dirty="0" smtClean="0"/>
              <a:t> of the </a:t>
            </a:r>
            <a:r>
              <a:rPr lang="nl-NL" dirty="0" err="1" smtClean="0"/>
              <a:t>Areopagus</a:t>
            </a:r>
            <a:r>
              <a:rPr lang="nl-NL" dirty="0" smtClean="0"/>
              <a:t> </a:t>
            </a:r>
            <a:r>
              <a:rPr lang="nl-NL" dirty="0" err="1" smtClean="0"/>
              <a:t>Council</a:t>
            </a:r>
            <a:r>
              <a:rPr lang="nl-NL" dirty="0" smtClean="0"/>
              <a:t>: </a:t>
            </a:r>
            <a:r>
              <a:rPr lang="nl-NL" dirty="0" err="1" smtClean="0"/>
              <a:t>Cimon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752" y="1556792"/>
            <a:ext cx="8503920" cy="4542256"/>
          </a:xfrm>
        </p:spPr>
        <p:txBody>
          <a:bodyPr>
            <a:normAutofit/>
          </a:bodyPr>
          <a:lstStyle/>
          <a:p>
            <a:r>
              <a:rPr lang="nl-NL" sz="2400" dirty="0" smtClean="0"/>
              <a:t>Son of </a:t>
            </a:r>
            <a:r>
              <a:rPr lang="nl-NL" sz="2400" dirty="0" err="1" smtClean="0"/>
              <a:t>Miltiades</a:t>
            </a:r>
            <a:r>
              <a:rPr lang="nl-NL" sz="2400" dirty="0" smtClean="0"/>
              <a:t>, of the </a:t>
            </a:r>
            <a:r>
              <a:rPr lang="nl-NL" sz="2400" dirty="0" err="1" smtClean="0"/>
              <a:t>Philaidae</a:t>
            </a:r>
            <a:r>
              <a:rPr lang="nl-NL" sz="2400" dirty="0" smtClean="0"/>
              <a:t> clan, and </a:t>
            </a:r>
            <a:r>
              <a:rPr lang="nl-NL" sz="2400" dirty="0" err="1" smtClean="0"/>
              <a:t>Hegesipyle</a:t>
            </a:r>
            <a:r>
              <a:rPr lang="nl-NL" sz="2400" dirty="0" smtClean="0"/>
              <a:t>, a </a:t>
            </a:r>
            <a:r>
              <a:rPr lang="nl-NL" sz="2400" dirty="0" err="1" smtClean="0"/>
              <a:t>Thracian</a:t>
            </a:r>
            <a:r>
              <a:rPr lang="nl-NL" sz="2400" dirty="0" smtClean="0"/>
              <a:t> </a:t>
            </a:r>
            <a:r>
              <a:rPr lang="nl-NL" sz="2400" dirty="0" err="1" smtClean="0"/>
              <a:t>princess</a:t>
            </a:r>
            <a:r>
              <a:rPr lang="nl-NL" sz="2400" dirty="0" smtClean="0"/>
              <a:t>; </a:t>
            </a:r>
            <a:r>
              <a:rPr lang="nl-NL" sz="2400" dirty="0" err="1" smtClean="0"/>
              <a:t>married</a:t>
            </a:r>
            <a:r>
              <a:rPr lang="nl-NL" sz="2400" dirty="0" smtClean="0"/>
              <a:t> </a:t>
            </a:r>
            <a:r>
              <a:rPr lang="nl-NL" sz="2400" dirty="0" err="1" smtClean="0"/>
              <a:t>an</a:t>
            </a:r>
            <a:r>
              <a:rPr lang="nl-NL" sz="2400" dirty="0" smtClean="0"/>
              <a:t> </a:t>
            </a:r>
            <a:r>
              <a:rPr lang="nl-NL" sz="2400" dirty="0" err="1" smtClean="0"/>
              <a:t>Alcmeonid</a:t>
            </a:r>
            <a:endParaRPr lang="nl-NL" sz="2400" dirty="0" smtClean="0"/>
          </a:p>
          <a:p>
            <a:endParaRPr lang="nl-NL" sz="2400" dirty="0" smtClean="0"/>
          </a:p>
          <a:p>
            <a:r>
              <a:rPr lang="nl-NL" sz="2400" dirty="0" err="1" smtClean="0"/>
              <a:t>Famously</a:t>
            </a:r>
            <a:r>
              <a:rPr lang="nl-NL" sz="2400" dirty="0" smtClean="0"/>
              <a:t> </a:t>
            </a:r>
            <a:r>
              <a:rPr lang="nl-NL" sz="2400" dirty="0" err="1" smtClean="0"/>
              <a:t>wealthy</a:t>
            </a:r>
            <a:r>
              <a:rPr lang="nl-NL" sz="2400" dirty="0" smtClean="0"/>
              <a:t> and </a:t>
            </a:r>
            <a:r>
              <a:rPr lang="nl-NL" sz="2400" dirty="0" err="1" smtClean="0"/>
              <a:t>generous</a:t>
            </a:r>
            <a:r>
              <a:rPr lang="nl-NL" sz="2400" dirty="0" smtClean="0"/>
              <a:t> to the </a:t>
            </a:r>
            <a:r>
              <a:rPr lang="nl-NL" sz="2400" dirty="0" err="1" smtClean="0"/>
              <a:t>people</a:t>
            </a:r>
            <a:endParaRPr lang="nl-NL" sz="2400" dirty="0" smtClean="0"/>
          </a:p>
          <a:p>
            <a:endParaRPr lang="nl-NL" sz="2400" dirty="0" smtClean="0"/>
          </a:p>
          <a:p>
            <a:r>
              <a:rPr lang="nl-NL" sz="2400" dirty="0" err="1" smtClean="0"/>
              <a:t>Friend</a:t>
            </a:r>
            <a:r>
              <a:rPr lang="nl-NL" sz="2400" dirty="0" smtClean="0"/>
              <a:t> of Sparta and </a:t>
            </a:r>
            <a:r>
              <a:rPr lang="nl-NL" sz="2400" dirty="0" err="1" smtClean="0"/>
              <a:t>firm</a:t>
            </a:r>
            <a:r>
              <a:rPr lang="nl-NL" sz="2400" dirty="0" smtClean="0"/>
              <a:t> advocate of the </a:t>
            </a:r>
            <a:r>
              <a:rPr lang="nl-NL" sz="2400" dirty="0" err="1" smtClean="0"/>
              <a:t>Athenian-Spartan</a:t>
            </a:r>
            <a:r>
              <a:rPr lang="nl-NL" sz="2400" dirty="0" smtClean="0"/>
              <a:t> </a:t>
            </a:r>
            <a:r>
              <a:rPr lang="nl-NL" sz="2400" dirty="0" err="1" smtClean="0"/>
              <a:t>alliance</a:t>
            </a:r>
            <a:endParaRPr lang="nl-NL" sz="2400" dirty="0" smtClean="0"/>
          </a:p>
          <a:p>
            <a:endParaRPr lang="nl-NL" sz="2400" dirty="0" smtClean="0"/>
          </a:p>
          <a:p>
            <a:r>
              <a:rPr lang="nl-NL" sz="2400" dirty="0" smtClean="0"/>
              <a:t>Most prominent </a:t>
            </a:r>
            <a:r>
              <a:rPr lang="nl-NL" sz="2400" dirty="0" err="1" smtClean="0"/>
              <a:t>Athenian</a:t>
            </a:r>
            <a:r>
              <a:rPr lang="nl-NL" sz="2400" dirty="0" smtClean="0"/>
              <a:t> </a:t>
            </a:r>
            <a:r>
              <a:rPr lang="nl-NL" sz="2400" dirty="0" err="1" smtClean="0"/>
              <a:t>commander</a:t>
            </a:r>
            <a:r>
              <a:rPr lang="nl-NL" sz="2400" dirty="0" smtClean="0"/>
              <a:t> </a:t>
            </a:r>
            <a:r>
              <a:rPr lang="nl-NL" sz="2400" dirty="0" err="1" smtClean="0"/>
              <a:t>after</a:t>
            </a:r>
            <a:r>
              <a:rPr lang="nl-NL" sz="2400" dirty="0" smtClean="0"/>
              <a:t> </a:t>
            </a:r>
            <a:r>
              <a:rPr lang="nl-NL" sz="2400" dirty="0" err="1" smtClean="0"/>
              <a:t>ostracism</a:t>
            </a:r>
            <a:r>
              <a:rPr lang="nl-NL" sz="2400" dirty="0" smtClean="0"/>
              <a:t> of </a:t>
            </a:r>
            <a:r>
              <a:rPr lang="nl-NL" sz="2400" dirty="0" err="1" smtClean="0"/>
              <a:t>Themistocles</a:t>
            </a:r>
            <a:r>
              <a:rPr lang="nl-NL" sz="2400" dirty="0" smtClean="0"/>
              <a:t> (473/2)</a:t>
            </a:r>
            <a:endParaRPr lang="nl-NL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</a:t>
            </a:r>
            <a:r>
              <a:rPr lang="nl-NL" dirty="0" err="1" smtClean="0"/>
              <a:t>aftermath</a:t>
            </a:r>
            <a:r>
              <a:rPr lang="nl-NL" dirty="0" smtClean="0"/>
              <a:t> of </a:t>
            </a:r>
            <a:r>
              <a:rPr lang="nl-NL" dirty="0" err="1" smtClean="0"/>
              <a:t>Xerxes</a:t>
            </a:r>
            <a:r>
              <a:rPr lang="nl-NL" dirty="0" smtClean="0"/>
              <a:t>’ </a:t>
            </a:r>
            <a:r>
              <a:rPr lang="nl-NL" dirty="0" err="1" smtClean="0"/>
              <a:t>invasion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752" y="1556792"/>
            <a:ext cx="8503920" cy="4542256"/>
          </a:xfrm>
        </p:spPr>
        <p:txBody>
          <a:bodyPr/>
          <a:lstStyle/>
          <a:p>
            <a:r>
              <a:rPr lang="nl-NL" sz="2800" dirty="0" smtClean="0"/>
              <a:t>479: </a:t>
            </a:r>
            <a:r>
              <a:rPr lang="nl-NL" sz="2800" dirty="0" err="1" smtClean="0"/>
              <a:t>battle</a:t>
            </a:r>
            <a:r>
              <a:rPr lang="nl-NL" sz="2800" dirty="0" smtClean="0"/>
              <a:t> of </a:t>
            </a:r>
            <a:r>
              <a:rPr lang="nl-NL" sz="2800" dirty="0" err="1" smtClean="0"/>
              <a:t>Mycale</a:t>
            </a:r>
            <a:r>
              <a:rPr lang="nl-NL" sz="2800" dirty="0" smtClean="0"/>
              <a:t>; </a:t>
            </a:r>
            <a:r>
              <a:rPr lang="nl-NL" sz="2800" dirty="0" err="1" smtClean="0"/>
              <a:t>remains</a:t>
            </a:r>
            <a:r>
              <a:rPr lang="nl-NL" sz="2800" dirty="0" smtClean="0"/>
              <a:t> of </a:t>
            </a:r>
            <a:r>
              <a:rPr lang="nl-NL" sz="2800" dirty="0" err="1" smtClean="0"/>
              <a:t>Persian</a:t>
            </a:r>
            <a:r>
              <a:rPr lang="nl-NL" sz="2800" dirty="0" smtClean="0"/>
              <a:t> </a:t>
            </a:r>
            <a:r>
              <a:rPr lang="nl-NL" sz="2800" dirty="0" err="1" smtClean="0"/>
              <a:t>fleet</a:t>
            </a:r>
            <a:r>
              <a:rPr lang="nl-NL" sz="2800" dirty="0" smtClean="0"/>
              <a:t> </a:t>
            </a:r>
            <a:r>
              <a:rPr lang="nl-NL" sz="2800" dirty="0" err="1" smtClean="0"/>
              <a:t>destroyed</a:t>
            </a:r>
            <a:endParaRPr lang="nl-NL" sz="2800" dirty="0" smtClean="0"/>
          </a:p>
          <a:p>
            <a:endParaRPr lang="nl-NL" sz="2800" dirty="0" smtClean="0"/>
          </a:p>
          <a:p>
            <a:r>
              <a:rPr lang="nl-NL" sz="2800" dirty="0" err="1" smtClean="0"/>
              <a:t>Peloponnesians</a:t>
            </a:r>
            <a:r>
              <a:rPr lang="nl-NL" sz="2800" dirty="0" smtClean="0"/>
              <a:t> return home; </a:t>
            </a:r>
            <a:r>
              <a:rPr lang="nl-NL" sz="2800" dirty="0" err="1" smtClean="0"/>
              <a:t>Athenians</a:t>
            </a:r>
            <a:r>
              <a:rPr lang="nl-NL" sz="2800" dirty="0" smtClean="0"/>
              <a:t> </a:t>
            </a:r>
            <a:r>
              <a:rPr lang="nl-NL" sz="2800" dirty="0" err="1" smtClean="0"/>
              <a:t>besiege</a:t>
            </a:r>
            <a:r>
              <a:rPr lang="nl-NL" sz="2800" dirty="0" smtClean="0"/>
              <a:t> </a:t>
            </a:r>
            <a:r>
              <a:rPr lang="nl-NL" sz="2800" dirty="0" err="1" smtClean="0"/>
              <a:t>Sestus</a:t>
            </a:r>
            <a:endParaRPr lang="nl-NL" sz="2800" dirty="0" smtClean="0"/>
          </a:p>
          <a:p>
            <a:endParaRPr lang="nl-NL" sz="2800" dirty="0" smtClean="0"/>
          </a:p>
          <a:p>
            <a:r>
              <a:rPr lang="nl-NL" sz="2800" dirty="0" err="1" smtClean="0"/>
              <a:t>Next</a:t>
            </a:r>
            <a:r>
              <a:rPr lang="nl-NL" sz="2800" dirty="0" smtClean="0"/>
              <a:t> goal </a:t>
            </a:r>
            <a:r>
              <a:rPr lang="nl-NL" sz="2800" dirty="0" err="1" smtClean="0"/>
              <a:t>unclear</a:t>
            </a:r>
            <a:r>
              <a:rPr lang="nl-NL" sz="2800" dirty="0" smtClean="0"/>
              <a:t>; </a:t>
            </a:r>
            <a:r>
              <a:rPr lang="nl-NL" sz="2800" dirty="0" err="1" smtClean="0"/>
              <a:t>meanwhile</a:t>
            </a:r>
            <a:r>
              <a:rPr lang="nl-NL" sz="2800" dirty="0" smtClean="0"/>
              <a:t>, </a:t>
            </a:r>
            <a:r>
              <a:rPr lang="nl-NL" sz="2800" dirty="0" err="1" smtClean="0"/>
              <a:t>Spartan</a:t>
            </a:r>
            <a:r>
              <a:rPr lang="nl-NL" sz="2800" dirty="0" smtClean="0"/>
              <a:t> regent </a:t>
            </a:r>
            <a:r>
              <a:rPr lang="nl-NL" sz="2800" dirty="0" err="1" smtClean="0"/>
              <a:t>Pausanias</a:t>
            </a:r>
            <a:r>
              <a:rPr lang="nl-NL" sz="2800" dirty="0" smtClean="0"/>
              <a:t> </a:t>
            </a:r>
            <a:r>
              <a:rPr lang="nl-NL" sz="2800" dirty="0" err="1" smtClean="0"/>
              <a:t>accused</a:t>
            </a:r>
            <a:r>
              <a:rPr lang="nl-NL" sz="2800" dirty="0" smtClean="0"/>
              <a:t> of </a:t>
            </a:r>
            <a:r>
              <a:rPr lang="nl-NL" sz="2800" dirty="0" err="1" smtClean="0"/>
              <a:t>maltreatment</a:t>
            </a:r>
            <a:r>
              <a:rPr lang="nl-NL" sz="2800" dirty="0" smtClean="0"/>
              <a:t> and </a:t>
            </a:r>
            <a:r>
              <a:rPr lang="nl-NL" sz="2800" dirty="0" err="1" smtClean="0"/>
              <a:t>collusion</a:t>
            </a:r>
            <a:endParaRPr lang="nl-NL" sz="2800" dirty="0" smtClean="0"/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478: </a:t>
            </a:r>
            <a:r>
              <a:rPr lang="nl-NL" dirty="0" err="1" smtClean="0"/>
              <a:t>Athens</a:t>
            </a:r>
            <a:r>
              <a:rPr lang="nl-NL" dirty="0" smtClean="0"/>
              <a:t> </a:t>
            </a:r>
            <a:r>
              <a:rPr lang="nl-NL" dirty="0" err="1" smtClean="0"/>
              <a:t>takes</a:t>
            </a:r>
            <a:r>
              <a:rPr lang="nl-NL" dirty="0" smtClean="0"/>
              <a:t> over the </a:t>
            </a:r>
            <a:r>
              <a:rPr lang="nl-NL" dirty="0" err="1" smtClean="0"/>
              <a:t>alliance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323528" y="1844824"/>
            <a:ext cx="849694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The Ionian states approached the Athenians, asking them, since they were their own kinsmen, to take them under their protection and, if Pausanias acted in a dictatorial manner, not to allow it. These approaches were welcomed by the Athenians, who made up their minds to put a check on Pausanias and to arrange matters generally in a way that would best suit their own interests.</a:t>
            </a:r>
          </a:p>
          <a:p>
            <a:pPr algn="r"/>
            <a:r>
              <a:rPr lang="en-US" dirty="0" smtClean="0"/>
              <a:t>Thucydides 1.95.1-2</a:t>
            </a:r>
          </a:p>
          <a:p>
            <a:pPr algn="r"/>
            <a:endParaRPr lang="en-US" dirty="0" smtClean="0"/>
          </a:p>
          <a:p>
            <a:r>
              <a:rPr lang="en-US" i="1" dirty="0" smtClean="0"/>
              <a:t>Or, to put it another way…</a:t>
            </a:r>
          </a:p>
          <a:p>
            <a:endParaRPr lang="en-US" dirty="0" smtClean="0"/>
          </a:p>
          <a:p>
            <a:r>
              <a:rPr lang="en-US" dirty="0" smtClean="0"/>
              <a:t>The Athenians stripped the Spartans of the leadership, using Pausanias’ </a:t>
            </a:r>
            <a:r>
              <a:rPr lang="en-US" dirty="0" err="1" smtClean="0"/>
              <a:t>behaviour</a:t>
            </a:r>
            <a:r>
              <a:rPr lang="en-US" dirty="0" smtClean="0"/>
              <a:t> as an excuse.</a:t>
            </a:r>
          </a:p>
          <a:p>
            <a:pPr algn="r"/>
            <a:r>
              <a:rPr lang="en-US" dirty="0" smtClean="0"/>
              <a:t>Herodotus 8.3.2</a:t>
            </a:r>
          </a:p>
          <a:p>
            <a:pPr algn="r"/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el">
  <a:themeElements>
    <a:clrScheme name="Civie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e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e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190</TotalTime>
  <Words>1231</Words>
  <Application>Microsoft Macintosh PowerPoint</Application>
  <PresentationFormat>On-screen Show (4:3)</PresentationFormat>
  <Paragraphs>146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Civiel</vt:lpstr>
      <vt:lpstr>Democracy and Imperialism</vt:lpstr>
      <vt:lpstr>The defeat of Xerxes</vt:lpstr>
      <vt:lpstr>Athens 478-431: key questions</vt:lpstr>
      <vt:lpstr>The people grow confident</vt:lpstr>
      <vt:lpstr>The Wall of Themistocles</vt:lpstr>
      <vt:lpstr>The march of democracy?</vt:lpstr>
      <vt:lpstr>The hero of the Areopagus Council: Cimon</vt:lpstr>
      <vt:lpstr>The aftermath of Xerxes’ invasion</vt:lpstr>
      <vt:lpstr>478: Athens takes over the alliance</vt:lpstr>
      <vt:lpstr>Why let Athens take charge?</vt:lpstr>
      <vt:lpstr>The Delian League</vt:lpstr>
      <vt:lpstr>The early campaigns of the League</vt:lpstr>
      <vt:lpstr>Athens’ new hegemony</vt:lpstr>
      <vt:lpstr>Campaigns of the 460s</vt:lpstr>
      <vt:lpstr>Change at Athens</vt:lpstr>
      <vt:lpstr>The Reforms of Ephialtes</vt:lpstr>
      <vt:lpstr>PowerPoint Presentation</vt:lpstr>
      <vt:lpstr>Progress?</vt:lpstr>
      <vt:lpstr>The rise of ‘radical’ democracy</vt:lpstr>
      <vt:lpstr>Democracy and Imperialism</vt:lpstr>
      <vt:lpstr>PowerPoint Presentation</vt:lpstr>
      <vt:lpstr>The Athenian Empire</vt:lpstr>
      <vt:lpstr>The reign of Pericles</vt:lpstr>
      <vt:lpstr>The end of empire?</vt:lpstr>
      <vt:lpstr>The Imperial Democracy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Democracy and Imperialism</dc:title>
  <dc:creator>Roel</dc:creator>
  <cp:lastModifiedBy>Michael Scott</cp:lastModifiedBy>
  <cp:revision>25</cp:revision>
  <dcterms:created xsi:type="dcterms:W3CDTF">2017-11-02T12:59:20Z</dcterms:created>
  <dcterms:modified xsi:type="dcterms:W3CDTF">2017-11-03T18:08:25Z</dcterms:modified>
</cp:coreProperties>
</file>